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1" r:id="rId3"/>
  </p:sldMasterIdLst>
  <p:sldIdLst>
    <p:sldId id="258" r:id="rId4"/>
    <p:sldId id="260" r:id="rId5"/>
    <p:sldId id="261" r:id="rId6"/>
    <p:sldId id="275" r:id="rId7"/>
    <p:sldId id="281" r:id="rId8"/>
    <p:sldId id="278" r:id="rId9"/>
    <p:sldId id="282" r:id="rId10"/>
    <p:sldId id="279" r:id="rId11"/>
    <p:sldId id="287" r:id="rId12"/>
    <p:sldId id="280" r:id="rId13"/>
    <p:sldId id="283" r:id="rId14"/>
    <p:sldId id="267" r:id="rId15"/>
    <p:sldId id="291" r:id="rId16"/>
    <p:sldId id="276" r:id="rId17"/>
    <p:sldId id="284" r:id="rId18"/>
    <p:sldId id="289" r:id="rId19"/>
    <p:sldId id="290" r:id="rId20"/>
    <p:sldId id="262" r:id="rId21"/>
    <p:sldId id="285" r:id="rId22"/>
    <p:sldId id="263" r:id="rId23"/>
    <p:sldId id="273" r:id="rId24"/>
    <p:sldId id="286" r:id="rId25"/>
    <p:sldId id="264" r:id="rId26"/>
    <p:sldId id="288" r:id="rId27"/>
    <p:sldId id="265" r:id="rId2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90" userDrawn="1">
          <p15:clr>
            <a:srgbClr val="A4A3A4"/>
          </p15:clr>
        </p15:guide>
        <p15:guide id="2" pos="3840" userDrawn="1">
          <p15:clr>
            <a:srgbClr val="A4A3A4"/>
          </p15:clr>
        </p15:guide>
        <p15:guide id="3" pos="683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p:scale>
          <a:sx n="100" d="100"/>
          <a:sy n="100" d="100"/>
        </p:scale>
        <p:origin x="270" y="198"/>
      </p:cViewPr>
      <p:guideLst>
        <p:guide orient="horz" pos="2190"/>
        <p:guide pos="3840"/>
        <p:guide pos="683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1" Type="http://schemas.openxmlformats.org/officeDocument/2006/relationships/tableStyles" Target="tableStyles.xml"/><Relationship Id="rId30" Type="http://schemas.openxmlformats.org/officeDocument/2006/relationships/viewProps" Target="viewProps.xml"/><Relationship Id="rId3" Type="http://schemas.openxmlformats.org/officeDocument/2006/relationships/slideMaster" Target="slideMasters/slideMaster2.xml"/><Relationship Id="rId29" Type="http://schemas.openxmlformats.org/officeDocument/2006/relationships/presProps" Target="presProps.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稻壳儿原创设计师【幻雨工作室】_1"/>
          <p:cNvSpPr/>
          <p:nvPr userDrawn="1"/>
        </p:nvSpPr>
        <p:spPr>
          <a:xfrm>
            <a:off x="-7685" y="2643361"/>
            <a:ext cx="8980235" cy="4223057"/>
          </a:xfrm>
          <a:prstGeom prst="triangle">
            <a:avLst>
              <a:gd name="adj" fmla="val 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原创设计师【幻雨工作室】_2"/>
          <p:cNvSpPr/>
          <p:nvPr userDrawn="1"/>
        </p:nvSpPr>
        <p:spPr>
          <a:xfrm rot="16200000">
            <a:off x="5870033" y="528346"/>
            <a:ext cx="3515311" cy="9143996"/>
          </a:xfrm>
          <a:prstGeom prst="triangle">
            <a:avLst>
              <a:gd name="adj" fmla="val 0"/>
            </a:avLst>
          </a:prstGeom>
          <a:solidFill>
            <a:schemeClr val="accent3">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稻壳儿原创设计师【幻雨工作室】_3"/>
          <p:cNvSpPr/>
          <p:nvPr userDrawn="1"/>
        </p:nvSpPr>
        <p:spPr>
          <a:xfrm>
            <a:off x="571047" y="452542"/>
            <a:ext cx="11049907" cy="5793469"/>
          </a:xfrm>
          <a:prstGeom prst="roundRect">
            <a:avLst>
              <a:gd name="adj" fmla="val 1042"/>
            </a:avLst>
          </a:prstGeom>
          <a:solidFill>
            <a:schemeClr val="bg1"/>
          </a:solidFill>
          <a:ln>
            <a:noFill/>
          </a:ln>
          <a:effectLst>
            <a:glow rad="228600">
              <a:schemeClr val="bg1">
                <a:alpha val="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标题幻灯片">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稻壳儿原创设计师【幻雨工作室】_1"/>
          <p:cNvSpPr/>
          <p:nvPr userDrawn="1"/>
        </p:nvSpPr>
        <p:spPr>
          <a:xfrm>
            <a:off x="-7685" y="2643361"/>
            <a:ext cx="8980235" cy="4223057"/>
          </a:xfrm>
          <a:prstGeom prst="triangle">
            <a:avLst>
              <a:gd name="adj" fmla="val 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原创设计师【幻雨工作室】_2"/>
          <p:cNvSpPr/>
          <p:nvPr userDrawn="1"/>
        </p:nvSpPr>
        <p:spPr>
          <a:xfrm rot="16200000">
            <a:off x="5870033" y="528346"/>
            <a:ext cx="3515311" cy="9143996"/>
          </a:xfrm>
          <a:prstGeom prst="triangle">
            <a:avLst>
              <a:gd name="adj" fmla="val 0"/>
            </a:avLst>
          </a:prstGeom>
          <a:solidFill>
            <a:schemeClr val="accent3">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稻壳儿原创设计师【幻雨工作室】_3"/>
          <p:cNvSpPr/>
          <p:nvPr userDrawn="1"/>
        </p:nvSpPr>
        <p:spPr>
          <a:xfrm>
            <a:off x="243730" y="231158"/>
            <a:ext cx="11704541" cy="63956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稻壳儿原创设计师【幻雨工作室】_1"/>
          <p:cNvSpPr/>
          <p:nvPr userDrawn="1"/>
        </p:nvSpPr>
        <p:spPr>
          <a:xfrm>
            <a:off x="-7685" y="2643361"/>
            <a:ext cx="8980235" cy="4223057"/>
          </a:xfrm>
          <a:prstGeom prst="triangle">
            <a:avLst>
              <a:gd name="adj" fmla="val 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原创设计师【幻雨工作室】_2"/>
          <p:cNvSpPr/>
          <p:nvPr userDrawn="1"/>
        </p:nvSpPr>
        <p:spPr>
          <a:xfrm rot="16200000">
            <a:off x="5870033" y="528346"/>
            <a:ext cx="3515311" cy="9143996"/>
          </a:xfrm>
          <a:prstGeom prst="triangle">
            <a:avLst>
              <a:gd name="adj" fmla="val 0"/>
            </a:avLst>
          </a:prstGeom>
          <a:solidFill>
            <a:schemeClr val="accent3">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稻壳儿原创设计师【幻雨工作室】_3"/>
          <p:cNvSpPr/>
          <p:nvPr userDrawn="1"/>
        </p:nvSpPr>
        <p:spPr>
          <a:xfrm>
            <a:off x="571047" y="452542"/>
            <a:ext cx="11049907" cy="5793469"/>
          </a:xfrm>
          <a:prstGeom prst="roundRect">
            <a:avLst>
              <a:gd name="adj" fmla="val 1042"/>
            </a:avLst>
          </a:prstGeom>
          <a:solidFill>
            <a:schemeClr val="bg1"/>
          </a:solidFill>
          <a:ln>
            <a:noFill/>
          </a:ln>
          <a:effectLst>
            <a:glow rad="228600">
              <a:schemeClr val="bg1">
                <a:alpha val="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标题幻灯片">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稻壳儿原创设计师【幻雨工作室】_1"/>
          <p:cNvSpPr/>
          <p:nvPr userDrawn="1"/>
        </p:nvSpPr>
        <p:spPr>
          <a:xfrm>
            <a:off x="-7685" y="2643361"/>
            <a:ext cx="8980235" cy="4223057"/>
          </a:xfrm>
          <a:prstGeom prst="triangle">
            <a:avLst>
              <a:gd name="adj" fmla="val 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稻壳儿原创设计师【幻雨工作室】_2"/>
          <p:cNvSpPr/>
          <p:nvPr userDrawn="1"/>
        </p:nvSpPr>
        <p:spPr>
          <a:xfrm rot="16200000">
            <a:off x="5870033" y="528346"/>
            <a:ext cx="3515311" cy="9143996"/>
          </a:xfrm>
          <a:prstGeom prst="triangle">
            <a:avLst>
              <a:gd name="adj" fmla="val 0"/>
            </a:avLst>
          </a:prstGeom>
          <a:solidFill>
            <a:schemeClr val="accent3">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稻壳儿原创设计师【幻雨工作室】_3"/>
          <p:cNvSpPr/>
          <p:nvPr userDrawn="1"/>
        </p:nvSpPr>
        <p:spPr>
          <a:xfrm>
            <a:off x="243730" y="231158"/>
            <a:ext cx="11704541" cy="63956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43C3B3-0A11-4369-9A0C-64D95D3C1F3C}"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77451C-4E6D-4F1B-9FF2-A014A181AF8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43C3B3-0A11-4369-9A0C-64D95D3C1F3C}"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77451C-4E6D-4F1B-9FF2-A014A181AF8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7" Type="http://schemas.openxmlformats.org/officeDocument/2006/relationships/slideLayout" Target="../slideLayouts/slideLayout1.xml"/><Relationship Id="rId16" Type="http://schemas.openxmlformats.org/officeDocument/2006/relationships/tags" Target="../tags/tag16.xml"/><Relationship Id="rId15" Type="http://schemas.openxmlformats.org/officeDocument/2006/relationships/tags" Target="../tags/tag15.xml"/><Relationship Id="rId14" Type="http://schemas.openxmlformats.org/officeDocument/2006/relationships/tags" Target="../tags/tag14.xml"/><Relationship Id="rId13" Type="http://schemas.openxmlformats.org/officeDocument/2006/relationships/tags" Target="../tags/tag13.xml"/><Relationship Id="rId12" Type="http://schemas.openxmlformats.org/officeDocument/2006/relationships/tags" Target="../tags/tag12.xml"/><Relationship Id="rId11" Type="http://schemas.openxmlformats.org/officeDocument/2006/relationships/tags" Target="../tags/tag11.xml"/><Relationship Id="rId10" Type="http://schemas.openxmlformats.org/officeDocument/2006/relationships/tags" Target="../tags/tag10.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8.jpeg"/><Relationship Id="rId1"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0.jpeg"/><Relationship Id="rId1"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2.jpeg"/><Relationship Id="rId1"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18.png"/><Relationship Id="rId1"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9.png"/></Relationships>
</file>

<file path=ppt/slides/_rels/slide16.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0.png"/><Relationship Id="rId3" Type="http://schemas.openxmlformats.org/officeDocument/2006/relationships/tags" Target="../tags/tag17.xml"/><Relationship Id="rId2" Type="http://schemas.microsoft.com/office/2007/relationships/media" Target="file:///C:\Users\26612\Desktop\sense\Moon\&#21512;&#25104;.avi" TargetMode="External"/><Relationship Id="rId1" Type="http://schemas.openxmlformats.org/officeDocument/2006/relationships/video" Target="file:///C:\Users\26612\Desktop\sense\Moon\&#21512;&#25104;.avi" TargetMode="External"/></Relationships>
</file>

<file path=ppt/slides/_rels/slide17.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1.png"/><Relationship Id="rId3" Type="http://schemas.openxmlformats.org/officeDocument/2006/relationships/tags" Target="../tags/tag18.xml"/><Relationship Id="rId2" Type="http://schemas.microsoft.com/office/2007/relationships/media" Target="file:///C:\Users\26612\Desktop\sense\Space%20Portal\&#21512;&#25104;.avi" TargetMode="External"/><Relationship Id="rId1" Type="http://schemas.openxmlformats.org/officeDocument/2006/relationships/video" Target="file:///C:\Users\26612\Desktop\sense\Space%20Portal\&#21512;&#25104;.avi"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22.xml"/><Relationship Id="rId5" Type="http://schemas.openxmlformats.org/officeDocument/2006/relationships/tags" Target="../tags/tag21.xml"/><Relationship Id="rId4" Type="http://schemas.openxmlformats.org/officeDocument/2006/relationships/image" Target="../media/image23.png"/><Relationship Id="rId3" Type="http://schemas.openxmlformats.org/officeDocument/2006/relationships/tags" Target="../tags/tag20.xml"/><Relationship Id="rId2" Type="http://schemas.openxmlformats.org/officeDocument/2006/relationships/image" Target="../media/image22.png"/><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6.png"/><Relationship Id="rId1" Type="http://schemas.openxmlformats.org/officeDocument/2006/relationships/image" Target="../media/image2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7" name="稻壳儿原创设计师【幻雨工作室】_1"/>
          <p:cNvSpPr txBox="1"/>
          <p:nvPr/>
        </p:nvSpPr>
        <p:spPr>
          <a:xfrm>
            <a:off x="1303655" y="3242945"/>
            <a:ext cx="9259570" cy="1106805"/>
          </a:xfrm>
          <a:prstGeom prst="rect">
            <a:avLst/>
          </a:prstGeom>
          <a:noFill/>
        </p:spPr>
        <p:txBody>
          <a:bodyPr wrap="square" rtlCol="0">
            <a:spAutoFit/>
          </a:bodyPr>
          <a:lstStyle>
            <a:defPPr>
              <a:defRPr lang="zh-CN"/>
            </a:defPPr>
            <a:lvl1pPr algn="ctr">
              <a:defRPr sz="6600">
                <a:solidFill>
                  <a:schemeClr val="accent1"/>
                </a:solidFill>
                <a:latin typeface="微软雅黑" panose="020B0503020204020204" pitchFamily="34" charset="-122"/>
                <a:ea typeface="微软雅黑" panose="020B0503020204020204" pitchFamily="34" charset="-122"/>
              </a:defRPr>
            </a:lvl1pPr>
          </a:lstStyle>
          <a:p>
            <a:pPr algn="l"/>
            <a:r>
              <a:rPr lang="en-US" altLang="zh-CN" dirty="0">
                <a:sym typeface="+mn-ea"/>
              </a:rPr>
              <a:t>Interim P</a:t>
            </a:r>
            <a:r>
              <a:rPr lang="en-US" altLang="zh-CN" dirty="0">
                <a:sym typeface="+mn-ea"/>
              </a:rPr>
              <a:t>resentation</a:t>
            </a:r>
            <a:endParaRPr lang="en-US" altLang="zh-CN" dirty="0">
              <a:sym typeface="+mn-ea"/>
            </a:endParaRPr>
          </a:p>
        </p:txBody>
      </p:sp>
      <p:cxnSp>
        <p:nvCxnSpPr>
          <p:cNvPr id="20" name="稻壳儿原创设计师【幻雨工作室】_4"/>
          <p:cNvCxnSpPr/>
          <p:nvPr/>
        </p:nvCxnSpPr>
        <p:spPr>
          <a:xfrm>
            <a:off x="1415922" y="2552274"/>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21" name="稻壳儿原创设计师【幻雨工作室】_5"/>
          <p:cNvCxnSpPr/>
          <p:nvPr/>
        </p:nvCxnSpPr>
        <p:spPr>
          <a:xfrm>
            <a:off x="1415922" y="2841685"/>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18" name="稻壳儿原创设计师【幻雨工作室】_2"/>
          <p:cNvSpPr/>
          <p:nvPr/>
        </p:nvSpPr>
        <p:spPr>
          <a:xfrm>
            <a:off x="1303583" y="4391588"/>
            <a:ext cx="7668967" cy="521970"/>
          </a:xfrm>
          <a:prstGeom prst="rect">
            <a:avLst/>
          </a:prstGeom>
        </p:spPr>
        <p:txBody>
          <a:bodyPr wrap="square">
            <a:spAutoFit/>
          </a:bodyPr>
          <a:p>
            <a:r>
              <a:rPr lang="en-US" altLang="zh-CN" sz="2800" dirty="0">
                <a:solidFill>
                  <a:schemeClr val="tx1">
                    <a:lumMod val="65000"/>
                    <a:lumOff val="35000"/>
                  </a:schemeClr>
                </a:solidFill>
                <a:latin typeface="Arial" panose="020B0604020202020204" pitchFamily="34" charset="0"/>
                <a:cs typeface="Arial" panose="020B0604020202020204" pitchFamily="34" charset="0"/>
              </a:rPr>
              <a:t>Producer:Z</a:t>
            </a:r>
            <a:r>
              <a:rPr lang="en-US" altLang="zh-CN" sz="2800" dirty="0">
                <a:solidFill>
                  <a:schemeClr val="tx1">
                    <a:lumMod val="65000"/>
                    <a:lumOff val="35000"/>
                  </a:schemeClr>
                </a:solidFill>
                <a:latin typeface="Arial" panose="020B0604020202020204" pitchFamily="34" charset="0"/>
                <a:cs typeface="Arial" panose="020B0604020202020204" pitchFamily="34" charset="0"/>
              </a:rPr>
              <a:t>hongyi Cong  Tutor:Nabeel Masih </a:t>
            </a:r>
            <a:endParaRPr lang="zh-CN" altLang="en-US" sz="2800" dirty="0">
              <a:solidFill>
                <a:schemeClr val="tx1">
                  <a:lumMod val="65000"/>
                  <a:lumOff val="3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3" name="稻壳儿原创设计师【幻雨工作室】_1"/>
          <p:cNvSpPr/>
          <p:nvPr/>
        </p:nvSpPr>
        <p:spPr>
          <a:xfrm>
            <a:off x="1333845" y="1005985"/>
            <a:ext cx="4118862" cy="768350"/>
          </a:xfrm>
          <a:prstGeom prst="rect">
            <a:avLst/>
          </a:prstGeom>
        </p:spPr>
        <p:txBody>
          <a:bodyPr wrap="square">
            <a:spAutoFit/>
          </a:bodyPr>
          <a:lstStyle/>
          <a:p>
            <a:pPr defTabSz="685800">
              <a:defRPr/>
            </a:pPr>
            <a:r>
              <a:rPr lang="en-US" altLang="zh-CN" sz="4400" dirty="0">
                <a:solidFill>
                  <a:schemeClr val="accent1"/>
                </a:solidFill>
                <a:latin typeface="微软雅黑" panose="020B0503020204020204" pitchFamily="34" charset="-122"/>
                <a:ea typeface="微软雅黑" panose="020B0503020204020204" pitchFamily="34" charset="-122"/>
              </a:rPr>
              <a:t>Contents</a:t>
            </a:r>
            <a:endParaRPr lang="en-US" altLang="zh-CN" sz="4400" dirty="0">
              <a:solidFill>
                <a:schemeClr val="accent1"/>
              </a:solidFill>
              <a:latin typeface="微软雅黑" panose="020B0503020204020204" pitchFamily="34" charset="-122"/>
              <a:ea typeface="微软雅黑" panose="020B0503020204020204" pitchFamily="34" charset="-122"/>
            </a:endParaRPr>
          </a:p>
        </p:txBody>
      </p:sp>
      <p:sp>
        <p:nvSpPr>
          <p:cNvPr id="22" name="稻壳儿原创设计师【幻雨工作室】_2"/>
          <p:cNvSpPr txBox="1">
            <a:spLocks noChangeArrowheads="1"/>
          </p:cNvSpPr>
          <p:nvPr>
            <p:custDataLst>
              <p:tags r:id="rId1"/>
            </p:custDataLst>
          </p:nvPr>
        </p:nvSpPr>
        <p:spPr bwMode="auto">
          <a:xfrm>
            <a:off x="2406015" y="3900170"/>
            <a:ext cx="3881755" cy="95313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sz="1300">
                <a:solidFill>
                  <a:schemeClr val="tx1"/>
                </a:solidFill>
                <a:latin typeface="华文细黑" panose="02010600040101010101" pitchFamily="2" charset="-122"/>
                <a:ea typeface="华文细黑" panose="02010600040101010101" pitchFamily="2" charset="-122"/>
              </a:defRPr>
            </a:lvl1pPr>
            <a:lvl2pPr marL="742950" indent="-285750">
              <a:defRPr sz="1300">
                <a:solidFill>
                  <a:schemeClr val="tx1"/>
                </a:solidFill>
                <a:latin typeface="华文细黑" panose="02010600040101010101" pitchFamily="2" charset="-122"/>
                <a:ea typeface="华文细黑" panose="02010600040101010101" pitchFamily="2" charset="-122"/>
              </a:defRPr>
            </a:lvl2pPr>
            <a:lvl3pPr marL="1143000" indent="-228600">
              <a:defRPr sz="1300">
                <a:solidFill>
                  <a:schemeClr val="tx1"/>
                </a:solidFill>
                <a:latin typeface="华文细黑" panose="02010600040101010101" pitchFamily="2" charset="-122"/>
                <a:ea typeface="华文细黑" panose="02010600040101010101" pitchFamily="2" charset="-122"/>
              </a:defRPr>
            </a:lvl3pPr>
            <a:lvl4pPr marL="1600200" indent="-228600">
              <a:defRPr sz="1300">
                <a:solidFill>
                  <a:schemeClr val="tx1"/>
                </a:solidFill>
                <a:latin typeface="华文细黑" panose="02010600040101010101" pitchFamily="2" charset="-122"/>
                <a:ea typeface="华文细黑" panose="02010600040101010101" pitchFamily="2" charset="-122"/>
              </a:defRPr>
            </a:lvl4pPr>
            <a:lvl5pPr marL="2057400" indent="-228600">
              <a:defRPr sz="1300">
                <a:solidFill>
                  <a:schemeClr val="tx1"/>
                </a:solidFill>
                <a:latin typeface="华文细黑" panose="02010600040101010101" pitchFamily="2" charset="-122"/>
                <a:ea typeface="华文细黑" panose="02010600040101010101" pitchFamily="2" charset="-122"/>
              </a:defRPr>
            </a:lvl5pPr>
            <a:lvl6pPr marL="25146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6pPr>
            <a:lvl7pPr marL="29718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7pPr>
            <a:lvl8pPr marL="34290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8pPr>
            <a:lvl9pPr marL="38862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9pPr>
          </a:lstStyle>
          <a:p>
            <a:pPr defTabSz="685800">
              <a:defRPr/>
            </a:pPr>
            <a:r>
              <a:rPr lang="en-US" altLang="zh-CN" sz="2800" dirty="0">
                <a:solidFill>
                  <a:schemeClr val="accent1"/>
                </a:solidFill>
                <a:latin typeface="微软雅黑" panose="020B0503020204020204" pitchFamily="34" charset="-122"/>
                <a:ea typeface="微软雅黑" panose="020B0503020204020204" pitchFamily="34" charset="-122"/>
              </a:rPr>
              <a:t>Progress Management</a:t>
            </a:r>
            <a:endParaRPr lang="en-US" altLang="zh-CN" sz="2800" dirty="0">
              <a:solidFill>
                <a:schemeClr val="accent1"/>
              </a:solidFill>
              <a:latin typeface="微软雅黑" panose="020B0503020204020204" pitchFamily="34" charset="-122"/>
              <a:ea typeface="微软雅黑" panose="020B0503020204020204" pitchFamily="34" charset="-122"/>
            </a:endParaRPr>
          </a:p>
        </p:txBody>
      </p:sp>
      <p:sp>
        <p:nvSpPr>
          <p:cNvPr id="16" name="稻壳儿原创设计师【幻雨工作室】_4"/>
          <p:cNvSpPr txBox="1">
            <a:spLocks noChangeArrowheads="1"/>
          </p:cNvSpPr>
          <p:nvPr>
            <p:custDataLst>
              <p:tags r:id="rId2"/>
            </p:custDataLst>
          </p:nvPr>
        </p:nvSpPr>
        <p:spPr bwMode="auto">
          <a:xfrm>
            <a:off x="2414270" y="2165985"/>
            <a:ext cx="3782060" cy="52197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sz="1300">
                <a:solidFill>
                  <a:schemeClr val="tx1"/>
                </a:solidFill>
                <a:latin typeface="华文细黑" panose="02010600040101010101" pitchFamily="2" charset="-122"/>
                <a:ea typeface="华文细黑" panose="02010600040101010101" pitchFamily="2" charset="-122"/>
              </a:defRPr>
            </a:lvl1pPr>
            <a:lvl2pPr marL="742950" indent="-285750">
              <a:defRPr sz="1300">
                <a:solidFill>
                  <a:schemeClr val="tx1"/>
                </a:solidFill>
                <a:latin typeface="华文细黑" panose="02010600040101010101" pitchFamily="2" charset="-122"/>
                <a:ea typeface="华文细黑" panose="02010600040101010101" pitchFamily="2" charset="-122"/>
              </a:defRPr>
            </a:lvl2pPr>
            <a:lvl3pPr marL="1143000" indent="-228600">
              <a:defRPr sz="1300">
                <a:solidFill>
                  <a:schemeClr val="tx1"/>
                </a:solidFill>
                <a:latin typeface="华文细黑" panose="02010600040101010101" pitchFamily="2" charset="-122"/>
                <a:ea typeface="华文细黑" panose="02010600040101010101" pitchFamily="2" charset="-122"/>
              </a:defRPr>
            </a:lvl3pPr>
            <a:lvl4pPr marL="1600200" indent="-228600">
              <a:defRPr sz="1300">
                <a:solidFill>
                  <a:schemeClr val="tx1"/>
                </a:solidFill>
                <a:latin typeface="华文细黑" panose="02010600040101010101" pitchFamily="2" charset="-122"/>
                <a:ea typeface="华文细黑" panose="02010600040101010101" pitchFamily="2" charset="-122"/>
              </a:defRPr>
            </a:lvl4pPr>
            <a:lvl5pPr marL="2057400" indent="-228600">
              <a:defRPr sz="1300">
                <a:solidFill>
                  <a:schemeClr val="tx1"/>
                </a:solidFill>
                <a:latin typeface="华文细黑" panose="02010600040101010101" pitchFamily="2" charset="-122"/>
                <a:ea typeface="华文细黑" panose="02010600040101010101" pitchFamily="2" charset="-122"/>
              </a:defRPr>
            </a:lvl5pPr>
            <a:lvl6pPr marL="25146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6pPr>
            <a:lvl7pPr marL="29718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7pPr>
            <a:lvl8pPr marL="34290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8pPr>
            <a:lvl9pPr marL="38862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9pPr>
          </a:lstStyle>
          <a:p>
            <a:pPr defTabSz="685800">
              <a:defRPr/>
            </a:pPr>
            <a:r>
              <a:rPr lang="en-US" altLang="zh-CN" sz="2800" dirty="0">
                <a:solidFill>
                  <a:schemeClr val="accent1"/>
                </a:solidFill>
                <a:latin typeface="微软雅黑" panose="020B0503020204020204" pitchFamily="34" charset="-122"/>
                <a:ea typeface="微软雅黑" panose="020B0503020204020204" pitchFamily="34" charset="-122"/>
              </a:rPr>
              <a:t>Work Results </a:t>
            </a:r>
            <a:r>
              <a:rPr lang="en-US" altLang="zh-CN" sz="2800" dirty="0">
                <a:solidFill>
                  <a:schemeClr val="accent1"/>
                </a:solidFill>
                <a:latin typeface="微软雅黑" panose="020B0503020204020204" pitchFamily="34" charset="-122"/>
                <a:ea typeface="微软雅黑" panose="020B0503020204020204" pitchFamily="34" charset="-122"/>
              </a:rPr>
              <a:t>Display</a:t>
            </a:r>
            <a:endParaRPr lang="en-US" altLang="zh-CN" sz="2800" dirty="0">
              <a:solidFill>
                <a:schemeClr val="accent1"/>
              </a:solidFill>
              <a:latin typeface="微软雅黑" panose="020B0503020204020204" pitchFamily="34" charset="-122"/>
              <a:ea typeface="微软雅黑" panose="020B0503020204020204" pitchFamily="34" charset="-122"/>
            </a:endParaRPr>
          </a:p>
        </p:txBody>
      </p:sp>
      <p:sp>
        <p:nvSpPr>
          <p:cNvPr id="25" name="稻壳儿原创设计师【幻雨工作室】_6"/>
          <p:cNvSpPr txBox="1">
            <a:spLocks noChangeArrowheads="1"/>
          </p:cNvSpPr>
          <p:nvPr>
            <p:custDataLst>
              <p:tags r:id="rId3"/>
            </p:custDataLst>
          </p:nvPr>
        </p:nvSpPr>
        <p:spPr bwMode="auto">
          <a:xfrm>
            <a:off x="7393305" y="2058035"/>
            <a:ext cx="3587750" cy="13836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sz="1300">
                <a:solidFill>
                  <a:schemeClr val="tx1"/>
                </a:solidFill>
                <a:latin typeface="华文细黑" panose="02010600040101010101" pitchFamily="2" charset="-122"/>
                <a:ea typeface="华文细黑" panose="02010600040101010101" pitchFamily="2" charset="-122"/>
              </a:defRPr>
            </a:lvl1pPr>
            <a:lvl2pPr marL="742950" indent="-285750">
              <a:defRPr sz="1300">
                <a:solidFill>
                  <a:schemeClr val="tx1"/>
                </a:solidFill>
                <a:latin typeface="华文细黑" panose="02010600040101010101" pitchFamily="2" charset="-122"/>
                <a:ea typeface="华文细黑" panose="02010600040101010101" pitchFamily="2" charset="-122"/>
              </a:defRPr>
            </a:lvl2pPr>
            <a:lvl3pPr marL="1143000" indent="-228600">
              <a:defRPr sz="1300">
                <a:solidFill>
                  <a:schemeClr val="tx1"/>
                </a:solidFill>
                <a:latin typeface="华文细黑" panose="02010600040101010101" pitchFamily="2" charset="-122"/>
                <a:ea typeface="华文细黑" panose="02010600040101010101" pitchFamily="2" charset="-122"/>
              </a:defRPr>
            </a:lvl3pPr>
            <a:lvl4pPr marL="1600200" indent="-228600">
              <a:defRPr sz="1300">
                <a:solidFill>
                  <a:schemeClr val="tx1"/>
                </a:solidFill>
                <a:latin typeface="华文细黑" panose="02010600040101010101" pitchFamily="2" charset="-122"/>
                <a:ea typeface="华文细黑" panose="02010600040101010101" pitchFamily="2" charset="-122"/>
              </a:defRPr>
            </a:lvl4pPr>
            <a:lvl5pPr marL="2057400" indent="-228600">
              <a:defRPr sz="1300">
                <a:solidFill>
                  <a:schemeClr val="tx1"/>
                </a:solidFill>
                <a:latin typeface="华文细黑" panose="02010600040101010101" pitchFamily="2" charset="-122"/>
                <a:ea typeface="华文细黑" panose="02010600040101010101" pitchFamily="2" charset="-122"/>
              </a:defRPr>
            </a:lvl5pPr>
            <a:lvl6pPr marL="25146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6pPr>
            <a:lvl7pPr marL="29718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7pPr>
            <a:lvl8pPr marL="34290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8pPr>
            <a:lvl9pPr marL="38862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9pPr>
          </a:lstStyle>
          <a:p>
            <a:pPr defTabSz="685800">
              <a:defRPr/>
            </a:pPr>
            <a:r>
              <a:rPr lang="en-US" altLang="zh-CN" sz="2800" dirty="0">
                <a:solidFill>
                  <a:schemeClr val="accent1"/>
                </a:solidFill>
                <a:latin typeface="微软雅黑" panose="020B0503020204020204" pitchFamily="34" charset="-122"/>
                <a:ea typeface="微软雅黑" panose="020B0503020204020204" pitchFamily="34" charset="-122"/>
              </a:rPr>
              <a:t>Problem Solving and Optimisation Strategies</a:t>
            </a:r>
            <a:endParaRPr lang="en-US" altLang="zh-CN" sz="2800" dirty="0">
              <a:solidFill>
                <a:schemeClr val="accent1"/>
              </a:solidFill>
              <a:latin typeface="微软雅黑" panose="020B0503020204020204" pitchFamily="34" charset="-122"/>
              <a:ea typeface="微软雅黑" panose="020B0503020204020204" pitchFamily="34" charset="-122"/>
            </a:endParaRPr>
          </a:p>
        </p:txBody>
      </p:sp>
      <p:sp>
        <p:nvSpPr>
          <p:cNvPr id="26" name="稻壳儿原创设计师【幻雨工作室】_8"/>
          <p:cNvSpPr txBox="1">
            <a:spLocks noChangeArrowheads="1"/>
          </p:cNvSpPr>
          <p:nvPr>
            <p:custDataLst>
              <p:tags r:id="rId4"/>
            </p:custDataLst>
          </p:nvPr>
        </p:nvSpPr>
        <p:spPr bwMode="auto">
          <a:xfrm>
            <a:off x="7393305" y="4037965"/>
            <a:ext cx="2912110" cy="52197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lvl1pPr>
              <a:defRPr sz="1300">
                <a:solidFill>
                  <a:schemeClr val="tx1"/>
                </a:solidFill>
                <a:latin typeface="华文细黑" panose="02010600040101010101" pitchFamily="2" charset="-122"/>
                <a:ea typeface="华文细黑" panose="02010600040101010101" pitchFamily="2" charset="-122"/>
              </a:defRPr>
            </a:lvl1pPr>
            <a:lvl2pPr marL="742950" indent="-285750">
              <a:defRPr sz="1300">
                <a:solidFill>
                  <a:schemeClr val="tx1"/>
                </a:solidFill>
                <a:latin typeface="华文细黑" panose="02010600040101010101" pitchFamily="2" charset="-122"/>
                <a:ea typeface="华文细黑" panose="02010600040101010101" pitchFamily="2" charset="-122"/>
              </a:defRPr>
            </a:lvl2pPr>
            <a:lvl3pPr marL="1143000" indent="-228600">
              <a:defRPr sz="1300">
                <a:solidFill>
                  <a:schemeClr val="tx1"/>
                </a:solidFill>
                <a:latin typeface="华文细黑" panose="02010600040101010101" pitchFamily="2" charset="-122"/>
                <a:ea typeface="华文细黑" panose="02010600040101010101" pitchFamily="2" charset="-122"/>
              </a:defRPr>
            </a:lvl3pPr>
            <a:lvl4pPr marL="1600200" indent="-228600">
              <a:defRPr sz="1300">
                <a:solidFill>
                  <a:schemeClr val="tx1"/>
                </a:solidFill>
                <a:latin typeface="华文细黑" panose="02010600040101010101" pitchFamily="2" charset="-122"/>
                <a:ea typeface="华文细黑" panose="02010600040101010101" pitchFamily="2" charset="-122"/>
              </a:defRPr>
            </a:lvl4pPr>
            <a:lvl5pPr marL="2057400" indent="-228600">
              <a:defRPr sz="1300">
                <a:solidFill>
                  <a:schemeClr val="tx1"/>
                </a:solidFill>
                <a:latin typeface="华文细黑" panose="02010600040101010101" pitchFamily="2" charset="-122"/>
                <a:ea typeface="华文细黑" panose="02010600040101010101" pitchFamily="2" charset="-122"/>
              </a:defRPr>
            </a:lvl5pPr>
            <a:lvl6pPr marL="25146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6pPr>
            <a:lvl7pPr marL="29718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7pPr>
            <a:lvl8pPr marL="34290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8pPr>
            <a:lvl9pPr marL="38862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9pPr>
          </a:lstStyle>
          <a:p>
            <a:pPr defTabSz="685800">
              <a:defRPr/>
            </a:pPr>
            <a:r>
              <a:rPr lang="zh-CN" altLang="en-US" sz="2800" dirty="0">
                <a:solidFill>
                  <a:schemeClr val="accent1"/>
                </a:solidFill>
                <a:latin typeface="微软雅黑" panose="020B0503020204020204" pitchFamily="34" charset="-122"/>
                <a:ea typeface="微软雅黑" panose="020B0503020204020204" pitchFamily="34" charset="-122"/>
                <a:sym typeface="+mn-ea"/>
              </a:rPr>
              <a:t>Future </a:t>
            </a:r>
            <a:r>
              <a:rPr lang="en-US" altLang="zh-CN" sz="2800" dirty="0">
                <a:solidFill>
                  <a:schemeClr val="accent1"/>
                </a:solidFill>
                <a:latin typeface="微软雅黑" panose="020B0503020204020204" pitchFamily="34" charset="-122"/>
                <a:ea typeface="微软雅黑" panose="020B0503020204020204" pitchFamily="34" charset="-122"/>
                <a:sym typeface="+mn-ea"/>
              </a:rPr>
              <a:t>P</a:t>
            </a:r>
            <a:r>
              <a:rPr lang="zh-CN" altLang="en-US" sz="2800" dirty="0">
                <a:solidFill>
                  <a:schemeClr val="accent1"/>
                </a:solidFill>
                <a:latin typeface="微软雅黑" panose="020B0503020204020204" pitchFamily="34" charset="-122"/>
                <a:ea typeface="微软雅黑" panose="020B0503020204020204" pitchFamily="34" charset="-122"/>
                <a:sym typeface="+mn-ea"/>
              </a:rPr>
              <a:t>lanning</a:t>
            </a: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8" name="稻壳儿原创设计师【幻雨工作室】_10"/>
          <p:cNvSpPr>
            <a:spLocks noChangeArrowheads="1"/>
          </p:cNvSpPr>
          <p:nvPr>
            <p:custDataLst>
              <p:tags r:id="rId5"/>
            </p:custDataLst>
          </p:nvPr>
        </p:nvSpPr>
        <p:spPr bwMode="auto">
          <a:xfrm>
            <a:off x="1468540" y="2049805"/>
            <a:ext cx="801234" cy="798670"/>
          </a:xfrm>
          <a:prstGeom prst="rect">
            <a:avLst/>
          </a:prstGeom>
          <a:solidFill>
            <a:schemeClr val="accent1"/>
          </a:solidFill>
          <a:ln>
            <a:no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14" name="稻壳儿原创设计师【幻雨工作室】_11"/>
          <p:cNvSpPr txBox="1">
            <a:spLocks noChangeArrowheads="1"/>
          </p:cNvSpPr>
          <p:nvPr>
            <p:custDataLst>
              <p:tags r:id="rId6"/>
            </p:custDataLst>
          </p:nvPr>
        </p:nvSpPr>
        <p:spPr bwMode="auto">
          <a:xfrm>
            <a:off x="1566830" y="2166099"/>
            <a:ext cx="604653"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ctr" fontAlgn="base">
              <a:spcBef>
                <a:spcPct val="0"/>
              </a:spcBef>
              <a:spcAft>
                <a:spcPct val="0"/>
              </a:spcAft>
              <a:buFontTx/>
              <a:buNone/>
              <a:defRPr sz="3600">
                <a:solidFill>
                  <a:schemeClr val="bg1"/>
                </a:solidFill>
                <a:latin typeface="微软雅黑" panose="020B0503020204020204" pitchFamily="34" charset="-122"/>
                <a:ea typeface="微软雅黑" panose="020B0503020204020204" pitchFamily="34" charset="-122"/>
              </a:defRPr>
            </a:lvl1pPr>
            <a:lvl2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2pPr>
            <a:lvl3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3pPr>
            <a:lvl4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4pPr>
            <a:lvl5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5pPr>
            <a:lvl6pPr>
              <a:defRPr>
                <a:latin typeface="Arial" panose="020B0604020202020204" pitchFamily="34" charset="0"/>
                <a:ea typeface="宋体" panose="02010600030101010101" pitchFamily="2" charset="-122"/>
              </a:defRPr>
            </a:lvl6pPr>
            <a:lvl7pPr>
              <a:defRPr>
                <a:latin typeface="Arial" panose="020B0604020202020204" pitchFamily="34" charset="0"/>
                <a:ea typeface="宋体" panose="02010600030101010101" pitchFamily="2" charset="-122"/>
              </a:defRPr>
            </a:lvl7pPr>
            <a:lvl8pPr>
              <a:defRPr>
                <a:latin typeface="Arial" panose="020B0604020202020204" pitchFamily="34" charset="0"/>
                <a:ea typeface="宋体" panose="02010600030101010101" pitchFamily="2" charset="-122"/>
              </a:defRPr>
            </a:lvl8pPr>
            <a:lvl9pPr>
              <a:defRPr>
                <a:latin typeface="Arial" panose="020B0604020202020204" pitchFamily="34" charset="0"/>
                <a:ea typeface="宋体" panose="02010600030101010101" pitchFamily="2" charset="-122"/>
              </a:defRPr>
            </a:lvl9pPr>
          </a:lstStyle>
          <a:p>
            <a:r>
              <a:rPr lang="en-US" altLang="zh-CN" sz="2800" dirty="0"/>
              <a:t>01</a:t>
            </a:r>
            <a:endParaRPr lang="zh-CN" altLang="en-US" sz="2800" dirty="0"/>
          </a:p>
        </p:txBody>
      </p:sp>
      <p:sp>
        <p:nvSpPr>
          <p:cNvPr id="31" name="稻壳儿原创设计师【幻雨工作室】_12"/>
          <p:cNvSpPr>
            <a:spLocks noChangeArrowheads="1"/>
          </p:cNvSpPr>
          <p:nvPr>
            <p:custDataLst>
              <p:tags r:id="rId7"/>
            </p:custDataLst>
          </p:nvPr>
        </p:nvSpPr>
        <p:spPr bwMode="auto">
          <a:xfrm>
            <a:off x="1577951" y="2137435"/>
            <a:ext cx="582412" cy="580548"/>
          </a:xfrm>
          <a:prstGeom prst="rect">
            <a:avLst/>
          </a:prstGeom>
          <a:noFill/>
          <a:ln w="6350">
            <a:solidFill>
              <a:schemeClr val="bg1"/>
            </a:solid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10" name="稻壳儿原创设计师【幻雨工作室】_13"/>
          <p:cNvSpPr>
            <a:spLocks noChangeArrowheads="1"/>
          </p:cNvSpPr>
          <p:nvPr>
            <p:custDataLst>
              <p:tags r:id="rId8"/>
            </p:custDataLst>
          </p:nvPr>
        </p:nvSpPr>
        <p:spPr bwMode="auto">
          <a:xfrm>
            <a:off x="1468540" y="3899986"/>
            <a:ext cx="801234" cy="798670"/>
          </a:xfrm>
          <a:prstGeom prst="rect">
            <a:avLst/>
          </a:prstGeom>
          <a:solidFill>
            <a:schemeClr val="accent2">
              <a:lumMod val="20000"/>
              <a:lumOff val="80000"/>
            </a:schemeClr>
          </a:solidFill>
          <a:ln>
            <a:no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15" name="稻壳儿原创设计师【幻雨工作室】_14"/>
          <p:cNvSpPr txBox="1">
            <a:spLocks noChangeArrowheads="1"/>
          </p:cNvSpPr>
          <p:nvPr>
            <p:custDataLst>
              <p:tags r:id="rId9"/>
            </p:custDataLst>
          </p:nvPr>
        </p:nvSpPr>
        <p:spPr bwMode="auto">
          <a:xfrm>
            <a:off x="1566829" y="4035850"/>
            <a:ext cx="604653"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ctr" fontAlgn="base">
              <a:spcBef>
                <a:spcPct val="0"/>
              </a:spcBef>
              <a:spcAft>
                <a:spcPct val="0"/>
              </a:spcAft>
              <a:buFontTx/>
              <a:buNone/>
              <a:defRPr sz="3600">
                <a:solidFill>
                  <a:schemeClr val="bg1"/>
                </a:solidFill>
                <a:latin typeface="微软雅黑" panose="020B0503020204020204" pitchFamily="34" charset="-122"/>
                <a:ea typeface="微软雅黑" panose="020B0503020204020204" pitchFamily="34" charset="-122"/>
              </a:defRPr>
            </a:lvl1pPr>
            <a:lvl2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2pPr>
            <a:lvl3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3pPr>
            <a:lvl4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4pPr>
            <a:lvl5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5pPr>
            <a:lvl6pPr>
              <a:defRPr>
                <a:latin typeface="Arial" panose="020B0604020202020204" pitchFamily="34" charset="0"/>
                <a:ea typeface="宋体" panose="02010600030101010101" pitchFamily="2" charset="-122"/>
              </a:defRPr>
            </a:lvl6pPr>
            <a:lvl7pPr>
              <a:defRPr>
                <a:latin typeface="Arial" panose="020B0604020202020204" pitchFamily="34" charset="0"/>
                <a:ea typeface="宋体" panose="02010600030101010101" pitchFamily="2" charset="-122"/>
              </a:defRPr>
            </a:lvl7pPr>
            <a:lvl8pPr>
              <a:defRPr>
                <a:latin typeface="Arial" panose="020B0604020202020204" pitchFamily="34" charset="0"/>
                <a:ea typeface="宋体" panose="02010600030101010101" pitchFamily="2" charset="-122"/>
              </a:defRPr>
            </a:lvl8pPr>
            <a:lvl9pPr>
              <a:defRPr>
                <a:latin typeface="Arial" panose="020B0604020202020204" pitchFamily="34" charset="0"/>
                <a:ea typeface="宋体" panose="02010600030101010101" pitchFamily="2" charset="-122"/>
              </a:defRPr>
            </a:lvl9pPr>
          </a:lstStyle>
          <a:p>
            <a:r>
              <a:rPr lang="en-US" altLang="zh-CN" sz="2800" dirty="0">
                <a:solidFill>
                  <a:schemeClr val="accent1"/>
                </a:solidFill>
              </a:rPr>
              <a:t>02</a:t>
            </a:r>
            <a:endParaRPr lang="zh-CN" altLang="en-US" sz="2800" dirty="0">
              <a:solidFill>
                <a:schemeClr val="accent1"/>
              </a:solidFill>
            </a:endParaRPr>
          </a:p>
        </p:txBody>
      </p:sp>
      <p:sp>
        <p:nvSpPr>
          <p:cNvPr id="32" name="稻壳儿原创设计师【幻雨工作室】_15"/>
          <p:cNvSpPr>
            <a:spLocks noChangeArrowheads="1"/>
          </p:cNvSpPr>
          <p:nvPr>
            <p:custDataLst>
              <p:tags r:id="rId10"/>
            </p:custDataLst>
          </p:nvPr>
        </p:nvSpPr>
        <p:spPr bwMode="auto">
          <a:xfrm>
            <a:off x="1577951" y="4009047"/>
            <a:ext cx="582412" cy="580548"/>
          </a:xfrm>
          <a:prstGeom prst="rect">
            <a:avLst/>
          </a:prstGeom>
          <a:noFill/>
          <a:ln w="6350">
            <a:solidFill>
              <a:schemeClr val="accent1"/>
            </a:solid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11" name="稻壳儿原创设计师【幻雨工作室】_16"/>
          <p:cNvSpPr>
            <a:spLocks noChangeArrowheads="1"/>
          </p:cNvSpPr>
          <p:nvPr>
            <p:custDataLst>
              <p:tags r:id="rId11"/>
            </p:custDataLst>
          </p:nvPr>
        </p:nvSpPr>
        <p:spPr bwMode="auto">
          <a:xfrm>
            <a:off x="6423914" y="3899986"/>
            <a:ext cx="801234" cy="798670"/>
          </a:xfrm>
          <a:prstGeom prst="rect">
            <a:avLst/>
          </a:prstGeom>
          <a:solidFill>
            <a:schemeClr val="accent1"/>
          </a:solidFill>
          <a:ln>
            <a:no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24" name="稻壳儿原创设计师【幻雨工作室】_17"/>
          <p:cNvSpPr txBox="1">
            <a:spLocks noChangeArrowheads="1"/>
          </p:cNvSpPr>
          <p:nvPr>
            <p:custDataLst>
              <p:tags r:id="rId12"/>
            </p:custDataLst>
          </p:nvPr>
        </p:nvSpPr>
        <p:spPr bwMode="auto">
          <a:xfrm>
            <a:off x="6522203" y="4037711"/>
            <a:ext cx="604653"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ctr" fontAlgn="base">
              <a:spcBef>
                <a:spcPct val="0"/>
              </a:spcBef>
              <a:spcAft>
                <a:spcPct val="0"/>
              </a:spcAft>
              <a:buFontTx/>
              <a:buNone/>
              <a:defRPr sz="3600">
                <a:solidFill>
                  <a:schemeClr val="bg1"/>
                </a:solidFill>
                <a:latin typeface="微软雅黑" panose="020B0503020204020204" pitchFamily="34" charset="-122"/>
                <a:ea typeface="微软雅黑" panose="020B0503020204020204" pitchFamily="34" charset="-122"/>
              </a:defRPr>
            </a:lvl1pPr>
            <a:lvl2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2pPr>
            <a:lvl3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3pPr>
            <a:lvl4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4pPr>
            <a:lvl5pPr fontAlgn="base">
              <a:spcBef>
                <a:spcPct val="0"/>
              </a:spcBef>
              <a:spcAft>
                <a:spcPct val="0"/>
              </a:spcAft>
              <a:buFont typeface="Arial" panose="020B0604020202020204" pitchFamily="34" charset="0"/>
              <a:defRPr>
                <a:latin typeface="Arial" panose="020B0604020202020204" pitchFamily="34" charset="0"/>
                <a:ea typeface="宋体" panose="02010600030101010101" pitchFamily="2" charset="-122"/>
              </a:defRPr>
            </a:lvl5pPr>
            <a:lvl6pPr>
              <a:defRPr>
                <a:latin typeface="Arial" panose="020B0604020202020204" pitchFamily="34" charset="0"/>
                <a:ea typeface="宋体" panose="02010600030101010101" pitchFamily="2" charset="-122"/>
              </a:defRPr>
            </a:lvl6pPr>
            <a:lvl7pPr>
              <a:defRPr>
                <a:latin typeface="Arial" panose="020B0604020202020204" pitchFamily="34" charset="0"/>
                <a:ea typeface="宋体" panose="02010600030101010101" pitchFamily="2" charset="-122"/>
              </a:defRPr>
            </a:lvl7pPr>
            <a:lvl8pPr>
              <a:defRPr>
                <a:latin typeface="Arial" panose="020B0604020202020204" pitchFamily="34" charset="0"/>
                <a:ea typeface="宋体" panose="02010600030101010101" pitchFamily="2" charset="-122"/>
              </a:defRPr>
            </a:lvl8pPr>
            <a:lvl9pPr>
              <a:defRPr>
                <a:latin typeface="Arial" panose="020B0604020202020204" pitchFamily="34" charset="0"/>
                <a:ea typeface="宋体" panose="02010600030101010101" pitchFamily="2" charset="-122"/>
              </a:defRPr>
            </a:lvl9pPr>
          </a:lstStyle>
          <a:p>
            <a:r>
              <a:rPr lang="en-US" altLang="zh-CN" sz="2800" dirty="0"/>
              <a:t>04</a:t>
            </a:r>
            <a:endParaRPr lang="zh-CN" altLang="en-US" sz="2800" dirty="0"/>
          </a:p>
        </p:txBody>
      </p:sp>
      <p:sp>
        <p:nvSpPr>
          <p:cNvPr id="33" name="稻壳儿原创设计师【幻雨工作室】_18"/>
          <p:cNvSpPr>
            <a:spLocks noChangeArrowheads="1"/>
          </p:cNvSpPr>
          <p:nvPr>
            <p:custDataLst>
              <p:tags r:id="rId13"/>
            </p:custDataLst>
          </p:nvPr>
        </p:nvSpPr>
        <p:spPr bwMode="auto">
          <a:xfrm>
            <a:off x="6533325" y="4009047"/>
            <a:ext cx="582412" cy="580548"/>
          </a:xfrm>
          <a:prstGeom prst="rect">
            <a:avLst/>
          </a:prstGeom>
          <a:noFill/>
          <a:ln w="6350">
            <a:solidFill>
              <a:schemeClr val="bg1"/>
            </a:solid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12" name="稻壳儿原创设计师【幻雨工作室】_19"/>
          <p:cNvSpPr>
            <a:spLocks noChangeArrowheads="1"/>
          </p:cNvSpPr>
          <p:nvPr>
            <p:custDataLst>
              <p:tags r:id="rId14"/>
            </p:custDataLst>
          </p:nvPr>
        </p:nvSpPr>
        <p:spPr bwMode="auto">
          <a:xfrm>
            <a:off x="6438688" y="2049805"/>
            <a:ext cx="801234" cy="798670"/>
          </a:xfrm>
          <a:prstGeom prst="rect">
            <a:avLst/>
          </a:prstGeom>
          <a:solidFill>
            <a:schemeClr val="accent2">
              <a:lumMod val="20000"/>
              <a:lumOff val="80000"/>
            </a:schemeClr>
          </a:solidFill>
          <a:ln>
            <a:no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23" name="稻壳儿原创设计师【幻雨工作室】_20"/>
          <p:cNvSpPr txBox="1">
            <a:spLocks noChangeArrowheads="1"/>
          </p:cNvSpPr>
          <p:nvPr>
            <p:custDataLst>
              <p:tags r:id="rId15"/>
            </p:custDataLst>
          </p:nvPr>
        </p:nvSpPr>
        <p:spPr bwMode="auto">
          <a:xfrm>
            <a:off x="6522204" y="2166099"/>
            <a:ext cx="604653"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algn="ctr" eaLnBrk="1" hangingPunct="1">
              <a:buFontTx/>
              <a:buNone/>
            </a:pPr>
            <a:r>
              <a:rPr lang="en-US" altLang="zh-CN" sz="2800" dirty="0">
                <a:solidFill>
                  <a:schemeClr val="accent1"/>
                </a:solidFill>
                <a:latin typeface="微软雅黑" panose="020B0503020204020204" pitchFamily="34" charset="-122"/>
                <a:ea typeface="微软雅黑" panose="020B0503020204020204" pitchFamily="34" charset="-122"/>
              </a:rPr>
              <a:t>03</a:t>
            </a: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
        <p:nvSpPr>
          <p:cNvPr id="34" name="稻壳儿原创设计师【幻雨工作室】_21"/>
          <p:cNvSpPr>
            <a:spLocks noChangeArrowheads="1"/>
          </p:cNvSpPr>
          <p:nvPr>
            <p:custDataLst>
              <p:tags r:id="rId16"/>
            </p:custDataLst>
          </p:nvPr>
        </p:nvSpPr>
        <p:spPr bwMode="auto">
          <a:xfrm>
            <a:off x="6533325" y="2138968"/>
            <a:ext cx="582412" cy="580548"/>
          </a:xfrm>
          <a:prstGeom prst="rect">
            <a:avLst/>
          </a:prstGeom>
          <a:noFill/>
          <a:ln w="6350">
            <a:solidFill>
              <a:schemeClr val="accent1"/>
            </a:solidFill>
          </a:ln>
        </p:spPr>
        <p:txBody>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a:lstStyle>
          <a:p>
            <a:pPr eaLnBrk="1" hangingPunct="1">
              <a:buFontTx/>
              <a:buNone/>
            </a:pPr>
            <a:endParaRPr lang="zh-CN" altLang="en-US" sz="2800" dirty="0">
              <a:solidFill>
                <a:schemeClr val="accent1"/>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5" name="稻壳儿原创设计师【幻雨工作室】_1"/>
          <p:cNvSpPr txBox="1"/>
          <p:nvPr/>
        </p:nvSpPr>
        <p:spPr>
          <a:xfrm flipH="1">
            <a:off x="1127760" y="4004310"/>
            <a:ext cx="8588375" cy="1753235"/>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5400" dirty="0">
                <a:sym typeface="+mn-ea"/>
              </a:rPr>
              <a:t>Work Results Display</a:t>
            </a:r>
            <a:endParaRPr lang="en-US" altLang="zh-CN" sz="5400" dirty="0">
              <a:solidFill>
                <a:schemeClr val="accent1"/>
              </a:solidFill>
              <a:latin typeface="微软雅黑" panose="020B0503020204020204" pitchFamily="34" charset="-122"/>
              <a:ea typeface="微软雅黑" panose="020B0503020204020204" pitchFamily="34" charset="-122"/>
            </a:endParaRPr>
          </a:p>
          <a:p>
            <a:pPr algn="l"/>
            <a:endParaRPr lang="en-US" altLang="zh-CN" sz="5400" dirty="0"/>
          </a:p>
        </p:txBody>
      </p:sp>
      <p:cxnSp>
        <p:nvCxnSpPr>
          <p:cNvPr id="37" name="稻壳儿原创设计师【幻雨工作室】_3"/>
          <p:cNvCxnSpPr/>
          <p:nvPr/>
        </p:nvCxnSpPr>
        <p:spPr>
          <a:xfrm flipH="1">
            <a:off x="1241661" y="3410727"/>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38" name="稻壳儿原创设计师【幻雨工作室】_4"/>
          <p:cNvCxnSpPr/>
          <p:nvPr/>
        </p:nvCxnSpPr>
        <p:spPr>
          <a:xfrm flipH="1">
            <a:off x="1241661" y="363663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39" name="稻壳儿原创设计师【幻雨工作室】_5"/>
          <p:cNvSpPr txBox="1"/>
          <p:nvPr/>
        </p:nvSpPr>
        <p:spPr>
          <a:xfrm>
            <a:off x="8281771" y="1045663"/>
            <a:ext cx="2645680" cy="1200329"/>
          </a:xfrm>
          <a:prstGeom prst="rect">
            <a:avLst/>
          </a:prstGeom>
          <a:noFill/>
        </p:spPr>
        <p:txBody>
          <a:bodyPr wrap="square" rtlCol="0">
            <a:spAutoFit/>
          </a:bodyPr>
          <a:lstStyle/>
          <a:p>
            <a:pPr algn="r"/>
            <a:r>
              <a:rPr lang="en-US" altLang="zh-CN"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rPr>
              <a:t>PART</a:t>
            </a:r>
            <a:endParaRPr lang="en-US" altLang="zh-CN"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endParaRPr>
          </a:p>
          <a:p>
            <a:pPr algn="r"/>
            <a:r>
              <a:rPr lang="en-US" altLang="zh-CN"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rPr>
              <a:t>ONE</a:t>
            </a:r>
            <a:endParaRPr lang="zh-CN" altLang="en-US"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1-5"/>
          <p:cNvPicPr>
            <a:picLocks noChangeAspect="1"/>
          </p:cNvPicPr>
          <p:nvPr/>
        </p:nvPicPr>
        <p:blipFill>
          <a:blip r:embed="rId1"/>
          <a:stretch>
            <a:fillRect/>
          </a:stretch>
        </p:blipFill>
        <p:spPr>
          <a:xfrm>
            <a:off x="579120" y="1341755"/>
            <a:ext cx="3647440" cy="5163185"/>
          </a:xfrm>
          <a:prstGeom prst="rect">
            <a:avLst/>
          </a:prstGeom>
        </p:spPr>
      </p:pic>
      <p:pic>
        <p:nvPicPr>
          <p:cNvPr id="3" name="图片 2" descr="6-10"/>
          <p:cNvPicPr>
            <a:picLocks noChangeAspect="1"/>
          </p:cNvPicPr>
          <p:nvPr/>
        </p:nvPicPr>
        <p:blipFill>
          <a:blip r:embed="rId2"/>
          <a:stretch>
            <a:fillRect/>
          </a:stretch>
        </p:blipFill>
        <p:spPr>
          <a:xfrm>
            <a:off x="4272280" y="1341755"/>
            <a:ext cx="3648075" cy="5163185"/>
          </a:xfrm>
          <a:prstGeom prst="rect">
            <a:avLst/>
          </a:prstGeom>
        </p:spPr>
      </p:pic>
      <p:pic>
        <p:nvPicPr>
          <p:cNvPr id="4" name="图片 3" descr="11-15"/>
          <p:cNvPicPr>
            <a:picLocks noChangeAspect="1"/>
          </p:cNvPicPr>
          <p:nvPr/>
        </p:nvPicPr>
        <p:blipFill>
          <a:blip r:embed="rId3"/>
          <a:stretch>
            <a:fillRect/>
          </a:stretch>
        </p:blipFill>
        <p:spPr>
          <a:xfrm>
            <a:off x="7920355" y="1341755"/>
            <a:ext cx="3648075" cy="5163185"/>
          </a:xfrm>
          <a:prstGeom prst="rect">
            <a:avLst/>
          </a:prstGeom>
        </p:spPr>
      </p:pic>
      <p:sp>
        <p:nvSpPr>
          <p:cNvPr id="5" name="文本框 4"/>
          <p:cNvSpPr txBox="1"/>
          <p:nvPr/>
        </p:nvSpPr>
        <p:spPr>
          <a:xfrm>
            <a:off x="10048875" y="475615"/>
            <a:ext cx="1733550" cy="645160"/>
          </a:xfrm>
          <a:prstGeom prst="rect">
            <a:avLst/>
          </a:prstGeom>
          <a:noFill/>
        </p:spPr>
        <p:txBody>
          <a:bodyPr wrap="square" rtlCol="0">
            <a:spAutoFit/>
          </a:bodyPr>
          <a:p>
            <a:r>
              <a:rPr lang="en-US" altLang="zh-CN"/>
              <a:t>S</a:t>
            </a:r>
            <a:r>
              <a:rPr lang="en-US" altLang="zh-CN"/>
              <a:t>toryboard-line drawing</a:t>
            </a:r>
            <a:endParaRPr lang="en-US" altLang="zh-C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1-5"/>
          <p:cNvPicPr>
            <a:picLocks noChangeAspect="1"/>
          </p:cNvPicPr>
          <p:nvPr/>
        </p:nvPicPr>
        <p:blipFill>
          <a:blip r:embed="rId1"/>
          <a:stretch>
            <a:fillRect/>
          </a:stretch>
        </p:blipFill>
        <p:spPr>
          <a:xfrm>
            <a:off x="502920" y="1236980"/>
            <a:ext cx="3802380" cy="5382895"/>
          </a:xfrm>
          <a:prstGeom prst="rect">
            <a:avLst/>
          </a:prstGeom>
        </p:spPr>
      </p:pic>
      <p:pic>
        <p:nvPicPr>
          <p:cNvPr id="3" name="图片 2" descr="6-10"/>
          <p:cNvPicPr>
            <a:picLocks noChangeAspect="1"/>
          </p:cNvPicPr>
          <p:nvPr/>
        </p:nvPicPr>
        <p:blipFill>
          <a:blip r:embed="rId2"/>
          <a:stretch>
            <a:fillRect/>
          </a:stretch>
        </p:blipFill>
        <p:spPr>
          <a:xfrm>
            <a:off x="4305300" y="1236980"/>
            <a:ext cx="3803015" cy="5382895"/>
          </a:xfrm>
          <a:prstGeom prst="rect">
            <a:avLst/>
          </a:prstGeom>
        </p:spPr>
      </p:pic>
      <p:pic>
        <p:nvPicPr>
          <p:cNvPr id="4" name="图片 3" descr="11-15"/>
          <p:cNvPicPr>
            <a:picLocks noChangeAspect="1"/>
          </p:cNvPicPr>
          <p:nvPr/>
        </p:nvPicPr>
        <p:blipFill>
          <a:blip r:embed="rId3"/>
          <a:stretch>
            <a:fillRect/>
          </a:stretch>
        </p:blipFill>
        <p:spPr>
          <a:xfrm>
            <a:off x="8108315" y="1228090"/>
            <a:ext cx="3815715" cy="5400675"/>
          </a:xfrm>
          <a:prstGeom prst="rect">
            <a:avLst/>
          </a:prstGeom>
        </p:spPr>
      </p:pic>
      <p:sp>
        <p:nvSpPr>
          <p:cNvPr id="5" name="文本框 4"/>
          <p:cNvSpPr txBox="1"/>
          <p:nvPr/>
        </p:nvSpPr>
        <p:spPr>
          <a:xfrm>
            <a:off x="10048875" y="475615"/>
            <a:ext cx="1733550" cy="645160"/>
          </a:xfrm>
          <a:prstGeom prst="rect">
            <a:avLst/>
          </a:prstGeom>
          <a:noFill/>
        </p:spPr>
        <p:txBody>
          <a:bodyPr wrap="square" rtlCol="0">
            <a:spAutoFit/>
          </a:bodyPr>
          <a:p>
            <a:r>
              <a:rPr lang="en-US" altLang="zh-CN"/>
              <a:t>S</a:t>
            </a:r>
            <a:r>
              <a:rPr lang="en-US" altLang="zh-CN"/>
              <a:t>toryboard-Shawdow</a:t>
            </a:r>
            <a:endParaRPr lang="en-US" altLang="zh-C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16-20"/>
          <p:cNvPicPr>
            <a:picLocks noChangeAspect="1"/>
          </p:cNvPicPr>
          <p:nvPr/>
        </p:nvPicPr>
        <p:blipFill>
          <a:blip r:embed="rId1"/>
          <a:stretch>
            <a:fillRect/>
          </a:stretch>
        </p:blipFill>
        <p:spPr>
          <a:xfrm>
            <a:off x="885190" y="1236980"/>
            <a:ext cx="3740785" cy="5293995"/>
          </a:xfrm>
          <a:prstGeom prst="rect">
            <a:avLst/>
          </a:prstGeom>
        </p:spPr>
      </p:pic>
      <p:pic>
        <p:nvPicPr>
          <p:cNvPr id="3" name="图片 2" descr="21-25"/>
          <p:cNvPicPr>
            <a:picLocks noChangeAspect="1"/>
          </p:cNvPicPr>
          <p:nvPr/>
        </p:nvPicPr>
        <p:blipFill>
          <a:blip r:embed="rId2"/>
          <a:stretch>
            <a:fillRect/>
          </a:stretch>
        </p:blipFill>
        <p:spPr>
          <a:xfrm>
            <a:off x="4763135" y="1236980"/>
            <a:ext cx="3740150" cy="5293995"/>
          </a:xfrm>
          <a:prstGeom prst="rect">
            <a:avLst/>
          </a:prstGeom>
        </p:spPr>
      </p:pic>
      <p:sp>
        <p:nvSpPr>
          <p:cNvPr id="5" name="文本框 4"/>
          <p:cNvSpPr txBox="1"/>
          <p:nvPr/>
        </p:nvSpPr>
        <p:spPr>
          <a:xfrm>
            <a:off x="10048875" y="475615"/>
            <a:ext cx="1733550" cy="645160"/>
          </a:xfrm>
          <a:prstGeom prst="rect">
            <a:avLst/>
          </a:prstGeom>
          <a:noFill/>
        </p:spPr>
        <p:txBody>
          <a:bodyPr wrap="square" rtlCol="0">
            <a:spAutoFit/>
          </a:bodyPr>
          <a:p>
            <a:r>
              <a:rPr lang="en-US" altLang="zh-CN"/>
              <a:t>S</a:t>
            </a:r>
            <a:r>
              <a:rPr lang="en-US" altLang="zh-CN"/>
              <a:t>toryboard-line drawing</a:t>
            </a:r>
            <a:endParaRPr lang="en-US" altLang="zh-CN"/>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16-20"/>
          <p:cNvPicPr>
            <a:picLocks noChangeAspect="1"/>
          </p:cNvPicPr>
          <p:nvPr/>
        </p:nvPicPr>
        <p:blipFill>
          <a:blip r:embed="rId1"/>
          <a:stretch>
            <a:fillRect/>
          </a:stretch>
        </p:blipFill>
        <p:spPr>
          <a:xfrm>
            <a:off x="809625" y="1236980"/>
            <a:ext cx="3775710" cy="5344160"/>
          </a:xfrm>
          <a:prstGeom prst="rect">
            <a:avLst/>
          </a:prstGeom>
        </p:spPr>
      </p:pic>
      <p:pic>
        <p:nvPicPr>
          <p:cNvPr id="3" name="图片 2" descr="21-25"/>
          <p:cNvPicPr>
            <a:picLocks noChangeAspect="1"/>
          </p:cNvPicPr>
          <p:nvPr/>
        </p:nvPicPr>
        <p:blipFill>
          <a:blip r:embed="rId2"/>
          <a:stretch>
            <a:fillRect/>
          </a:stretch>
        </p:blipFill>
        <p:spPr>
          <a:xfrm>
            <a:off x="4585335" y="1236980"/>
            <a:ext cx="3775710" cy="5344160"/>
          </a:xfrm>
          <a:prstGeom prst="rect">
            <a:avLst/>
          </a:prstGeom>
        </p:spPr>
      </p:pic>
      <p:sp>
        <p:nvSpPr>
          <p:cNvPr id="5" name="文本框 4"/>
          <p:cNvSpPr txBox="1"/>
          <p:nvPr/>
        </p:nvSpPr>
        <p:spPr>
          <a:xfrm>
            <a:off x="10048875" y="475615"/>
            <a:ext cx="1733550" cy="645160"/>
          </a:xfrm>
          <a:prstGeom prst="rect">
            <a:avLst/>
          </a:prstGeom>
          <a:noFill/>
        </p:spPr>
        <p:txBody>
          <a:bodyPr wrap="square" rtlCol="0">
            <a:spAutoFit/>
          </a:bodyPr>
          <a:p>
            <a:r>
              <a:rPr lang="en-US" altLang="zh-CN"/>
              <a:t>S</a:t>
            </a:r>
            <a:r>
              <a:rPr lang="en-US" altLang="zh-CN"/>
              <a:t>toryboard-Shawdow</a:t>
            </a:r>
            <a:endParaRPr lang="en-US" altLang="zh-CN"/>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sp>
        <p:nvSpPr>
          <p:cNvPr id="4" name="文本框 3"/>
          <p:cNvSpPr txBox="1"/>
          <p:nvPr/>
        </p:nvSpPr>
        <p:spPr>
          <a:xfrm>
            <a:off x="688975" y="1495425"/>
            <a:ext cx="7666990" cy="2306955"/>
          </a:xfrm>
          <a:prstGeom prst="rect">
            <a:avLst/>
          </a:prstGeom>
          <a:noFill/>
        </p:spPr>
        <p:txBody>
          <a:bodyPr wrap="square" rtlCol="0">
            <a:spAutoFit/>
          </a:bodyPr>
          <a:p>
            <a:pPr algn="just"/>
            <a:r>
              <a:rPr lang="en-US" altLang="zh-CN"/>
              <a:t>The theme of my story centres on a small, abandoned robot facing danger in a space station. After tragically losing its leg, it chooses to depart in a more dazzling manner rather than fade into obscurity. It transforms its shortened leg into a launcher, turning the surrounding parts into a fireworks display. Who says you can’t see fireworks in space? This animation proves otherwise. Even a small character can shine brightly in the face of extinction—that is the core idea of my story. There is no sadness, only brilliance.</a:t>
            </a:r>
            <a:endParaRPr lang="en-US" altLang="zh-CN"/>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4330d1b3ce9d3a6840e0becc06304b85"/>
          <p:cNvPicPr>
            <a:picLocks noChangeAspect="1"/>
          </p:cNvPicPr>
          <p:nvPr/>
        </p:nvPicPr>
        <p:blipFill>
          <a:blip r:embed="rId1"/>
          <a:stretch>
            <a:fillRect/>
          </a:stretch>
        </p:blipFill>
        <p:spPr>
          <a:xfrm>
            <a:off x="632460" y="1321435"/>
            <a:ext cx="3689350" cy="5093970"/>
          </a:xfrm>
          <a:prstGeom prst="rect">
            <a:avLst/>
          </a:prstGeom>
        </p:spPr>
      </p:pic>
      <p:pic>
        <p:nvPicPr>
          <p:cNvPr id="3" name="图片 2" descr="b33924423a4e00504412ada291ec64a1"/>
          <p:cNvPicPr>
            <a:picLocks noChangeAspect="1"/>
          </p:cNvPicPr>
          <p:nvPr/>
        </p:nvPicPr>
        <p:blipFill>
          <a:blip r:embed="rId2"/>
          <a:stretch>
            <a:fillRect/>
          </a:stretch>
        </p:blipFill>
        <p:spPr>
          <a:xfrm>
            <a:off x="4250690" y="1237615"/>
            <a:ext cx="3749040" cy="5177155"/>
          </a:xfrm>
          <a:prstGeom prst="rect">
            <a:avLst/>
          </a:prstGeom>
        </p:spPr>
      </p:pic>
      <p:sp>
        <p:nvSpPr>
          <p:cNvPr id="5" name="文本框 4"/>
          <p:cNvSpPr txBox="1"/>
          <p:nvPr/>
        </p:nvSpPr>
        <p:spPr>
          <a:xfrm>
            <a:off x="8321040" y="1427480"/>
            <a:ext cx="3548380" cy="4184650"/>
          </a:xfrm>
          <a:prstGeom prst="rect">
            <a:avLst/>
          </a:prstGeom>
          <a:noFill/>
        </p:spPr>
        <p:txBody>
          <a:bodyPr wrap="square" rtlCol="0">
            <a:spAutoFit/>
          </a:bodyPr>
          <a:p>
            <a:pPr algn="just"/>
            <a:r>
              <a:rPr lang="en-US" altLang="zh-CN" sz="1400"/>
              <a:t>Dian Dian is a small, square-headed service robot originally designed for basic maintenance and domestic services in spacecraft. Its design is not particularly sophisticated, with a lightweight alloy shell and simple, practical joint structures that are easy to maintain but lack highly flexible mobility. It has a panel embedded on its chest that was previously used to display its status. Dian Dian is a small, square-headed service robot originally designed for basic maintenance and domestic services aboard spacecraft. Its design is not particularly elegant, with a lightweight alloy shell and simple, practical joint structures that are easy to maintain, though it lacks highly flexible mobility. It has a panel embedded on its chest that was previously used to display its status.</a:t>
            </a:r>
            <a:endParaRPr lang="en-US" altLang="zh-CN" sz="1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屏幕截图 2025-07-29 151608"/>
          <p:cNvPicPr>
            <a:picLocks noChangeAspect="1"/>
          </p:cNvPicPr>
          <p:nvPr/>
        </p:nvPicPr>
        <p:blipFill>
          <a:blip r:embed="rId1"/>
          <a:stretch>
            <a:fillRect/>
          </a:stretch>
        </p:blipFill>
        <p:spPr>
          <a:xfrm>
            <a:off x="2270760" y="1482725"/>
            <a:ext cx="7650480" cy="4148455"/>
          </a:xfrm>
          <a:prstGeom prst="rect">
            <a:avLst/>
          </a:prstGeom>
        </p:spPr>
      </p:pic>
      <p:sp>
        <p:nvSpPr>
          <p:cNvPr id="3" name="文本框 2"/>
          <p:cNvSpPr txBox="1"/>
          <p:nvPr/>
        </p:nvSpPr>
        <p:spPr>
          <a:xfrm>
            <a:off x="5325745" y="5788025"/>
            <a:ext cx="1540510" cy="368300"/>
          </a:xfrm>
          <a:prstGeom prst="rect">
            <a:avLst/>
          </a:prstGeom>
          <a:noFill/>
        </p:spPr>
        <p:txBody>
          <a:bodyPr wrap="square" rtlCol="0">
            <a:spAutoFit/>
          </a:bodyPr>
          <a:p>
            <a:pPr algn="ctr"/>
            <a:r>
              <a:rPr lang="en-US" altLang="zh-CN"/>
              <a:t>Blank M</a:t>
            </a:r>
            <a:r>
              <a:rPr lang="en-US" altLang="zh-CN"/>
              <a:t>odel</a:t>
            </a:r>
            <a:endParaRPr lang="en-US" altLang="zh-CN"/>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3" name="图片 2" descr="屏幕截图 2025-07-29 152533"/>
          <p:cNvPicPr>
            <a:picLocks noChangeAspect="1"/>
          </p:cNvPicPr>
          <p:nvPr/>
        </p:nvPicPr>
        <p:blipFill>
          <a:blip r:embed="rId1"/>
          <a:stretch>
            <a:fillRect/>
          </a:stretch>
        </p:blipFill>
        <p:spPr>
          <a:xfrm>
            <a:off x="2224405" y="1508760"/>
            <a:ext cx="7743825" cy="4212590"/>
          </a:xfrm>
          <a:prstGeom prst="rect">
            <a:avLst/>
          </a:prstGeom>
        </p:spPr>
      </p:pic>
      <p:sp>
        <p:nvSpPr>
          <p:cNvPr id="2" name="文本框 1"/>
          <p:cNvSpPr txBox="1"/>
          <p:nvPr/>
        </p:nvSpPr>
        <p:spPr>
          <a:xfrm>
            <a:off x="5154295" y="5885815"/>
            <a:ext cx="1883410" cy="368300"/>
          </a:xfrm>
          <a:prstGeom prst="rect">
            <a:avLst/>
          </a:prstGeom>
          <a:noFill/>
        </p:spPr>
        <p:txBody>
          <a:bodyPr wrap="square" rtlCol="0">
            <a:spAutoFit/>
          </a:bodyPr>
          <a:p>
            <a:pPr algn="ctr"/>
            <a:r>
              <a:rPr lang="en-US" altLang="zh-CN"/>
              <a:t>R</a:t>
            </a:r>
            <a:r>
              <a:rPr lang="en-US" altLang="zh-CN"/>
              <a:t>ender M</a:t>
            </a:r>
            <a:r>
              <a:rPr lang="en-US" altLang="zh-CN"/>
              <a:t>odel</a:t>
            </a:r>
            <a:endParaRPr lang="en-US" altLang="zh-CN"/>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0001"/>
          <p:cNvPicPr>
            <a:picLocks noChangeAspect="1"/>
          </p:cNvPicPr>
          <p:nvPr/>
        </p:nvPicPr>
        <p:blipFill>
          <a:blip r:embed="rId1"/>
          <a:stretch>
            <a:fillRect/>
          </a:stretch>
        </p:blipFill>
        <p:spPr>
          <a:xfrm>
            <a:off x="654685" y="1474470"/>
            <a:ext cx="7960360" cy="4478020"/>
          </a:xfrm>
          <a:prstGeom prst="rect">
            <a:avLst/>
          </a:prstGeom>
        </p:spPr>
      </p:pic>
      <p:sp>
        <p:nvSpPr>
          <p:cNvPr id="3" name="文本框 2"/>
          <p:cNvSpPr txBox="1"/>
          <p:nvPr/>
        </p:nvSpPr>
        <p:spPr>
          <a:xfrm>
            <a:off x="8858250" y="1474470"/>
            <a:ext cx="2990215" cy="3969385"/>
          </a:xfrm>
          <a:prstGeom prst="rect">
            <a:avLst/>
          </a:prstGeom>
          <a:noFill/>
        </p:spPr>
        <p:txBody>
          <a:bodyPr wrap="square" rtlCol="0">
            <a:spAutoFit/>
          </a:bodyPr>
          <a:p>
            <a:pPr algn="just"/>
            <a:r>
              <a:rPr lang="en-US" altLang="zh-CN"/>
              <a:t>I used Blender software to create a VFX animation lasting nearly 10 seconds to use as the opening of my animation. My idea was that the entire story takes place in space, so I created a VFX similar to a space portal to showcase the grandeur and science fiction of space. I felt that placing this more science fiction-style VFX at the beginning was appropriate.</a:t>
            </a:r>
            <a:endParaRPr lang="en-US" altLang="zh-CN"/>
          </a:p>
        </p:txBody>
      </p:sp>
      <p:sp>
        <p:nvSpPr>
          <p:cNvPr id="4" name="文本框 3"/>
          <p:cNvSpPr txBox="1"/>
          <p:nvPr/>
        </p:nvSpPr>
        <p:spPr>
          <a:xfrm>
            <a:off x="3936365" y="6136005"/>
            <a:ext cx="1584960" cy="368300"/>
          </a:xfrm>
          <a:prstGeom prst="rect">
            <a:avLst/>
          </a:prstGeom>
          <a:noFill/>
        </p:spPr>
        <p:txBody>
          <a:bodyPr wrap="square" rtlCol="0">
            <a:spAutoFit/>
          </a:bodyPr>
          <a:p>
            <a:r>
              <a:rPr lang="en-US" altLang="zh-CN"/>
              <a:t>First Edition</a:t>
            </a:r>
            <a:endParaRPr lang="zh-CN"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sp>
        <p:nvSpPr>
          <p:cNvPr id="3" name="文本框 2"/>
          <p:cNvSpPr txBox="1"/>
          <p:nvPr/>
        </p:nvSpPr>
        <p:spPr>
          <a:xfrm>
            <a:off x="8858250" y="1624330"/>
            <a:ext cx="2990215" cy="1476375"/>
          </a:xfrm>
          <a:prstGeom prst="rect">
            <a:avLst/>
          </a:prstGeom>
          <a:noFill/>
        </p:spPr>
        <p:txBody>
          <a:bodyPr wrap="square" rtlCol="0">
            <a:spAutoFit/>
          </a:bodyPr>
          <a:p>
            <a:pPr algn="just"/>
            <a:r>
              <a:rPr lang="en-US" altLang="zh-CN"/>
              <a:t>In the final version, I added camera animation and used a plugin to add glare to the light source, making this VFX animation more vivid.</a:t>
            </a:r>
            <a:endParaRPr lang="en-US" altLang="zh-CN"/>
          </a:p>
        </p:txBody>
      </p:sp>
      <p:pic>
        <p:nvPicPr>
          <p:cNvPr id="4" name="图片 3" descr="0052"/>
          <p:cNvPicPr>
            <a:picLocks noChangeAspect="1"/>
          </p:cNvPicPr>
          <p:nvPr/>
        </p:nvPicPr>
        <p:blipFill>
          <a:blip r:embed="rId1"/>
          <a:stretch>
            <a:fillRect/>
          </a:stretch>
        </p:blipFill>
        <p:spPr>
          <a:xfrm>
            <a:off x="441325" y="1474470"/>
            <a:ext cx="8154035" cy="4587240"/>
          </a:xfrm>
          <a:prstGeom prst="rect">
            <a:avLst/>
          </a:prstGeom>
        </p:spPr>
      </p:pic>
      <p:sp>
        <p:nvSpPr>
          <p:cNvPr id="5" name="文本框 4"/>
          <p:cNvSpPr txBox="1"/>
          <p:nvPr/>
        </p:nvSpPr>
        <p:spPr>
          <a:xfrm>
            <a:off x="3936365" y="6136005"/>
            <a:ext cx="1584960" cy="368300"/>
          </a:xfrm>
          <a:prstGeom prst="rect">
            <a:avLst/>
          </a:prstGeom>
          <a:noFill/>
        </p:spPr>
        <p:txBody>
          <a:bodyPr wrap="square" rtlCol="0">
            <a:spAutoFit/>
          </a:bodyPr>
          <a:p>
            <a:r>
              <a:rPr lang="en-US" altLang="zh-CN"/>
              <a:t>Fi</a:t>
            </a:r>
            <a:r>
              <a:rPr lang="en-US" altLang="zh-CN"/>
              <a:t>nal Edition</a:t>
            </a:r>
            <a:endParaRPr lang="zh-CN"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3" name="图片 2" descr="屏幕截图 2025-07-29 144110"/>
          <p:cNvPicPr>
            <a:picLocks noChangeAspect="1"/>
          </p:cNvPicPr>
          <p:nvPr/>
        </p:nvPicPr>
        <p:blipFill>
          <a:blip r:embed="rId1"/>
          <a:stretch>
            <a:fillRect/>
          </a:stretch>
        </p:blipFill>
        <p:spPr>
          <a:xfrm>
            <a:off x="255270" y="1612265"/>
            <a:ext cx="5531485" cy="3000375"/>
          </a:xfrm>
          <a:prstGeom prst="rect">
            <a:avLst/>
          </a:prstGeom>
        </p:spPr>
      </p:pic>
      <p:pic>
        <p:nvPicPr>
          <p:cNvPr id="4" name="图片 3" descr="屏幕截图 2025-07-29 144521"/>
          <p:cNvPicPr>
            <a:picLocks noChangeAspect="1"/>
          </p:cNvPicPr>
          <p:nvPr/>
        </p:nvPicPr>
        <p:blipFill>
          <a:blip r:embed="rId2"/>
          <a:stretch>
            <a:fillRect/>
          </a:stretch>
        </p:blipFill>
        <p:spPr>
          <a:xfrm>
            <a:off x="6289040" y="1651635"/>
            <a:ext cx="5431790" cy="2950845"/>
          </a:xfrm>
          <a:prstGeom prst="rect">
            <a:avLst/>
          </a:prstGeom>
        </p:spPr>
      </p:pic>
      <p:sp>
        <p:nvSpPr>
          <p:cNvPr id="5" name="文本框 4"/>
          <p:cNvSpPr txBox="1"/>
          <p:nvPr/>
        </p:nvSpPr>
        <p:spPr>
          <a:xfrm>
            <a:off x="1085850" y="4847590"/>
            <a:ext cx="9867900" cy="1198880"/>
          </a:xfrm>
          <a:prstGeom prst="rect">
            <a:avLst/>
          </a:prstGeom>
          <a:noFill/>
        </p:spPr>
        <p:txBody>
          <a:bodyPr wrap="square" rtlCol="0">
            <a:spAutoFit/>
          </a:bodyPr>
          <a:p>
            <a:r>
              <a:rPr lang="en-US" altLang="zh-CN"/>
              <a:t>I think the most difficult part of this VFX is the black rippling fluid around the portal. I used the displacement function in the modifier, then added nodes, and added the pre-selected textures to the normal, roughness, and base colour in the principle-based BSDF node. The rest was just a matter of slowly adjusting the settings.</a:t>
            </a:r>
            <a:endParaRPr lang="en-US" altLang="zh-CN"/>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图片 1" descr="屏幕截图 2025-07-30 150946"/>
          <p:cNvPicPr>
            <a:picLocks noChangeAspect="1"/>
          </p:cNvPicPr>
          <p:nvPr/>
        </p:nvPicPr>
        <p:blipFill>
          <a:blip r:embed="rId1"/>
          <a:stretch>
            <a:fillRect/>
          </a:stretch>
        </p:blipFill>
        <p:spPr>
          <a:xfrm>
            <a:off x="661035" y="1448435"/>
            <a:ext cx="7505065" cy="4079875"/>
          </a:xfrm>
          <a:prstGeom prst="rect">
            <a:avLst/>
          </a:prstGeom>
        </p:spPr>
      </p:pic>
      <p:sp>
        <p:nvSpPr>
          <p:cNvPr id="6" name="文本框 5"/>
          <p:cNvSpPr txBox="1"/>
          <p:nvPr/>
        </p:nvSpPr>
        <p:spPr>
          <a:xfrm>
            <a:off x="8636000" y="1763395"/>
            <a:ext cx="2959100" cy="3415030"/>
          </a:xfrm>
          <a:prstGeom prst="rect">
            <a:avLst/>
          </a:prstGeom>
          <a:noFill/>
        </p:spPr>
        <p:txBody>
          <a:bodyPr wrap="square" rtlCol="0">
            <a:spAutoFit/>
          </a:bodyPr>
          <a:p>
            <a:pPr algn="just"/>
            <a:r>
              <a:rPr lang="en-US" altLang="zh-CN"/>
              <a:t>The lunar base, one of the most important scenes in the animation, took a week to complete. The rocks in the scene were created using a particle emission system, similar to the spaceship in the space portal scene earlier. The lunar surface was constructed using noise textures and maps.</a:t>
            </a:r>
            <a:endParaRPr lang="en-US" altLang="zh-C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3" name="合成">
            <a:hlinkClick r:id="" action="ppaction://media"/>
          </p:cNvPr>
          <p:cNvPicPr/>
          <p:nvPr>
            <a:videoFile r:link="rId1"/>
            <p:extLst>
              <p:ext uri="{DAA4B4D4-6D71-4841-9C94-3DE7FCFB9230}">
                <p14:media xmlns:p14="http://schemas.microsoft.com/office/powerpoint/2010/main" r:link="rId2"/>
              </p:ext>
            </p:extLst>
            <p:custDataLst>
              <p:tags r:id="rId3"/>
            </p:custDataLst>
          </p:nvPr>
        </p:nvPicPr>
        <p:blipFill>
          <a:blip r:embed="rId4"/>
          <a:stretch>
            <a:fillRect/>
          </a:stretch>
        </p:blipFill>
        <p:spPr>
          <a:xfrm>
            <a:off x="1718945" y="1237615"/>
            <a:ext cx="8622665" cy="4991735"/>
          </a:xfrm>
          <a:prstGeom prst="rect">
            <a:avLst/>
          </a:prstGeom>
        </p:spPr>
      </p:pic>
    </p:spTree>
  </p:cSld>
  <p:clrMapOvr>
    <a:masterClrMapping/>
  </p:clrMapOvr>
  <p:timing>
    <p:tnLst>
      <p:par>
        <p:cTn id="1" dur="indefinite" restart="never" nodeType="tmRoot">
          <p:childTnLst>
            <p:video fullScrn="0">
              <p:cMediaNode>
                <p:cTn id="2" fill="hold" display="1">
                  <p:stCondLst>
                    <p:cond delay="indefinite"/>
                  </p:stCondLst>
                </p:cTn>
                <p:tgtEl>
                  <p:spTgt spid="3"/>
                </p:tgtEl>
              </p:cMediaNode>
            </p:video>
            <p:seq concurrent="1" nextAc="seek">
              <p:cTn id="3" restart="whenNotActive" fill="hold" evtFilter="cancelBubble" nodeType="interactiveSeq">
                <p:stCondLst>
                  <p:cond evt="onClick" delay="0">
                    <p:tgtEl>
                      <p:spTgt spid="3"/>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5090795" cy="64516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Work Results Display</a:t>
            </a:r>
            <a:endParaRPr lang="zh-CN" altLang="en-US" sz="3600" dirty="0"/>
          </a:p>
        </p:txBody>
      </p:sp>
      <p:pic>
        <p:nvPicPr>
          <p:cNvPr id="2" name="合成">
            <a:hlinkClick r:id="" action="ppaction://media"/>
          </p:cNvPr>
          <p:cNvPicPr/>
          <p:nvPr>
            <a:videoFile r:link="rId1"/>
            <p:extLst>
              <p:ext uri="{DAA4B4D4-6D71-4841-9C94-3DE7FCFB9230}">
                <p14:media xmlns:p14="http://schemas.microsoft.com/office/powerpoint/2010/main" r:link="rId2"/>
              </p:ext>
            </p:extLst>
            <p:custDataLst>
              <p:tags r:id="rId3"/>
            </p:custDataLst>
          </p:nvPr>
        </p:nvPicPr>
        <p:blipFill>
          <a:blip r:embed="rId4"/>
          <a:stretch>
            <a:fillRect/>
          </a:stretch>
        </p:blipFill>
        <p:spPr>
          <a:xfrm>
            <a:off x="810260" y="1323975"/>
            <a:ext cx="9812655" cy="4880610"/>
          </a:xfrm>
          <a:prstGeom prst="rect">
            <a:avLst/>
          </a:prstGeom>
        </p:spPr>
      </p:pic>
    </p:spTree>
  </p:cSld>
  <p:clrMapOvr>
    <a:masterClrMapping/>
  </p:clrMapOvr>
  <p:timing>
    <p:tnLst>
      <p:par>
        <p:cTn id="1" dur="indefinite" restart="never" nodeType="tmRoot">
          <p:childTnLst>
            <p:video fullScrn="0">
              <p:cMediaNode>
                <p:cTn id="2" fill="hold" display="1">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additive="base">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5" name="稻壳儿原创设计师【幻雨工作室】_1"/>
          <p:cNvSpPr txBox="1"/>
          <p:nvPr/>
        </p:nvSpPr>
        <p:spPr>
          <a:xfrm flipH="1">
            <a:off x="1127760" y="4004310"/>
            <a:ext cx="9246235" cy="1753235"/>
          </a:xfrm>
          <a:prstGeom prst="rect">
            <a:avLst/>
          </a:prstGeom>
          <a:noFill/>
        </p:spPr>
        <p:txBody>
          <a:bodyPr wrap="square" rtlCol="0">
            <a:spAutoFit/>
          </a:bodyPr>
          <a:lstStyle>
            <a:defPPr>
              <a:defRPr lang="zh-CN"/>
            </a:defPPr>
            <a:lvl1pPr defTabSz="685800">
              <a:defRPr sz="5400">
                <a:solidFill>
                  <a:schemeClr val="accent1"/>
                </a:solidFill>
                <a:latin typeface="微软雅黑" panose="020B0503020204020204" pitchFamily="34" charset="-122"/>
                <a:ea typeface="微软雅黑" panose="020B0503020204020204" pitchFamily="34" charset="-122"/>
              </a:defRPr>
            </a:lvl1pPr>
          </a:lstStyle>
          <a:p>
            <a:r>
              <a:rPr lang="en-US" altLang="zh-CN" dirty="0">
                <a:sym typeface="+mn-ea"/>
              </a:rPr>
              <a:t>Progress Management</a:t>
            </a:r>
            <a:endParaRPr lang="en-US" altLang="zh-CN" dirty="0">
              <a:solidFill>
                <a:schemeClr val="accent1"/>
              </a:solidFill>
              <a:latin typeface="微软雅黑" panose="020B0503020204020204" pitchFamily="34" charset="-122"/>
              <a:ea typeface="微软雅黑" panose="020B0503020204020204" pitchFamily="34" charset="-122"/>
            </a:endParaRPr>
          </a:p>
          <a:p>
            <a:endParaRPr lang="zh-CN" altLang="en-US" dirty="0"/>
          </a:p>
        </p:txBody>
      </p:sp>
      <p:cxnSp>
        <p:nvCxnSpPr>
          <p:cNvPr id="37" name="稻壳儿原创设计师【幻雨工作室】_3"/>
          <p:cNvCxnSpPr/>
          <p:nvPr/>
        </p:nvCxnSpPr>
        <p:spPr>
          <a:xfrm flipH="1">
            <a:off x="1241661" y="3410727"/>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38" name="稻壳儿原创设计师【幻雨工作室】_4"/>
          <p:cNvCxnSpPr/>
          <p:nvPr/>
        </p:nvCxnSpPr>
        <p:spPr>
          <a:xfrm flipH="1">
            <a:off x="1241661" y="363663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39" name="稻壳儿原创设计师【幻雨工作室】_5"/>
          <p:cNvSpPr txBox="1"/>
          <p:nvPr/>
        </p:nvSpPr>
        <p:spPr>
          <a:xfrm>
            <a:off x="8281771" y="1045663"/>
            <a:ext cx="2645680" cy="1200329"/>
          </a:xfrm>
          <a:prstGeom prst="rect">
            <a:avLst/>
          </a:prstGeom>
          <a:noFill/>
        </p:spPr>
        <p:txBody>
          <a:bodyPr wrap="square" rtlCol="0">
            <a:spAutoFit/>
          </a:bodyPr>
          <a:lstStyle/>
          <a:p>
            <a:pPr algn="r"/>
            <a:r>
              <a:rPr lang="en-US" altLang="zh-CN"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rPr>
              <a:t>PART</a:t>
            </a:r>
            <a:endParaRPr lang="en-US" altLang="zh-CN"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endParaRPr>
          </a:p>
          <a:p>
            <a:pPr algn="r"/>
            <a:r>
              <a:rPr lang="en-US" altLang="zh-CN"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rPr>
              <a:t>TWO</a:t>
            </a:r>
            <a:endParaRPr lang="zh-CN" altLang="en-US" sz="3600" dirty="0">
              <a:solidFill>
                <a:schemeClr val="accent1"/>
              </a:solidFill>
              <a:latin typeface="微软雅黑" panose="020B0503020204020204" pitchFamily="34" charset="-122"/>
              <a:ea typeface="微软雅黑" panose="020B0503020204020204" pitchFamily="34" charset="-122"/>
              <a:sym typeface="思源黑体 CN Normal" panose="020B0400000000000000" pitchFamily="34"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7065010" cy="1198880"/>
          </a:xfrm>
          <a:prstGeom prst="rect">
            <a:avLst/>
          </a:prstGeom>
          <a:noFill/>
        </p:spPr>
        <p:txBody>
          <a:bodyPr wrap="square" rtlCol="0">
            <a:spAutoFit/>
          </a:bodyPr>
          <a:lstStyle>
            <a:defPPr>
              <a:defRPr lang="zh-CN"/>
            </a:defPPr>
            <a:lvl1pPr algn="ctr" defTabSz="685800">
              <a:defRPr sz="4400">
                <a:solidFill>
                  <a:schemeClr val="accent1"/>
                </a:solidFill>
                <a:latin typeface="微软雅黑" panose="020B0503020204020204" pitchFamily="34" charset="-122"/>
                <a:ea typeface="微软雅黑" panose="020B0503020204020204" pitchFamily="34" charset="-122"/>
              </a:defRPr>
            </a:lvl1pPr>
          </a:lstStyle>
          <a:p>
            <a:pPr algn="l"/>
            <a:r>
              <a:rPr lang="en-US" altLang="zh-CN" sz="3600" dirty="0">
                <a:sym typeface="+mn-ea"/>
              </a:rPr>
              <a:t>Progress Management</a:t>
            </a:r>
            <a:endParaRPr lang="en-US" altLang="zh-CN" sz="3600" dirty="0">
              <a:solidFill>
                <a:schemeClr val="accent1"/>
              </a:solidFill>
              <a:latin typeface="微软雅黑" panose="020B0503020204020204" pitchFamily="34" charset="-122"/>
              <a:ea typeface="微软雅黑" panose="020B0503020204020204" pitchFamily="34" charset="-122"/>
            </a:endParaRPr>
          </a:p>
          <a:p>
            <a:pPr algn="l"/>
            <a:endParaRPr lang="zh-CN" altLang="en-US" sz="3600" dirty="0"/>
          </a:p>
        </p:txBody>
      </p:sp>
      <p:pic>
        <p:nvPicPr>
          <p:cNvPr id="3" name="图片 1" descr="屏幕截图 2025-07-02 175807"/>
          <p:cNvPicPr>
            <a:picLocks noChangeAspect="1"/>
          </p:cNvPicPr>
          <p:nvPr>
            <p:custDataLst>
              <p:tags r:id="rId1"/>
            </p:custDataLst>
          </p:nvPr>
        </p:nvPicPr>
        <p:blipFill>
          <a:blip r:embed="rId2"/>
          <a:stretch>
            <a:fillRect/>
          </a:stretch>
        </p:blipFill>
        <p:spPr>
          <a:xfrm>
            <a:off x="440055" y="1203325"/>
            <a:ext cx="5588000" cy="2548255"/>
          </a:xfrm>
          <a:prstGeom prst="rect">
            <a:avLst/>
          </a:prstGeom>
        </p:spPr>
      </p:pic>
      <p:pic>
        <p:nvPicPr>
          <p:cNvPr id="4" name="图片 3" descr="屏幕截图 2025-07-30 152213"/>
          <p:cNvPicPr>
            <a:picLocks noChangeAspect="1"/>
          </p:cNvPicPr>
          <p:nvPr>
            <p:custDataLst>
              <p:tags r:id="rId3"/>
            </p:custDataLst>
          </p:nvPr>
        </p:nvPicPr>
        <p:blipFill>
          <a:blip r:embed="rId4"/>
          <a:stretch>
            <a:fillRect/>
          </a:stretch>
        </p:blipFill>
        <p:spPr>
          <a:xfrm>
            <a:off x="5894705" y="1315720"/>
            <a:ext cx="5700395" cy="2710815"/>
          </a:xfrm>
          <a:prstGeom prst="rect">
            <a:avLst/>
          </a:prstGeom>
        </p:spPr>
      </p:pic>
      <p:sp>
        <p:nvSpPr>
          <p:cNvPr id="5" name="文本框 4"/>
          <p:cNvSpPr txBox="1"/>
          <p:nvPr>
            <p:custDataLst>
              <p:tags r:id="rId5"/>
            </p:custDataLst>
          </p:nvPr>
        </p:nvSpPr>
        <p:spPr>
          <a:xfrm>
            <a:off x="2803525" y="3849370"/>
            <a:ext cx="1700530" cy="368300"/>
          </a:xfrm>
          <a:prstGeom prst="rect">
            <a:avLst/>
          </a:prstGeom>
          <a:noFill/>
        </p:spPr>
        <p:txBody>
          <a:bodyPr wrap="square" rtlCol="0">
            <a:spAutoFit/>
          </a:bodyPr>
          <a:p>
            <a:r>
              <a:rPr lang="en-US" altLang="zh-CN"/>
              <a:t>Plan Timetable</a:t>
            </a:r>
            <a:endParaRPr lang="en-US" altLang="zh-CN"/>
          </a:p>
        </p:txBody>
      </p:sp>
      <p:sp>
        <p:nvSpPr>
          <p:cNvPr id="10" name="文本框 9"/>
          <p:cNvSpPr txBox="1"/>
          <p:nvPr>
            <p:custDataLst>
              <p:tags r:id="rId6"/>
            </p:custDataLst>
          </p:nvPr>
        </p:nvSpPr>
        <p:spPr>
          <a:xfrm>
            <a:off x="8174355" y="3849370"/>
            <a:ext cx="2071370" cy="368300"/>
          </a:xfrm>
          <a:prstGeom prst="rect">
            <a:avLst/>
          </a:prstGeom>
          <a:noFill/>
        </p:spPr>
        <p:txBody>
          <a:bodyPr wrap="square" rtlCol="0">
            <a:spAutoFit/>
          </a:bodyPr>
          <a:p>
            <a:r>
              <a:rPr lang="en-US" altLang="zh-CN"/>
              <a:t>Actual T</a:t>
            </a:r>
            <a:r>
              <a:rPr lang="en-US" altLang="zh-CN"/>
              <a:t>imetable</a:t>
            </a:r>
            <a:endParaRPr lang="en-US" altLang="zh-CN"/>
          </a:p>
        </p:txBody>
      </p:sp>
      <p:sp>
        <p:nvSpPr>
          <p:cNvPr id="11" name="文本框 10"/>
          <p:cNvSpPr txBox="1"/>
          <p:nvPr/>
        </p:nvSpPr>
        <p:spPr>
          <a:xfrm>
            <a:off x="1153795" y="4422775"/>
            <a:ext cx="9357360" cy="2306955"/>
          </a:xfrm>
          <a:prstGeom prst="rect">
            <a:avLst/>
          </a:prstGeom>
          <a:noFill/>
        </p:spPr>
        <p:txBody>
          <a:bodyPr wrap="square" rtlCol="0">
            <a:spAutoFit/>
          </a:bodyPr>
          <a:p>
            <a:pPr algn="just"/>
            <a:r>
              <a:rPr lang="en-US" altLang="zh-CN"/>
              <a:t>Initially, my plan was to complete the scene and character models within a week. However, during the production process, I realised that time was insufficient, as most of the scenes were set in space, and the grandeur of the scenes required more time for creation and refinement, resulting in significant delays. Additionally, there were very few online references available. As a result, I had to continuously research while striving to create the scene models. Additionally, the special effects for the portal took a considerable amount of time to develop. Therefore, my current plan is that the animation production may take an extra week, but I will do my best to complete the animation production.</a:t>
            </a:r>
            <a:endParaRPr lang="en-US" altLang="zh-CN"/>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稻壳儿原创设计师【幻雨工作室】_1"/>
          <p:cNvSpPr txBox="1"/>
          <p:nvPr/>
        </p:nvSpPr>
        <p:spPr>
          <a:xfrm flipH="1">
            <a:off x="1127760" y="4004310"/>
            <a:ext cx="9799955" cy="1753235"/>
          </a:xfrm>
          <a:prstGeom prst="rect">
            <a:avLst/>
          </a:prstGeom>
          <a:noFill/>
        </p:spPr>
        <p:txBody>
          <a:bodyPr wrap="square" rtlCol="0">
            <a:spAutoFit/>
          </a:bodyPr>
          <a:lstStyle>
            <a:defPPr>
              <a:defRPr lang="zh-CN"/>
            </a:defPPr>
            <a:lvl1pPr defTabSz="685800">
              <a:defRPr sz="5400">
                <a:solidFill>
                  <a:schemeClr val="accent1"/>
                </a:solidFill>
                <a:latin typeface="微软雅黑" panose="020B0503020204020204" pitchFamily="34" charset="-122"/>
                <a:ea typeface="微软雅黑" panose="020B0503020204020204" pitchFamily="34" charset="-122"/>
              </a:defRPr>
            </a:lvl1pPr>
          </a:lstStyle>
          <a:p>
            <a:pPr defTabSz="685800">
              <a:defRPr/>
            </a:pPr>
            <a:r>
              <a:rPr lang="en-US" altLang="zh-CN" dirty="0">
                <a:sym typeface="+mn-ea"/>
              </a:rPr>
              <a:t>Problem Solving and Optimisation Strategies</a:t>
            </a:r>
            <a:endParaRPr lang="zh-CN" altLang="en-US" dirty="0"/>
          </a:p>
        </p:txBody>
      </p:sp>
      <p:cxnSp>
        <p:nvCxnSpPr>
          <p:cNvPr id="37" name="稻壳儿原创设计师【幻雨工作室】_3"/>
          <p:cNvCxnSpPr/>
          <p:nvPr/>
        </p:nvCxnSpPr>
        <p:spPr>
          <a:xfrm flipH="1">
            <a:off x="1241661" y="3410727"/>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38" name="稻壳儿原创设计师【幻雨工作室】_4"/>
          <p:cNvCxnSpPr/>
          <p:nvPr/>
        </p:nvCxnSpPr>
        <p:spPr>
          <a:xfrm flipH="1">
            <a:off x="1241661" y="363663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39" name="稻壳儿原创设计师【幻雨工作室】_5"/>
          <p:cNvSpPr txBox="1"/>
          <p:nvPr/>
        </p:nvSpPr>
        <p:spPr>
          <a:xfrm>
            <a:off x="8281771" y="1045663"/>
            <a:ext cx="2645680" cy="1200329"/>
          </a:xfrm>
          <a:prstGeom prst="rect">
            <a:avLst/>
          </a:prstGeom>
          <a:noFill/>
        </p:spPr>
        <p:txBody>
          <a:bodyPr wrap="square" rtlCol="0">
            <a:spAutoFit/>
          </a:bodyPr>
          <a:lstStyle>
            <a:defPPr>
              <a:defRPr lang="zh-CN"/>
            </a:defPPr>
            <a:lvl1pPr algn="r">
              <a:defRPr sz="3600">
                <a:solidFill>
                  <a:schemeClr val="accent1"/>
                </a:solidFill>
                <a:latin typeface="微软雅黑" panose="020B0503020204020204" pitchFamily="34" charset="-122"/>
                <a:ea typeface="微软雅黑" panose="020B0503020204020204" pitchFamily="34" charset="-122"/>
              </a:defRPr>
            </a:lvl1pPr>
          </a:lstStyle>
          <a:p>
            <a:r>
              <a:rPr lang="en-US" altLang="zh-CN">
                <a:sym typeface="思源黑体 CN Normal" panose="020B0400000000000000" pitchFamily="34" charset="-122"/>
              </a:rPr>
              <a:t>PART</a:t>
            </a:r>
            <a:endParaRPr lang="en-US" altLang="zh-CN">
              <a:sym typeface="思源黑体 CN Normal" panose="020B0400000000000000" pitchFamily="34" charset="-122"/>
            </a:endParaRPr>
          </a:p>
          <a:p>
            <a:r>
              <a:rPr lang="en-US" altLang="zh-CN">
                <a:sym typeface="思源黑体 CN Normal" panose="020B0400000000000000" pitchFamily="34" charset="-122"/>
              </a:rPr>
              <a:t>THREE</a:t>
            </a:r>
            <a:endParaRPr lang="zh-CN" altLang="en-US" dirty="0">
              <a:sym typeface="思源黑体 CN Normal" panose="020B0400000000000000" pitchFamily="34" charset="-122"/>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7235190" cy="460375"/>
          </a:xfrm>
          <a:prstGeom prst="rect">
            <a:avLst/>
          </a:prstGeom>
          <a:noFill/>
        </p:spPr>
        <p:txBody>
          <a:bodyPr wrap="square" rtlCol="0">
            <a:spAutoFit/>
          </a:bodyPr>
          <a:lstStyle>
            <a:defPPr>
              <a:defRPr lang="zh-CN"/>
            </a:defPPr>
            <a:lvl1pPr defTabSz="685800">
              <a:defRPr sz="3600">
                <a:solidFill>
                  <a:schemeClr val="accent1"/>
                </a:solidFill>
                <a:latin typeface="微软雅黑" panose="020B0503020204020204" pitchFamily="34" charset="-122"/>
                <a:ea typeface="微软雅黑" panose="020B0503020204020204" pitchFamily="34" charset="-122"/>
              </a:defRPr>
            </a:lvl1pPr>
          </a:lstStyle>
          <a:p>
            <a:pPr defTabSz="685800">
              <a:defRPr/>
            </a:pPr>
            <a:r>
              <a:rPr lang="en-US" altLang="zh-CN" sz="2400" dirty="0">
                <a:sym typeface="+mn-ea"/>
              </a:rPr>
              <a:t>Problem Solving and Optimisation Strategies</a:t>
            </a:r>
            <a:endParaRPr lang="en-US" altLang="zh-CN" sz="2400" dirty="0">
              <a:sym typeface="+mn-ea"/>
            </a:endParaRPr>
          </a:p>
        </p:txBody>
      </p:sp>
      <p:pic>
        <p:nvPicPr>
          <p:cNvPr id="2" name="图片 1" descr="0234"/>
          <p:cNvPicPr>
            <a:picLocks noChangeAspect="1"/>
          </p:cNvPicPr>
          <p:nvPr/>
        </p:nvPicPr>
        <p:blipFill>
          <a:blip r:embed="rId1"/>
          <a:stretch>
            <a:fillRect/>
          </a:stretch>
        </p:blipFill>
        <p:spPr>
          <a:xfrm>
            <a:off x="731520" y="1425575"/>
            <a:ext cx="7606665" cy="4279265"/>
          </a:xfrm>
          <a:prstGeom prst="rect">
            <a:avLst/>
          </a:prstGeom>
          <a:ln>
            <a:noFill/>
          </a:ln>
        </p:spPr>
      </p:pic>
      <p:sp>
        <p:nvSpPr>
          <p:cNvPr id="3" name="矩形 2"/>
          <p:cNvSpPr/>
          <p:nvPr/>
        </p:nvSpPr>
        <p:spPr>
          <a:xfrm>
            <a:off x="4333875" y="2504440"/>
            <a:ext cx="2466975" cy="419100"/>
          </a:xfrm>
          <a:prstGeom prst="rect">
            <a:avLst/>
          </a:prstGeom>
          <a:noFill/>
          <a:ln>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文本框 3"/>
          <p:cNvSpPr txBox="1"/>
          <p:nvPr/>
        </p:nvSpPr>
        <p:spPr>
          <a:xfrm>
            <a:off x="8740775" y="1847215"/>
            <a:ext cx="3040380" cy="2030095"/>
          </a:xfrm>
          <a:prstGeom prst="rect">
            <a:avLst/>
          </a:prstGeom>
          <a:noFill/>
        </p:spPr>
        <p:txBody>
          <a:bodyPr wrap="square" rtlCol="0">
            <a:spAutoFit/>
          </a:bodyPr>
          <a:p>
            <a:pPr algn="just"/>
            <a:r>
              <a:rPr lang="en-US" altLang="zh-CN"/>
              <a:t>After rendering the first version of the portal effect, we discovered that several images were garbled when compositing the video in AE. The only solution was to render it again.</a:t>
            </a:r>
            <a:endParaRPr lang="en-US" altLang="zh-CN"/>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7235190" cy="460375"/>
          </a:xfrm>
          <a:prstGeom prst="rect">
            <a:avLst/>
          </a:prstGeom>
          <a:noFill/>
        </p:spPr>
        <p:txBody>
          <a:bodyPr wrap="square" rtlCol="0">
            <a:spAutoFit/>
          </a:bodyPr>
          <a:lstStyle>
            <a:defPPr>
              <a:defRPr lang="zh-CN"/>
            </a:defPPr>
            <a:lvl1pPr defTabSz="685800">
              <a:defRPr sz="3600">
                <a:solidFill>
                  <a:schemeClr val="accent1"/>
                </a:solidFill>
                <a:latin typeface="微软雅黑" panose="020B0503020204020204" pitchFamily="34" charset="-122"/>
                <a:ea typeface="微软雅黑" panose="020B0503020204020204" pitchFamily="34" charset="-122"/>
              </a:defRPr>
            </a:lvl1pPr>
          </a:lstStyle>
          <a:p>
            <a:pPr defTabSz="685800">
              <a:defRPr/>
            </a:pPr>
            <a:r>
              <a:rPr lang="en-US" altLang="zh-CN" sz="2400" dirty="0">
                <a:sym typeface="+mn-ea"/>
              </a:rPr>
              <a:t>Problem Solving and Optimisation Strategies</a:t>
            </a:r>
            <a:endParaRPr lang="en-US" altLang="zh-CN" sz="2400" dirty="0">
              <a:sym typeface="+mn-ea"/>
            </a:endParaRPr>
          </a:p>
        </p:txBody>
      </p:sp>
      <p:pic>
        <p:nvPicPr>
          <p:cNvPr id="5" name="图片 4" descr="0043"/>
          <p:cNvPicPr>
            <a:picLocks noChangeAspect="1"/>
          </p:cNvPicPr>
          <p:nvPr/>
        </p:nvPicPr>
        <p:blipFill>
          <a:blip r:embed="rId1"/>
          <a:stretch>
            <a:fillRect/>
          </a:stretch>
        </p:blipFill>
        <p:spPr>
          <a:xfrm>
            <a:off x="790575" y="1413510"/>
            <a:ext cx="5855335" cy="3292475"/>
          </a:xfrm>
          <a:prstGeom prst="rect">
            <a:avLst/>
          </a:prstGeom>
        </p:spPr>
      </p:pic>
      <p:sp>
        <p:nvSpPr>
          <p:cNvPr id="6" name="文本框 5"/>
          <p:cNvSpPr txBox="1"/>
          <p:nvPr/>
        </p:nvSpPr>
        <p:spPr>
          <a:xfrm>
            <a:off x="7600315" y="1511300"/>
            <a:ext cx="3994150" cy="2861310"/>
          </a:xfrm>
          <a:prstGeom prst="rect">
            <a:avLst/>
          </a:prstGeom>
          <a:noFill/>
        </p:spPr>
        <p:txBody>
          <a:bodyPr wrap="square" rtlCol="0">
            <a:spAutoFit/>
          </a:bodyPr>
          <a:p>
            <a:pPr algn="just"/>
            <a:r>
              <a:rPr lang="en-US" altLang="zh-CN"/>
              <a:t>However, the scenes in the lunar base file are so large that each step of the operation is extremely time-consuming. The file alone is already 7 GB, even after I have reduced a large portion of the stone effects. Therefore, my next step is to reduce the file size to ensure smooth animation production, which may require reducing the number of base models.</a:t>
            </a:r>
            <a:endParaRPr lang="en-US" altLang="zh-CN"/>
          </a:p>
        </p:txBody>
      </p:sp>
      <p:pic>
        <p:nvPicPr>
          <p:cNvPr id="10" name="图片 9" descr="屏幕截图 2025-07-30 174534"/>
          <p:cNvPicPr>
            <a:picLocks noChangeAspect="1"/>
          </p:cNvPicPr>
          <p:nvPr/>
        </p:nvPicPr>
        <p:blipFill>
          <a:blip r:embed="rId2"/>
          <a:stretch>
            <a:fillRect/>
          </a:stretch>
        </p:blipFill>
        <p:spPr>
          <a:xfrm>
            <a:off x="502920" y="5067300"/>
            <a:ext cx="6393815" cy="27241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稻壳儿原创设计师【幻雨工作室】_1"/>
          <p:cNvSpPr txBox="1"/>
          <p:nvPr/>
        </p:nvSpPr>
        <p:spPr>
          <a:xfrm flipH="1">
            <a:off x="1127760" y="4004310"/>
            <a:ext cx="6783705" cy="1753235"/>
          </a:xfrm>
          <a:prstGeom prst="rect">
            <a:avLst/>
          </a:prstGeom>
          <a:noFill/>
        </p:spPr>
        <p:txBody>
          <a:bodyPr wrap="square" rtlCol="0">
            <a:spAutoFit/>
          </a:bodyPr>
          <a:lstStyle>
            <a:defPPr>
              <a:defRPr lang="zh-CN"/>
            </a:defPPr>
            <a:lvl1pPr defTabSz="685800">
              <a:defRPr sz="5400">
                <a:solidFill>
                  <a:schemeClr val="accent1"/>
                </a:solidFill>
                <a:latin typeface="微软雅黑" panose="020B0503020204020204" pitchFamily="34" charset="-122"/>
                <a:ea typeface="微软雅黑" panose="020B0503020204020204" pitchFamily="34" charset="-122"/>
              </a:defRPr>
            </a:lvl1pPr>
          </a:lstStyle>
          <a:p>
            <a:r>
              <a:rPr lang="zh-CN" altLang="en-US" dirty="0">
                <a:sym typeface="+mn-ea"/>
              </a:rPr>
              <a:t>Future </a:t>
            </a:r>
            <a:r>
              <a:rPr lang="en-US" altLang="zh-CN" dirty="0">
                <a:sym typeface="+mn-ea"/>
              </a:rPr>
              <a:t>P</a:t>
            </a:r>
            <a:r>
              <a:rPr lang="zh-CN" altLang="en-US" dirty="0">
                <a:sym typeface="+mn-ea"/>
              </a:rPr>
              <a:t>lanning</a:t>
            </a:r>
            <a:endParaRPr lang="zh-CN" altLang="en-US" dirty="0">
              <a:solidFill>
                <a:schemeClr val="accent1"/>
              </a:solidFill>
              <a:latin typeface="微软雅黑" panose="020B0503020204020204" pitchFamily="34" charset="-122"/>
              <a:ea typeface="微软雅黑" panose="020B0503020204020204" pitchFamily="34" charset="-122"/>
            </a:endParaRPr>
          </a:p>
          <a:p>
            <a:endParaRPr lang="zh-CN" altLang="en-US" dirty="0"/>
          </a:p>
        </p:txBody>
      </p:sp>
      <p:cxnSp>
        <p:nvCxnSpPr>
          <p:cNvPr id="37" name="稻壳儿原创设计师【幻雨工作室】_3"/>
          <p:cNvCxnSpPr/>
          <p:nvPr/>
        </p:nvCxnSpPr>
        <p:spPr>
          <a:xfrm flipH="1">
            <a:off x="1241661" y="3410727"/>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38" name="稻壳儿原创设计师【幻雨工作室】_4"/>
          <p:cNvCxnSpPr/>
          <p:nvPr/>
        </p:nvCxnSpPr>
        <p:spPr>
          <a:xfrm flipH="1">
            <a:off x="1241661" y="363663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39" name="稻壳儿原创设计师【幻雨工作室】_5"/>
          <p:cNvSpPr txBox="1"/>
          <p:nvPr/>
        </p:nvSpPr>
        <p:spPr>
          <a:xfrm>
            <a:off x="8281771" y="1045663"/>
            <a:ext cx="2645680" cy="646331"/>
          </a:xfrm>
          <a:prstGeom prst="rect">
            <a:avLst/>
          </a:prstGeom>
          <a:noFill/>
        </p:spPr>
        <p:txBody>
          <a:bodyPr wrap="square" rtlCol="0">
            <a:spAutoFit/>
          </a:bodyPr>
          <a:lstStyle>
            <a:defPPr>
              <a:defRPr lang="zh-CN"/>
            </a:defPPr>
            <a:lvl1pPr algn="r">
              <a:defRPr sz="3600">
                <a:solidFill>
                  <a:schemeClr val="accent1"/>
                </a:solidFill>
                <a:latin typeface="微软雅黑" panose="020B0503020204020204" pitchFamily="34" charset="-122"/>
                <a:ea typeface="微软雅黑" panose="020B0503020204020204" pitchFamily="34" charset="-122"/>
              </a:defRPr>
            </a:lvl1pPr>
          </a:lstStyle>
          <a:p>
            <a:r>
              <a:rPr lang="en-US" altLang="zh-CN" dirty="0">
                <a:sym typeface="思源黑体 CN Normal" panose="020B0400000000000000" pitchFamily="34" charset="-122"/>
              </a:rPr>
              <a:t>PART FOUR</a:t>
            </a:r>
            <a:endParaRPr lang="zh-CN" altLang="en-US" dirty="0">
              <a:sym typeface="思源黑体 CN Normal" panose="020B0400000000000000" pitchFamily="34" charset="-12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稻壳儿原创设计师【幻雨工作室】_1"/>
          <p:cNvCxnSpPr/>
          <p:nvPr/>
        </p:nvCxnSpPr>
        <p:spPr>
          <a:xfrm flipH="1">
            <a:off x="10121053" y="802048"/>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8" name="稻壳儿原创设计师【幻雨工作室】_2"/>
          <p:cNvCxnSpPr/>
          <p:nvPr/>
        </p:nvCxnSpPr>
        <p:spPr>
          <a:xfrm flipH="1">
            <a:off x="10121053" y="1027959"/>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
        <p:nvSpPr>
          <p:cNvPr id="9" name="稻壳儿原创设计师【幻雨工作室】_3"/>
          <p:cNvSpPr txBox="1"/>
          <p:nvPr/>
        </p:nvSpPr>
        <p:spPr>
          <a:xfrm flipH="1">
            <a:off x="502920" y="591820"/>
            <a:ext cx="7235190" cy="460375"/>
          </a:xfrm>
          <a:prstGeom prst="rect">
            <a:avLst/>
          </a:prstGeom>
          <a:noFill/>
        </p:spPr>
        <p:txBody>
          <a:bodyPr wrap="square" rtlCol="0">
            <a:spAutoFit/>
          </a:bodyPr>
          <a:lstStyle>
            <a:defPPr>
              <a:defRPr lang="zh-CN"/>
            </a:defPPr>
            <a:lvl1pPr defTabSz="685800">
              <a:defRPr sz="3600">
                <a:solidFill>
                  <a:schemeClr val="accent1"/>
                </a:solidFill>
                <a:latin typeface="微软雅黑" panose="020B0503020204020204" pitchFamily="34" charset="-122"/>
                <a:ea typeface="微软雅黑" panose="020B0503020204020204" pitchFamily="34" charset="-122"/>
              </a:defRPr>
            </a:lvl1pPr>
          </a:lstStyle>
          <a:p>
            <a:pPr defTabSz="685800">
              <a:defRPr/>
            </a:pPr>
            <a:r>
              <a:rPr lang="zh-CN" altLang="en-US" sz="2400" dirty="0">
                <a:sym typeface="+mn-ea"/>
              </a:rPr>
              <a:t>Future </a:t>
            </a:r>
            <a:r>
              <a:rPr lang="en-US" altLang="zh-CN" sz="2400" dirty="0">
                <a:sym typeface="+mn-ea"/>
              </a:rPr>
              <a:t>P</a:t>
            </a:r>
            <a:r>
              <a:rPr lang="zh-CN" altLang="en-US" sz="2400" dirty="0">
                <a:sym typeface="+mn-ea"/>
              </a:rPr>
              <a:t>lanning</a:t>
            </a:r>
            <a:endParaRPr lang="en-US" altLang="zh-CN" sz="2400" dirty="0">
              <a:sym typeface="+mn-ea"/>
            </a:endParaRPr>
          </a:p>
        </p:txBody>
      </p:sp>
      <p:sp>
        <p:nvSpPr>
          <p:cNvPr id="6" name="文本框 5"/>
          <p:cNvSpPr txBox="1"/>
          <p:nvPr/>
        </p:nvSpPr>
        <p:spPr>
          <a:xfrm>
            <a:off x="762635" y="1637665"/>
            <a:ext cx="7912735" cy="2306955"/>
          </a:xfrm>
          <a:prstGeom prst="rect">
            <a:avLst/>
          </a:prstGeom>
          <a:noFill/>
        </p:spPr>
        <p:txBody>
          <a:bodyPr wrap="square" rtlCol="0">
            <a:spAutoFit/>
          </a:bodyPr>
          <a:p>
            <a:pPr algn="just"/>
            <a:r>
              <a:rPr lang="en-US" altLang="zh-CN"/>
              <a:t>In the future, I plan to create another space station for the opening animation where the space station disposes of trash, and I also need to find some space debris materials. Once I have all the necessary elements for the scene, I can begin animating. Additionally, reducing the file size of my lunar base is also an important task. As for the animation's duration, I will initially aim for the original plan of two and a half minutes. If that proves unfeasible, I will have to shorten the animation's runtime. However, everything is currently progressing smoothly in a positive direction.</a:t>
            </a:r>
            <a:endParaRPr lang="en-US" altLang="zh-CN"/>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7" name="稻壳儿原创设计师【幻雨工作室】_1"/>
          <p:cNvSpPr txBox="1"/>
          <p:nvPr/>
        </p:nvSpPr>
        <p:spPr>
          <a:xfrm>
            <a:off x="1303655" y="3242945"/>
            <a:ext cx="8970645" cy="1106805"/>
          </a:xfrm>
          <a:prstGeom prst="rect">
            <a:avLst/>
          </a:prstGeom>
          <a:noFill/>
        </p:spPr>
        <p:txBody>
          <a:bodyPr wrap="square" rtlCol="0">
            <a:spAutoFit/>
          </a:bodyPr>
          <a:lstStyle>
            <a:defPPr>
              <a:defRPr lang="zh-CN"/>
            </a:defPPr>
            <a:lvl1pPr>
              <a:defRPr sz="6600">
                <a:solidFill>
                  <a:schemeClr val="accent1"/>
                </a:solidFill>
                <a:latin typeface="微软雅黑" panose="020B0503020204020204" pitchFamily="34" charset="-122"/>
                <a:ea typeface="微软雅黑" panose="020B0503020204020204" pitchFamily="34" charset="-122"/>
              </a:defRPr>
            </a:lvl1pPr>
          </a:lstStyle>
          <a:p>
            <a:r>
              <a:rPr lang="en-US" altLang="zh-CN" dirty="0">
                <a:solidFill>
                  <a:schemeClr val="tx1">
                    <a:lumMod val="65000"/>
                    <a:lumOff val="35000"/>
                  </a:schemeClr>
                </a:solidFill>
                <a:latin typeface="Arial" panose="020B0604020202020204" pitchFamily="34" charset="0"/>
                <a:cs typeface="Arial" panose="020B0604020202020204" pitchFamily="34" charset="0"/>
                <a:sym typeface="+mn-ea"/>
              </a:rPr>
              <a:t>Thanks for watching</a:t>
            </a:r>
            <a:endParaRPr lang="zh-CN" altLang="zh-CN" dirty="0"/>
          </a:p>
        </p:txBody>
      </p:sp>
      <p:sp>
        <p:nvSpPr>
          <p:cNvPr id="18" name="稻壳儿原创设计师【幻雨工作室】_2"/>
          <p:cNvSpPr/>
          <p:nvPr/>
        </p:nvSpPr>
        <p:spPr>
          <a:xfrm>
            <a:off x="1303583" y="4391588"/>
            <a:ext cx="7668967" cy="521970"/>
          </a:xfrm>
          <a:prstGeom prst="rect">
            <a:avLst/>
          </a:prstGeom>
        </p:spPr>
        <p:txBody>
          <a:bodyPr wrap="square">
            <a:spAutoFit/>
          </a:bodyPr>
          <a:lstStyle/>
          <a:p>
            <a:r>
              <a:rPr lang="en-US" altLang="zh-CN" sz="2800" dirty="0">
                <a:solidFill>
                  <a:schemeClr val="tx1">
                    <a:lumMod val="65000"/>
                    <a:lumOff val="35000"/>
                  </a:schemeClr>
                </a:solidFill>
                <a:latin typeface="Arial" panose="020B0604020202020204" pitchFamily="34" charset="0"/>
                <a:cs typeface="Arial" panose="020B0604020202020204" pitchFamily="34" charset="0"/>
              </a:rPr>
              <a:t>Producer:Z</a:t>
            </a:r>
            <a:r>
              <a:rPr lang="en-US" altLang="zh-CN" sz="2800" dirty="0">
                <a:solidFill>
                  <a:schemeClr val="tx1">
                    <a:lumMod val="65000"/>
                    <a:lumOff val="35000"/>
                  </a:schemeClr>
                </a:solidFill>
                <a:latin typeface="Arial" panose="020B0604020202020204" pitchFamily="34" charset="0"/>
                <a:cs typeface="Arial" panose="020B0604020202020204" pitchFamily="34" charset="0"/>
              </a:rPr>
              <a:t>hongyi Cong  Tutor:Nabeel Masih </a:t>
            </a:r>
            <a:endParaRPr lang="zh-CN" altLang="en-US" sz="2800" dirty="0">
              <a:solidFill>
                <a:schemeClr val="tx1">
                  <a:lumMod val="65000"/>
                  <a:lumOff val="35000"/>
                </a:schemeClr>
              </a:solidFill>
              <a:latin typeface="Arial" panose="020B0604020202020204" pitchFamily="34" charset="0"/>
              <a:cs typeface="Arial" panose="020B0604020202020204" pitchFamily="34" charset="0"/>
            </a:endParaRPr>
          </a:p>
        </p:txBody>
      </p:sp>
      <p:cxnSp>
        <p:nvCxnSpPr>
          <p:cNvPr id="20" name="稻壳儿原创设计师【幻雨工作室】_4"/>
          <p:cNvCxnSpPr/>
          <p:nvPr/>
        </p:nvCxnSpPr>
        <p:spPr>
          <a:xfrm>
            <a:off x="1415922" y="2552274"/>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cxnSp>
        <p:nvCxnSpPr>
          <p:cNvPr id="21" name="稻壳儿原创设计师【幻雨工作室】_5"/>
          <p:cNvCxnSpPr/>
          <p:nvPr/>
        </p:nvCxnSpPr>
        <p:spPr>
          <a:xfrm>
            <a:off x="1415922" y="2841685"/>
            <a:ext cx="1473798" cy="0"/>
          </a:xfrm>
          <a:prstGeom prst="line">
            <a:avLst/>
          </a:prstGeom>
          <a:ln w="25400" cap="rnd">
            <a:round/>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tags/tag1.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2.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3.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4.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5.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6.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7.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8.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9.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0.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1.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2.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3.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4.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5.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6.xml><?xml version="1.0" encoding="utf-8"?>
<p:tagLst xmlns:p="http://schemas.openxmlformats.org/presentationml/2006/main">
  <p:tag name="KSO_WM_DIAGRAM_VIRTUALLY_FRAME" val="{&quot;height&quot;:224.4640157480315,&quot;left&quot;:115.63307086614172,&quot;top&quot;:161.40196850393698,&quot;width&quot;:749.0169291338583}"/>
</p:tagLst>
</file>

<file path=ppt/tags/tag17.xml><?xml version="1.0" encoding="utf-8"?>
<p:tagLst xmlns:p="http://schemas.openxmlformats.org/presentationml/2006/main">
  <p:tag name="KSO_WM_MEDIACOVER_FLAG" val="1"/>
  <p:tag name="KSO_WM_UNIT_MEDIACOVER_BTN_STATE" val="1"/>
  <p:tag name="KSO_WM_UNIT_MEDIACOVER_BTNRECT" val="0*0*0*0"/>
</p:tagLst>
</file>

<file path=ppt/tags/tag18.xml><?xml version="1.0" encoding="utf-8"?>
<p:tagLst xmlns:p="http://schemas.openxmlformats.org/presentationml/2006/main">
  <p:tag name="KSO_WM_MEDIACOVER_FLAG" val="1"/>
  <p:tag name="KSO_WM_UNIT_MEDIACOVER_BTN_STATE" val="1"/>
  <p:tag name="KSO_WM_UNIT_MEDIACOVER_BTNRECT" val="0*0*0*0"/>
</p:tagLst>
</file>

<file path=ppt/tags/tag19.xml><?xml version="1.0" encoding="utf-8"?>
<p:tagLst xmlns:p="http://schemas.openxmlformats.org/presentationml/2006/main">
  <p:tag name="KSO_WM_DIAGRAM_VIRTUALLY_FRAME" val="{&quot;height&quot;:237.35,&quot;left&quot;:34.65,&quot;top&quot;:94.75,&quot;width&quot;:878.35}"/>
</p:tagLst>
</file>

<file path=ppt/tags/tag20.xml><?xml version="1.0" encoding="utf-8"?>
<p:tagLst xmlns:p="http://schemas.openxmlformats.org/presentationml/2006/main">
  <p:tag name="KSO_WM_DIAGRAM_VIRTUALLY_FRAME" val="{&quot;height&quot;:237.35,&quot;left&quot;:34.65,&quot;top&quot;:94.75,&quot;width&quot;:878.35}"/>
</p:tagLst>
</file>

<file path=ppt/tags/tag21.xml><?xml version="1.0" encoding="utf-8"?>
<p:tagLst xmlns:p="http://schemas.openxmlformats.org/presentationml/2006/main">
  <p:tag name="KSO_WM_DIAGRAM_VIRTUALLY_FRAME" val="{&quot;height&quot;:237.35,&quot;left&quot;:34.65,&quot;top&quot;:94.75,&quot;width&quot;:878.35}"/>
</p:tagLst>
</file>

<file path=ppt/tags/tag22.xml><?xml version="1.0" encoding="utf-8"?>
<p:tagLst xmlns:p="http://schemas.openxmlformats.org/presentationml/2006/main">
  <p:tag name="KSO_WM_DIAGRAM_VIRTUALLY_FRAME" val="{&quot;height&quot;:237.35,&quot;left&quot;:34.65,&quot;top&quot;:94.75,&quot;width&quot;:878.35}"/>
</p:tagLst>
</file>

<file path=ppt/theme/theme1.xml><?xml version="1.0" encoding="utf-8"?>
<a:theme xmlns:a="http://schemas.openxmlformats.org/drawingml/2006/main" name="Office 主题​​">
  <a:themeElements>
    <a:clrScheme name="自定义 10">
      <a:dk1>
        <a:sysClr val="windowText" lastClr="000000"/>
      </a:dk1>
      <a:lt1>
        <a:sysClr val="window" lastClr="FFFFFF"/>
      </a:lt1>
      <a:dk2>
        <a:srgbClr val="44546A"/>
      </a:dk2>
      <a:lt2>
        <a:srgbClr val="E7E6E6"/>
      </a:lt2>
      <a:accent1>
        <a:srgbClr val="3E3F41"/>
      </a:accent1>
      <a:accent2>
        <a:srgbClr val="9DA2A4"/>
      </a:accent2>
      <a:accent3>
        <a:srgbClr val="3E3F41"/>
      </a:accent3>
      <a:accent4>
        <a:srgbClr val="9DA2A4"/>
      </a:accent4>
      <a:accent5>
        <a:srgbClr val="3E3F41"/>
      </a:accent5>
      <a:accent6>
        <a:srgbClr val="9DA2A4"/>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自定义 10">
      <a:dk1>
        <a:sysClr val="windowText" lastClr="000000"/>
      </a:dk1>
      <a:lt1>
        <a:sysClr val="window" lastClr="FFFFFF"/>
      </a:lt1>
      <a:dk2>
        <a:srgbClr val="44546A"/>
      </a:dk2>
      <a:lt2>
        <a:srgbClr val="E7E6E6"/>
      </a:lt2>
      <a:accent1>
        <a:srgbClr val="3E3F41"/>
      </a:accent1>
      <a:accent2>
        <a:srgbClr val="9DA2A4"/>
      </a:accent2>
      <a:accent3>
        <a:srgbClr val="3E3F41"/>
      </a:accent3>
      <a:accent4>
        <a:srgbClr val="9DA2A4"/>
      </a:accent4>
      <a:accent5>
        <a:srgbClr val="3E3F41"/>
      </a:accent5>
      <a:accent6>
        <a:srgbClr val="9DA2A4"/>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5178</Words>
  <Application>WPS 演示</Application>
  <PresentationFormat>宽屏</PresentationFormat>
  <Paragraphs>125</Paragraphs>
  <Slides>25</Slides>
  <Notes>0</Notes>
  <HiddenSlides>0</HiddenSlides>
  <MMClips>0</MMClips>
  <ScaleCrop>false</ScaleCrop>
  <HeadingPairs>
    <vt:vector size="6" baseType="variant">
      <vt:variant>
        <vt:lpstr>已用的字体</vt:lpstr>
      </vt:variant>
      <vt:variant>
        <vt:i4>11</vt:i4>
      </vt:variant>
      <vt:variant>
        <vt:lpstr>主题</vt:lpstr>
      </vt:variant>
      <vt:variant>
        <vt:i4>2</vt:i4>
      </vt:variant>
      <vt:variant>
        <vt:lpstr>幻灯片标题</vt:lpstr>
      </vt:variant>
      <vt:variant>
        <vt:i4>25</vt:i4>
      </vt:variant>
    </vt:vector>
  </HeadingPairs>
  <TitlesOfParts>
    <vt:vector size="38" baseType="lpstr">
      <vt:lpstr>Arial</vt:lpstr>
      <vt:lpstr>宋体</vt:lpstr>
      <vt:lpstr>Wingdings</vt:lpstr>
      <vt:lpstr>微软雅黑</vt:lpstr>
      <vt:lpstr>华文细黑</vt:lpstr>
      <vt:lpstr>思源黑体 CN Normal</vt:lpstr>
      <vt:lpstr>黑体</vt:lpstr>
      <vt:lpstr>等线</vt:lpstr>
      <vt:lpstr>Arial Unicode MS</vt:lpstr>
      <vt:lpstr>等线 Light</vt:lpstr>
      <vt:lpstr>Calibri</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19940802</dc:creator>
  <cp:lastModifiedBy>故</cp:lastModifiedBy>
  <cp:revision>32</cp:revision>
  <dcterms:created xsi:type="dcterms:W3CDTF">2020-03-31T13:29:00Z</dcterms:created>
  <dcterms:modified xsi:type="dcterms:W3CDTF">2025-07-31T09:33:50Z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2052-12.1.0.21915</vt:lpwstr>
  </property>
  <property fmtid="{D5CDD505-2E9C-101B-9397-08002B2CF9AE}" pid="3" name="KSOTemplateUUID">
    <vt:lpwstr>v1.0_mb_Kq7QJOUyXnqNgsyxWdmJOg==</vt:lpwstr>
  </property>
  <property fmtid="{D5CDD505-2E9C-101B-9397-08002B2CF9AE}" pid="4" name="ICV">
    <vt:lpwstr>6EABD5BE374C4EAEA5FB63413D927A5A_11</vt:lpwstr>
  </property>
</Properties>
</file>