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71" r:id="rId9"/>
    <p:sldId id="262" r:id="rId10"/>
    <p:sldId id="267" r:id="rId11"/>
    <p:sldId id="263" r:id="rId12"/>
    <p:sldId id="264" r:id="rId13"/>
    <p:sldId id="269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329061" y="670696"/>
            <a:ext cx="10572646" cy="27665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Travel Ops</a:t>
            </a:r>
            <a:br>
              <a:rPr lang="en-GB" dirty="0" smtClean="0"/>
            </a:br>
            <a:r>
              <a:rPr lang="en-GB" dirty="0" smtClean="0"/>
              <a:t>Bingo Lingo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 Tourism, Events &amp; Leisure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4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69668"/>
            <a:ext cx="10396882" cy="1907434"/>
          </a:xfrm>
        </p:spPr>
        <p:txBody>
          <a:bodyPr/>
          <a:lstStyle/>
          <a:p>
            <a:r>
              <a:rPr lang="en-GB" dirty="0" smtClean="0"/>
              <a:t>MCQ Bingo lingo &amp; ABTA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91590" y="1463040"/>
            <a:ext cx="11443062" cy="3911545"/>
          </a:xfrm>
        </p:spPr>
        <p:txBody>
          <a:bodyPr>
            <a:normAutofit/>
          </a:bodyPr>
          <a:lstStyle/>
          <a:p>
            <a:r>
              <a:rPr lang="en-GB" dirty="0" smtClean="0"/>
              <a:t>25% of overall module grade </a:t>
            </a:r>
          </a:p>
          <a:p>
            <a:r>
              <a:rPr lang="en-GB" dirty="0" smtClean="0"/>
              <a:t>mark out of 100</a:t>
            </a:r>
          </a:p>
          <a:p>
            <a:r>
              <a:rPr lang="en-GB" dirty="0" smtClean="0"/>
              <a:t>30 marks available from ABTA Training</a:t>
            </a:r>
          </a:p>
          <a:p>
            <a:r>
              <a:rPr lang="en-GB" dirty="0" smtClean="0"/>
              <a:t>50  marks from 25 travel trade  Multiple choice questions</a:t>
            </a:r>
          </a:p>
          <a:p>
            <a:r>
              <a:rPr lang="en-GB" dirty="0" smtClean="0"/>
              <a:t>20 marks from 10 familiarisation training questions on Switzerland, Qatar, Abu Dhabi &amp; Dubai Expo </a:t>
            </a:r>
          </a:p>
        </p:txBody>
      </p:sp>
    </p:spTree>
    <p:extLst>
      <p:ext uri="{BB962C8B-B14F-4D97-AF65-F5344CB8AC3E}">
        <p14:creationId xmlns:p14="http://schemas.microsoft.com/office/powerpoint/2010/main" val="2475617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0353" y="685800"/>
            <a:ext cx="8792329" cy="1151965"/>
          </a:xfrm>
        </p:spPr>
        <p:txBody>
          <a:bodyPr/>
          <a:lstStyle/>
          <a:p>
            <a:r>
              <a:rPr lang="en-GB" dirty="0" smtClean="0"/>
              <a:t>Travel Trade Bingo lingo!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ABTA</a:t>
            </a:r>
          </a:p>
          <a:p>
            <a:r>
              <a:rPr lang="en-GB" dirty="0" smtClean="0"/>
              <a:t>ATOL</a:t>
            </a:r>
          </a:p>
          <a:p>
            <a:r>
              <a:rPr lang="en-GB" dirty="0" smtClean="0"/>
              <a:t>IATA</a:t>
            </a:r>
          </a:p>
          <a:p>
            <a:r>
              <a:rPr lang="en-GB" dirty="0" smtClean="0"/>
              <a:t>DMO</a:t>
            </a:r>
          </a:p>
          <a:p>
            <a:r>
              <a:rPr lang="en-GB" dirty="0" smtClean="0"/>
              <a:t>DMC</a:t>
            </a:r>
          </a:p>
          <a:p>
            <a:r>
              <a:rPr lang="en-GB" dirty="0" smtClean="0"/>
              <a:t>MICE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105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0057" y="-261256"/>
            <a:ext cx="8992626" cy="1637210"/>
          </a:xfrm>
        </p:spPr>
        <p:txBody>
          <a:bodyPr/>
          <a:lstStyle/>
          <a:p>
            <a:r>
              <a:rPr lang="en-GB" dirty="0" smtClean="0"/>
              <a:t>Travel Trade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53737"/>
            <a:ext cx="10394707" cy="4545873"/>
          </a:xfrm>
        </p:spPr>
        <p:txBody>
          <a:bodyPr>
            <a:normAutofit/>
          </a:bodyPr>
          <a:lstStyle/>
          <a:p>
            <a:r>
              <a:rPr lang="en-GB" dirty="0" smtClean="0"/>
              <a:t>UNWTO</a:t>
            </a:r>
          </a:p>
          <a:p>
            <a:r>
              <a:rPr lang="en-GB" dirty="0" smtClean="0"/>
              <a:t>WTM</a:t>
            </a:r>
          </a:p>
          <a:p>
            <a:r>
              <a:rPr lang="en-GB" dirty="0" smtClean="0"/>
              <a:t>TTG</a:t>
            </a:r>
          </a:p>
          <a:p>
            <a:r>
              <a:rPr lang="en-GB" dirty="0" smtClean="0"/>
              <a:t>ITT</a:t>
            </a:r>
          </a:p>
          <a:p>
            <a:r>
              <a:rPr lang="en-GB" dirty="0" smtClean="0"/>
              <a:t>WTM</a:t>
            </a:r>
          </a:p>
          <a:p>
            <a:r>
              <a:rPr lang="en-GB" dirty="0" smtClean="0"/>
              <a:t>IBTM</a:t>
            </a:r>
          </a:p>
          <a:p>
            <a:r>
              <a:rPr lang="en-GB" dirty="0" smtClean="0"/>
              <a:t>ILTM</a:t>
            </a:r>
          </a:p>
          <a:p>
            <a:r>
              <a:rPr lang="en-GB" dirty="0" smtClean="0"/>
              <a:t>Inspire</a:t>
            </a:r>
          </a:p>
          <a:p>
            <a:r>
              <a:rPr lang="en-GB" dirty="0" smtClean="0"/>
              <a:t>Pure</a:t>
            </a:r>
          </a:p>
        </p:txBody>
      </p:sp>
    </p:spTree>
    <p:extLst>
      <p:ext uri="{BB962C8B-B14F-4D97-AF65-F5344CB8AC3E}">
        <p14:creationId xmlns:p14="http://schemas.microsoft.com/office/powerpoint/2010/main" val="2252047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9395" y="-87085"/>
            <a:ext cx="9736182" cy="1149532"/>
          </a:xfrm>
        </p:spPr>
        <p:txBody>
          <a:bodyPr/>
          <a:lstStyle/>
          <a:p>
            <a:r>
              <a:rPr lang="en-GB" dirty="0" smtClean="0"/>
              <a:t>Travel Trade – Bingo Lingo!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06879"/>
            <a:ext cx="10394707" cy="4345577"/>
          </a:xfrm>
        </p:spPr>
        <p:txBody>
          <a:bodyPr>
            <a:normAutofit/>
          </a:bodyPr>
          <a:lstStyle/>
          <a:p>
            <a:r>
              <a:rPr lang="en-GB" dirty="0" smtClean="0"/>
              <a:t>Airline ticketing </a:t>
            </a:r>
          </a:p>
          <a:p>
            <a:r>
              <a:rPr lang="en-GB" dirty="0" smtClean="0"/>
              <a:t>AT0</a:t>
            </a:r>
          </a:p>
          <a:p>
            <a:r>
              <a:rPr lang="en-GB" dirty="0" smtClean="0"/>
              <a:t>E ticket</a:t>
            </a:r>
          </a:p>
          <a:p>
            <a:r>
              <a:rPr lang="en-GB" dirty="0" smtClean="0"/>
              <a:t>Reservation</a:t>
            </a:r>
          </a:p>
          <a:p>
            <a:r>
              <a:rPr lang="en-GB" dirty="0" smtClean="0"/>
              <a:t>Code</a:t>
            </a:r>
          </a:p>
          <a:p>
            <a:r>
              <a:rPr lang="en-GB" dirty="0" smtClean="0"/>
              <a:t>class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dirty="0" err="1" smtClean="0">
                <a:solidFill>
                  <a:prstClr val="black"/>
                </a:solidFill>
              </a:rPr>
              <a:t>Pax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PNC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76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60" y="-226422"/>
            <a:ext cx="11329851" cy="1645919"/>
          </a:xfrm>
        </p:spPr>
        <p:txBody>
          <a:bodyPr>
            <a:normAutofit/>
          </a:bodyPr>
          <a:lstStyle/>
          <a:p>
            <a:r>
              <a:rPr lang="en-GB" dirty="0" smtClean="0"/>
              <a:t>Travel Trade – Bingo lingo – Air Fares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92777"/>
            <a:ext cx="10394707" cy="4911633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Fare Basis </a:t>
            </a:r>
            <a:r>
              <a:rPr lang="en-GB" sz="1900" dirty="0" smtClean="0">
                <a:solidFill>
                  <a:prstClr val="black"/>
                </a:solidFill>
              </a:rPr>
              <a:t>- Non </a:t>
            </a:r>
            <a:r>
              <a:rPr lang="en-GB" sz="1900" dirty="0">
                <a:solidFill>
                  <a:prstClr val="black"/>
                </a:solidFill>
              </a:rPr>
              <a:t>refundable – Non transferable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APEX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APR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Base Fare</a:t>
            </a:r>
            <a:endParaRPr lang="en-GB" sz="1900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Bulk fare </a:t>
            </a:r>
          </a:p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Net fare</a:t>
            </a:r>
          </a:p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Published fare</a:t>
            </a:r>
          </a:p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Group Fare</a:t>
            </a:r>
          </a:p>
          <a:p>
            <a:pPr lvl="0">
              <a:buClr>
                <a:srgbClr val="B80E0F"/>
              </a:buClr>
            </a:pPr>
            <a:r>
              <a:rPr lang="en-GB" sz="1900" dirty="0" err="1" smtClean="0">
                <a:solidFill>
                  <a:prstClr val="black"/>
                </a:solidFill>
              </a:rPr>
              <a:t>Webfare</a:t>
            </a:r>
            <a:endParaRPr lang="en-GB" sz="1900" dirty="0" smtClean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Exclusive fare</a:t>
            </a:r>
            <a:endParaRPr lang="en-GB" sz="1900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Split ticketing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202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625" y="0"/>
            <a:ext cx="10396882" cy="11519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Travel Trade – Bingo Lingo - Airports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89463"/>
            <a:ext cx="10394707" cy="438911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Destination Airports</a:t>
            </a:r>
          </a:p>
          <a:p>
            <a:r>
              <a:rPr lang="en-GB" dirty="0" smtClean="0"/>
              <a:t>Hubs</a:t>
            </a:r>
          </a:p>
          <a:p>
            <a:r>
              <a:rPr lang="en-GB" dirty="0" smtClean="0"/>
              <a:t>Airport codes</a:t>
            </a:r>
          </a:p>
          <a:p>
            <a:r>
              <a:rPr lang="en-GB" dirty="0" smtClean="0"/>
              <a:t>Layover</a:t>
            </a:r>
          </a:p>
          <a:p>
            <a:r>
              <a:rPr lang="en-GB" dirty="0" smtClean="0"/>
              <a:t>Connection</a:t>
            </a:r>
          </a:p>
          <a:p>
            <a:r>
              <a:rPr lang="en-GB" dirty="0" smtClean="0"/>
              <a:t>transit</a:t>
            </a:r>
          </a:p>
          <a:p>
            <a:r>
              <a:rPr lang="en-GB" dirty="0" smtClean="0"/>
              <a:t>Illegal Connection times</a:t>
            </a:r>
          </a:p>
          <a:p>
            <a:r>
              <a:rPr lang="en-GB" dirty="0" smtClean="0"/>
              <a:t>No Show</a:t>
            </a:r>
          </a:p>
          <a:p>
            <a:r>
              <a:rPr lang="en-GB" dirty="0" smtClean="0"/>
              <a:t>Landside /  Airside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139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062446"/>
          </a:xfrm>
        </p:spPr>
        <p:txBody>
          <a:bodyPr/>
          <a:lstStyle/>
          <a:p>
            <a:r>
              <a:rPr lang="en-GB" dirty="0" smtClean="0"/>
              <a:t>Travel Trade –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62447"/>
            <a:ext cx="10394707" cy="4598123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B80E0F"/>
              </a:buClr>
            </a:pPr>
            <a:r>
              <a:rPr lang="en-GB" sz="1900" dirty="0">
                <a:solidFill>
                  <a:prstClr val="black"/>
                </a:solidFill>
              </a:rPr>
              <a:t>Drop </a:t>
            </a:r>
            <a:r>
              <a:rPr lang="en-GB" sz="1900" dirty="0" smtClean="0">
                <a:solidFill>
                  <a:prstClr val="black"/>
                </a:solidFill>
              </a:rPr>
              <a:t>off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Check-in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 Security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Departure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 Gate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Dispatch / embark / disembark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Jet bridge/</a:t>
            </a:r>
            <a:r>
              <a:rPr lang="en-GB" sz="1900" dirty="0" err="1" smtClean="0">
                <a:solidFill>
                  <a:prstClr val="black"/>
                </a:solidFill>
              </a:rPr>
              <a:t>airbridge</a:t>
            </a:r>
            <a:endParaRPr lang="en-GB" sz="1900" dirty="0" smtClean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slots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Arrivals 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Baggage reclaim</a:t>
            </a:r>
          </a:p>
          <a:p>
            <a:pPr lvl="0">
              <a:buClr>
                <a:srgbClr val="B80E0F"/>
              </a:buClr>
            </a:pPr>
            <a:r>
              <a:rPr lang="en-GB" sz="1900" dirty="0" smtClean="0">
                <a:solidFill>
                  <a:prstClr val="black"/>
                </a:solidFill>
              </a:rPr>
              <a:t>Immigration / customs</a:t>
            </a:r>
            <a:endParaRPr lang="en-GB" sz="19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40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955" y="-679268"/>
            <a:ext cx="11332028" cy="2063932"/>
          </a:xfrm>
        </p:spPr>
        <p:txBody>
          <a:bodyPr>
            <a:normAutofit/>
          </a:bodyPr>
          <a:lstStyle/>
          <a:p>
            <a:r>
              <a:rPr lang="en-GB" dirty="0" smtClean="0"/>
              <a:t>Travel Trade – Bingo Lingo - Airlines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36616"/>
            <a:ext cx="10394707" cy="4528458"/>
          </a:xfrm>
        </p:spPr>
        <p:txBody>
          <a:bodyPr>
            <a:normAutofit/>
          </a:bodyPr>
          <a:lstStyle/>
          <a:p>
            <a:r>
              <a:rPr lang="en-GB" dirty="0" smtClean="0"/>
              <a:t>Airlines </a:t>
            </a:r>
          </a:p>
          <a:p>
            <a:r>
              <a:rPr lang="en-GB" dirty="0" smtClean="0"/>
              <a:t>carriers</a:t>
            </a:r>
          </a:p>
          <a:p>
            <a:r>
              <a:rPr lang="en-GB" dirty="0" smtClean="0"/>
              <a:t>Codes</a:t>
            </a:r>
          </a:p>
          <a:p>
            <a:r>
              <a:rPr lang="en-GB" dirty="0" smtClean="0"/>
              <a:t>Flag Carriers</a:t>
            </a:r>
          </a:p>
          <a:p>
            <a:r>
              <a:rPr lang="en-GB" dirty="0" smtClean="0"/>
              <a:t>Code Share</a:t>
            </a:r>
          </a:p>
          <a:p>
            <a:r>
              <a:rPr lang="en-GB" dirty="0" smtClean="0"/>
              <a:t>Charter</a:t>
            </a:r>
          </a:p>
          <a:p>
            <a:r>
              <a:rPr lang="en-GB" dirty="0" smtClean="0"/>
              <a:t>Schedule </a:t>
            </a:r>
          </a:p>
          <a:p>
            <a:r>
              <a:rPr lang="en-GB" dirty="0" smtClean="0"/>
              <a:t>Low cost</a:t>
            </a:r>
          </a:p>
          <a:p>
            <a:r>
              <a:rPr lang="en-GB" dirty="0" smtClean="0"/>
              <a:t>Airline Alliances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589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313508"/>
            <a:ext cx="10396882" cy="2151274"/>
          </a:xfrm>
        </p:spPr>
        <p:txBody>
          <a:bodyPr/>
          <a:lstStyle/>
          <a:p>
            <a:r>
              <a:rPr lang="en-GB" dirty="0" smtClean="0"/>
              <a:t>Travel Trade – Bingo Lingo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2218" y="1724297"/>
            <a:ext cx="10758290" cy="41975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Manifest</a:t>
            </a:r>
          </a:p>
          <a:p>
            <a:r>
              <a:rPr lang="en-GB" dirty="0" smtClean="0"/>
              <a:t>Bumping</a:t>
            </a:r>
          </a:p>
          <a:p>
            <a:r>
              <a:rPr lang="en-GB" dirty="0" smtClean="0"/>
              <a:t>Upgrades</a:t>
            </a:r>
            <a:endParaRPr lang="en-GB" dirty="0"/>
          </a:p>
          <a:p>
            <a:r>
              <a:rPr lang="en-GB" dirty="0"/>
              <a:t>Jump Seat</a:t>
            </a:r>
          </a:p>
          <a:p>
            <a:r>
              <a:rPr lang="en-GB" dirty="0"/>
              <a:t>Bulkhead</a:t>
            </a:r>
          </a:p>
          <a:p>
            <a:r>
              <a:rPr lang="en-GB" dirty="0" smtClean="0"/>
              <a:t>Carryon</a:t>
            </a:r>
          </a:p>
          <a:p>
            <a:r>
              <a:rPr lang="en-GB" dirty="0" smtClean="0"/>
              <a:t>Cross check</a:t>
            </a:r>
          </a:p>
          <a:p>
            <a:r>
              <a:rPr lang="en-GB" dirty="0" smtClean="0"/>
              <a:t>Permission for take off / Landing</a:t>
            </a:r>
          </a:p>
          <a:p>
            <a:r>
              <a:rPr lang="en-GB" dirty="0" smtClean="0"/>
              <a:t>Stacking / circling</a:t>
            </a:r>
          </a:p>
          <a:p>
            <a:r>
              <a:rPr lang="en-GB" dirty="0" smtClean="0"/>
              <a:t>Cargo / hold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570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383176"/>
            <a:ext cx="10396882" cy="1523999"/>
          </a:xfrm>
        </p:spPr>
        <p:txBody>
          <a:bodyPr/>
          <a:lstStyle/>
          <a:p>
            <a:r>
              <a:rPr lang="en-GB" dirty="0" smtClean="0"/>
              <a:t>Travel Trade –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71450"/>
            <a:ext cx="10394707" cy="44849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ETA</a:t>
            </a:r>
          </a:p>
          <a:p>
            <a:r>
              <a:rPr lang="en-GB" dirty="0" smtClean="0"/>
              <a:t>ETD</a:t>
            </a:r>
          </a:p>
          <a:p>
            <a:r>
              <a:rPr lang="en-GB" dirty="0" smtClean="0"/>
              <a:t>ATA</a:t>
            </a:r>
          </a:p>
          <a:p>
            <a:r>
              <a:rPr lang="en-GB" dirty="0" smtClean="0"/>
              <a:t>ATD</a:t>
            </a:r>
          </a:p>
          <a:p>
            <a:r>
              <a:rPr lang="en-GB" dirty="0" smtClean="0"/>
              <a:t>GMT</a:t>
            </a:r>
          </a:p>
          <a:p>
            <a:r>
              <a:rPr lang="en-GB" dirty="0" smtClean="0"/>
              <a:t>Visa Waiver</a:t>
            </a:r>
          </a:p>
          <a:p>
            <a:r>
              <a:rPr lang="en-GB" dirty="0" smtClean="0"/>
              <a:t>Departure tax</a:t>
            </a:r>
          </a:p>
          <a:p>
            <a:r>
              <a:rPr lang="en-GB" dirty="0" smtClean="0"/>
              <a:t>Transfers</a:t>
            </a:r>
          </a:p>
          <a:p>
            <a:r>
              <a:rPr lang="en-GB" dirty="0" smtClean="0"/>
              <a:t>CDW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22805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209005"/>
            <a:ext cx="10396882" cy="1402080"/>
          </a:xfrm>
        </p:spPr>
        <p:txBody>
          <a:bodyPr/>
          <a:lstStyle/>
          <a:p>
            <a:r>
              <a:rPr lang="en-GB" dirty="0" smtClean="0"/>
              <a:t>Travel Trade –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06879"/>
            <a:ext cx="10394707" cy="434557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Package travel directive</a:t>
            </a:r>
          </a:p>
          <a:p>
            <a:r>
              <a:rPr lang="en-GB" dirty="0" smtClean="0"/>
              <a:t>Consumer rights act 2015</a:t>
            </a:r>
          </a:p>
          <a:p>
            <a:r>
              <a:rPr lang="en-GB" dirty="0" smtClean="0"/>
              <a:t>Accessible travel</a:t>
            </a:r>
          </a:p>
          <a:p>
            <a:r>
              <a:rPr lang="en-GB" dirty="0" err="1" smtClean="0"/>
              <a:t>Insentive</a:t>
            </a:r>
            <a:r>
              <a:rPr lang="en-GB" dirty="0" smtClean="0"/>
              <a:t> Travel</a:t>
            </a:r>
          </a:p>
          <a:p>
            <a:r>
              <a:rPr lang="en-GB" dirty="0" smtClean="0"/>
              <a:t>Inclusive tour</a:t>
            </a:r>
          </a:p>
          <a:p>
            <a:r>
              <a:rPr lang="en-GB" dirty="0" smtClean="0"/>
              <a:t>Escorted tour</a:t>
            </a:r>
          </a:p>
          <a:p>
            <a:r>
              <a:rPr lang="en-GB" dirty="0" smtClean="0"/>
              <a:t>Independent tour</a:t>
            </a:r>
          </a:p>
          <a:p>
            <a:r>
              <a:rPr lang="en-GB" dirty="0" smtClean="0"/>
              <a:t>Bespoke tour</a:t>
            </a:r>
          </a:p>
          <a:p>
            <a:r>
              <a:rPr lang="en-GB" dirty="0" smtClean="0"/>
              <a:t>All Inclusive</a:t>
            </a:r>
          </a:p>
          <a:p>
            <a:r>
              <a:rPr lang="en-GB" dirty="0" smtClean="0"/>
              <a:t>MICE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914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 Trade –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B2b</a:t>
            </a:r>
          </a:p>
          <a:p>
            <a:r>
              <a:rPr lang="en-GB" dirty="0" smtClean="0"/>
              <a:t>B2c</a:t>
            </a:r>
          </a:p>
          <a:p>
            <a:r>
              <a:rPr lang="en-GB" dirty="0" smtClean="0"/>
              <a:t>Fam Trip</a:t>
            </a:r>
          </a:p>
          <a:p>
            <a:r>
              <a:rPr lang="en-GB" dirty="0" smtClean="0"/>
              <a:t>Trade Mission</a:t>
            </a:r>
          </a:p>
          <a:p>
            <a:r>
              <a:rPr lang="en-GB" dirty="0" smtClean="0"/>
              <a:t>In season </a:t>
            </a:r>
          </a:p>
          <a:p>
            <a:r>
              <a:rPr lang="en-GB" dirty="0" smtClean="0"/>
              <a:t>In resort</a:t>
            </a:r>
          </a:p>
          <a:p>
            <a:r>
              <a:rPr lang="en-GB" dirty="0" smtClean="0"/>
              <a:t>CVB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75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13210"/>
            <a:ext cx="10396882" cy="1410787"/>
          </a:xfrm>
        </p:spPr>
        <p:txBody>
          <a:bodyPr/>
          <a:lstStyle/>
          <a:p>
            <a:r>
              <a:rPr lang="en-GB" dirty="0" smtClean="0"/>
              <a:t>Travel trade bingo lingo - Hotels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84663"/>
            <a:ext cx="10394707" cy="454587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Black out dates</a:t>
            </a:r>
          </a:p>
          <a:p>
            <a:r>
              <a:rPr lang="en-GB" dirty="0" smtClean="0"/>
              <a:t>Rack rates</a:t>
            </a:r>
          </a:p>
          <a:p>
            <a:r>
              <a:rPr lang="en-GB" dirty="0" smtClean="0"/>
              <a:t>Corporate rates</a:t>
            </a:r>
          </a:p>
          <a:p>
            <a:r>
              <a:rPr lang="en-GB" dirty="0" smtClean="0"/>
              <a:t>Leisure rates</a:t>
            </a:r>
          </a:p>
          <a:p>
            <a:r>
              <a:rPr lang="en-GB" dirty="0" smtClean="0"/>
              <a:t>Day rates</a:t>
            </a:r>
          </a:p>
          <a:p>
            <a:r>
              <a:rPr lang="en-GB" dirty="0" smtClean="0"/>
              <a:t>Confirmed reservation</a:t>
            </a:r>
          </a:p>
          <a:p>
            <a:r>
              <a:rPr lang="en-GB" dirty="0" smtClean="0"/>
              <a:t>Double booking</a:t>
            </a:r>
          </a:p>
          <a:p>
            <a:r>
              <a:rPr lang="en-GB" dirty="0" smtClean="0"/>
              <a:t>occupancy</a:t>
            </a:r>
          </a:p>
          <a:p>
            <a:r>
              <a:rPr lang="en-GB" dirty="0" smtClean="0"/>
              <a:t>Comp</a:t>
            </a:r>
          </a:p>
          <a:p>
            <a:r>
              <a:rPr lang="en-GB" dirty="0" smtClean="0"/>
              <a:t>Close out</a:t>
            </a:r>
          </a:p>
          <a:p>
            <a:r>
              <a:rPr lang="en-GB" dirty="0" smtClean="0"/>
              <a:t>Back to back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05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 Trade Bingo Lingo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177143"/>
            <a:ext cx="10394707" cy="319744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Incidental charge</a:t>
            </a:r>
          </a:p>
          <a:p>
            <a:r>
              <a:rPr lang="en-GB" dirty="0" smtClean="0"/>
              <a:t>Add </a:t>
            </a:r>
            <a:r>
              <a:rPr lang="en-GB" dirty="0" err="1" smtClean="0"/>
              <a:t>ons</a:t>
            </a:r>
            <a:endParaRPr lang="en-GB" dirty="0" smtClean="0"/>
          </a:p>
          <a:p>
            <a:r>
              <a:rPr lang="en-GB" dirty="0" smtClean="0"/>
              <a:t>Amenities</a:t>
            </a:r>
          </a:p>
          <a:p>
            <a:r>
              <a:rPr lang="en-GB" dirty="0" smtClean="0"/>
              <a:t>Excursions</a:t>
            </a:r>
          </a:p>
          <a:p>
            <a:r>
              <a:rPr lang="en-GB" dirty="0" smtClean="0"/>
              <a:t>CVB</a:t>
            </a:r>
          </a:p>
          <a:p>
            <a:r>
              <a:rPr lang="en-GB" dirty="0" smtClean="0"/>
              <a:t>TIC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Consolidation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9387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88</TotalTime>
  <Words>327</Words>
  <Application>Microsoft Office PowerPoint</Application>
  <PresentationFormat>Widescreen</PresentationFormat>
  <Paragraphs>143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Impact</vt:lpstr>
      <vt:lpstr>Main Event</vt:lpstr>
      <vt:lpstr>International Travel Ops Bingo Lingo</vt:lpstr>
      <vt:lpstr>MCQ Bingo lingo &amp; ABTA Training</vt:lpstr>
      <vt:lpstr>Travel Trade Bingo lingo!</vt:lpstr>
      <vt:lpstr>Travel Trade Bingo Lingo</vt:lpstr>
      <vt:lpstr>Travel Trade – Bingo Lingo!</vt:lpstr>
      <vt:lpstr>Travel Trade – Bingo lingo – Air Fares</vt:lpstr>
      <vt:lpstr>Travel Trade – Bingo Lingo - Airports</vt:lpstr>
      <vt:lpstr>Travel Trade – Bingo Lingo</vt:lpstr>
      <vt:lpstr>Travel Trade – Bingo Lingo - Airlines</vt:lpstr>
      <vt:lpstr>Travel Trade – Bingo Lingo </vt:lpstr>
      <vt:lpstr>Travel Trade – Bingo Lingo</vt:lpstr>
      <vt:lpstr>Travel Trade – Bingo Lingo</vt:lpstr>
      <vt:lpstr>Travel Trade – Bingo Lingo</vt:lpstr>
      <vt:lpstr>Travel trade bingo lingo - Hotels</vt:lpstr>
      <vt:lpstr>Travel Trade Bingo Lingo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Ops Bingo Lingo</dc:title>
  <dc:creator>Jacqui Jones</dc:creator>
  <cp:lastModifiedBy>Jacqui Jones</cp:lastModifiedBy>
  <cp:revision>1</cp:revision>
  <dcterms:created xsi:type="dcterms:W3CDTF">2020-12-09T22:09:17Z</dcterms:created>
  <dcterms:modified xsi:type="dcterms:W3CDTF">2020-12-09T23:37:21Z</dcterms:modified>
</cp:coreProperties>
</file>