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3"/>
  </p:sldMasterIdLst>
  <p:notesMasterIdLst>
    <p:notesMasterId r:id="rId37"/>
  </p:notesMasterIdLst>
  <p:handoutMasterIdLst>
    <p:handoutMasterId r:id="rId38"/>
  </p:handoutMasterIdLst>
  <p:sldIdLst>
    <p:sldId id="259" r:id="rId4"/>
    <p:sldId id="260" r:id="rId5"/>
    <p:sldId id="286" r:id="rId6"/>
    <p:sldId id="287" r:id="rId7"/>
    <p:sldId id="288" r:id="rId8"/>
    <p:sldId id="262" r:id="rId9"/>
    <p:sldId id="264" r:id="rId10"/>
    <p:sldId id="277" r:id="rId11"/>
    <p:sldId id="300" r:id="rId12"/>
    <p:sldId id="301" r:id="rId13"/>
    <p:sldId id="302" r:id="rId14"/>
    <p:sldId id="278" r:id="rId15"/>
    <p:sldId id="279" r:id="rId16"/>
    <p:sldId id="280" r:id="rId17"/>
    <p:sldId id="281" r:id="rId18"/>
    <p:sldId id="282" r:id="rId19"/>
    <p:sldId id="283" r:id="rId20"/>
    <p:sldId id="284" r:id="rId21"/>
    <p:sldId id="285" r:id="rId22"/>
    <p:sldId id="289" r:id="rId23"/>
    <p:sldId id="290" r:id="rId24"/>
    <p:sldId id="291" r:id="rId25"/>
    <p:sldId id="292" r:id="rId26"/>
    <p:sldId id="293" r:id="rId27"/>
    <p:sldId id="266" r:id="rId28"/>
    <p:sldId id="295" r:id="rId29"/>
    <p:sldId id="296" r:id="rId30"/>
    <p:sldId id="271" r:id="rId31"/>
    <p:sldId id="297" r:id="rId32"/>
    <p:sldId id="274" r:id="rId33"/>
    <p:sldId id="298" r:id="rId34"/>
    <p:sldId id="267" r:id="rId35"/>
    <p:sldId id="299"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101"/>
    <p:restoredTop sz="65578"/>
  </p:normalViewPr>
  <p:slideViewPr>
    <p:cSldViewPr>
      <p:cViewPr varScale="1">
        <p:scale>
          <a:sx n="70" d="100"/>
          <a:sy n="70" d="100"/>
        </p:scale>
        <p:origin x="1320"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presProps" Target="presProps.xml"/><Relationship Id="rId3" Type="http://schemas.openxmlformats.org/officeDocument/2006/relationships/slideMaster" Target="slideMasters/slideMaster1.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905C4C-3F04-4849-8D9B-F4FABFAADC61}" type="doc">
      <dgm:prSet loTypeId="urn:microsoft.com/office/officeart/2005/8/layout/cycle4" loCatId="cycle" qsTypeId="urn:microsoft.com/office/officeart/2005/8/quickstyle/simple1" qsCatId="simple" csTypeId="urn:microsoft.com/office/officeart/2005/8/colors/accent1_2" csCatId="accent1" phldr="1"/>
      <dgm:spPr/>
      <dgm:t>
        <a:bodyPr/>
        <a:lstStyle/>
        <a:p>
          <a:endParaRPr lang="en-GB"/>
        </a:p>
      </dgm:t>
    </dgm:pt>
    <dgm:pt modelId="{200BEB05-0CFF-4DA1-AD12-64E229DB99CD}">
      <dgm:prSet phldrT="[Text]"/>
      <dgm:spPr/>
      <dgm:t>
        <a:bodyPr/>
        <a:lstStyle/>
        <a:p>
          <a:r>
            <a:rPr lang="en-GB" dirty="0"/>
            <a:t>Mainly outdoors</a:t>
          </a:r>
        </a:p>
      </dgm:t>
    </dgm:pt>
    <dgm:pt modelId="{116DFF2D-8385-441D-896B-B8290BF71A2F}" type="parTrans" cxnId="{D3B1B12F-C9A4-4BFB-9999-ED5247B0D70F}">
      <dgm:prSet/>
      <dgm:spPr/>
      <dgm:t>
        <a:bodyPr/>
        <a:lstStyle/>
        <a:p>
          <a:endParaRPr lang="en-GB"/>
        </a:p>
      </dgm:t>
    </dgm:pt>
    <dgm:pt modelId="{1B7B7055-1A6F-4743-9218-3E9AA2EE6613}" type="sibTrans" cxnId="{D3B1B12F-C9A4-4BFB-9999-ED5247B0D70F}">
      <dgm:prSet/>
      <dgm:spPr/>
      <dgm:t>
        <a:bodyPr/>
        <a:lstStyle/>
        <a:p>
          <a:endParaRPr lang="en-GB"/>
        </a:p>
      </dgm:t>
    </dgm:pt>
    <dgm:pt modelId="{BDB81557-5BD8-40F6-831C-9430FCC304E3}">
      <dgm:prSet phldrT="[Text]"/>
      <dgm:spPr/>
      <dgm:t>
        <a:bodyPr/>
        <a:lstStyle/>
        <a:p>
          <a:r>
            <a:rPr lang="en-GB" dirty="0"/>
            <a:t>2. Experiential </a:t>
          </a:r>
        </a:p>
      </dgm:t>
    </dgm:pt>
    <dgm:pt modelId="{ED2C394B-87FE-49C0-B2B1-555DA55FAA93}" type="parTrans" cxnId="{A105464D-126A-459B-8DF2-E13A5199CEC6}">
      <dgm:prSet/>
      <dgm:spPr/>
      <dgm:t>
        <a:bodyPr/>
        <a:lstStyle/>
        <a:p>
          <a:endParaRPr lang="en-GB"/>
        </a:p>
      </dgm:t>
    </dgm:pt>
    <dgm:pt modelId="{56CEDE89-20E1-4225-A6DE-D5C42E350434}" type="sibTrans" cxnId="{A105464D-126A-459B-8DF2-E13A5199CEC6}">
      <dgm:prSet/>
      <dgm:spPr/>
      <dgm:t>
        <a:bodyPr/>
        <a:lstStyle/>
        <a:p>
          <a:endParaRPr lang="en-GB"/>
        </a:p>
      </dgm:t>
    </dgm:pt>
    <dgm:pt modelId="{CFB0C76E-5E98-41F0-9EA1-D461867259D2}">
      <dgm:prSet phldrT="[Text]"/>
      <dgm:spPr/>
      <dgm:t>
        <a:bodyPr/>
        <a:lstStyle/>
        <a:p>
          <a:r>
            <a:rPr lang="en-GB" dirty="0"/>
            <a:t>Experiential learning</a:t>
          </a:r>
        </a:p>
      </dgm:t>
    </dgm:pt>
    <dgm:pt modelId="{230C5D5C-B481-4A4C-8ECE-AF0F4D9FF1AC}" type="parTrans" cxnId="{7732D946-5F98-443F-ADED-2755F2378568}">
      <dgm:prSet/>
      <dgm:spPr/>
      <dgm:t>
        <a:bodyPr/>
        <a:lstStyle/>
        <a:p>
          <a:endParaRPr lang="en-GB"/>
        </a:p>
      </dgm:t>
    </dgm:pt>
    <dgm:pt modelId="{128A4F84-8053-4C75-9D54-113EE125EB98}" type="sibTrans" cxnId="{7732D946-5F98-443F-ADED-2755F2378568}">
      <dgm:prSet/>
      <dgm:spPr/>
      <dgm:t>
        <a:bodyPr/>
        <a:lstStyle/>
        <a:p>
          <a:endParaRPr lang="en-GB"/>
        </a:p>
      </dgm:t>
    </dgm:pt>
    <dgm:pt modelId="{92ADC497-6C73-4FFB-B635-EB5FF7F85533}">
      <dgm:prSet phldrT="[Text]"/>
      <dgm:spPr/>
      <dgm:t>
        <a:bodyPr/>
        <a:lstStyle/>
        <a:p>
          <a:r>
            <a:rPr lang="en-GB" dirty="0"/>
            <a:t>3. Challenge self determined</a:t>
          </a:r>
        </a:p>
      </dgm:t>
    </dgm:pt>
    <dgm:pt modelId="{211F518D-64B7-43AC-90A0-122320E1E787}" type="parTrans" cxnId="{68E47261-ED4F-49FB-B3F8-016A0049B818}">
      <dgm:prSet/>
      <dgm:spPr/>
      <dgm:t>
        <a:bodyPr/>
        <a:lstStyle/>
        <a:p>
          <a:endParaRPr lang="en-GB"/>
        </a:p>
      </dgm:t>
    </dgm:pt>
    <dgm:pt modelId="{B6F8C520-043C-41C1-9EA4-ED46DA1232F5}" type="sibTrans" cxnId="{68E47261-ED4F-49FB-B3F8-016A0049B818}">
      <dgm:prSet/>
      <dgm:spPr/>
      <dgm:t>
        <a:bodyPr/>
        <a:lstStyle/>
        <a:p>
          <a:endParaRPr lang="en-GB"/>
        </a:p>
      </dgm:t>
    </dgm:pt>
    <dgm:pt modelId="{4BD93DF7-48A8-4BA9-A09F-5DE9ED8359AF}">
      <dgm:prSet phldrT="[Text]"/>
      <dgm:spPr/>
      <dgm:t>
        <a:bodyPr/>
        <a:lstStyle/>
        <a:p>
          <a:r>
            <a:rPr lang="en-GB" dirty="0"/>
            <a:t>Challenge by choice</a:t>
          </a:r>
        </a:p>
      </dgm:t>
    </dgm:pt>
    <dgm:pt modelId="{4FCA57BC-52A3-4057-B926-071E48DDF430}" type="parTrans" cxnId="{018F77EB-4607-44C8-ACFB-F4167C66A9EE}">
      <dgm:prSet/>
      <dgm:spPr/>
      <dgm:t>
        <a:bodyPr/>
        <a:lstStyle/>
        <a:p>
          <a:endParaRPr lang="en-GB"/>
        </a:p>
      </dgm:t>
    </dgm:pt>
    <dgm:pt modelId="{984643A7-CB26-4DE6-8326-2622369A8DC8}" type="sibTrans" cxnId="{018F77EB-4607-44C8-ACFB-F4167C66A9EE}">
      <dgm:prSet/>
      <dgm:spPr/>
      <dgm:t>
        <a:bodyPr/>
        <a:lstStyle/>
        <a:p>
          <a:endParaRPr lang="en-GB"/>
        </a:p>
      </dgm:t>
    </dgm:pt>
    <dgm:pt modelId="{18FCE9EA-BB36-47D1-A31C-DAF6DE30F875}">
      <dgm:prSet phldrT="[Text]"/>
      <dgm:spPr/>
      <dgm:t>
        <a:bodyPr/>
        <a:lstStyle/>
        <a:p>
          <a:r>
            <a:rPr lang="en-GB" dirty="0"/>
            <a:t>4. Acceptable risk</a:t>
          </a:r>
        </a:p>
      </dgm:t>
    </dgm:pt>
    <dgm:pt modelId="{39119535-65AF-4E94-A536-4E7693ADF069}" type="parTrans" cxnId="{3A17F80D-5662-471E-892A-11FDCE165840}">
      <dgm:prSet/>
      <dgm:spPr/>
      <dgm:t>
        <a:bodyPr/>
        <a:lstStyle/>
        <a:p>
          <a:endParaRPr lang="en-GB"/>
        </a:p>
      </dgm:t>
    </dgm:pt>
    <dgm:pt modelId="{0E75312B-3E23-402B-A1C1-28A0546DDCEA}" type="sibTrans" cxnId="{3A17F80D-5662-471E-892A-11FDCE165840}">
      <dgm:prSet/>
      <dgm:spPr/>
      <dgm:t>
        <a:bodyPr/>
        <a:lstStyle/>
        <a:p>
          <a:endParaRPr lang="en-GB"/>
        </a:p>
      </dgm:t>
    </dgm:pt>
    <dgm:pt modelId="{E3AED170-8E16-48EF-A79B-0181FDACD0DE}">
      <dgm:prSet phldrT="[Text]"/>
      <dgm:spPr/>
      <dgm:t>
        <a:bodyPr/>
        <a:lstStyle/>
        <a:p>
          <a:r>
            <a:rPr lang="en-GB" dirty="0"/>
            <a:t>Managed risk</a:t>
          </a:r>
        </a:p>
      </dgm:t>
    </dgm:pt>
    <dgm:pt modelId="{3B21842D-0827-4864-B243-513A8CC087D2}" type="parTrans" cxnId="{56317A8C-EBF0-4CBF-9A4F-E6D1BC31E648}">
      <dgm:prSet/>
      <dgm:spPr/>
      <dgm:t>
        <a:bodyPr/>
        <a:lstStyle/>
        <a:p>
          <a:endParaRPr lang="en-GB"/>
        </a:p>
      </dgm:t>
    </dgm:pt>
    <dgm:pt modelId="{FF151ACC-1BA5-4F39-8549-C4211180D086}" type="sibTrans" cxnId="{56317A8C-EBF0-4CBF-9A4F-E6D1BC31E648}">
      <dgm:prSet/>
      <dgm:spPr/>
      <dgm:t>
        <a:bodyPr/>
        <a:lstStyle/>
        <a:p>
          <a:endParaRPr lang="en-GB"/>
        </a:p>
      </dgm:t>
    </dgm:pt>
    <dgm:pt modelId="{A266A1D8-924C-4876-B427-25EC0EE7F34B}">
      <dgm:prSet phldrT="[Text]"/>
      <dgm:spPr/>
      <dgm:t>
        <a:bodyPr/>
        <a:lstStyle/>
        <a:p>
          <a:r>
            <a:rPr lang="en-GB" dirty="0"/>
            <a:t>1. outside</a:t>
          </a:r>
        </a:p>
      </dgm:t>
    </dgm:pt>
    <dgm:pt modelId="{ACE4B1EF-B35C-45AC-BAED-A338CBC5CD76}" type="sibTrans" cxnId="{FC649952-F199-4221-B764-36F80126ACA8}">
      <dgm:prSet/>
      <dgm:spPr/>
      <dgm:t>
        <a:bodyPr/>
        <a:lstStyle/>
        <a:p>
          <a:endParaRPr lang="en-GB"/>
        </a:p>
      </dgm:t>
    </dgm:pt>
    <dgm:pt modelId="{B51158E9-9DE2-4137-B6E3-FCC8CD3820E1}" type="parTrans" cxnId="{FC649952-F199-4221-B764-36F80126ACA8}">
      <dgm:prSet/>
      <dgm:spPr/>
      <dgm:t>
        <a:bodyPr/>
        <a:lstStyle/>
        <a:p>
          <a:endParaRPr lang="en-GB"/>
        </a:p>
      </dgm:t>
    </dgm:pt>
    <dgm:pt modelId="{13658856-56E5-48D9-86DC-E764BF18F03B}" type="pres">
      <dgm:prSet presAssocID="{05905C4C-3F04-4849-8D9B-F4FABFAADC61}" presName="cycleMatrixDiagram" presStyleCnt="0">
        <dgm:presLayoutVars>
          <dgm:chMax val="1"/>
          <dgm:dir/>
          <dgm:animLvl val="lvl"/>
          <dgm:resizeHandles val="exact"/>
        </dgm:presLayoutVars>
      </dgm:prSet>
      <dgm:spPr/>
      <dgm:t>
        <a:bodyPr/>
        <a:lstStyle/>
        <a:p>
          <a:endParaRPr lang="en-US"/>
        </a:p>
      </dgm:t>
    </dgm:pt>
    <dgm:pt modelId="{7B227A6D-87AA-4C1D-932F-87BEC435653B}" type="pres">
      <dgm:prSet presAssocID="{05905C4C-3F04-4849-8D9B-F4FABFAADC61}" presName="children" presStyleCnt="0"/>
      <dgm:spPr/>
    </dgm:pt>
    <dgm:pt modelId="{A6F6D79E-3294-4135-88AC-75319CD5D372}" type="pres">
      <dgm:prSet presAssocID="{05905C4C-3F04-4849-8D9B-F4FABFAADC61}" presName="child1group" presStyleCnt="0"/>
      <dgm:spPr/>
    </dgm:pt>
    <dgm:pt modelId="{DB88F3F5-43B9-4030-8A2F-FC1F5F26665A}" type="pres">
      <dgm:prSet presAssocID="{05905C4C-3F04-4849-8D9B-F4FABFAADC61}" presName="child1" presStyleLbl="bgAcc1" presStyleIdx="0" presStyleCnt="4"/>
      <dgm:spPr/>
      <dgm:t>
        <a:bodyPr/>
        <a:lstStyle/>
        <a:p>
          <a:endParaRPr lang="en-US"/>
        </a:p>
      </dgm:t>
    </dgm:pt>
    <dgm:pt modelId="{5CF44ABE-A126-407E-96AD-604886ECD744}" type="pres">
      <dgm:prSet presAssocID="{05905C4C-3F04-4849-8D9B-F4FABFAADC61}" presName="child1Text" presStyleLbl="bgAcc1" presStyleIdx="0" presStyleCnt="4">
        <dgm:presLayoutVars>
          <dgm:bulletEnabled val="1"/>
        </dgm:presLayoutVars>
      </dgm:prSet>
      <dgm:spPr/>
      <dgm:t>
        <a:bodyPr/>
        <a:lstStyle/>
        <a:p>
          <a:endParaRPr lang="en-US"/>
        </a:p>
      </dgm:t>
    </dgm:pt>
    <dgm:pt modelId="{EABEFACA-2CFB-41F0-90B5-60961153CD80}" type="pres">
      <dgm:prSet presAssocID="{05905C4C-3F04-4849-8D9B-F4FABFAADC61}" presName="child2group" presStyleCnt="0"/>
      <dgm:spPr/>
    </dgm:pt>
    <dgm:pt modelId="{CAF6828D-997B-4EAF-9B94-0B7D86F44805}" type="pres">
      <dgm:prSet presAssocID="{05905C4C-3F04-4849-8D9B-F4FABFAADC61}" presName="child2" presStyleLbl="bgAcc1" presStyleIdx="1" presStyleCnt="4"/>
      <dgm:spPr/>
      <dgm:t>
        <a:bodyPr/>
        <a:lstStyle/>
        <a:p>
          <a:endParaRPr lang="en-US"/>
        </a:p>
      </dgm:t>
    </dgm:pt>
    <dgm:pt modelId="{16DE8EAC-5DA9-41E7-BC07-FB421084BFDD}" type="pres">
      <dgm:prSet presAssocID="{05905C4C-3F04-4849-8D9B-F4FABFAADC61}" presName="child2Text" presStyleLbl="bgAcc1" presStyleIdx="1" presStyleCnt="4">
        <dgm:presLayoutVars>
          <dgm:bulletEnabled val="1"/>
        </dgm:presLayoutVars>
      </dgm:prSet>
      <dgm:spPr/>
      <dgm:t>
        <a:bodyPr/>
        <a:lstStyle/>
        <a:p>
          <a:endParaRPr lang="en-US"/>
        </a:p>
      </dgm:t>
    </dgm:pt>
    <dgm:pt modelId="{7F60342C-6B00-443E-B8FD-31655EAF4E3B}" type="pres">
      <dgm:prSet presAssocID="{05905C4C-3F04-4849-8D9B-F4FABFAADC61}" presName="child3group" presStyleCnt="0"/>
      <dgm:spPr/>
    </dgm:pt>
    <dgm:pt modelId="{474351C4-0AE9-4B96-B47C-4F33FED088BA}" type="pres">
      <dgm:prSet presAssocID="{05905C4C-3F04-4849-8D9B-F4FABFAADC61}" presName="child3" presStyleLbl="bgAcc1" presStyleIdx="2" presStyleCnt="4"/>
      <dgm:spPr/>
      <dgm:t>
        <a:bodyPr/>
        <a:lstStyle/>
        <a:p>
          <a:endParaRPr lang="en-US"/>
        </a:p>
      </dgm:t>
    </dgm:pt>
    <dgm:pt modelId="{750A3BB4-E2EB-4141-9943-2611B1CD9F6D}" type="pres">
      <dgm:prSet presAssocID="{05905C4C-3F04-4849-8D9B-F4FABFAADC61}" presName="child3Text" presStyleLbl="bgAcc1" presStyleIdx="2" presStyleCnt="4">
        <dgm:presLayoutVars>
          <dgm:bulletEnabled val="1"/>
        </dgm:presLayoutVars>
      </dgm:prSet>
      <dgm:spPr/>
      <dgm:t>
        <a:bodyPr/>
        <a:lstStyle/>
        <a:p>
          <a:endParaRPr lang="en-US"/>
        </a:p>
      </dgm:t>
    </dgm:pt>
    <dgm:pt modelId="{B3F2B9A0-D9CA-4C80-9457-1191A9471ECB}" type="pres">
      <dgm:prSet presAssocID="{05905C4C-3F04-4849-8D9B-F4FABFAADC61}" presName="child4group" presStyleCnt="0"/>
      <dgm:spPr/>
    </dgm:pt>
    <dgm:pt modelId="{BCB115E5-2122-49DD-A19A-1266544E6F8F}" type="pres">
      <dgm:prSet presAssocID="{05905C4C-3F04-4849-8D9B-F4FABFAADC61}" presName="child4" presStyleLbl="bgAcc1" presStyleIdx="3" presStyleCnt="4"/>
      <dgm:spPr/>
      <dgm:t>
        <a:bodyPr/>
        <a:lstStyle/>
        <a:p>
          <a:endParaRPr lang="en-US"/>
        </a:p>
      </dgm:t>
    </dgm:pt>
    <dgm:pt modelId="{BCA135F9-510C-410A-A760-A1F435FE3496}" type="pres">
      <dgm:prSet presAssocID="{05905C4C-3F04-4849-8D9B-F4FABFAADC61}" presName="child4Text" presStyleLbl="bgAcc1" presStyleIdx="3" presStyleCnt="4">
        <dgm:presLayoutVars>
          <dgm:bulletEnabled val="1"/>
        </dgm:presLayoutVars>
      </dgm:prSet>
      <dgm:spPr/>
      <dgm:t>
        <a:bodyPr/>
        <a:lstStyle/>
        <a:p>
          <a:endParaRPr lang="en-US"/>
        </a:p>
      </dgm:t>
    </dgm:pt>
    <dgm:pt modelId="{75DA9350-5A37-4D15-8ADB-0D82EE9360CC}" type="pres">
      <dgm:prSet presAssocID="{05905C4C-3F04-4849-8D9B-F4FABFAADC61}" presName="childPlaceholder" presStyleCnt="0"/>
      <dgm:spPr/>
    </dgm:pt>
    <dgm:pt modelId="{4BB9E8AC-5D00-4F56-B56F-22612063B34A}" type="pres">
      <dgm:prSet presAssocID="{05905C4C-3F04-4849-8D9B-F4FABFAADC61}" presName="circle" presStyleCnt="0"/>
      <dgm:spPr/>
    </dgm:pt>
    <dgm:pt modelId="{FFDD4663-AE07-4E54-B82E-4DE65048CA83}" type="pres">
      <dgm:prSet presAssocID="{05905C4C-3F04-4849-8D9B-F4FABFAADC61}" presName="quadrant1" presStyleLbl="node1" presStyleIdx="0" presStyleCnt="4">
        <dgm:presLayoutVars>
          <dgm:chMax val="1"/>
          <dgm:bulletEnabled val="1"/>
        </dgm:presLayoutVars>
      </dgm:prSet>
      <dgm:spPr/>
      <dgm:t>
        <a:bodyPr/>
        <a:lstStyle/>
        <a:p>
          <a:endParaRPr lang="en-US"/>
        </a:p>
      </dgm:t>
    </dgm:pt>
    <dgm:pt modelId="{4EB93563-9C7D-4562-A3FC-DAF4CB006BBE}" type="pres">
      <dgm:prSet presAssocID="{05905C4C-3F04-4849-8D9B-F4FABFAADC61}" presName="quadrant2" presStyleLbl="node1" presStyleIdx="1" presStyleCnt="4">
        <dgm:presLayoutVars>
          <dgm:chMax val="1"/>
          <dgm:bulletEnabled val="1"/>
        </dgm:presLayoutVars>
      </dgm:prSet>
      <dgm:spPr/>
      <dgm:t>
        <a:bodyPr/>
        <a:lstStyle/>
        <a:p>
          <a:endParaRPr lang="en-US"/>
        </a:p>
      </dgm:t>
    </dgm:pt>
    <dgm:pt modelId="{2B38DB7D-87FF-4F53-9447-05AD7349FEC1}" type="pres">
      <dgm:prSet presAssocID="{05905C4C-3F04-4849-8D9B-F4FABFAADC61}" presName="quadrant3" presStyleLbl="node1" presStyleIdx="2" presStyleCnt="4">
        <dgm:presLayoutVars>
          <dgm:chMax val="1"/>
          <dgm:bulletEnabled val="1"/>
        </dgm:presLayoutVars>
      </dgm:prSet>
      <dgm:spPr/>
      <dgm:t>
        <a:bodyPr/>
        <a:lstStyle/>
        <a:p>
          <a:endParaRPr lang="en-US"/>
        </a:p>
      </dgm:t>
    </dgm:pt>
    <dgm:pt modelId="{C1B4412E-BB96-4F8A-8CBF-92C102A183D7}" type="pres">
      <dgm:prSet presAssocID="{05905C4C-3F04-4849-8D9B-F4FABFAADC61}" presName="quadrant4" presStyleLbl="node1" presStyleIdx="3" presStyleCnt="4">
        <dgm:presLayoutVars>
          <dgm:chMax val="1"/>
          <dgm:bulletEnabled val="1"/>
        </dgm:presLayoutVars>
      </dgm:prSet>
      <dgm:spPr/>
      <dgm:t>
        <a:bodyPr/>
        <a:lstStyle/>
        <a:p>
          <a:endParaRPr lang="en-US"/>
        </a:p>
      </dgm:t>
    </dgm:pt>
    <dgm:pt modelId="{5E76F2BD-6FF0-4881-BFC8-D4477A04550A}" type="pres">
      <dgm:prSet presAssocID="{05905C4C-3F04-4849-8D9B-F4FABFAADC61}" presName="quadrantPlaceholder" presStyleCnt="0"/>
      <dgm:spPr/>
    </dgm:pt>
    <dgm:pt modelId="{BE0107AB-3DEC-4278-8766-C9526F53C8A6}" type="pres">
      <dgm:prSet presAssocID="{05905C4C-3F04-4849-8D9B-F4FABFAADC61}" presName="center1" presStyleLbl="fgShp" presStyleIdx="0" presStyleCnt="2"/>
      <dgm:spPr/>
    </dgm:pt>
    <dgm:pt modelId="{34625AE8-BC77-4841-BEB3-FC6E7DB2F647}" type="pres">
      <dgm:prSet presAssocID="{05905C4C-3F04-4849-8D9B-F4FABFAADC61}" presName="center2" presStyleLbl="fgShp" presStyleIdx="1" presStyleCnt="2"/>
      <dgm:spPr/>
    </dgm:pt>
  </dgm:ptLst>
  <dgm:cxnLst>
    <dgm:cxn modelId="{7732D946-5F98-443F-ADED-2755F2378568}" srcId="{BDB81557-5BD8-40F6-831C-9430FCC304E3}" destId="{CFB0C76E-5E98-41F0-9EA1-D461867259D2}" srcOrd="0" destOrd="0" parTransId="{230C5D5C-B481-4A4C-8ECE-AF0F4D9FF1AC}" sibTransId="{128A4F84-8053-4C75-9D54-113EE125EB98}"/>
    <dgm:cxn modelId="{018F77EB-4607-44C8-ACFB-F4167C66A9EE}" srcId="{92ADC497-6C73-4FFB-B635-EB5FF7F85533}" destId="{4BD93DF7-48A8-4BA9-A09F-5DE9ED8359AF}" srcOrd="0" destOrd="0" parTransId="{4FCA57BC-52A3-4057-B926-071E48DDF430}" sibTransId="{984643A7-CB26-4DE6-8326-2622369A8DC8}"/>
    <dgm:cxn modelId="{A105464D-126A-459B-8DF2-E13A5199CEC6}" srcId="{05905C4C-3F04-4849-8D9B-F4FABFAADC61}" destId="{BDB81557-5BD8-40F6-831C-9430FCC304E3}" srcOrd="1" destOrd="0" parTransId="{ED2C394B-87FE-49C0-B2B1-555DA55FAA93}" sibTransId="{56CEDE89-20E1-4225-A6DE-D5C42E350434}"/>
    <dgm:cxn modelId="{D3B1B12F-C9A4-4BFB-9999-ED5247B0D70F}" srcId="{A266A1D8-924C-4876-B427-25EC0EE7F34B}" destId="{200BEB05-0CFF-4DA1-AD12-64E229DB99CD}" srcOrd="0" destOrd="0" parTransId="{116DFF2D-8385-441D-896B-B8290BF71A2F}" sibTransId="{1B7B7055-1A6F-4743-9218-3E9AA2EE6613}"/>
    <dgm:cxn modelId="{3A17F80D-5662-471E-892A-11FDCE165840}" srcId="{05905C4C-3F04-4849-8D9B-F4FABFAADC61}" destId="{18FCE9EA-BB36-47D1-A31C-DAF6DE30F875}" srcOrd="3" destOrd="0" parTransId="{39119535-65AF-4E94-A536-4E7693ADF069}" sibTransId="{0E75312B-3E23-402B-A1C1-28A0546DDCEA}"/>
    <dgm:cxn modelId="{87587698-3A33-9945-BB86-1E380943B502}" type="presOf" srcId="{CFB0C76E-5E98-41F0-9EA1-D461867259D2}" destId="{16DE8EAC-5DA9-41E7-BC07-FB421084BFDD}" srcOrd="1" destOrd="0" presId="urn:microsoft.com/office/officeart/2005/8/layout/cycle4"/>
    <dgm:cxn modelId="{56317A8C-EBF0-4CBF-9A4F-E6D1BC31E648}" srcId="{18FCE9EA-BB36-47D1-A31C-DAF6DE30F875}" destId="{E3AED170-8E16-48EF-A79B-0181FDACD0DE}" srcOrd="0" destOrd="0" parTransId="{3B21842D-0827-4864-B243-513A8CC087D2}" sibTransId="{FF151ACC-1BA5-4F39-8549-C4211180D086}"/>
    <dgm:cxn modelId="{F94523CB-E2F3-1947-83F4-DBD8824FC870}" type="presOf" srcId="{18FCE9EA-BB36-47D1-A31C-DAF6DE30F875}" destId="{C1B4412E-BB96-4F8A-8CBF-92C102A183D7}" srcOrd="0" destOrd="0" presId="urn:microsoft.com/office/officeart/2005/8/layout/cycle4"/>
    <dgm:cxn modelId="{FC649952-F199-4221-B764-36F80126ACA8}" srcId="{05905C4C-3F04-4849-8D9B-F4FABFAADC61}" destId="{A266A1D8-924C-4876-B427-25EC0EE7F34B}" srcOrd="0" destOrd="0" parTransId="{B51158E9-9DE2-4137-B6E3-FCC8CD3820E1}" sibTransId="{ACE4B1EF-B35C-45AC-BAED-A338CBC5CD76}"/>
    <dgm:cxn modelId="{4EDF99DD-0EEC-2544-990A-27B8B157DB83}" type="presOf" srcId="{A266A1D8-924C-4876-B427-25EC0EE7F34B}" destId="{FFDD4663-AE07-4E54-B82E-4DE65048CA83}" srcOrd="0" destOrd="0" presId="urn:microsoft.com/office/officeart/2005/8/layout/cycle4"/>
    <dgm:cxn modelId="{64F7720C-4AB9-694B-BDD4-B55AED0BF021}" type="presOf" srcId="{4BD93DF7-48A8-4BA9-A09F-5DE9ED8359AF}" destId="{750A3BB4-E2EB-4141-9943-2611B1CD9F6D}" srcOrd="1" destOrd="0" presId="urn:microsoft.com/office/officeart/2005/8/layout/cycle4"/>
    <dgm:cxn modelId="{47A92F5B-17D1-1841-A72E-C1B28767A381}" type="presOf" srcId="{05905C4C-3F04-4849-8D9B-F4FABFAADC61}" destId="{13658856-56E5-48D9-86DC-E764BF18F03B}" srcOrd="0" destOrd="0" presId="urn:microsoft.com/office/officeart/2005/8/layout/cycle4"/>
    <dgm:cxn modelId="{10673B45-0917-D043-B36B-ED901CC86906}" type="presOf" srcId="{E3AED170-8E16-48EF-A79B-0181FDACD0DE}" destId="{BCB115E5-2122-49DD-A19A-1266544E6F8F}" srcOrd="0" destOrd="0" presId="urn:microsoft.com/office/officeart/2005/8/layout/cycle4"/>
    <dgm:cxn modelId="{28F16BEF-12DF-0E49-8541-DDF4279DC13F}" type="presOf" srcId="{200BEB05-0CFF-4DA1-AD12-64E229DB99CD}" destId="{DB88F3F5-43B9-4030-8A2F-FC1F5F26665A}" srcOrd="0" destOrd="0" presId="urn:microsoft.com/office/officeart/2005/8/layout/cycle4"/>
    <dgm:cxn modelId="{81DC15DB-1D95-AC4B-8694-C5E560BFBD1B}" type="presOf" srcId="{4BD93DF7-48A8-4BA9-A09F-5DE9ED8359AF}" destId="{474351C4-0AE9-4B96-B47C-4F33FED088BA}" srcOrd="0" destOrd="0" presId="urn:microsoft.com/office/officeart/2005/8/layout/cycle4"/>
    <dgm:cxn modelId="{1A76874C-B0FF-3E44-B50C-9F5B10571B5D}" type="presOf" srcId="{BDB81557-5BD8-40F6-831C-9430FCC304E3}" destId="{4EB93563-9C7D-4562-A3FC-DAF4CB006BBE}" srcOrd="0" destOrd="0" presId="urn:microsoft.com/office/officeart/2005/8/layout/cycle4"/>
    <dgm:cxn modelId="{D6126FD8-9C4C-C34A-B472-E53A72F12B1F}" type="presOf" srcId="{CFB0C76E-5E98-41F0-9EA1-D461867259D2}" destId="{CAF6828D-997B-4EAF-9B94-0B7D86F44805}" srcOrd="0" destOrd="0" presId="urn:microsoft.com/office/officeart/2005/8/layout/cycle4"/>
    <dgm:cxn modelId="{59811186-ACB4-064E-96F3-2FFDCAA1C3C5}" type="presOf" srcId="{92ADC497-6C73-4FFB-B635-EB5FF7F85533}" destId="{2B38DB7D-87FF-4F53-9447-05AD7349FEC1}" srcOrd="0" destOrd="0" presId="urn:microsoft.com/office/officeart/2005/8/layout/cycle4"/>
    <dgm:cxn modelId="{68E47261-ED4F-49FB-B3F8-016A0049B818}" srcId="{05905C4C-3F04-4849-8D9B-F4FABFAADC61}" destId="{92ADC497-6C73-4FFB-B635-EB5FF7F85533}" srcOrd="2" destOrd="0" parTransId="{211F518D-64B7-43AC-90A0-122320E1E787}" sibTransId="{B6F8C520-043C-41C1-9EA4-ED46DA1232F5}"/>
    <dgm:cxn modelId="{E710DC45-0CF1-144D-91A1-0D5E50B77384}" type="presOf" srcId="{E3AED170-8E16-48EF-A79B-0181FDACD0DE}" destId="{BCA135F9-510C-410A-A760-A1F435FE3496}" srcOrd="1" destOrd="0" presId="urn:microsoft.com/office/officeart/2005/8/layout/cycle4"/>
    <dgm:cxn modelId="{4023E7E6-2E0E-9A4B-B971-2287BB074708}" type="presOf" srcId="{200BEB05-0CFF-4DA1-AD12-64E229DB99CD}" destId="{5CF44ABE-A126-407E-96AD-604886ECD744}" srcOrd="1" destOrd="0" presId="urn:microsoft.com/office/officeart/2005/8/layout/cycle4"/>
    <dgm:cxn modelId="{CF21DD6C-D6CF-1846-AC44-A7AA8FE57C24}" type="presParOf" srcId="{13658856-56E5-48D9-86DC-E764BF18F03B}" destId="{7B227A6D-87AA-4C1D-932F-87BEC435653B}" srcOrd="0" destOrd="0" presId="urn:microsoft.com/office/officeart/2005/8/layout/cycle4"/>
    <dgm:cxn modelId="{AA46AE92-916C-9842-B3C4-E5063DA72EE0}" type="presParOf" srcId="{7B227A6D-87AA-4C1D-932F-87BEC435653B}" destId="{A6F6D79E-3294-4135-88AC-75319CD5D372}" srcOrd="0" destOrd="0" presId="urn:microsoft.com/office/officeart/2005/8/layout/cycle4"/>
    <dgm:cxn modelId="{A0EF1E96-17FF-6E4D-8AB4-8128E96DBD7B}" type="presParOf" srcId="{A6F6D79E-3294-4135-88AC-75319CD5D372}" destId="{DB88F3F5-43B9-4030-8A2F-FC1F5F26665A}" srcOrd="0" destOrd="0" presId="urn:microsoft.com/office/officeart/2005/8/layout/cycle4"/>
    <dgm:cxn modelId="{B5AC1A36-376E-E64D-B6DD-DC4AE724D8FE}" type="presParOf" srcId="{A6F6D79E-3294-4135-88AC-75319CD5D372}" destId="{5CF44ABE-A126-407E-96AD-604886ECD744}" srcOrd="1" destOrd="0" presId="urn:microsoft.com/office/officeart/2005/8/layout/cycle4"/>
    <dgm:cxn modelId="{CFFCC882-8197-604F-9A77-08555E622829}" type="presParOf" srcId="{7B227A6D-87AA-4C1D-932F-87BEC435653B}" destId="{EABEFACA-2CFB-41F0-90B5-60961153CD80}" srcOrd="1" destOrd="0" presId="urn:microsoft.com/office/officeart/2005/8/layout/cycle4"/>
    <dgm:cxn modelId="{1C9803BD-2FD7-924B-870B-8FF8A415F80F}" type="presParOf" srcId="{EABEFACA-2CFB-41F0-90B5-60961153CD80}" destId="{CAF6828D-997B-4EAF-9B94-0B7D86F44805}" srcOrd="0" destOrd="0" presId="urn:microsoft.com/office/officeart/2005/8/layout/cycle4"/>
    <dgm:cxn modelId="{2AB5CB9D-6501-1749-A456-6E468EAE088B}" type="presParOf" srcId="{EABEFACA-2CFB-41F0-90B5-60961153CD80}" destId="{16DE8EAC-5DA9-41E7-BC07-FB421084BFDD}" srcOrd="1" destOrd="0" presId="urn:microsoft.com/office/officeart/2005/8/layout/cycle4"/>
    <dgm:cxn modelId="{6402F24B-82E2-EF4C-B66F-ED74B8CA7F45}" type="presParOf" srcId="{7B227A6D-87AA-4C1D-932F-87BEC435653B}" destId="{7F60342C-6B00-443E-B8FD-31655EAF4E3B}" srcOrd="2" destOrd="0" presId="urn:microsoft.com/office/officeart/2005/8/layout/cycle4"/>
    <dgm:cxn modelId="{7D273A7F-E8B8-664B-B58A-BB0C90DB55C9}" type="presParOf" srcId="{7F60342C-6B00-443E-B8FD-31655EAF4E3B}" destId="{474351C4-0AE9-4B96-B47C-4F33FED088BA}" srcOrd="0" destOrd="0" presId="urn:microsoft.com/office/officeart/2005/8/layout/cycle4"/>
    <dgm:cxn modelId="{2A51A69E-157A-D447-ACB8-C0EC15FE4D06}" type="presParOf" srcId="{7F60342C-6B00-443E-B8FD-31655EAF4E3B}" destId="{750A3BB4-E2EB-4141-9943-2611B1CD9F6D}" srcOrd="1" destOrd="0" presId="urn:microsoft.com/office/officeart/2005/8/layout/cycle4"/>
    <dgm:cxn modelId="{180C0C9F-083E-D742-9741-04BF1E4AAC9B}" type="presParOf" srcId="{7B227A6D-87AA-4C1D-932F-87BEC435653B}" destId="{B3F2B9A0-D9CA-4C80-9457-1191A9471ECB}" srcOrd="3" destOrd="0" presId="urn:microsoft.com/office/officeart/2005/8/layout/cycle4"/>
    <dgm:cxn modelId="{C85F4250-3F80-CE42-9F94-C37FB6ED814D}" type="presParOf" srcId="{B3F2B9A0-D9CA-4C80-9457-1191A9471ECB}" destId="{BCB115E5-2122-49DD-A19A-1266544E6F8F}" srcOrd="0" destOrd="0" presId="urn:microsoft.com/office/officeart/2005/8/layout/cycle4"/>
    <dgm:cxn modelId="{5127EEBB-0370-7745-AD09-677ED2CA6FCA}" type="presParOf" srcId="{B3F2B9A0-D9CA-4C80-9457-1191A9471ECB}" destId="{BCA135F9-510C-410A-A760-A1F435FE3496}" srcOrd="1" destOrd="0" presId="urn:microsoft.com/office/officeart/2005/8/layout/cycle4"/>
    <dgm:cxn modelId="{64818B63-1627-DC4B-93BD-6C3E7623A850}" type="presParOf" srcId="{7B227A6D-87AA-4C1D-932F-87BEC435653B}" destId="{75DA9350-5A37-4D15-8ADB-0D82EE9360CC}" srcOrd="4" destOrd="0" presId="urn:microsoft.com/office/officeart/2005/8/layout/cycle4"/>
    <dgm:cxn modelId="{A48AE9D9-433C-AF4A-B0EF-4A40D9E3AE2D}" type="presParOf" srcId="{13658856-56E5-48D9-86DC-E764BF18F03B}" destId="{4BB9E8AC-5D00-4F56-B56F-22612063B34A}" srcOrd="1" destOrd="0" presId="urn:microsoft.com/office/officeart/2005/8/layout/cycle4"/>
    <dgm:cxn modelId="{C6C98187-436A-3F4A-ABCE-DB1146F619E3}" type="presParOf" srcId="{4BB9E8AC-5D00-4F56-B56F-22612063B34A}" destId="{FFDD4663-AE07-4E54-B82E-4DE65048CA83}" srcOrd="0" destOrd="0" presId="urn:microsoft.com/office/officeart/2005/8/layout/cycle4"/>
    <dgm:cxn modelId="{7098CF6A-2729-1B42-9DF6-8A0683EB86D4}" type="presParOf" srcId="{4BB9E8AC-5D00-4F56-B56F-22612063B34A}" destId="{4EB93563-9C7D-4562-A3FC-DAF4CB006BBE}" srcOrd="1" destOrd="0" presId="urn:microsoft.com/office/officeart/2005/8/layout/cycle4"/>
    <dgm:cxn modelId="{C5CD9656-6C47-1C4D-81D8-787981AB0959}" type="presParOf" srcId="{4BB9E8AC-5D00-4F56-B56F-22612063B34A}" destId="{2B38DB7D-87FF-4F53-9447-05AD7349FEC1}" srcOrd="2" destOrd="0" presId="urn:microsoft.com/office/officeart/2005/8/layout/cycle4"/>
    <dgm:cxn modelId="{DAA3D8F3-0D98-C54F-8256-A9DAD5B485BC}" type="presParOf" srcId="{4BB9E8AC-5D00-4F56-B56F-22612063B34A}" destId="{C1B4412E-BB96-4F8A-8CBF-92C102A183D7}" srcOrd="3" destOrd="0" presId="urn:microsoft.com/office/officeart/2005/8/layout/cycle4"/>
    <dgm:cxn modelId="{16CEADEB-D03F-0A44-8213-5EFFEB721FC7}" type="presParOf" srcId="{4BB9E8AC-5D00-4F56-B56F-22612063B34A}" destId="{5E76F2BD-6FF0-4881-BFC8-D4477A04550A}" srcOrd="4" destOrd="0" presId="urn:microsoft.com/office/officeart/2005/8/layout/cycle4"/>
    <dgm:cxn modelId="{B88BFB9B-B4BE-424C-A61A-4DC04B57AEE0}" type="presParOf" srcId="{13658856-56E5-48D9-86DC-E764BF18F03B}" destId="{BE0107AB-3DEC-4278-8766-C9526F53C8A6}" srcOrd="2" destOrd="0" presId="urn:microsoft.com/office/officeart/2005/8/layout/cycle4"/>
    <dgm:cxn modelId="{8567780E-F737-7145-9C9E-BF6D8C741CAA}" type="presParOf" srcId="{13658856-56E5-48D9-86DC-E764BF18F03B}" destId="{34625AE8-BC77-4841-BEB3-FC6E7DB2F647}"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4351C4-0AE9-4B96-B47C-4F33FED088BA}">
      <dsp:nvSpPr>
        <dsp:cNvPr id="0" name=""/>
        <dsp:cNvSpPr/>
      </dsp:nvSpPr>
      <dsp:spPr>
        <a:xfrm>
          <a:off x="4557612" y="276000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Challenge by choice</a:t>
          </a:r>
        </a:p>
      </dsp:txBody>
      <dsp:txXfrm>
        <a:off x="5187661" y="3113237"/>
        <a:ext cx="1346479" cy="917055"/>
      </dsp:txXfrm>
    </dsp:sp>
    <dsp:sp modelId="{BCB115E5-2122-49DD-A19A-1266544E6F8F}">
      <dsp:nvSpPr>
        <dsp:cNvPr id="0" name=""/>
        <dsp:cNvSpPr/>
      </dsp:nvSpPr>
      <dsp:spPr>
        <a:xfrm>
          <a:off x="1286200" y="276000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Managed risk</a:t>
          </a:r>
        </a:p>
      </dsp:txBody>
      <dsp:txXfrm>
        <a:off x="1314731" y="3113237"/>
        <a:ext cx="1346479" cy="917055"/>
      </dsp:txXfrm>
    </dsp:sp>
    <dsp:sp modelId="{CAF6828D-997B-4EAF-9B94-0B7D86F44805}">
      <dsp:nvSpPr>
        <dsp:cNvPr id="0" name=""/>
        <dsp:cNvSpPr/>
      </dsp:nvSpPr>
      <dsp:spPr>
        <a:xfrm>
          <a:off x="4557612" y="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Experiential learning</a:t>
          </a:r>
        </a:p>
      </dsp:txBody>
      <dsp:txXfrm>
        <a:off x="5187661" y="28531"/>
        <a:ext cx="1346479" cy="917055"/>
      </dsp:txXfrm>
    </dsp:sp>
    <dsp:sp modelId="{DB88F3F5-43B9-4030-8A2F-FC1F5F26665A}">
      <dsp:nvSpPr>
        <dsp:cNvPr id="0" name=""/>
        <dsp:cNvSpPr/>
      </dsp:nvSpPr>
      <dsp:spPr>
        <a:xfrm>
          <a:off x="1286200" y="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Mainly outdoors</a:t>
          </a:r>
        </a:p>
      </dsp:txBody>
      <dsp:txXfrm>
        <a:off x="1314731" y="28531"/>
        <a:ext cx="1346479" cy="917055"/>
      </dsp:txXfrm>
    </dsp:sp>
    <dsp:sp modelId="{FFDD4663-AE07-4E54-B82E-4DE65048CA83}">
      <dsp:nvSpPr>
        <dsp:cNvPr id="0" name=""/>
        <dsp:cNvSpPr/>
      </dsp:nvSpPr>
      <dsp:spPr>
        <a:xfrm>
          <a:off x="2126376" y="231352"/>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GB" sz="1500" kern="1200" dirty="0"/>
            <a:t>1. outside</a:t>
          </a:r>
        </a:p>
      </dsp:txBody>
      <dsp:txXfrm>
        <a:off x="2641127" y="746103"/>
        <a:ext cx="1242719" cy="1242719"/>
      </dsp:txXfrm>
    </dsp:sp>
    <dsp:sp modelId="{4EB93563-9C7D-4562-A3FC-DAF4CB006BBE}">
      <dsp:nvSpPr>
        <dsp:cNvPr id="0" name=""/>
        <dsp:cNvSpPr/>
      </dsp:nvSpPr>
      <dsp:spPr>
        <a:xfrm rot="5400000">
          <a:off x="3965024" y="231352"/>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GB" sz="1500" kern="1200" dirty="0"/>
            <a:t>2. Experiential </a:t>
          </a:r>
        </a:p>
      </dsp:txBody>
      <dsp:txXfrm rot="-5400000">
        <a:off x="3965024" y="746103"/>
        <a:ext cx="1242719" cy="1242719"/>
      </dsp:txXfrm>
    </dsp:sp>
    <dsp:sp modelId="{2B38DB7D-87FF-4F53-9447-05AD7349FEC1}">
      <dsp:nvSpPr>
        <dsp:cNvPr id="0" name=""/>
        <dsp:cNvSpPr/>
      </dsp:nvSpPr>
      <dsp:spPr>
        <a:xfrm rot="10800000">
          <a:off x="3965024" y="2070000"/>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GB" sz="1500" kern="1200" dirty="0"/>
            <a:t>3. Challenge self determined</a:t>
          </a:r>
        </a:p>
      </dsp:txBody>
      <dsp:txXfrm rot="10800000">
        <a:off x="3965024" y="2070000"/>
        <a:ext cx="1242719" cy="1242719"/>
      </dsp:txXfrm>
    </dsp:sp>
    <dsp:sp modelId="{C1B4412E-BB96-4F8A-8CBF-92C102A183D7}">
      <dsp:nvSpPr>
        <dsp:cNvPr id="0" name=""/>
        <dsp:cNvSpPr/>
      </dsp:nvSpPr>
      <dsp:spPr>
        <a:xfrm rot="16200000">
          <a:off x="2126376" y="2070000"/>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GB" sz="1500" kern="1200" dirty="0"/>
            <a:t>4. Acceptable risk</a:t>
          </a:r>
        </a:p>
      </dsp:txBody>
      <dsp:txXfrm rot="5400000">
        <a:off x="2641127" y="2070000"/>
        <a:ext cx="1242719" cy="1242719"/>
      </dsp:txXfrm>
    </dsp:sp>
    <dsp:sp modelId="{BE0107AB-3DEC-4278-8766-C9526F53C8A6}">
      <dsp:nvSpPr>
        <dsp:cNvPr id="0" name=""/>
        <dsp:cNvSpPr/>
      </dsp:nvSpPr>
      <dsp:spPr>
        <a:xfrm>
          <a:off x="3621038" y="1664117"/>
          <a:ext cx="606794" cy="527647"/>
        </a:xfrm>
        <a:prstGeom prst="circular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4625AE8-BC77-4841-BEB3-FC6E7DB2F647}">
      <dsp:nvSpPr>
        <dsp:cNvPr id="0" name=""/>
        <dsp:cNvSpPr/>
      </dsp:nvSpPr>
      <dsp:spPr>
        <a:xfrm rot="10800000">
          <a:off x="3621038" y="1867059"/>
          <a:ext cx="606794" cy="527647"/>
        </a:xfrm>
        <a:prstGeom prst="circular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18/02/2019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06F6F2-C313-6F44-B464-0E3ADC713A70}" type="datetimeFigureOut">
              <a:rPr lang="en-GB" smtClean="0"/>
              <a:t>18/02/2019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846C1A-FA1B-E448-9E9D-5CC5C5F25656}" type="slidenum">
              <a:rPr lang="en-GB" smtClean="0"/>
              <a:t>‹#›</a:t>
            </a:fld>
            <a:endParaRPr lang="en-GB"/>
          </a:p>
        </p:txBody>
      </p:sp>
    </p:spTree>
    <p:extLst>
      <p:ext uri="{BB962C8B-B14F-4D97-AF65-F5344CB8AC3E}">
        <p14:creationId xmlns:p14="http://schemas.microsoft.com/office/powerpoint/2010/main" val="20527111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9846C1A-FA1B-E448-9E9D-5CC5C5F25656}" type="slidenum">
              <a:rPr lang="en-GB" smtClean="0"/>
              <a:t>6</a:t>
            </a:fld>
            <a:endParaRPr lang="en-GB"/>
          </a:p>
        </p:txBody>
      </p:sp>
    </p:spTree>
    <p:extLst>
      <p:ext uri="{BB962C8B-B14F-4D97-AF65-F5344CB8AC3E}">
        <p14:creationId xmlns:p14="http://schemas.microsoft.com/office/powerpoint/2010/main" val="20587025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ea typeface="ＭＳ Ｐゴシック" panose="020B0600070205080204" pitchFamily="34" charset="-128"/>
              </a:rPr>
              <a:t>PL can’t be taught- it is developed through experiences and opportunities</a:t>
            </a:r>
          </a:p>
          <a:p>
            <a:pPr eaLnBrk="1" hangingPunct="1">
              <a:spcBef>
                <a:spcPct val="0"/>
              </a:spcBef>
            </a:pPr>
            <a:r>
              <a:rPr lang="en-US" altLang="en-US">
                <a:ea typeface="ＭＳ Ｐゴシック" panose="020B0600070205080204" pitchFamily="34" charset="-128"/>
              </a:rPr>
              <a:t>High quality PE should contribute towards PL/ 2 hours a week PE</a:t>
            </a:r>
          </a:p>
          <a:p>
            <a:pPr eaLnBrk="1" hangingPunct="1">
              <a:spcBef>
                <a:spcPct val="0"/>
              </a:spcBef>
            </a:pPr>
            <a:r>
              <a:rPr lang="en-US" altLang="en-US">
                <a:ea typeface="ＭＳ Ｐゴシック" panose="020B0600070205080204" pitchFamily="34" charset="-128"/>
              </a:rPr>
              <a:t>Extra curricular provision</a:t>
            </a:r>
          </a:p>
          <a:p>
            <a:pPr eaLnBrk="1" hangingPunct="1">
              <a:spcBef>
                <a:spcPct val="0"/>
              </a:spcBef>
            </a:pPr>
            <a:r>
              <a:rPr lang="en-US" altLang="en-US">
                <a:ea typeface="ＭＳ Ｐゴシック" panose="020B0600070205080204" pitchFamily="34" charset="-128"/>
              </a:rPr>
              <a:t>Environment- learning environment, playground</a:t>
            </a:r>
          </a:p>
          <a:p>
            <a:pPr eaLnBrk="1" hangingPunct="1">
              <a:spcBef>
                <a:spcPct val="0"/>
              </a:spcBef>
            </a:pPr>
            <a:endParaRPr lang="en-US" altLang="en-US">
              <a:ea typeface="ＭＳ Ｐゴシック" panose="020B0600070205080204" pitchFamily="34" charset="-128"/>
            </a:endParaRPr>
          </a:p>
        </p:txBody>
      </p:sp>
      <p:sp>
        <p:nvSpPr>
          <p:cNvPr id="122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D74A18C9-CCE2-451F-8AC8-13A545DB8DB5}" type="slidenum">
              <a:rPr lang="en-US" altLang="en-US" smtClean="0">
                <a:latin typeface="Arial" panose="020B0604020202020204" pitchFamily="34" charset="0"/>
              </a:rPr>
              <a:pPr>
                <a:spcBef>
                  <a:spcPct val="0"/>
                </a:spcBef>
              </a:pPr>
              <a:t>8</a:t>
            </a:fld>
            <a:endParaRPr lang="en-US" altLang="en-US">
              <a:latin typeface="Arial" panose="020B0604020202020204" pitchFamily="34" charset="0"/>
            </a:endParaRPr>
          </a:p>
        </p:txBody>
      </p:sp>
    </p:spTree>
    <p:extLst>
      <p:ext uri="{BB962C8B-B14F-4D97-AF65-F5344CB8AC3E}">
        <p14:creationId xmlns:p14="http://schemas.microsoft.com/office/powerpoint/2010/main" val="1143003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18/02/2019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18/02/2019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18/02/2019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18/02/2019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18/02/2019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18/02/2019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18/02/2019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18/02/2019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hyperlink" Target="https://creativecommons.org/licenses/by-sa/3.0/" TargetMode="External"/><Relationship Id="rId7" Type="http://schemas.openxmlformats.org/officeDocument/2006/relationships/hyperlink" Target="https://thecommonerprincess.wordpress.com/2015/04/12/mirror-relationships/" TargetMode="External"/><Relationship Id="rId2" Type="http://schemas.openxmlformats.org/officeDocument/2006/relationships/hyperlink" Target="https://en.wikipedia.org/wiki/User:SoniaG2/sandbox" TargetMode="External"/><Relationship Id="rId1" Type="http://schemas.openxmlformats.org/officeDocument/2006/relationships/slideLayout" Target="../slideLayouts/slideLayout9.xml"/><Relationship Id="rId6" Type="http://schemas.openxmlformats.org/officeDocument/2006/relationships/image" Target="../media/image13.png"/><Relationship Id="rId5" Type="http://schemas.openxmlformats.org/officeDocument/2006/relationships/hyperlink" Target="https://www.flickr.com/photos/48047720@N05/4684200011" TargetMode="External"/><Relationship Id="rId4" Type="http://schemas.openxmlformats.org/officeDocument/2006/relationships/image" Target="../media/image12.jpg"/><Relationship Id="rId9" Type="http://schemas.openxmlformats.org/officeDocument/2006/relationships/hyperlink" Target="https://strategiclearner.wordpress.com/tag/critical-thinking-2/"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5616" y="1268760"/>
            <a:ext cx="7772400" cy="1470025"/>
          </a:xfrm>
        </p:spPr>
        <p:txBody>
          <a:bodyPr/>
          <a:lstStyle/>
          <a:p>
            <a:r>
              <a:rPr lang="en-US" dirty="0"/>
              <a:t>Adventure activities and physical literacy</a:t>
            </a:r>
          </a:p>
        </p:txBody>
      </p:sp>
      <p:sp>
        <p:nvSpPr>
          <p:cNvPr id="3" name="Subtitle 2"/>
          <p:cNvSpPr>
            <a:spLocks noGrp="1"/>
          </p:cNvSpPr>
          <p:nvPr>
            <p:ph type="subTitle" idx="1"/>
          </p:nvPr>
        </p:nvSpPr>
        <p:spPr>
          <a:xfrm>
            <a:off x="2775612" y="2996952"/>
            <a:ext cx="6400800" cy="1752600"/>
          </a:xfrm>
        </p:spPr>
        <p:txBody>
          <a:bodyPr/>
          <a:lstStyle/>
          <a:p>
            <a:r>
              <a:rPr lang="en-US" dirty="0"/>
              <a:t>Nalda Wainwright</a:t>
            </a:r>
          </a:p>
        </p:txBody>
      </p:sp>
    </p:spTree>
    <p:extLst>
      <p:ext uri="{BB962C8B-B14F-4D97-AF65-F5344CB8AC3E}">
        <p14:creationId xmlns:p14="http://schemas.microsoft.com/office/powerpoint/2010/main" val="13412894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Outline of the session</a:t>
            </a:r>
          </a:p>
        </p:txBody>
      </p:sp>
      <p:sp>
        <p:nvSpPr>
          <p:cNvPr id="3" name="Content Placeholder 2"/>
          <p:cNvSpPr>
            <a:spLocks noGrp="1"/>
          </p:cNvSpPr>
          <p:nvPr>
            <p:ph idx="1"/>
          </p:nvPr>
        </p:nvSpPr>
        <p:spPr/>
        <p:txBody>
          <a:bodyPr>
            <a:norm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n-US" b="1" dirty="0"/>
              <a:t>Overview of the Curriculum</a:t>
            </a:r>
          </a:p>
          <a:p>
            <a:pPr marL="0" marR="0" lvl="0" indent="0" defTabSz="914400" eaLnBrk="1" fontAlgn="auto" latinLnBrk="0" hangingPunct="1">
              <a:lnSpc>
                <a:spcPct val="100000"/>
              </a:lnSpc>
              <a:spcBef>
                <a:spcPts val="0"/>
              </a:spcBef>
              <a:spcAft>
                <a:spcPts val="0"/>
              </a:spcAft>
              <a:buClrTx/>
              <a:buSzTx/>
              <a:buFontTx/>
              <a:buNone/>
              <a:tabLst/>
              <a:defRPr/>
            </a:pPr>
            <a:r>
              <a:rPr lang="en-US" b="1" dirty="0"/>
              <a:t>Locate Adventurous activities in the curriculum</a:t>
            </a:r>
          </a:p>
          <a:p>
            <a:pPr marL="0" marR="0" lvl="0" indent="0" defTabSz="914400" eaLnBrk="1" fontAlgn="auto" latinLnBrk="0" hangingPunct="1">
              <a:lnSpc>
                <a:spcPct val="100000"/>
              </a:lnSpc>
              <a:spcBef>
                <a:spcPts val="0"/>
              </a:spcBef>
              <a:spcAft>
                <a:spcPts val="0"/>
              </a:spcAft>
              <a:buClrTx/>
              <a:buSzTx/>
              <a:buFontTx/>
              <a:buNone/>
              <a:tabLst/>
              <a:defRPr/>
            </a:pPr>
            <a:r>
              <a:rPr lang="en-US" b="1" dirty="0"/>
              <a:t>Physical Literacy </a:t>
            </a:r>
          </a:p>
          <a:p>
            <a:pPr marL="0" marR="0" lvl="0" indent="0" defTabSz="914400" eaLnBrk="1" fontAlgn="auto" latinLnBrk="0" hangingPunct="1">
              <a:lnSpc>
                <a:spcPct val="100000"/>
              </a:lnSpc>
              <a:spcBef>
                <a:spcPts val="0"/>
              </a:spcBef>
              <a:spcAft>
                <a:spcPts val="0"/>
              </a:spcAft>
              <a:buClrTx/>
              <a:buSzTx/>
              <a:buFontTx/>
              <a:buNone/>
              <a:tabLst/>
              <a:defRPr/>
            </a:pPr>
            <a:r>
              <a:rPr lang="en-US" b="1" dirty="0"/>
              <a:t>OAA as a model in PE</a:t>
            </a:r>
          </a:p>
        </p:txBody>
      </p:sp>
    </p:spTree>
    <p:extLst>
      <p:ext uri="{BB962C8B-B14F-4D97-AF65-F5344CB8AC3E}">
        <p14:creationId xmlns:p14="http://schemas.microsoft.com/office/powerpoint/2010/main" val="9166158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2696" y="-33266"/>
            <a:ext cx="8229600" cy="1143000"/>
          </a:xfrm>
        </p:spPr>
        <p:txBody>
          <a:bodyPr/>
          <a:lstStyle/>
          <a:p>
            <a:r>
              <a:rPr lang="en-GB" dirty="0"/>
              <a:t>TASK 1</a:t>
            </a:r>
          </a:p>
        </p:txBody>
      </p:sp>
      <p:sp>
        <p:nvSpPr>
          <p:cNvPr id="3" name="Content Placeholder 2"/>
          <p:cNvSpPr>
            <a:spLocks noGrp="1"/>
          </p:cNvSpPr>
          <p:nvPr>
            <p:ph idx="1"/>
          </p:nvPr>
        </p:nvSpPr>
        <p:spPr/>
        <p:txBody>
          <a:bodyPr>
            <a:normAutofit fontScale="92500" lnSpcReduction="20000"/>
          </a:bodyPr>
          <a:lstStyle/>
          <a:p>
            <a:r>
              <a:rPr lang="en-GB" dirty="0"/>
              <a:t>Write </a:t>
            </a:r>
            <a:r>
              <a:rPr lang="en-GB" dirty="0" err="1"/>
              <a:t>nos</a:t>
            </a:r>
            <a:r>
              <a:rPr lang="en-GB" dirty="0"/>
              <a:t> 1-10 on paper</a:t>
            </a:r>
          </a:p>
          <a:p>
            <a:r>
              <a:rPr lang="en-GB" dirty="0"/>
              <a:t>Write the first 10 words that come into your head when you think of adventurous experiences you have had</a:t>
            </a:r>
          </a:p>
          <a:p>
            <a:r>
              <a:rPr lang="en-GB" dirty="0"/>
              <a:t>Use post it notes to rank these …number the notes 1-10 </a:t>
            </a:r>
          </a:p>
          <a:p>
            <a:r>
              <a:rPr lang="en-GB" dirty="0"/>
              <a:t>Place these on the flip charts</a:t>
            </a:r>
          </a:p>
          <a:p>
            <a:r>
              <a:rPr lang="en-GB" dirty="0"/>
              <a:t>In pairs or groups summarise flip charts on white boards –present a synopsis to group</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79704" y="0"/>
            <a:ext cx="2607096" cy="1955322"/>
          </a:xfrm>
          <a:prstGeom prst="rect">
            <a:avLst/>
          </a:prstGeom>
        </p:spPr>
      </p:pic>
    </p:spTree>
    <p:extLst>
      <p:ext uri="{BB962C8B-B14F-4D97-AF65-F5344CB8AC3E}">
        <p14:creationId xmlns:p14="http://schemas.microsoft.com/office/powerpoint/2010/main" val="2085264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altLang="en-US" dirty="0"/>
              <a:t>Characteristics of Traditional  Adventures</a:t>
            </a:r>
            <a:endParaRPr lang="en-GB" dirty="0"/>
          </a:p>
        </p:txBody>
      </p:sp>
      <p:sp>
        <p:nvSpPr>
          <p:cNvPr id="3" name="Content Placeholder 2"/>
          <p:cNvSpPr>
            <a:spLocks noGrp="1"/>
          </p:cNvSpPr>
          <p:nvPr>
            <p:ph idx="1"/>
          </p:nvPr>
        </p:nvSpPr>
        <p:spPr/>
        <p:txBody>
          <a:bodyPr>
            <a:normAutofit fontScale="92500" lnSpcReduction="20000"/>
          </a:bodyPr>
          <a:lstStyle/>
          <a:p>
            <a:pPr eaLnBrk="1" hangingPunct="1">
              <a:lnSpc>
                <a:spcPct val="80000"/>
              </a:lnSpc>
              <a:defRPr/>
            </a:pPr>
            <a:r>
              <a:rPr lang="en-GB" altLang="en-US" dirty="0"/>
              <a:t>Uncertainty of outcome</a:t>
            </a:r>
          </a:p>
          <a:p>
            <a:pPr eaLnBrk="1" hangingPunct="1">
              <a:lnSpc>
                <a:spcPct val="80000"/>
              </a:lnSpc>
              <a:defRPr/>
            </a:pPr>
            <a:r>
              <a:rPr lang="en-GB" altLang="en-US" dirty="0"/>
              <a:t>Dissonance</a:t>
            </a:r>
          </a:p>
          <a:p>
            <a:pPr eaLnBrk="1" hangingPunct="1">
              <a:lnSpc>
                <a:spcPct val="80000"/>
              </a:lnSpc>
              <a:defRPr/>
            </a:pPr>
            <a:r>
              <a:rPr lang="en-GB" altLang="en-US" dirty="0"/>
              <a:t>Real challenges &amp; consequences</a:t>
            </a:r>
          </a:p>
          <a:p>
            <a:pPr eaLnBrk="1" hangingPunct="1">
              <a:lnSpc>
                <a:spcPct val="80000"/>
              </a:lnSpc>
              <a:defRPr/>
            </a:pPr>
            <a:r>
              <a:rPr lang="en-GB" altLang="en-US" dirty="0"/>
              <a:t>Sense of ownership of decision making &amp; self sufficiency</a:t>
            </a:r>
          </a:p>
          <a:p>
            <a:pPr eaLnBrk="1" hangingPunct="1">
              <a:lnSpc>
                <a:spcPct val="80000"/>
              </a:lnSpc>
              <a:defRPr/>
            </a:pPr>
            <a:r>
              <a:rPr lang="en-GB" altLang="en-US" dirty="0"/>
              <a:t>Holistic involvement – physical, mental,					  social, emotional </a:t>
            </a:r>
            <a:r>
              <a:rPr lang="en-GB" altLang="en-US" dirty="0" err="1"/>
              <a:t>etc</a:t>
            </a:r>
            <a:endParaRPr lang="en-GB" altLang="en-US" dirty="0"/>
          </a:p>
          <a:p>
            <a:pPr eaLnBrk="1" hangingPunct="1">
              <a:lnSpc>
                <a:spcPct val="80000"/>
              </a:lnSpc>
              <a:defRPr/>
            </a:pPr>
            <a:r>
              <a:rPr lang="en-GB" altLang="en-US" dirty="0"/>
              <a:t>Feeling alive (flow &amp; self actualisation)</a:t>
            </a:r>
          </a:p>
          <a:p>
            <a:pPr eaLnBrk="1" hangingPunct="1">
              <a:lnSpc>
                <a:spcPct val="80000"/>
              </a:lnSpc>
              <a:defRPr/>
            </a:pPr>
            <a:r>
              <a:rPr lang="en-GB" altLang="en-US" dirty="0"/>
              <a:t>Feeling exposed</a:t>
            </a:r>
          </a:p>
          <a:p>
            <a:pPr eaLnBrk="1" hangingPunct="1">
              <a:lnSpc>
                <a:spcPct val="80000"/>
              </a:lnSpc>
              <a:defRPr/>
            </a:pPr>
            <a:r>
              <a:rPr lang="en-GB" altLang="en-US" dirty="0"/>
              <a:t>Intensity of experience	</a:t>
            </a:r>
            <a:endParaRPr lang="en-GB" dirty="0"/>
          </a:p>
        </p:txBody>
      </p:sp>
    </p:spTree>
    <p:extLst>
      <p:ext uri="{BB962C8B-B14F-4D97-AF65-F5344CB8AC3E}">
        <p14:creationId xmlns:p14="http://schemas.microsoft.com/office/powerpoint/2010/main" val="11228108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endParaRPr lang="en-GB"/>
          </a:p>
        </p:txBody>
      </p:sp>
      <p:sp>
        <p:nvSpPr>
          <p:cNvPr id="3" name="Content Placeholder 2"/>
          <p:cNvSpPr>
            <a:spLocks noGrp="1"/>
          </p:cNvSpPr>
          <p:nvPr>
            <p:ph idx="1"/>
          </p:nvPr>
        </p:nvSpPr>
        <p:spPr>
          <a:xfrm>
            <a:off x="457200" y="620688"/>
            <a:ext cx="8686800" cy="5832648"/>
          </a:xfrm>
        </p:spPr>
        <p:txBody>
          <a:bodyPr>
            <a:normAutofit/>
          </a:bodyPr>
          <a:lstStyle/>
          <a:p>
            <a:pPr eaLnBrk="1" hangingPunct="1">
              <a:defRPr/>
            </a:pPr>
            <a:r>
              <a:rPr lang="en-GB" altLang="en-US" dirty="0"/>
              <a:t>Located outdoors</a:t>
            </a:r>
          </a:p>
          <a:p>
            <a:pPr eaLnBrk="1" hangingPunct="1">
              <a:defRPr/>
            </a:pPr>
            <a:r>
              <a:rPr lang="en-GB" altLang="en-US" dirty="0"/>
              <a:t>Journey element?</a:t>
            </a:r>
          </a:p>
          <a:p>
            <a:pPr eaLnBrk="1" hangingPunct="1">
              <a:defRPr/>
            </a:pPr>
            <a:r>
              <a:rPr lang="en-GB" altLang="en-US" dirty="0"/>
              <a:t>Sense of play	</a:t>
            </a:r>
          </a:p>
          <a:p>
            <a:pPr eaLnBrk="1" hangingPunct="1">
              <a:defRPr/>
            </a:pPr>
            <a:r>
              <a:rPr lang="en-GB" altLang="en-US" dirty="0"/>
              <a:t>Requires skill / cooperation / luck?</a:t>
            </a:r>
          </a:p>
          <a:p>
            <a:pPr eaLnBrk="1" hangingPunct="1">
              <a:defRPr/>
            </a:pPr>
            <a:r>
              <a:rPr lang="en-GB" altLang="en-US" dirty="0"/>
              <a:t>Planned / accidental?</a:t>
            </a:r>
          </a:p>
          <a:p>
            <a:pPr eaLnBrk="1" hangingPunct="1">
              <a:defRPr/>
            </a:pPr>
            <a:r>
              <a:rPr lang="en-GB" altLang="en-US" dirty="0"/>
              <a:t>Real / apparent risk?</a:t>
            </a:r>
          </a:p>
          <a:p>
            <a:pPr eaLnBrk="1" hangingPunct="1">
              <a:defRPr/>
            </a:pPr>
            <a:r>
              <a:rPr lang="en-GB" altLang="en-US" dirty="0"/>
              <a:t>Spontaneous?</a:t>
            </a:r>
          </a:p>
        </p:txBody>
      </p:sp>
    </p:spTree>
    <p:extLst>
      <p:ext uri="{BB962C8B-B14F-4D97-AF65-F5344CB8AC3E}">
        <p14:creationId xmlns:p14="http://schemas.microsoft.com/office/powerpoint/2010/main" val="11437716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curriculum- where do we see outdoor learning and adventure?</a:t>
            </a:r>
          </a:p>
        </p:txBody>
      </p:sp>
      <p:sp>
        <p:nvSpPr>
          <p:cNvPr id="3" name="Content Placeholder 2"/>
          <p:cNvSpPr>
            <a:spLocks noGrp="1"/>
          </p:cNvSpPr>
          <p:nvPr>
            <p:ph idx="1"/>
          </p:nvPr>
        </p:nvSpPr>
        <p:spPr/>
        <p:txBody>
          <a:bodyPr>
            <a:normAutofit/>
          </a:bodyPr>
          <a:lstStyle/>
          <a:p>
            <a:r>
              <a:rPr lang="en-US" dirty="0"/>
              <a:t>Foundation Phase  (3-7)</a:t>
            </a:r>
          </a:p>
          <a:p>
            <a:r>
              <a:rPr lang="en-US" dirty="0"/>
              <a:t>Key stage 2 (7-11)</a:t>
            </a:r>
          </a:p>
          <a:p>
            <a:r>
              <a:rPr lang="en-US" dirty="0"/>
              <a:t>Key stage 3 (11-14)</a:t>
            </a:r>
          </a:p>
          <a:p>
            <a:r>
              <a:rPr lang="en-US" dirty="0"/>
              <a:t>Key stage 4 (14-16)</a:t>
            </a:r>
          </a:p>
          <a:p>
            <a:r>
              <a:rPr lang="en-US" dirty="0"/>
              <a:t>Post 16 </a:t>
            </a:r>
          </a:p>
          <a:p>
            <a:r>
              <a:rPr lang="en-US" dirty="0"/>
              <a:t>Extra curricula opportunities </a:t>
            </a:r>
          </a:p>
        </p:txBody>
      </p:sp>
    </p:spTree>
    <p:extLst>
      <p:ext uri="{BB962C8B-B14F-4D97-AF65-F5344CB8AC3E}">
        <p14:creationId xmlns:p14="http://schemas.microsoft.com/office/powerpoint/2010/main" val="533138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Physical literacy - an aim of physical education</a:t>
            </a:r>
          </a:p>
        </p:txBody>
      </p:sp>
      <p:sp>
        <p:nvSpPr>
          <p:cNvPr id="3" name="Content Placeholder 2"/>
          <p:cNvSpPr>
            <a:spLocks noGrp="1"/>
          </p:cNvSpPr>
          <p:nvPr>
            <p:ph idx="1"/>
          </p:nvPr>
        </p:nvSpPr>
        <p:spPr/>
        <p:txBody>
          <a:bodyPr>
            <a:normAutofit lnSpcReduction="10000"/>
          </a:bodyPr>
          <a:lstStyle/>
          <a:p>
            <a:r>
              <a:rPr lang="en-US" dirty="0"/>
              <a:t>Think - pair - share</a:t>
            </a:r>
          </a:p>
          <a:p>
            <a:endParaRPr lang="en-US" dirty="0"/>
          </a:p>
          <a:p>
            <a:r>
              <a:rPr lang="en-US" dirty="0"/>
              <a:t>Think about what you understand about physical literacy</a:t>
            </a:r>
          </a:p>
          <a:p>
            <a:r>
              <a:rPr lang="en-US" dirty="0"/>
              <a:t>Write down what you think </a:t>
            </a:r>
          </a:p>
          <a:p>
            <a:r>
              <a:rPr lang="en-US" dirty="0"/>
              <a:t>Share this with a partner</a:t>
            </a:r>
          </a:p>
          <a:p>
            <a:r>
              <a:rPr lang="en-US" dirty="0"/>
              <a:t>Discuss</a:t>
            </a:r>
          </a:p>
          <a:p>
            <a:endParaRPr lang="en-US" dirty="0"/>
          </a:p>
        </p:txBody>
      </p:sp>
    </p:spTree>
    <p:extLst>
      <p:ext uri="{BB962C8B-B14F-4D97-AF65-F5344CB8AC3E}">
        <p14:creationId xmlns:p14="http://schemas.microsoft.com/office/powerpoint/2010/main" val="7748534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8" descr="Unknown.jpe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 y="0"/>
            <a:ext cx="9143999" cy="2547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Rectangle 3"/>
          <p:cNvSpPr>
            <a:spLocks noChangeArrowheads="1"/>
          </p:cNvSpPr>
          <p:nvPr/>
        </p:nvSpPr>
        <p:spPr bwMode="auto">
          <a:xfrm>
            <a:off x="1331640" y="673804"/>
            <a:ext cx="360801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1" hangingPunct="1">
              <a:spcBef>
                <a:spcPct val="0"/>
              </a:spcBef>
              <a:buFontTx/>
              <a:buNone/>
            </a:pPr>
            <a:r>
              <a:rPr lang="en-US" altLang="en-US" sz="3600" b="1" i="1" dirty="0">
                <a:latin typeface="Candara" panose="020E0502030303020204" pitchFamily="34" charset="0"/>
              </a:rPr>
              <a:t>Physical Literacy</a:t>
            </a:r>
          </a:p>
        </p:txBody>
      </p:sp>
      <p:sp>
        <p:nvSpPr>
          <p:cNvPr id="4100" name="TextBox 10"/>
          <p:cNvSpPr txBox="1">
            <a:spLocks noChangeArrowheads="1"/>
          </p:cNvSpPr>
          <p:nvPr/>
        </p:nvSpPr>
        <p:spPr bwMode="auto">
          <a:xfrm>
            <a:off x="369277" y="2672955"/>
            <a:ext cx="8314007"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1" hangingPunct="1">
              <a:spcBef>
                <a:spcPct val="0"/>
              </a:spcBef>
              <a:buFontTx/>
              <a:buNone/>
            </a:pPr>
            <a:r>
              <a:rPr lang="en-US" altLang="en-US" sz="3000" dirty="0">
                <a:latin typeface="Candara" panose="020E0502030303020204" pitchFamily="34" charset="0"/>
              </a:rPr>
              <a:t>Physical literacy can be described as the motivation, confidence, physical competence, knowledge and understanding to value and </a:t>
            </a:r>
          </a:p>
          <a:p>
            <a:pPr algn="ctr" eaLnBrk="1" hangingPunct="1">
              <a:spcBef>
                <a:spcPct val="0"/>
              </a:spcBef>
              <a:buFontTx/>
              <a:buNone/>
            </a:pPr>
            <a:r>
              <a:rPr lang="en-US" altLang="en-US" sz="3000" dirty="0">
                <a:latin typeface="Candara" panose="020E0502030303020204" pitchFamily="34" charset="0"/>
              </a:rPr>
              <a:t>take responsibility for engagement in </a:t>
            </a:r>
          </a:p>
          <a:p>
            <a:pPr algn="ctr" eaLnBrk="1" hangingPunct="1">
              <a:spcBef>
                <a:spcPct val="0"/>
              </a:spcBef>
              <a:buFontTx/>
              <a:buNone/>
            </a:pPr>
            <a:r>
              <a:rPr lang="en-US" altLang="en-US" sz="3000" dirty="0">
                <a:latin typeface="Candara" panose="020E0502030303020204" pitchFamily="34" charset="0"/>
              </a:rPr>
              <a:t>physical activities for life.</a:t>
            </a:r>
          </a:p>
          <a:p>
            <a:pPr algn="ctr" eaLnBrk="1" hangingPunct="1">
              <a:spcBef>
                <a:spcPct val="0"/>
              </a:spcBef>
              <a:buFontTx/>
              <a:buNone/>
            </a:pPr>
            <a:endParaRPr lang="en-US" altLang="en-US" sz="1500" i="1" dirty="0">
              <a:latin typeface="Candara" panose="020E0502030303020204" pitchFamily="34" charset="0"/>
            </a:endParaRPr>
          </a:p>
          <a:p>
            <a:pPr algn="ctr" eaLnBrk="1" hangingPunct="1">
              <a:spcBef>
                <a:spcPct val="0"/>
              </a:spcBef>
              <a:buFontTx/>
              <a:buNone/>
            </a:pPr>
            <a:r>
              <a:rPr lang="de-DE" altLang="en-US" sz="1500" i="1" dirty="0">
                <a:latin typeface="Candara" panose="020E0502030303020204" pitchFamily="34" charset="0"/>
              </a:rPr>
              <a:t>       Whitehead, M. 2016.</a:t>
            </a:r>
            <a:endParaRPr lang="en-US" altLang="en-US" sz="1500" i="1" dirty="0">
              <a:latin typeface="Candara" panose="020E0502030303020204" pitchFamily="34" charset="0"/>
            </a:endParaRPr>
          </a:p>
        </p:txBody>
      </p:sp>
    </p:spTree>
    <p:extLst>
      <p:ext uri="{BB962C8B-B14F-4D97-AF65-F5344CB8AC3E}">
        <p14:creationId xmlns:p14="http://schemas.microsoft.com/office/powerpoint/2010/main" val="186447287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4100">
                                            <p:txEl>
                                              <p:pRg st="0" end="0"/>
                                            </p:txEl>
                                          </p:spTgt>
                                        </p:tgtEl>
                                        <p:attrNameLst>
                                          <p:attrName>style.visibility</p:attrName>
                                        </p:attrNameLst>
                                      </p:cBhvr>
                                      <p:to>
                                        <p:strVal val="visible"/>
                                      </p:to>
                                    </p:set>
                                    <p:animEffect transition="in" filter="box(in)">
                                      <p:cBhvr>
                                        <p:cTn id="7" dur="500"/>
                                        <p:tgtEl>
                                          <p:spTgt spid="4100">
                                            <p:txEl>
                                              <p:pRg st="0" end="0"/>
                                            </p:txEl>
                                          </p:spTgt>
                                        </p:tgtEl>
                                      </p:cBhvr>
                                    </p:animEffect>
                                  </p:childTnLst>
                                </p:cTn>
                              </p:par>
                              <p:par>
                                <p:cTn id="8" presetID="4" presetClass="entr" presetSubtype="16" fill="hold" nodeType="withEffect">
                                  <p:stCondLst>
                                    <p:cond delay="0"/>
                                  </p:stCondLst>
                                  <p:childTnLst>
                                    <p:set>
                                      <p:cBhvr>
                                        <p:cTn id="9" dur="1" fill="hold">
                                          <p:stCondLst>
                                            <p:cond delay="0"/>
                                          </p:stCondLst>
                                        </p:cTn>
                                        <p:tgtEl>
                                          <p:spTgt spid="4100">
                                            <p:txEl>
                                              <p:pRg st="1" end="1"/>
                                            </p:txEl>
                                          </p:spTgt>
                                        </p:tgtEl>
                                        <p:attrNameLst>
                                          <p:attrName>style.visibility</p:attrName>
                                        </p:attrNameLst>
                                      </p:cBhvr>
                                      <p:to>
                                        <p:strVal val="visible"/>
                                      </p:to>
                                    </p:set>
                                    <p:animEffect transition="in" filter="box(in)">
                                      <p:cBhvr>
                                        <p:cTn id="10" dur="500"/>
                                        <p:tgtEl>
                                          <p:spTgt spid="4100">
                                            <p:txEl>
                                              <p:pRg st="1" end="1"/>
                                            </p:txEl>
                                          </p:spTgt>
                                        </p:tgtEl>
                                      </p:cBhvr>
                                    </p:animEffect>
                                  </p:childTnLst>
                                </p:cTn>
                              </p:par>
                              <p:par>
                                <p:cTn id="11" presetID="4" presetClass="entr" presetSubtype="16" fill="hold" nodeType="withEffect">
                                  <p:stCondLst>
                                    <p:cond delay="0"/>
                                  </p:stCondLst>
                                  <p:childTnLst>
                                    <p:set>
                                      <p:cBhvr>
                                        <p:cTn id="12" dur="1" fill="hold">
                                          <p:stCondLst>
                                            <p:cond delay="0"/>
                                          </p:stCondLst>
                                        </p:cTn>
                                        <p:tgtEl>
                                          <p:spTgt spid="4100">
                                            <p:txEl>
                                              <p:pRg st="2" end="2"/>
                                            </p:txEl>
                                          </p:spTgt>
                                        </p:tgtEl>
                                        <p:attrNameLst>
                                          <p:attrName>style.visibility</p:attrName>
                                        </p:attrNameLst>
                                      </p:cBhvr>
                                      <p:to>
                                        <p:strVal val="visible"/>
                                      </p:to>
                                    </p:set>
                                    <p:animEffect transition="in" filter="box(in)">
                                      <p:cBhvr>
                                        <p:cTn id="13" dur="500"/>
                                        <p:tgtEl>
                                          <p:spTgt spid="410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3" name="Picture 2" descr="photo-15.jpg"/>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5536" y="8620"/>
            <a:ext cx="8424936" cy="57246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370960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Content Placeholder 5" descr="images-8.jpeg"/>
          <p:cNvPicPr>
            <a:picLocks noGrp="1" noChangeAspect="1"/>
          </p:cNvPicPr>
          <p:nvPr>
            <p:ph idx="1"/>
          </p:nvPr>
        </p:nvPicPr>
        <p:blipFill>
          <a:blip r:embed="rId2">
            <a:extLst>
              <a:ext uri="{28A0092B-C50C-407E-A947-70E740481C1C}">
                <a14:useLocalDpi xmlns:a14="http://schemas.microsoft.com/office/drawing/2010/main" val="0"/>
              </a:ext>
            </a:extLst>
          </a:blip>
          <a:srcRect t="13289" b="13289"/>
          <a:stretch>
            <a:fillRect/>
          </a:stretch>
        </p:blipFill>
        <p:spPr>
          <a:xfrm>
            <a:off x="457138" y="2564904"/>
            <a:ext cx="4726781" cy="3009900"/>
          </a:xfrm>
        </p:spPr>
      </p:pic>
      <p:pic>
        <p:nvPicPr>
          <p:cNvPr id="21507" name="Picture 3" descr="images-7.jpe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868144" y="3032431"/>
            <a:ext cx="2278681" cy="25649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8" name="Picture 4" descr="Unknown-5.jpe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183919" y="173235"/>
            <a:ext cx="2571750" cy="2589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9" name="Picture 8" descr="Unknown-4.jpe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331640" y="260648"/>
            <a:ext cx="2619375" cy="213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839408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457200" y="1124744"/>
            <a:ext cx="8229600" cy="4392489"/>
          </a:xfrm>
        </p:spPr>
        <p:txBody>
          <a:bodyPr/>
          <a:lstStyle/>
          <a:p>
            <a:r>
              <a:rPr lang="en-US" altLang="en-US" sz="4000" b="1" i="1" dirty="0">
                <a:latin typeface="Candara" panose="020E0502030303020204" pitchFamily="34" charset="0"/>
                <a:ea typeface="ＭＳ Ｐゴシック" panose="020B0600070205080204" pitchFamily="34" charset="-128"/>
              </a:rPr>
              <a:t>Why is Physical Literacy important?</a:t>
            </a:r>
            <a:endParaRPr lang="en-US" sz="4000" dirty="0"/>
          </a:p>
          <a:p>
            <a:endParaRPr lang="en-US" dirty="0"/>
          </a:p>
        </p:txBody>
      </p:sp>
      <p:pic>
        <p:nvPicPr>
          <p:cNvPr id="5" name="Picture 4">
            <a:extLst>
              <a:ext uri="{FF2B5EF4-FFF2-40B4-BE49-F238E27FC236}">
                <a16:creationId xmlns:a16="http://schemas.microsoft.com/office/drawing/2014/main" id="{CA6A9A94-1D2F-4556-A69F-C458233FECA6}"/>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9552" y="2307074"/>
            <a:ext cx="2880320" cy="2880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a:extLst>
              <a:ext uri="{FF2B5EF4-FFF2-40B4-BE49-F238E27FC236}">
                <a16:creationId xmlns:a16="http://schemas.microsoft.com/office/drawing/2014/main" id="{D7C6D5EB-2DF0-4215-A96F-A5B1D9A30F8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16016" y="2154281"/>
            <a:ext cx="4248472" cy="31859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833359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Kirk says….</a:t>
            </a:r>
          </a:p>
        </p:txBody>
      </p:sp>
      <p:sp>
        <p:nvSpPr>
          <p:cNvPr id="3" name="Content Placeholder 2"/>
          <p:cNvSpPr>
            <a:spLocks noGrp="1"/>
          </p:cNvSpPr>
          <p:nvPr>
            <p:ph idx="1"/>
          </p:nvPr>
        </p:nvSpPr>
        <p:spPr/>
        <p:txBody>
          <a:bodyPr/>
          <a:lstStyle/>
          <a:p>
            <a:r>
              <a:rPr lang="en-GB" dirty="0"/>
              <a:t>Physical education is what is done in the name of the subject….</a:t>
            </a:r>
          </a:p>
          <a:p>
            <a:endParaRPr lang="en-GB" dirty="0"/>
          </a:p>
          <a:p>
            <a:r>
              <a:rPr lang="en-GB" dirty="0"/>
              <a:t>Task 2</a:t>
            </a:r>
          </a:p>
          <a:p>
            <a:r>
              <a:rPr lang="en-GB" dirty="0"/>
              <a:t>Draw a timeline from Primary school to University…populate it with your experiences of PE ….</a:t>
            </a:r>
          </a:p>
        </p:txBody>
      </p:sp>
    </p:spTree>
    <p:extLst>
      <p:ext uri="{BB962C8B-B14F-4D97-AF65-F5344CB8AC3E}">
        <p14:creationId xmlns:p14="http://schemas.microsoft.com/office/powerpoint/2010/main" val="9625929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altLang="en-US" dirty="0"/>
              <a:t>discuss your timeline and consider…</a:t>
            </a:r>
            <a:endParaRPr lang="en-GB" dirty="0"/>
          </a:p>
        </p:txBody>
      </p:sp>
      <p:sp>
        <p:nvSpPr>
          <p:cNvPr id="3" name="Content Placeholder 2"/>
          <p:cNvSpPr>
            <a:spLocks noGrp="1"/>
          </p:cNvSpPr>
          <p:nvPr>
            <p:ph idx="1"/>
          </p:nvPr>
        </p:nvSpPr>
        <p:spPr/>
        <p:txBody>
          <a:bodyPr>
            <a:normAutofit fontScale="92500" lnSpcReduction="20000"/>
          </a:bodyPr>
          <a:lstStyle/>
          <a:p>
            <a:pPr eaLnBrk="1" hangingPunct="1">
              <a:defRPr/>
            </a:pPr>
            <a:r>
              <a:rPr lang="en-GB" altLang="en-US" dirty="0"/>
              <a:t>What were your  OAE Physical Education Experiences.</a:t>
            </a:r>
          </a:p>
          <a:p>
            <a:pPr eaLnBrk="1" hangingPunct="1">
              <a:defRPr/>
            </a:pPr>
            <a:r>
              <a:rPr lang="en-GB" altLang="en-US" dirty="0"/>
              <a:t>What outdoor activities did you do?</a:t>
            </a:r>
          </a:p>
          <a:p>
            <a:pPr eaLnBrk="1" hangingPunct="1">
              <a:defRPr/>
            </a:pPr>
            <a:r>
              <a:rPr lang="en-GB" altLang="en-US" dirty="0"/>
              <a:t>Would you describe the outdoor activities as adventures?</a:t>
            </a:r>
          </a:p>
          <a:p>
            <a:pPr eaLnBrk="1" hangingPunct="1">
              <a:defRPr/>
            </a:pPr>
            <a:r>
              <a:rPr lang="en-GB" altLang="en-US" dirty="0"/>
              <a:t>Were they distinctive from other aspects of the PE curriculum? If so, how?</a:t>
            </a:r>
          </a:p>
          <a:p>
            <a:pPr eaLnBrk="1" hangingPunct="1">
              <a:defRPr/>
            </a:pPr>
            <a:r>
              <a:rPr lang="en-GB" altLang="en-US" dirty="0"/>
              <a:t>Did they enthuse you to participate in out of school outdoor activities?</a:t>
            </a:r>
          </a:p>
          <a:p>
            <a:pPr>
              <a:defRPr/>
            </a:pPr>
            <a:endParaRPr lang="en-GB" dirty="0"/>
          </a:p>
        </p:txBody>
      </p:sp>
    </p:spTree>
    <p:extLst>
      <p:ext uri="{BB962C8B-B14F-4D97-AF65-F5344CB8AC3E}">
        <p14:creationId xmlns:p14="http://schemas.microsoft.com/office/powerpoint/2010/main" val="13046246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altLang="en-US" sz="3600" dirty="0"/>
              <a:t>Typical activities in the UK</a:t>
            </a:r>
          </a:p>
        </p:txBody>
      </p:sp>
      <p:sp>
        <p:nvSpPr>
          <p:cNvPr id="4" name="Content Placeholder 3"/>
          <p:cNvSpPr>
            <a:spLocks noGrp="1"/>
          </p:cNvSpPr>
          <p:nvPr>
            <p:ph idx="1"/>
          </p:nvPr>
        </p:nvSpPr>
        <p:spPr/>
        <p:txBody>
          <a:bodyPr>
            <a:normAutofit lnSpcReduction="10000"/>
          </a:bodyPr>
          <a:lstStyle/>
          <a:p>
            <a:pPr>
              <a:defRPr/>
            </a:pPr>
            <a:r>
              <a:rPr lang="en-GB" dirty="0"/>
              <a:t>School  </a:t>
            </a:r>
          </a:p>
          <a:p>
            <a:pPr>
              <a:buFontTx/>
              <a:buChar char="-"/>
              <a:defRPr/>
            </a:pPr>
            <a:r>
              <a:rPr lang="en-GB" dirty="0"/>
              <a:t>low level indoor climbing, orienteering, team building and problem solving games, building tents, mountain biking (?), pool activities (?).</a:t>
            </a:r>
          </a:p>
          <a:p>
            <a:pPr>
              <a:defRPr/>
            </a:pPr>
            <a:r>
              <a:rPr lang="en-GB" dirty="0"/>
              <a:t>Residential centre</a:t>
            </a:r>
          </a:p>
          <a:p>
            <a:pPr>
              <a:buFontTx/>
              <a:buChar char="-"/>
              <a:defRPr/>
            </a:pPr>
            <a:r>
              <a:rPr lang="en-GB" dirty="0"/>
              <a:t>Mountain navigation, camping, rock climbing, sailing, canoeing, </a:t>
            </a:r>
            <a:r>
              <a:rPr lang="en-GB" dirty="0" err="1"/>
              <a:t>coasteering</a:t>
            </a:r>
            <a:r>
              <a:rPr lang="en-GB" dirty="0"/>
              <a:t>, mountain biking. </a:t>
            </a:r>
          </a:p>
        </p:txBody>
      </p:sp>
    </p:spTree>
    <p:extLst>
      <p:ext uri="{BB962C8B-B14F-4D97-AF65-F5344CB8AC3E}">
        <p14:creationId xmlns:p14="http://schemas.microsoft.com/office/powerpoint/2010/main" val="10189104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Task 3 </a:t>
            </a:r>
          </a:p>
        </p:txBody>
      </p:sp>
      <p:sp>
        <p:nvSpPr>
          <p:cNvPr id="3" name="Content Placeholder 2"/>
          <p:cNvSpPr>
            <a:spLocks noGrp="1"/>
          </p:cNvSpPr>
          <p:nvPr>
            <p:ph idx="1"/>
          </p:nvPr>
        </p:nvSpPr>
        <p:spPr/>
        <p:txBody>
          <a:bodyPr/>
          <a:lstStyle/>
          <a:p>
            <a:pPr>
              <a:defRPr/>
            </a:pPr>
            <a:r>
              <a:rPr lang="en-GB" sz="4400" dirty="0"/>
              <a:t>What (if any) concerns can you identify with the current teaching of OAE experiences within PE?</a:t>
            </a:r>
          </a:p>
        </p:txBody>
      </p:sp>
    </p:spTree>
    <p:extLst>
      <p:ext uri="{BB962C8B-B14F-4D97-AF65-F5344CB8AC3E}">
        <p14:creationId xmlns:p14="http://schemas.microsoft.com/office/powerpoint/2010/main" val="7936513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457200" y="274638"/>
            <a:ext cx="8291513" cy="1209675"/>
          </a:xfrm>
        </p:spPr>
        <p:txBody>
          <a:bodyPr>
            <a:normAutofit fontScale="90000"/>
          </a:bodyPr>
          <a:lstStyle/>
          <a:p>
            <a:pPr eaLnBrk="1" hangingPunct="1">
              <a:defRPr/>
            </a:pPr>
            <a:r>
              <a:rPr lang="en-GB" altLang="en-US" sz="4000"/>
              <a:t>Concerns with traditional approaches to adventure pedagogy</a:t>
            </a:r>
          </a:p>
        </p:txBody>
      </p:sp>
      <p:sp>
        <p:nvSpPr>
          <p:cNvPr id="4099" name="Rectangle 3"/>
          <p:cNvSpPr>
            <a:spLocks noGrp="1" noChangeArrowheads="1"/>
          </p:cNvSpPr>
          <p:nvPr>
            <p:ph idx="1"/>
          </p:nvPr>
        </p:nvSpPr>
        <p:spPr>
          <a:xfrm>
            <a:off x="457200" y="1700213"/>
            <a:ext cx="8229600" cy="4395787"/>
          </a:xfrm>
        </p:spPr>
        <p:txBody>
          <a:bodyPr>
            <a:normAutofit lnSpcReduction="10000"/>
          </a:bodyPr>
          <a:lstStyle/>
          <a:p>
            <a:pPr marL="514350" indent="-514350" eaLnBrk="1" hangingPunct="1">
              <a:buFont typeface="Wingdings" pitchFamily="2" charset="2"/>
              <a:buAutoNum type="arabicPeriod"/>
              <a:defRPr/>
            </a:pPr>
            <a:r>
              <a:rPr lang="en-GB" altLang="en-US" sz="2800" dirty="0"/>
              <a:t>Delivered as a one–off experience ( 3 or 5 day </a:t>
            </a:r>
          </a:p>
          <a:p>
            <a:pPr marL="514350" indent="-514350" eaLnBrk="1" hangingPunct="1">
              <a:buFont typeface="Wingdings" pitchFamily="2" charset="2"/>
              <a:buNone/>
              <a:defRPr/>
            </a:pPr>
            <a:r>
              <a:rPr lang="en-GB" altLang="en-US" sz="2800" dirty="0"/>
              <a:t>     residential) largely separate from other school</a:t>
            </a:r>
          </a:p>
          <a:p>
            <a:pPr marL="514350" indent="-514350" eaLnBrk="1" hangingPunct="1">
              <a:buFont typeface="Wingdings" pitchFamily="2" charset="2"/>
              <a:buNone/>
              <a:defRPr/>
            </a:pPr>
            <a:r>
              <a:rPr lang="en-GB" altLang="en-US" sz="2800" dirty="0"/>
              <a:t>     learning.</a:t>
            </a:r>
          </a:p>
          <a:p>
            <a:pPr marL="514350" indent="-514350" eaLnBrk="1" hangingPunct="1">
              <a:buFont typeface="Wingdings" pitchFamily="2" charset="2"/>
              <a:buAutoNum type="arabicPeriod" startAt="2"/>
              <a:defRPr/>
            </a:pPr>
            <a:r>
              <a:rPr lang="en-GB" altLang="en-US" sz="2800" dirty="0"/>
              <a:t>Delivered in a different (often remote) </a:t>
            </a:r>
          </a:p>
          <a:p>
            <a:pPr marL="514350" indent="-514350" eaLnBrk="1" hangingPunct="1">
              <a:buFont typeface="Wingdings" pitchFamily="2" charset="2"/>
              <a:buNone/>
              <a:defRPr/>
            </a:pPr>
            <a:r>
              <a:rPr lang="en-US" altLang="en-US" sz="2800" dirty="0"/>
              <a:t>     l</a:t>
            </a:r>
            <a:r>
              <a:rPr lang="en-GB" altLang="en-US" sz="2800" dirty="0" err="1"/>
              <a:t>ocation</a:t>
            </a:r>
            <a:r>
              <a:rPr lang="en-GB" altLang="en-US" sz="2800" dirty="0"/>
              <a:t>.</a:t>
            </a:r>
          </a:p>
          <a:p>
            <a:pPr marL="514350" indent="-514350" eaLnBrk="1" hangingPunct="1">
              <a:buFont typeface="Wingdings" pitchFamily="2" charset="2"/>
              <a:buAutoNum type="arabicPeriod" startAt="3"/>
              <a:defRPr/>
            </a:pPr>
            <a:r>
              <a:rPr lang="en-GB" altLang="en-US" sz="2800" dirty="0"/>
              <a:t>Delivered by outdoor coaching staff but not teachers.</a:t>
            </a:r>
          </a:p>
          <a:p>
            <a:pPr marL="514350" indent="-514350" eaLnBrk="1" hangingPunct="1">
              <a:buFont typeface="Wingdings" pitchFamily="2" charset="2"/>
              <a:buAutoNum type="arabicPeriod" startAt="4"/>
              <a:defRPr/>
            </a:pPr>
            <a:r>
              <a:rPr lang="en-GB" altLang="en-US" sz="2800" dirty="0"/>
              <a:t>Delivered away from pupils’ school / home / play area.</a:t>
            </a:r>
          </a:p>
          <a:p>
            <a:pPr marL="514350" indent="-514350" eaLnBrk="1" hangingPunct="1">
              <a:buFont typeface="Wingdings" pitchFamily="2" charset="2"/>
              <a:buAutoNum type="arabicPeriod" startAt="4"/>
              <a:defRPr/>
            </a:pPr>
            <a:endParaRPr lang="en-GB" altLang="en-US" sz="2400" dirty="0"/>
          </a:p>
          <a:p>
            <a:pPr marL="514350" indent="-514350" eaLnBrk="1" hangingPunct="1">
              <a:buFont typeface="Wingdings" pitchFamily="2" charset="2"/>
              <a:buNone/>
              <a:defRPr/>
            </a:pPr>
            <a:endParaRPr lang="en-GB" altLang="en-US" sz="2400" dirty="0"/>
          </a:p>
        </p:txBody>
      </p:sp>
    </p:spTree>
    <p:extLst>
      <p:ext uri="{BB962C8B-B14F-4D97-AF65-F5344CB8AC3E}">
        <p14:creationId xmlns:p14="http://schemas.microsoft.com/office/powerpoint/2010/main" val="4652253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457200" y="274638"/>
            <a:ext cx="8229600" cy="706437"/>
          </a:xfrm>
        </p:spPr>
        <p:txBody>
          <a:bodyPr/>
          <a:lstStyle/>
          <a:p>
            <a:pPr eaLnBrk="1" hangingPunct="1">
              <a:defRPr/>
            </a:pPr>
            <a:r>
              <a:rPr lang="en-GB" altLang="en-US" sz="4000"/>
              <a:t>Concerns</a:t>
            </a:r>
            <a:r>
              <a:rPr lang="en-US" altLang="en-US" sz="4000"/>
              <a:t>…</a:t>
            </a:r>
            <a:endParaRPr lang="en-GB" altLang="en-US" sz="4000"/>
          </a:p>
        </p:txBody>
      </p:sp>
      <p:sp>
        <p:nvSpPr>
          <p:cNvPr id="5123" name="Rectangle 3"/>
          <p:cNvSpPr>
            <a:spLocks noGrp="1" noChangeArrowheads="1"/>
          </p:cNvSpPr>
          <p:nvPr>
            <p:ph idx="1"/>
          </p:nvPr>
        </p:nvSpPr>
        <p:spPr>
          <a:xfrm>
            <a:off x="457200" y="981075"/>
            <a:ext cx="8229600" cy="4536158"/>
          </a:xfrm>
        </p:spPr>
        <p:txBody>
          <a:bodyPr>
            <a:normAutofit fontScale="62500" lnSpcReduction="20000"/>
          </a:bodyPr>
          <a:lstStyle/>
          <a:p>
            <a:pPr marL="0" indent="0" eaLnBrk="1" hangingPunct="1">
              <a:buFont typeface="Wingdings" pitchFamily="2" charset="2"/>
              <a:buNone/>
              <a:defRPr/>
            </a:pPr>
            <a:r>
              <a:rPr lang="en-GB" altLang="en-US" sz="2800" dirty="0"/>
              <a:t>5. </a:t>
            </a:r>
            <a:r>
              <a:rPr lang="en-GB" altLang="en-US" sz="4500" dirty="0"/>
              <a:t>Limited transfer of learning back to</a:t>
            </a:r>
          </a:p>
          <a:p>
            <a:pPr marL="0" indent="0" eaLnBrk="1" hangingPunct="1">
              <a:buFont typeface="Wingdings" pitchFamily="2" charset="2"/>
              <a:buNone/>
              <a:defRPr/>
            </a:pPr>
            <a:r>
              <a:rPr lang="en-GB" altLang="en-US" sz="4500" dirty="0"/>
              <a:t>    school and PE curriculum.</a:t>
            </a:r>
          </a:p>
          <a:p>
            <a:pPr marL="0" indent="0" eaLnBrk="1" hangingPunct="1">
              <a:buFont typeface="Wingdings" pitchFamily="2" charset="2"/>
              <a:buNone/>
              <a:defRPr/>
            </a:pPr>
            <a:r>
              <a:rPr lang="en-GB" altLang="en-US" sz="4500" dirty="0"/>
              <a:t>6. Lacks progression and development between </a:t>
            </a:r>
          </a:p>
          <a:p>
            <a:pPr marL="0" indent="0" eaLnBrk="1" hangingPunct="1">
              <a:buFont typeface="Wingdings" pitchFamily="2" charset="2"/>
              <a:buNone/>
              <a:defRPr/>
            </a:pPr>
            <a:r>
              <a:rPr lang="en-GB" altLang="en-US" sz="4500" dirty="0"/>
              <a:t>    Key Stages.</a:t>
            </a:r>
          </a:p>
          <a:p>
            <a:pPr marL="0" indent="0" eaLnBrk="1" hangingPunct="1">
              <a:buFont typeface="Wingdings" pitchFamily="2" charset="2"/>
              <a:buNone/>
              <a:defRPr/>
            </a:pPr>
            <a:r>
              <a:rPr lang="en-GB" altLang="en-US" sz="4500" dirty="0"/>
              <a:t>7. Provides no opportunity to continue </a:t>
            </a:r>
          </a:p>
          <a:p>
            <a:pPr marL="0" indent="0" eaLnBrk="1" hangingPunct="1">
              <a:buFont typeface="Wingdings" pitchFamily="2" charset="2"/>
              <a:buNone/>
              <a:defRPr/>
            </a:pPr>
            <a:r>
              <a:rPr lang="en-GB" altLang="en-US" sz="4500" dirty="0"/>
              <a:t>    learning by connecting with local clubs.</a:t>
            </a:r>
          </a:p>
          <a:p>
            <a:pPr marL="0" indent="0" eaLnBrk="1" hangingPunct="1">
              <a:buFont typeface="Wingdings" pitchFamily="2" charset="2"/>
              <a:buNone/>
              <a:defRPr/>
            </a:pPr>
            <a:r>
              <a:rPr lang="en-GB" altLang="en-US" sz="4500" dirty="0"/>
              <a:t>7. Has a physical / skills focus and not a holistic </a:t>
            </a:r>
          </a:p>
          <a:p>
            <a:pPr marL="0" indent="0" eaLnBrk="1" hangingPunct="1">
              <a:buFont typeface="Wingdings" pitchFamily="2" charset="2"/>
              <a:buNone/>
              <a:defRPr/>
            </a:pPr>
            <a:r>
              <a:rPr lang="en-GB" altLang="en-US" sz="4500" dirty="0"/>
              <a:t>    development focus.</a:t>
            </a:r>
          </a:p>
          <a:p>
            <a:pPr marL="0" indent="0" eaLnBrk="1" hangingPunct="1">
              <a:buFont typeface="Wingdings" pitchFamily="2" charset="2"/>
              <a:buNone/>
              <a:defRPr/>
            </a:pPr>
            <a:r>
              <a:rPr lang="en-GB" altLang="en-US" sz="4500" dirty="0"/>
              <a:t>8. Is assessed within </a:t>
            </a:r>
            <a:r>
              <a:rPr lang="en-GB" altLang="en-US" sz="4500" dirty="0" err="1"/>
              <a:t>PEd</a:t>
            </a:r>
            <a:r>
              <a:rPr lang="en-GB" altLang="en-US" sz="4500" dirty="0"/>
              <a:t> as a whole and not for </a:t>
            </a:r>
          </a:p>
          <a:p>
            <a:pPr marL="0" indent="0" eaLnBrk="1" hangingPunct="1">
              <a:buFont typeface="Wingdings" pitchFamily="2" charset="2"/>
              <a:buNone/>
              <a:defRPr/>
            </a:pPr>
            <a:r>
              <a:rPr lang="en-GB" altLang="en-US" sz="4500" dirty="0"/>
              <a:t>    its own unique outcomes. </a:t>
            </a:r>
          </a:p>
        </p:txBody>
      </p:sp>
    </p:spTree>
    <p:extLst>
      <p:ext uri="{BB962C8B-B14F-4D97-AF65-F5344CB8AC3E}">
        <p14:creationId xmlns:p14="http://schemas.microsoft.com/office/powerpoint/2010/main" val="537592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457200" y="0"/>
            <a:ext cx="8229600" cy="922337"/>
          </a:xfrm>
        </p:spPr>
        <p:txBody>
          <a:bodyPr/>
          <a:lstStyle/>
          <a:p>
            <a:pPr eaLnBrk="1" hangingPunct="1">
              <a:defRPr/>
            </a:pPr>
            <a:r>
              <a:rPr lang="en-US" altLang="en-US" sz="4000"/>
              <a:t>Implications </a:t>
            </a:r>
          </a:p>
        </p:txBody>
      </p:sp>
      <p:sp>
        <p:nvSpPr>
          <p:cNvPr id="6147" name="Rectangle 3"/>
          <p:cNvSpPr>
            <a:spLocks noGrp="1" noChangeArrowheads="1"/>
          </p:cNvSpPr>
          <p:nvPr>
            <p:ph idx="1"/>
          </p:nvPr>
        </p:nvSpPr>
        <p:spPr>
          <a:xfrm>
            <a:off x="457200" y="908721"/>
            <a:ext cx="8686800" cy="5187280"/>
          </a:xfrm>
        </p:spPr>
        <p:txBody>
          <a:bodyPr>
            <a:normAutofit/>
          </a:bodyPr>
          <a:lstStyle/>
          <a:p>
            <a:pPr marL="0" indent="0" eaLnBrk="1" hangingPunct="1">
              <a:buFont typeface="Wingdings" pitchFamily="2" charset="2"/>
              <a:buNone/>
              <a:defRPr/>
            </a:pPr>
            <a:r>
              <a:rPr lang="en-GB" altLang="en-US" sz="2800" dirty="0"/>
              <a:t>Outdoor Adventure Education (OAE):</a:t>
            </a:r>
          </a:p>
          <a:p>
            <a:pPr marL="0" indent="0" eaLnBrk="1" hangingPunct="1">
              <a:defRPr/>
            </a:pPr>
            <a:r>
              <a:rPr lang="en-GB" altLang="en-US" sz="2800" dirty="0"/>
              <a:t>Does not fulfil its learning potential.</a:t>
            </a:r>
          </a:p>
          <a:p>
            <a:pPr marL="0" indent="0" eaLnBrk="1" hangingPunct="1">
              <a:defRPr/>
            </a:pPr>
            <a:r>
              <a:rPr lang="en-GB" altLang="en-US" sz="2800" dirty="0"/>
              <a:t>Remains marginalised within PE and the timetable (team games dominate).</a:t>
            </a:r>
          </a:p>
          <a:p>
            <a:pPr marL="0" indent="0" eaLnBrk="1" hangingPunct="1">
              <a:defRPr/>
            </a:pPr>
            <a:r>
              <a:rPr lang="en-GB" altLang="en-US" sz="2800" dirty="0"/>
              <a:t> Has very little relevance to pupils physical</a:t>
            </a:r>
          </a:p>
          <a:p>
            <a:pPr marL="0" indent="0" eaLnBrk="1" hangingPunct="1">
              <a:buFont typeface="Wingdings" pitchFamily="2" charset="2"/>
              <a:buNone/>
              <a:defRPr/>
            </a:pPr>
            <a:r>
              <a:rPr lang="en-GB" altLang="en-US" sz="2800" dirty="0"/>
              <a:t>development in school/through PE.       </a:t>
            </a:r>
          </a:p>
          <a:p>
            <a:pPr eaLnBrk="1" hangingPunct="1">
              <a:defRPr/>
            </a:pPr>
            <a:r>
              <a:rPr lang="en-GB" altLang="en-US" sz="2800" dirty="0"/>
              <a:t>Does not develop links to local clubs and </a:t>
            </a:r>
          </a:p>
          <a:p>
            <a:pPr marL="0" indent="0" eaLnBrk="1" hangingPunct="1">
              <a:buFont typeface="Wingdings" pitchFamily="2" charset="2"/>
              <a:buNone/>
              <a:defRPr/>
            </a:pPr>
            <a:r>
              <a:rPr lang="en-GB" altLang="en-US" sz="2800" dirty="0"/>
              <a:t>organisations to support  physical literacy </a:t>
            </a:r>
          </a:p>
          <a:p>
            <a:pPr marL="0" indent="0" eaLnBrk="1" hangingPunct="1">
              <a:buFont typeface="Wingdings" pitchFamily="2" charset="2"/>
              <a:buNone/>
              <a:defRPr/>
            </a:pPr>
            <a:r>
              <a:rPr lang="en-GB" altLang="en-US" sz="2800" dirty="0"/>
              <a:t>for life.</a:t>
            </a:r>
          </a:p>
          <a:p>
            <a:pPr marL="0" indent="0" eaLnBrk="1" hangingPunct="1">
              <a:buFont typeface="Wingdings" pitchFamily="2" charset="2"/>
              <a:buNone/>
              <a:defRPr/>
            </a:pPr>
            <a:endParaRPr lang="en-GB" altLang="en-US" dirty="0"/>
          </a:p>
          <a:p>
            <a:pPr marL="0" indent="0" eaLnBrk="1" hangingPunct="1">
              <a:buFont typeface="Wingdings" pitchFamily="2" charset="2"/>
              <a:buNone/>
              <a:defRPr/>
            </a:pPr>
            <a:endParaRPr lang="en-GB" altLang="en-US" dirty="0"/>
          </a:p>
          <a:p>
            <a:pPr marL="0" indent="0" eaLnBrk="1" hangingPunct="1">
              <a:buFont typeface="Wingdings" pitchFamily="2" charset="2"/>
              <a:buNone/>
              <a:defRPr/>
            </a:pPr>
            <a:endParaRPr lang="en-GB" altLang="en-US" dirty="0"/>
          </a:p>
        </p:txBody>
      </p:sp>
    </p:spTree>
    <p:extLst>
      <p:ext uri="{BB962C8B-B14F-4D97-AF65-F5344CB8AC3E}">
        <p14:creationId xmlns:p14="http://schemas.microsoft.com/office/powerpoint/2010/main" val="15879947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The Challenge for OAE / PE</a:t>
            </a:r>
          </a:p>
        </p:txBody>
      </p:sp>
      <p:sp>
        <p:nvSpPr>
          <p:cNvPr id="3" name="Content Placeholder 2"/>
          <p:cNvSpPr>
            <a:spLocks noGrp="1"/>
          </p:cNvSpPr>
          <p:nvPr>
            <p:ph idx="1"/>
          </p:nvPr>
        </p:nvSpPr>
        <p:spPr/>
        <p:txBody>
          <a:bodyPr>
            <a:normAutofit/>
          </a:bodyPr>
          <a:lstStyle/>
          <a:p>
            <a:pPr>
              <a:defRPr/>
            </a:pPr>
            <a:r>
              <a:rPr lang="en-GB" sz="4000" dirty="0"/>
              <a:t>How do we make outdoor experiences delivered as part of the Physical Education curriculum more like the personal (outdoor) adventures that you have described earlier?</a:t>
            </a:r>
          </a:p>
        </p:txBody>
      </p:sp>
    </p:spTree>
    <p:extLst>
      <p:ext uri="{BB962C8B-B14F-4D97-AF65-F5344CB8AC3E}">
        <p14:creationId xmlns:p14="http://schemas.microsoft.com/office/powerpoint/2010/main" val="5012504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Our Response</a:t>
            </a:r>
          </a:p>
        </p:txBody>
      </p:sp>
      <p:sp>
        <p:nvSpPr>
          <p:cNvPr id="3" name="Content Placeholder 2"/>
          <p:cNvSpPr>
            <a:spLocks noGrp="1"/>
          </p:cNvSpPr>
          <p:nvPr>
            <p:ph idx="1"/>
          </p:nvPr>
        </p:nvSpPr>
        <p:spPr/>
        <p:txBody>
          <a:bodyPr/>
          <a:lstStyle/>
          <a:p>
            <a:pPr>
              <a:defRPr/>
            </a:pPr>
            <a:r>
              <a:rPr lang="en-GB" dirty="0"/>
              <a:t>Make Outdoor Adventure Education learning experiences in Physical Education: </a:t>
            </a:r>
          </a:p>
          <a:p>
            <a:pPr marL="0" indent="0">
              <a:buFont typeface="Wingdings" pitchFamily="2" charset="2"/>
              <a:buNone/>
              <a:defRPr/>
            </a:pPr>
            <a:r>
              <a:rPr lang="en-GB" dirty="0"/>
              <a:t>	- more   	AUTHENTIC </a:t>
            </a:r>
          </a:p>
          <a:p>
            <a:pPr marL="0" indent="0">
              <a:buFont typeface="Wingdings" pitchFamily="2" charset="2"/>
              <a:buNone/>
              <a:defRPr/>
            </a:pPr>
            <a:r>
              <a:rPr lang="en-GB" dirty="0"/>
              <a:t>	- more 	DISTINCTIVE </a:t>
            </a:r>
          </a:p>
          <a:p>
            <a:pPr marL="0" indent="0">
              <a:buFont typeface="Wingdings" pitchFamily="2" charset="2"/>
              <a:buNone/>
              <a:defRPr/>
            </a:pPr>
            <a:r>
              <a:rPr lang="en-GB" dirty="0"/>
              <a:t>	- more	ADVENTUROUS</a:t>
            </a:r>
          </a:p>
          <a:p>
            <a:pPr marL="0" indent="0">
              <a:buFont typeface="Wingdings" pitchFamily="2" charset="2"/>
              <a:buNone/>
              <a:defRPr/>
            </a:pPr>
            <a:r>
              <a:rPr lang="en-GB" dirty="0"/>
              <a:t>          - more	MEANINGFUL</a:t>
            </a:r>
          </a:p>
          <a:p>
            <a:pPr>
              <a:defRPr/>
            </a:pPr>
            <a:endParaRPr lang="en-GB" dirty="0"/>
          </a:p>
        </p:txBody>
      </p:sp>
    </p:spTree>
    <p:extLst>
      <p:ext uri="{BB962C8B-B14F-4D97-AF65-F5344CB8AC3E}">
        <p14:creationId xmlns:p14="http://schemas.microsoft.com/office/powerpoint/2010/main" val="7178339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60648" y="162833"/>
            <a:ext cx="9083352" cy="961911"/>
          </a:xfrm>
        </p:spPr>
        <p:txBody>
          <a:bodyPr>
            <a:normAutofit fontScale="90000"/>
          </a:bodyPr>
          <a:lstStyle/>
          <a:p>
            <a:pPr eaLnBrk="1" hangingPunct="1">
              <a:defRPr/>
            </a:pPr>
            <a:r>
              <a:rPr lang="en-GB" altLang="en-US" sz="3200" dirty="0"/>
              <a:t> What do we know from research about the impact of outdoor adventure pedagogy?</a:t>
            </a:r>
          </a:p>
        </p:txBody>
      </p:sp>
      <p:sp>
        <p:nvSpPr>
          <p:cNvPr id="21507" name="Rectangle 3"/>
          <p:cNvSpPr>
            <a:spLocks noGrp="1" noChangeArrowheads="1"/>
          </p:cNvSpPr>
          <p:nvPr>
            <p:ph idx="1"/>
          </p:nvPr>
        </p:nvSpPr>
        <p:spPr>
          <a:xfrm>
            <a:off x="487524" y="1412776"/>
            <a:ext cx="8229600" cy="4179887"/>
          </a:xfrm>
        </p:spPr>
        <p:txBody>
          <a:bodyPr>
            <a:normAutofit lnSpcReduction="10000"/>
          </a:bodyPr>
          <a:lstStyle/>
          <a:p>
            <a:pPr marL="0" indent="0">
              <a:buNone/>
              <a:defRPr/>
            </a:pPr>
            <a:r>
              <a:rPr lang="en-GB" altLang="en-US" dirty="0"/>
              <a:t>Selected literature review of adventure pedagogy research…</a:t>
            </a:r>
          </a:p>
          <a:p>
            <a:pPr marL="0" indent="0">
              <a:buNone/>
              <a:defRPr/>
            </a:pPr>
            <a:r>
              <a:rPr lang="en-GB" altLang="en-US" dirty="0"/>
              <a:t>Inclusion / exclusion criteria:</a:t>
            </a:r>
          </a:p>
          <a:p>
            <a:pPr marL="0" indent="0">
              <a:buNone/>
              <a:defRPr/>
            </a:pPr>
            <a:r>
              <a:rPr lang="en-GB" altLang="en-US" dirty="0"/>
              <a:t>   - formal programmes as part of curriculum</a:t>
            </a:r>
          </a:p>
          <a:p>
            <a:pPr marL="0" indent="0">
              <a:buNone/>
              <a:defRPr/>
            </a:pPr>
            <a:r>
              <a:rPr lang="en-GB" altLang="en-US" dirty="0"/>
              <a:t>   - published in last 20 years</a:t>
            </a:r>
          </a:p>
          <a:p>
            <a:pPr marL="0" indent="0">
              <a:buNone/>
              <a:defRPr/>
            </a:pPr>
            <a:r>
              <a:rPr lang="en-GB" altLang="en-US" dirty="0"/>
              <a:t>   - available in English</a:t>
            </a:r>
          </a:p>
          <a:p>
            <a:pPr marL="0" indent="0">
              <a:buNone/>
              <a:defRPr/>
            </a:pPr>
            <a:r>
              <a:rPr lang="en-GB" altLang="en-US" dirty="0"/>
              <a:t>   - identified as either Outdoor Education or Adventure Education programme</a:t>
            </a:r>
          </a:p>
        </p:txBody>
      </p:sp>
    </p:spTree>
    <p:extLst>
      <p:ext uri="{BB962C8B-B14F-4D97-AF65-F5344CB8AC3E}">
        <p14:creationId xmlns:p14="http://schemas.microsoft.com/office/powerpoint/2010/main" val="715477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00" y="274638"/>
            <a:ext cx="8229600" cy="850900"/>
          </a:xfrm>
        </p:spPr>
        <p:txBody>
          <a:bodyPr/>
          <a:lstStyle/>
          <a:p>
            <a:pPr eaLnBrk="1" hangingPunct="1">
              <a:defRPr/>
            </a:pPr>
            <a:r>
              <a:rPr lang="en-GB" altLang="en-US"/>
              <a:t>Findings</a:t>
            </a:r>
          </a:p>
        </p:txBody>
      </p:sp>
      <p:sp>
        <p:nvSpPr>
          <p:cNvPr id="8195" name="Rectangle 3"/>
          <p:cNvSpPr>
            <a:spLocks noGrp="1" noChangeArrowheads="1"/>
          </p:cNvSpPr>
          <p:nvPr>
            <p:ph idx="1"/>
          </p:nvPr>
        </p:nvSpPr>
        <p:spPr>
          <a:xfrm>
            <a:off x="457200" y="1196975"/>
            <a:ext cx="8229600" cy="5327650"/>
          </a:xfrm>
        </p:spPr>
        <p:txBody>
          <a:bodyPr/>
          <a:lstStyle/>
          <a:p>
            <a:pPr eaLnBrk="1" hangingPunct="1">
              <a:buFont typeface="Wingdings" pitchFamily="2" charset="2"/>
              <a:buNone/>
              <a:defRPr/>
            </a:pPr>
            <a:r>
              <a:rPr lang="en-GB" altLang="en-US" dirty="0"/>
              <a:t>1.Affective learning (self–esteem/ confidence </a:t>
            </a:r>
            <a:r>
              <a:rPr lang="en-GB" altLang="en-US" dirty="0" err="1"/>
              <a:t>etc</a:t>
            </a:r>
            <a:r>
              <a:rPr lang="en-GB" altLang="en-US" dirty="0"/>
              <a:t>).                       </a:t>
            </a:r>
            <a:r>
              <a:rPr lang="en-GB" altLang="en-US" u="sng" dirty="0"/>
              <a:t>Robust</a:t>
            </a:r>
            <a:r>
              <a:rPr lang="en-GB" altLang="en-US" dirty="0"/>
              <a:t>.</a:t>
            </a:r>
          </a:p>
          <a:p>
            <a:pPr eaLnBrk="1" hangingPunct="1">
              <a:buFont typeface="Wingdings" pitchFamily="2" charset="2"/>
              <a:buNone/>
              <a:defRPr/>
            </a:pPr>
            <a:endParaRPr lang="en-GB" altLang="en-US" dirty="0"/>
          </a:p>
          <a:p>
            <a:pPr eaLnBrk="1" hangingPunct="1">
              <a:buFont typeface="Wingdings" pitchFamily="2" charset="2"/>
              <a:buNone/>
              <a:defRPr/>
            </a:pPr>
            <a:r>
              <a:rPr lang="en-US" altLang="en-US" dirty="0"/>
              <a:t>2.Physical learning – (stamina, general fitness, coordination, health &amp; well being </a:t>
            </a:r>
            <a:r>
              <a:rPr lang="en-US" altLang="en-US" dirty="0" err="1"/>
              <a:t>etc</a:t>
            </a:r>
            <a:r>
              <a:rPr lang="en-US" altLang="en-US" dirty="0"/>
              <a:t> but not MVPA – speed, muscular strength, VO2). </a:t>
            </a:r>
            <a:r>
              <a:rPr lang="en-US" altLang="en-US" u="sng" dirty="0"/>
              <a:t>Positive evidence</a:t>
            </a:r>
            <a:r>
              <a:rPr lang="en-US" altLang="en-US" dirty="0"/>
              <a:t> but limited quantity of research studies.</a:t>
            </a:r>
          </a:p>
          <a:p>
            <a:pPr eaLnBrk="1" hangingPunct="1">
              <a:buFont typeface="Wingdings" pitchFamily="2" charset="2"/>
              <a:buNone/>
              <a:defRPr/>
            </a:pPr>
            <a:endParaRPr lang="en-GB" altLang="en-US" dirty="0"/>
          </a:p>
        </p:txBody>
      </p:sp>
    </p:spTree>
    <p:extLst>
      <p:ext uri="{BB962C8B-B14F-4D97-AF65-F5344CB8AC3E}">
        <p14:creationId xmlns:p14="http://schemas.microsoft.com/office/powerpoint/2010/main" val="17672594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537"/>
          </a:xfrm>
        </p:spPr>
        <p:txBody>
          <a:bodyPr>
            <a:normAutofit fontScale="90000"/>
          </a:bodyPr>
          <a:lstStyle/>
          <a:p>
            <a:pPr>
              <a:defRPr/>
            </a:pPr>
            <a:r>
              <a:rPr lang="en-US" sz="3200" dirty="0">
                <a:ea typeface="ＭＳ Ｐゴシック" charset="0"/>
              </a:rPr>
              <a:t>Findings (cont’d)</a:t>
            </a:r>
          </a:p>
        </p:txBody>
      </p:sp>
      <p:sp>
        <p:nvSpPr>
          <p:cNvPr id="3" name="Content Placeholder 2"/>
          <p:cNvSpPr>
            <a:spLocks noGrp="1"/>
          </p:cNvSpPr>
          <p:nvPr>
            <p:ph idx="1"/>
          </p:nvPr>
        </p:nvSpPr>
        <p:spPr>
          <a:xfrm>
            <a:off x="457200" y="908050"/>
            <a:ext cx="8229600" cy="5187950"/>
          </a:xfrm>
        </p:spPr>
        <p:txBody>
          <a:bodyPr>
            <a:normAutofit/>
          </a:bodyPr>
          <a:lstStyle/>
          <a:p>
            <a:pPr eaLnBrk="1" hangingPunct="1">
              <a:buFont typeface="Wingdings" charset="0"/>
              <a:buNone/>
              <a:defRPr/>
            </a:pPr>
            <a:r>
              <a:rPr lang="en-GB" sz="2800" dirty="0">
                <a:ea typeface="ＭＳ Ｐゴシック" charset="0"/>
              </a:rPr>
              <a:t>3.Cognitive learning (academic). </a:t>
            </a:r>
            <a:r>
              <a:rPr lang="en-GB" sz="2800" u="sng" dirty="0">
                <a:ea typeface="ＭＳ Ｐゴシック" charset="0"/>
              </a:rPr>
              <a:t>Weak </a:t>
            </a:r>
            <a:r>
              <a:rPr lang="en-GB" sz="2800" dirty="0">
                <a:ea typeface="ＭＳ Ｐゴシック" charset="0"/>
              </a:rPr>
              <a:t> evidence for a direct link between academic knowledge gains and OAE. Some evidence of indirect link to improved creative problem solving skills and higher levels of motivation to engage in classroom learning as a result of OA experiences (Natural Connections, 2016).</a:t>
            </a:r>
          </a:p>
          <a:p>
            <a:pPr eaLnBrk="1" hangingPunct="1">
              <a:buFont typeface="Wingdings" charset="0"/>
              <a:buNone/>
              <a:defRPr/>
            </a:pPr>
            <a:r>
              <a:rPr lang="en-GB" sz="2800" dirty="0">
                <a:ea typeface="ＭＳ Ｐゴシック" charset="0"/>
              </a:rPr>
              <a:t> </a:t>
            </a:r>
          </a:p>
          <a:p>
            <a:pPr eaLnBrk="1" hangingPunct="1">
              <a:buFont typeface="Wingdings" charset="0"/>
              <a:buNone/>
              <a:defRPr/>
            </a:pPr>
            <a:r>
              <a:rPr lang="en-GB" sz="2800" dirty="0">
                <a:ea typeface="ＭＳ Ｐゴシック" charset="0"/>
              </a:rPr>
              <a:t>* </a:t>
            </a:r>
            <a:r>
              <a:rPr lang="en-GB" sz="2800" u="sng" dirty="0">
                <a:ea typeface="ＭＳ Ｐゴシック" charset="0"/>
              </a:rPr>
              <a:t>Limited and weak evidence</a:t>
            </a:r>
            <a:r>
              <a:rPr lang="en-GB" sz="2800" dirty="0">
                <a:ea typeface="ＭＳ Ｐゴシック" charset="0"/>
              </a:rPr>
              <a:t> for OAE pedagogy to support increased environmental knowledge.</a:t>
            </a:r>
          </a:p>
          <a:p>
            <a:pPr>
              <a:buFont typeface="Wingdings" charset="0"/>
              <a:buChar char="n"/>
              <a:defRPr/>
            </a:pPr>
            <a:endParaRPr lang="en-US" dirty="0">
              <a:ea typeface="ＭＳ Ｐゴシック" charset="0"/>
            </a:endParaRPr>
          </a:p>
        </p:txBody>
      </p:sp>
    </p:spTree>
    <p:extLst>
      <p:ext uri="{BB962C8B-B14F-4D97-AF65-F5344CB8AC3E}">
        <p14:creationId xmlns:p14="http://schemas.microsoft.com/office/powerpoint/2010/main" val="4833889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06401" y="260648"/>
            <a:ext cx="8291512" cy="649288"/>
          </a:xfrm>
        </p:spPr>
        <p:txBody>
          <a:bodyPr/>
          <a:lstStyle/>
          <a:p>
            <a:pPr eaLnBrk="1" hangingPunct="1">
              <a:defRPr/>
            </a:pPr>
            <a:r>
              <a:rPr lang="en-GB" sz="2800" dirty="0">
                <a:ea typeface="ＭＳ Ｐゴシック" charset="0"/>
              </a:rPr>
              <a:t>Task 4 – In pairs</a:t>
            </a:r>
          </a:p>
        </p:txBody>
      </p:sp>
      <p:sp>
        <p:nvSpPr>
          <p:cNvPr id="9219" name="Rectangle 3"/>
          <p:cNvSpPr>
            <a:spLocks noGrp="1" noChangeArrowheads="1"/>
          </p:cNvSpPr>
          <p:nvPr>
            <p:ph idx="1"/>
          </p:nvPr>
        </p:nvSpPr>
        <p:spPr>
          <a:xfrm>
            <a:off x="406401" y="909936"/>
            <a:ext cx="8229600" cy="4103910"/>
          </a:xfrm>
        </p:spPr>
        <p:txBody>
          <a:bodyPr>
            <a:noAutofit/>
          </a:bodyPr>
          <a:lstStyle/>
          <a:p>
            <a:pPr eaLnBrk="1" hangingPunct="1">
              <a:lnSpc>
                <a:spcPct val="80000"/>
              </a:lnSpc>
              <a:defRPr/>
            </a:pPr>
            <a:r>
              <a:rPr lang="en-GB" altLang="en-US" sz="2800" dirty="0"/>
              <a:t>Drawing upon the findings from the review of research and your own personal experiences what</a:t>
            </a:r>
          </a:p>
          <a:p>
            <a:pPr eaLnBrk="1" hangingPunct="1">
              <a:lnSpc>
                <a:spcPct val="80000"/>
              </a:lnSpc>
              <a:buFont typeface="Wingdings" pitchFamily="2" charset="2"/>
              <a:buNone/>
              <a:defRPr/>
            </a:pPr>
            <a:r>
              <a:rPr lang="en-GB" altLang="en-US" sz="2800" dirty="0"/>
              <a:t>   makes an outdoor adventure activity authentic?</a:t>
            </a:r>
          </a:p>
          <a:p>
            <a:pPr eaLnBrk="1" hangingPunct="1">
              <a:lnSpc>
                <a:spcPct val="80000"/>
              </a:lnSpc>
              <a:buFont typeface="Wingdings" pitchFamily="2" charset="2"/>
              <a:buNone/>
              <a:defRPr/>
            </a:pPr>
            <a:endParaRPr lang="en-GB" altLang="en-US" sz="2800" dirty="0"/>
          </a:p>
          <a:p>
            <a:pPr eaLnBrk="1" hangingPunct="1">
              <a:lnSpc>
                <a:spcPct val="80000"/>
              </a:lnSpc>
              <a:defRPr/>
            </a:pPr>
            <a:r>
              <a:rPr lang="en-GB" altLang="en-US" sz="2800" dirty="0"/>
              <a:t>Identify 4 key characteristics –</a:t>
            </a:r>
          </a:p>
          <a:p>
            <a:pPr eaLnBrk="1" hangingPunct="1">
              <a:lnSpc>
                <a:spcPct val="80000"/>
              </a:lnSpc>
              <a:buFont typeface="Wingdings" pitchFamily="2" charset="2"/>
              <a:buNone/>
              <a:defRPr/>
            </a:pPr>
            <a:r>
              <a:rPr lang="en-GB" altLang="en-US" sz="2800" dirty="0"/>
              <a:t>  ‘non </a:t>
            </a:r>
            <a:r>
              <a:rPr lang="en-GB" altLang="en-US" sz="2800" dirty="0" err="1"/>
              <a:t>negotiables</a:t>
            </a:r>
            <a:r>
              <a:rPr lang="en-GB" altLang="en-US" sz="2800" dirty="0"/>
              <a:t>’</a:t>
            </a:r>
          </a:p>
          <a:p>
            <a:pPr marL="0" indent="0" eaLnBrk="1" hangingPunct="1">
              <a:lnSpc>
                <a:spcPct val="80000"/>
              </a:lnSpc>
              <a:buFont typeface="Wingdings" pitchFamily="2" charset="2"/>
              <a:buNone/>
              <a:defRPr/>
            </a:pPr>
            <a:r>
              <a:rPr lang="en-GB" altLang="en-US" sz="2800" dirty="0"/>
              <a:t>	</a:t>
            </a:r>
          </a:p>
          <a:p>
            <a:pPr marL="0" indent="0" eaLnBrk="1" hangingPunct="1">
              <a:lnSpc>
                <a:spcPct val="80000"/>
              </a:lnSpc>
              <a:buFont typeface="Wingdings" pitchFamily="2" charset="2"/>
              <a:buNone/>
              <a:defRPr/>
            </a:pPr>
            <a:r>
              <a:rPr lang="en-GB" altLang="en-US" sz="2800" dirty="0"/>
              <a:t>	‘Non </a:t>
            </a:r>
            <a:r>
              <a:rPr lang="en-GB" altLang="en-US" sz="2800" dirty="0" err="1"/>
              <a:t>negotiables</a:t>
            </a:r>
            <a:r>
              <a:rPr lang="en-GB" altLang="en-US" sz="2800" dirty="0"/>
              <a:t>’ (essential features that 	authenticate the experience as outdoor adventure 	education) </a:t>
            </a:r>
          </a:p>
          <a:p>
            <a:pPr marL="0" indent="0" eaLnBrk="1" hangingPunct="1">
              <a:lnSpc>
                <a:spcPct val="80000"/>
              </a:lnSpc>
              <a:buFont typeface="Wingdings" pitchFamily="2" charset="2"/>
              <a:buNone/>
              <a:defRPr/>
            </a:pPr>
            <a:r>
              <a:rPr lang="en-GB" altLang="en-US" sz="2800" dirty="0"/>
              <a:t>					</a:t>
            </a:r>
            <a:r>
              <a:rPr lang="en-GB" altLang="en-US" sz="2800" dirty="0" err="1"/>
              <a:t>Haerens</a:t>
            </a:r>
            <a:r>
              <a:rPr lang="en-GB" altLang="en-US" sz="2800" dirty="0"/>
              <a:t> et al (2011)</a:t>
            </a:r>
          </a:p>
          <a:p>
            <a:pPr eaLnBrk="1" hangingPunct="1">
              <a:lnSpc>
                <a:spcPct val="80000"/>
              </a:lnSpc>
              <a:buFont typeface="Wingdings" pitchFamily="2" charset="2"/>
              <a:buNone/>
              <a:defRPr/>
            </a:pPr>
            <a:endParaRPr lang="en-GB" altLang="en-US" sz="2800" dirty="0"/>
          </a:p>
        </p:txBody>
      </p:sp>
    </p:spTree>
    <p:extLst>
      <p:ext uri="{BB962C8B-B14F-4D97-AF65-F5344CB8AC3E}">
        <p14:creationId xmlns:p14="http://schemas.microsoft.com/office/powerpoint/2010/main" val="3874292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A976C454-8229-4B1D-8B87-A9B95B281FB9}"/>
              </a:ext>
            </a:extLst>
          </p:cNvPr>
          <p:cNvSpPr>
            <a:spLocks noGrp="1"/>
          </p:cNvSpPr>
          <p:nvPr>
            <p:ph type="body" sz="half" idx="2"/>
          </p:nvPr>
        </p:nvSpPr>
        <p:spPr>
          <a:xfrm>
            <a:off x="7308304" y="2700296"/>
            <a:ext cx="1569243" cy="944728"/>
          </a:xfrm>
        </p:spPr>
        <p:txBody>
          <a:bodyPr>
            <a:noAutofit/>
          </a:bodyPr>
          <a:lstStyle/>
          <a:p>
            <a:r>
              <a:rPr lang="en-GB" sz="1600" dirty="0"/>
              <a:t>Four non-negotiable features</a:t>
            </a:r>
          </a:p>
        </p:txBody>
      </p:sp>
      <p:graphicFrame>
        <p:nvGraphicFramePr>
          <p:cNvPr id="9" name="Diagram 8">
            <a:extLst>
              <a:ext uri="{FF2B5EF4-FFF2-40B4-BE49-F238E27FC236}">
                <a16:creationId xmlns:a16="http://schemas.microsoft.com/office/drawing/2014/main" id="{895BF24D-B44D-4A06-A97D-292C8B580B68}"/>
              </a:ext>
            </a:extLst>
          </p:cNvPr>
          <p:cNvGraphicFramePr/>
          <p:nvPr>
            <p:extLst>
              <p:ext uri="{D42A27DB-BD31-4B8C-83A1-F6EECF244321}">
                <p14:modId xmlns:p14="http://schemas.microsoft.com/office/powerpoint/2010/main" val="1751062772"/>
              </p:ext>
            </p:extLst>
          </p:nvPr>
        </p:nvGraphicFramePr>
        <p:xfrm>
          <a:off x="539552" y="1242384"/>
          <a:ext cx="7848872" cy="40588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p:cNvSpPr txBox="1"/>
          <p:nvPr/>
        </p:nvSpPr>
        <p:spPr>
          <a:xfrm>
            <a:off x="1115616" y="188640"/>
            <a:ext cx="7488832" cy="769441"/>
          </a:xfrm>
          <a:prstGeom prst="rect">
            <a:avLst/>
          </a:prstGeom>
          <a:noFill/>
        </p:spPr>
        <p:txBody>
          <a:bodyPr wrap="square" rtlCol="0">
            <a:spAutoFit/>
          </a:bodyPr>
          <a:lstStyle/>
          <a:p>
            <a:r>
              <a:rPr lang="en-US" sz="4400" dirty="0"/>
              <a:t>OAE </a:t>
            </a:r>
            <a:r>
              <a:rPr lang="en-US" sz="4400"/>
              <a:t>model – key features</a:t>
            </a:r>
            <a:endParaRPr lang="en-US" sz="4400" dirty="0"/>
          </a:p>
        </p:txBody>
      </p:sp>
    </p:spTree>
    <p:extLst>
      <p:ext uri="{BB962C8B-B14F-4D97-AF65-F5344CB8AC3E}">
        <p14:creationId xmlns:p14="http://schemas.microsoft.com/office/powerpoint/2010/main" val="3681250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rmAutofit/>
          </a:bodyPr>
          <a:lstStyle/>
          <a:p>
            <a:pPr eaLnBrk="1" hangingPunct="1">
              <a:defRPr/>
            </a:pPr>
            <a:r>
              <a:rPr lang="en-GB" altLang="en-US" sz="3200" dirty="0"/>
              <a:t>(Mostly) Outdoors – non negotiable (1)</a:t>
            </a:r>
          </a:p>
        </p:txBody>
      </p:sp>
      <p:sp>
        <p:nvSpPr>
          <p:cNvPr id="23555" name="Rectangle 3"/>
          <p:cNvSpPr>
            <a:spLocks noGrp="1" noChangeArrowheads="1"/>
          </p:cNvSpPr>
          <p:nvPr>
            <p:ph idx="1"/>
          </p:nvPr>
        </p:nvSpPr>
        <p:spPr>
          <a:xfrm>
            <a:off x="457200" y="846138"/>
            <a:ext cx="8229600" cy="4495800"/>
          </a:xfrm>
        </p:spPr>
        <p:txBody>
          <a:bodyPr>
            <a:normAutofit fontScale="92500" lnSpcReduction="10000"/>
          </a:bodyPr>
          <a:lstStyle/>
          <a:p>
            <a:pPr marL="0" indent="0" eaLnBrk="1" hangingPunct="1">
              <a:buFont typeface="Wingdings" pitchFamily="2" charset="2"/>
              <a:buNone/>
              <a:defRPr/>
            </a:pPr>
            <a:endParaRPr lang="en-GB" altLang="en-US" dirty="0"/>
          </a:p>
          <a:p>
            <a:pPr eaLnBrk="1" hangingPunct="1">
              <a:defRPr/>
            </a:pPr>
            <a:r>
              <a:rPr lang="en-GB" altLang="en-US" dirty="0"/>
              <a:t>adverse /extreme weather</a:t>
            </a:r>
          </a:p>
          <a:p>
            <a:pPr eaLnBrk="1" hangingPunct="1">
              <a:defRPr/>
            </a:pPr>
            <a:r>
              <a:rPr lang="en-US" altLang="en-US" dirty="0"/>
              <a:t>technology changes, </a:t>
            </a:r>
          </a:p>
          <a:p>
            <a:pPr eaLnBrk="1" hangingPunct="1">
              <a:defRPr/>
            </a:pPr>
            <a:r>
              <a:rPr lang="en-US" altLang="en-US" dirty="0"/>
              <a:t>indoor venues,</a:t>
            </a:r>
          </a:p>
          <a:p>
            <a:pPr eaLnBrk="1" hangingPunct="1">
              <a:defRPr/>
            </a:pPr>
            <a:r>
              <a:rPr lang="en-US" altLang="en-US" dirty="0"/>
              <a:t>school grounds and local settings,</a:t>
            </a:r>
          </a:p>
          <a:p>
            <a:pPr eaLnBrk="1" hangingPunct="1">
              <a:buFont typeface="Wingdings" pitchFamily="2" charset="2"/>
              <a:buNone/>
              <a:defRPr/>
            </a:pPr>
            <a:r>
              <a:rPr lang="en-US" altLang="en-US" dirty="0"/>
              <a:t>    day trips, </a:t>
            </a:r>
            <a:r>
              <a:rPr lang="en-US" altLang="en-US" dirty="0" err="1"/>
              <a:t>residentials</a:t>
            </a:r>
            <a:r>
              <a:rPr lang="en-US" altLang="en-US" dirty="0"/>
              <a:t>, </a:t>
            </a:r>
          </a:p>
          <a:p>
            <a:pPr eaLnBrk="1" hangingPunct="1">
              <a:buFont typeface="Wingdings" pitchFamily="2" charset="2"/>
              <a:buNone/>
              <a:defRPr/>
            </a:pPr>
            <a:r>
              <a:rPr lang="en-US" altLang="en-US" dirty="0"/>
              <a:t>              ‘4 zones model of outdoor 			learning’</a:t>
            </a:r>
          </a:p>
          <a:p>
            <a:pPr eaLnBrk="1" hangingPunct="1">
              <a:buFont typeface="Wingdings" pitchFamily="2" charset="2"/>
              <a:buNone/>
              <a:defRPr/>
            </a:pPr>
            <a:r>
              <a:rPr lang="en-US" altLang="en-US" dirty="0"/>
              <a:t>                               </a:t>
            </a:r>
            <a:r>
              <a:rPr lang="en-US" altLang="en-US" dirty="0" err="1"/>
              <a:t>Beames</a:t>
            </a:r>
            <a:r>
              <a:rPr lang="en-US" altLang="en-US" dirty="0"/>
              <a:t> et al, 2011 </a:t>
            </a:r>
            <a:endParaRPr lang="en-GB" altLang="en-US" dirty="0"/>
          </a:p>
        </p:txBody>
      </p:sp>
    </p:spTree>
    <p:extLst>
      <p:ext uri="{BB962C8B-B14F-4D97-AF65-F5344CB8AC3E}">
        <p14:creationId xmlns:p14="http://schemas.microsoft.com/office/powerpoint/2010/main" val="4921764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7875"/>
          </a:xfrm>
        </p:spPr>
        <p:txBody>
          <a:bodyPr>
            <a:normAutofit fontScale="90000"/>
          </a:bodyPr>
          <a:lstStyle/>
          <a:p>
            <a:pPr>
              <a:defRPr/>
            </a:pPr>
            <a:r>
              <a:rPr lang="en-US" altLang="en-US" sz="3200" dirty="0"/>
              <a:t>Experiential approach – Non negotiable (2)</a:t>
            </a:r>
            <a:br>
              <a:rPr lang="en-US" altLang="en-US" sz="3200" dirty="0"/>
            </a:br>
            <a:endParaRPr lang="en-US" sz="3200" dirty="0">
              <a:ea typeface="ＭＳ Ｐゴシック" charset="0"/>
            </a:endParaRPr>
          </a:p>
        </p:txBody>
      </p:sp>
      <p:sp>
        <p:nvSpPr>
          <p:cNvPr id="3" name="Content Placeholder 2"/>
          <p:cNvSpPr>
            <a:spLocks noGrp="1"/>
          </p:cNvSpPr>
          <p:nvPr>
            <p:ph idx="1"/>
          </p:nvPr>
        </p:nvSpPr>
        <p:spPr>
          <a:xfrm>
            <a:off x="457200" y="836613"/>
            <a:ext cx="8229600" cy="5259387"/>
          </a:xfrm>
        </p:spPr>
        <p:txBody>
          <a:bodyPr/>
          <a:lstStyle/>
          <a:p>
            <a:pPr>
              <a:defRPr/>
            </a:pPr>
            <a:r>
              <a:rPr lang="en-US" altLang="en-US" dirty="0"/>
              <a:t>practical experiences </a:t>
            </a:r>
          </a:p>
          <a:p>
            <a:pPr>
              <a:defRPr/>
            </a:pPr>
            <a:r>
              <a:rPr lang="en-US" altLang="en-US" dirty="0"/>
              <a:t>learning by doing</a:t>
            </a:r>
          </a:p>
          <a:p>
            <a:pPr>
              <a:defRPr/>
            </a:pPr>
            <a:r>
              <a:rPr lang="en-US" altLang="en-US" dirty="0"/>
              <a:t>holistic engagement</a:t>
            </a:r>
          </a:p>
          <a:p>
            <a:pPr>
              <a:defRPr/>
            </a:pPr>
            <a:r>
              <a:rPr lang="en-US" altLang="en-US" dirty="0"/>
              <a:t>reviewing / reflection (Plan-Do-Review)</a:t>
            </a:r>
          </a:p>
          <a:p>
            <a:pPr>
              <a:defRPr/>
            </a:pPr>
            <a:r>
              <a:rPr lang="en-US" altLang="en-US" dirty="0"/>
              <a:t>teacher discretion about when, how, </a:t>
            </a:r>
          </a:p>
          <a:p>
            <a:pPr>
              <a:buFont typeface="Wingdings" pitchFamily="2" charset="2"/>
              <a:buNone/>
              <a:defRPr/>
            </a:pPr>
            <a:r>
              <a:rPr lang="en-US" altLang="en-US" dirty="0"/>
              <a:t>   &amp; where to review learning  </a:t>
            </a:r>
          </a:p>
          <a:p>
            <a:pPr>
              <a:buFont typeface="Wingdings" pitchFamily="2" charset="2"/>
              <a:buNone/>
              <a:defRPr/>
            </a:pPr>
            <a:r>
              <a:rPr lang="en-US" altLang="en-US" dirty="0"/>
              <a:t>   experiences (Scaffolding learning)</a:t>
            </a:r>
          </a:p>
        </p:txBody>
      </p:sp>
    </p:spTree>
    <p:extLst>
      <p:ext uri="{BB962C8B-B14F-4D97-AF65-F5344CB8AC3E}">
        <p14:creationId xmlns:p14="http://schemas.microsoft.com/office/powerpoint/2010/main" val="20493478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B8511-72EE-428E-BAFF-725878B99213}"/>
              </a:ext>
            </a:extLst>
          </p:cNvPr>
          <p:cNvSpPr>
            <a:spLocks noGrp="1"/>
          </p:cNvSpPr>
          <p:nvPr>
            <p:ph type="title"/>
          </p:nvPr>
        </p:nvSpPr>
        <p:spPr>
          <a:xfrm>
            <a:off x="3275856" y="1556792"/>
            <a:ext cx="5677669" cy="3718903"/>
          </a:xfrm>
        </p:spPr>
        <p:txBody>
          <a:bodyPr vert="horz" lIns="68580" tIns="34290" rIns="68580" bIns="34290" rtlCol="0" anchor="ctr">
            <a:normAutofit fontScale="90000"/>
          </a:bodyPr>
          <a:lstStyle/>
          <a:p>
            <a:r>
              <a:rPr lang="en-GB" sz="2800" dirty="0"/>
              <a:t>Experiential learning is ‘‘a process through which a learner constructs knowledge, skills, and value from direct experiences’’ (Jacobs 1999, p. 51). It relates to the learner who undergoes what David Kolb (1984) has described as ‘‘the transformation of experience’’ (p. 38</a:t>
            </a:r>
            <a:r>
              <a:rPr lang="en-GB" dirty="0"/>
              <a:t>)</a:t>
            </a:r>
            <a:endParaRPr lang="en-US" sz="2700" dirty="0"/>
          </a:p>
        </p:txBody>
      </p:sp>
      <p:sp>
        <p:nvSpPr>
          <p:cNvPr id="7" name="TextBox 6">
            <a:extLst>
              <a:ext uri="{FF2B5EF4-FFF2-40B4-BE49-F238E27FC236}">
                <a16:creationId xmlns:a16="http://schemas.microsoft.com/office/drawing/2014/main" id="{1FCBAB82-AE00-420E-AAE1-0F3443AE49AA}"/>
              </a:ext>
            </a:extLst>
          </p:cNvPr>
          <p:cNvSpPr txBox="1"/>
          <p:nvPr/>
        </p:nvSpPr>
        <p:spPr>
          <a:xfrm>
            <a:off x="7289004" y="6867525"/>
            <a:ext cx="1854996" cy="173124"/>
          </a:xfrm>
          <a:prstGeom prst="rect">
            <a:avLst/>
          </a:prstGeom>
          <a:solidFill>
            <a:srgbClr val="000000"/>
          </a:solidFill>
        </p:spPr>
        <p:txBody>
          <a:bodyPr wrap="none" rtlCol="0">
            <a:spAutoFit/>
          </a:bodyPr>
          <a:lstStyle/>
          <a:p>
            <a:pPr algn="r">
              <a:spcAft>
                <a:spcPts val="450"/>
              </a:spcAft>
            </a:pPr>
            <a:r>
              <a:rPr lang="en-GB" sz="525">
                <a:solidFill>
                  <a:srgbClr val="FFFFFF"/>
                </a:solidFill>
                <a:hlinkClick r:id="rId2" tooltip="https://en.wikipedia.org/wiki/User:SoniaG2/sandbox">
                  <a:extLst>
                    <a:ext uri="{A12FA001-AC4F-418D-AE19-62706E023703}">
                      <ahyp:hlinkClr xmlns:ahyp="http://schemas.microsoft.com/office/drawing/2018/hyperlinkcolor" xmlns="" val="tx"/>
                    </a:ext>
                  </a:extLst>
                </a:hlinkClick>
              </a:rPr>
              <a:t>This Photo</a:t>
            </a:r>
            <a:r>
              <a:rPr lang="en-GB" sz="525">
                <a:solidFill>
                  <a:srgbClr val="FFFFFF"/>
                </a:solidFill>
              </a:rPr>
              <a:t> by Unknown Author is licensed under </a:t>
            </a:r>
            <a:r>
              <a:rPr lang="en-GB" sz="525">
                <a:solidFill>
                  <a:srgbClr val="FFFFFF"/>
                </a:solidFill>
                <a:hlinkClick r:id="rId3" tooltip="https://creativecommons.org/licenses/by-sa/3.0/">
                  <a:extLst>
                    <a:ext uri="{A12FA001-AC4F-418D-AE19-62706E023703}">
                      <ahyp:hlinkClr xmlns:ahyp="http://schemas.microsoft.com/office/drawing/2018/hyperlinkcolor" xmlns="" val="tx"/>
                    </a:ext>
                  </a:extLst>
                </a:hlinkClick>
              </a:rPr>
              <a:t>CC BY-SA</a:t>
            </a:r>
            <a:endParaRPr lang="en-GB" sz="525">
              <a:solidFill>
                <a:srgbClr val="FFFFFF"/>
              </a:solidFill>
            </a:endParaRPr>
          </a:p>
        </p:txBody>
      </p:sp>
      <p:pic>
        <p:nvPicPr>
          <p:cNvPr id="23" name="Picture 22" descr="A close up of text on a white background&#10;&#10;Description generated with high confidence">
            <a:extLst>
              <a:ext uri="{FF2B5EF4-FFF2-40B4-BE49-F238E27FC236}">
                <a16:creationId xmlns:a16="http://schemas.microsoft.com/office/drawing/2014/main" id="{04083FF5-E75F-48A5-8CDA-B24EAD1E173D}"/>
              </a:ext>
            </a:extLst>
          </p:cNvPr>
          <p:cNvPicPr>
            <a:picLocks noChangeAspect="1"/>
          </p:cNvPicPr>
          <p:nvPr/>
        </p:nvPicPr>
        <p:blipFill>
          <a:blip r:embed="rId4">
            <a:extLst>
              <a:ext uri="{837473B0-CC2E-450A-ABE3-18F120FF3D39}">
                <a1611:picAttrSrcUrl xmlns:a1611="http://schemas.microsoft.com/office/drawing/2016/11/main" xmlns="" r:id="rId5"/>
              </a:ext>
            </a:extLst>
          </a:blip>
          <a:stretch>
            <a:fillRect/>
          </a:stretch>
        </p:blipFill>
        <p:spPr>
          <a:xfrm>
            <a:off x="378144" y="548679"/>
            <a:ext cx="2675048" cy="2853385"/>
          </a:xfrm>
          <a:prstGeom prst="rect">
            <a:avLst/>
          </a:prstGeom>
        </p:spPr>
      </p:pic>
      <p:pic>
        <p:nvPicPr>
          <p:cNvPr id="24" name="Picture 23" descr="A person holding a sign&#10;&#10;Description generated with very high confidence">
            <a:extLst>
              <a:ext uri="{FF2B5EF4-FFF2-40B4-BE49-F238E27FC236}">
                <a16:creationId xmlns:a16="http://schemas.microsoft.com/office/drawing/2014/main" id="{E46A5E16-8F11-454C-8AAC-4E319C7AD367}"/>
              </a:ext>
            </a:extLst>
          </p:cNvPr>
          <p:cNvPicPr>
            <a:picLocks noChangeAspect="1"/>
          </p:cNvPicPr>
          <p:nvPr/>
        </p:nvPicPr>
        <p:blipFill>
          <a:blip r:embed="rId6">
            <a:extLst>
              <a:ext uri="{837473B0-CC2E-450A-ABE3-18F120FF3D39}">
                <a1611:picAttrSrcUrl xmlns:a1611="http://schemas.microsoft.com/office/drawing/2016/11/main" xmlns="" r:id="rId7"/>
              </a:ext>
            </a:extLst>
          </a:blip>
          <a:stretch>
            <a:fillRect/>
          </a:stretch>
        </p:blipFill>
        <p:spPr>
          <a:xfrm>
            <a:off x="378144" y="3789040"/>
            <a:ext cx="2227200" cy="1486655"/>
          </a:xfrm>
          <a:prstGeom prst="rect">
            <a:avLst/>
          </a:prstGeom>
        </p:spPr>
      </p:pic>
      <p:pic>
        <p:nvPicPr>
          <p:cNvPr id="25" name="Picture 24" descr="A picture containing indoor, looking, train&#10;&#10;Description generated with high confidence">
            <a:extLst>
              <a:ext uri="{FF2B5EF4-FFF2-40B4-BE49-F238E27FC236}">
                <a16:creationId xmlns:a16="http://schemas.microsoft.com/office/drawing/2014/main" id="{4A2E567D-ACD3-4756-ADFB-2D4B1B46061F}"/>
              </a:ext>
            </a:extLst>
          </p:cNvPr>
          <p:cNvPicPr>
            <a:picLocks noChangeAspect="1"/>
          </p:cNvPicPr>
          <p:nvPr/>
        </p:nvPicPr>
        <p:blipFill>
          <a:blip r:embed="rId8">
            <a:extLst>
              <a:ext uri="{837473B0-CC2E-450A-ABE3-18F120FF3D39}">
                <a1611:picAttrSrcUrl xmlns:a1611="http://schemas.microsoft.com/office/drawing/2016/11/main" xmlns="" r:id="rId9"/>
              </a:ext>
            </a:extLst>
          </a:blip>
          <a:stretch>
            <a:fillRect/>
          </a:stretch>
        </p:blipFill>
        <p:spPr>
          <a:xfrm>
            <a:off x="3506680" y="260648"/>
            <a:ext cx="3802122" cy="1083603"/>
          </a:xfrm>
          <a:custGeom>
            <a:avLst/>
            <a:gdLst>
              <a:gd name="connsiteX0" fmla="*/ 456876 w 2969600"/>
              <a:gd name="connsiteY0" fmla="*/ 0 h 2071946"/>
              <a:gd name="connsiteX1" fmla="*/ 2969600 w 2969600"/>
              <a:gd name="connsiteY1" fmla="*/ 0 h 2071946"/>
              <a:gd name="connsiteX2" fmla="*/ 2969600 w 2969600"/>
              <a:gd name="connsiteY2" fmla="*/ 2071946 h 2071946"/>
              <a:gd name="connsiteX3" fmla="*/ 0 w 2969600"/>
              <a:gd name="connsiteY3" fmla="*/ 2071946 h 2071946"/>
              <a:gd name="connsiteX4" fmla="*/ 0 w 2969600"/>
              <a:gd name="connsiteY4" fmla="*/ 456876 h 20719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69600" h="2071946">
                <a:moveTo>
                  <a:pt x="456876" y="0"/>
                </a:moveTo>
                <a:lnTo>
                  <a:pt x="2969600" y="0"/>
                </a:lnTo>
                <a:lnTo>
                  <a:pt x="2969600" y="2071946"/>
                </a:lnTo>
                <a:lnTo>
                  <a:pt x="0" y="2071946"/>
                </a:lnTo>
                <a:lnTo>
                  <a:pt x="0" y="456876"/>
                </a:lnTo>
                <a:close/>
              </a:path>
            </a:pathLst>
          </a:custGeom>
        </p:spPr>
      </p:pic>
      <p:sp>
        <p:nvSpPr>
          <p:cNvPr id="3" name="TextBox 2"/>
          <p:cNvSpPr txBox="1"/>
          <p:nvPr/>
        </p:nvSpPr>
        <p:spPr>
          <a:xfrm>
            <a:off x="4572000" y="1913860"/>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0284298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3143" y="0"/>
            <a:ext cx="8229600" cy="850900"/>
          </a:xfrm>
        </p:spPr>
        <p:txBody>
          <a:bodyPr/>
          <a:lstStyle/>
          <a:p>
            <a:pPr>
              <a:defRPr/>
            </a:pPr>
            <a:r>
              <a:rPr lang="en-US" sz="3200" dirty="0">
                <a:ea typeface="ＭＳ Ｐゴシック" charset="0"/>
              </a:rPr>
              <a:t>Managed Risk – Non negotiable (3)</a:t>
            </a:r>
          </a:p>
        </p:txBody>
      </p:sp>
      <p:sp>
        <p:nvSpPr>
          <p:cNvPr id="3" name="Content Placeholder 2"/>
          <p:cNvSpPr>
            <a:spLocks noGrp="1"/>
          </p:cNvSpPr>
          <p:nvPr>
            <p:ph idx="1"/>
          </p:nvPr>
        </p:nvSpPr>
        <p:spPr>
          <a:xfrm>
            <a:off x="441581" y="850900"/>
            <a:ext cx="8229600" cy="4754562"/>
          </a:xfrm>
        </p:spPr>
        <p:txBody>
          <a:bodyPr/>
          <a:lstStyle/>
          <a:p>
            <a:pPr>
              <a:defRPr/>
            </a:pPr>
            <a:r>
              <a:rPr lang="en-US" altLang="en-US" dirty="0"/>
              <a:t>built-in success at introductory level. </a:t>
            </a:r>
          </a:p>
          <a:p>
            <a:pPr>
              <a:defRPr/>
            </a:pPr>
            <a:r>
              <a:rPr lang="en-US" altLang="en-US" dirty="0"/>
              <a:t>broader understanding of risk to </a:t>
            </a:r>
          </a:p>
          <a:p>
            <a:pPr>
              <a:buFont typeface="Wingdings" pitchFamily="2" charset="2"/>
              <a:buNone/>
              <a:defRPr/>
            </a:pPr>
            <a:r>
              <a:rPr lang="en-US" altLang="en-US" dirty="0"/>
              <a:t>   include: social, psychological,</a:t>
            </a:r>
          </a:p>
          <a:p>
            <a:pPr>
              <a:buFont typeface="Wingdings" pitchFamily="2" charset="2"/>
              <a:buNone/>
              <a:defRPr/>
            </a:pPr>
            <a:r>
              <a:rPr lang="en-US" altLang="en-US" dirty="0"/>
              <a:t>   emotional &amp; physical risk.</a:t>
            </a:r>
          </a:p>
          <a:p>
            <a:pPr>
              <a:defRPr/>
            </a:pPr>
            <a:r>
              <a:rPr lang="en-US" altLang="en-US" dirty="0"/>
              <a:t>pupils uncertain if they can meet the    </a:t>
            </a:r>
          </a:p>
          <a:p>
            <a:pPr>
              <a:buFont typeface="Wingdings" pitchFamily="2" charset="2"/>
              <a:buNone/>
              <a:defRPr/>
            </a:pPr>
            <a:r>
              <a:rPr lang="en-US" altLang="en-US" dirty="0"/>
              <a:t>   challenge.</a:t>
            </a:r>
          </a:p>
          <a:p>
            <a:pPr>
              <a:defRPr/>
            </a:pPr>
            <a:r>
              <a:rPr lang="en-US" altLang="en-US" dirty="0"/>
              <a:t>pupils able to deal with ‘failure’ with </a:t>
            </a:r>
          </a:p>
          <a:p>
            <a:pPr>
              <a:buFont typeface="Wingdings" pitchFamily="2" charset="2"/>
              <a:buNone/>
              <a:defRPr/>
            </a:pPr>
            <a:r>
              <a:rPr lang="en-US" altLang="en-US" dirty="0"/>
              <a:t>   more experience and greater confidence.     </a:t>
            </a:r>
          </a:p>
        </p:txBody>
      </p:sp>
    </p:spTree>
    <p:extLst>
      <p:ext uri="{BB962C8B-B14F-4D97-AF65-F5344CB8AC3E}">
        <p14:creationId xmlns:p14="http://schemas.microsoft.com/office/powerpoint/2010/main" val="14534973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a:t>
            </a:r>
            <a:r>
              <a:rPr lang="en-GB" sz="3600" dirty="0"/>
              <a:t>Advocating managed risk as a non-negotiable feature of a model of OAE brings with it genuine tensions that will need to be resolved</a:t>
            </a:r>
            <a:endParaRPr lang="en-US" dirty="0"/>
          </a:p>
        </p:txBody>
      </p:sp>
      <p:sp>
        <p:nvSpPr>
          <p:cNvPr id="4" name="Content Placeholder 3"/>
          <p:cNvSpPr>
            <a:spLocks noGrp="1"/>
          </p:cNvSpPr>
          <p:nvPr>
            <p:ph sz="half" idx="1"/>
          </p:nvPr>
        </p:nvSpPr>
        <p:spPr>
          <a:xfrm>
            <a:off x="179512" y="2276872"/>
            <a:ext cx="4038600" cy="3989040"/>
          </a:xfrm>
        </p:spPr>
        <p:txBody>
          <a:bodyPr>
            <a:normAutofit fontScale="77500" lnSpcReduction="20000"/>
          </a:bodyPr>
          <a:lstStyle/>
          <a:p>
            <a:r>
              <a:rPr lang="en-GB" dirty="0"/>
              <a:t>It raises teachers’ awareness of risk as a multifaceted concept inclusive of social, emotional, psychological and physical dimensions and more accurately reflects the potential for personal growth that is at the heart of the OAE model</a:t>
            </a:r>
          </a:p>
          <a:p>
            <a:endParaRPr lang="en-US" dirty="0"/>
          </a:p>
        </p:txBody>
      </p:sp>
      <p:sp>
        <p:nvSpPr>
          <p:cNvPr id="5" name="Content Placeholder 4"/>
          <p:cNvSpPr>
            <a:spLocks noGrp="1"/>
          </p:cNvSpPr>
          <p:nvPr>
            <p:ph sz="half" idx="2"/>
          </p:nvPr>
        </p:nvSpPr>
        <p:spPr>
          <a:xfrm>
            <a:off x="4572000" y="1844824"/>
            <a:ext cx="4038600" cy="3989040"/>
          </a:xfrm>
        </p:spPr>
        <p:txBody>
          <a:bodyPr>
            <a:normAutofit fontScale="77500" lnSpcReduction="20000"/>
          </a:bodyPr>
          <a:lstStyle/>
          <a:p>
            <a:r>
              <a:rPr lang="en-GB" dirty="0"/>
              <a:t>Over time, older pupils should develop higher skill levels, greater experience and continued motivation (premised on previous successes) to continue to engage with progressively more challenging activities, and they should do so as experienced, skilled, confident young people able to make decisions that are increasingly independent of teacher support</a:t>
            </a:r>
          </a:p>
          <a:p>
            <a:endParaRPr lang="en-US" dirty="0"/>
          </a:p>
        </p:txBody>
      </p:sp>
    </p:spTree>
    <p:extLst>
      <p:ext uri="{BB962C8B-B14F-4D97-AF65-F5344CB8AC3E}">
        <p14:creationId xmlns:p14="http://schemas.microsoft.com/office/powerpoint/2010/main" val="8236284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93775"/>
          </a:xfrm>
        </p:spPr>
        <p:txBody>
          <a:bodyPr>
            <a:normAutofit fontScale="90000"/>
          </a:bodyPr>
          <a:lstStyle/>
          <a:p>
            <a:pPr>
              <a:defRPr/>
            </a:pPr>
            <a:r>
              <a:rPr lang="en-US" altLang="en-US" sz="3200" dirty="0"/>
              <a:t>Challenge by choice Non negotiable (4)</a:t>
            </a:r>
            <a:br>
              <a:rPr lang="en-US" altLang="en-US" sz="3200" dirty="0"/>
            </a:br>
            <a:endParaRPr lang="en-US" sz="3200" dirty="0">
              <a:ea typeface="ＭＳ Ｐゴシック" charset="0"/>
            </a:endParaRPr>
          </a:p>
        </p:txBody>
      </p:sp>
      <p:sp>
        <p:nvSpPr>
          <p:cNvPr id="3" name="Content Placeholder 2"/>
          <p:cNvSpPr>
            <a:spLocks noGrp="1"/>
          </p:cNvSpPr>
          <p:nvPr>
            <p:ph idx="1"/>
          </p:nvPr>
        </p:nvSpPr>
        <p:spPr>
          <a:xfrm>
            <a:off x="457200" y="1412875"/>
            <a:ext cx="8229600" cy="4683125"/>
          </a:xfrm>
        </p:spPr>
        <p:txBody>
          <a:bodyPr/>
          <a:lstStyle/>
          <a:p>
            <a:pPr>
              <a:defRPr/>
            </a:pPr>
            <a:r>
              <a:rPr lang="en-US" altLang="en-US" dirty="0"/>
              <a:t>not a get-out clause for </a:t>
            </a:r>
          </a:p>
          <a:p>
            <a:pPr>
              <a:buFont typeface="Wingdings" pitchFamily="2" charset="2"/>
              <a:buNone/>
              <a:defRPr/>
            </a:pPr>
            <a:r>
              <a:rPr lang="en-US" altLang="en-US" dirty="0"/>
              <a:t>   non-participation.</a:t>
            </a:r>
          </a:p>
          <a:p>
            <a:pPr>
              <a:defRPr/>
            </a:pPr>
            <a:r>
              <a:rPr lang="en-US" altLang="en-US" dirty="0"/>
              <a:t>pupils choose level of engagement and encouraged by teacher / peers.</a:t>
            </a:r>
          </a:p>
          <a:p>
            <a:pPr>
              <a:defRPr/>
            </a:pPr>
            <a:r>
              <a:rPr lang="en-US" altLang="en-US" dirty="0"/>
              <a:t>pupils take increasing responsibility</a:t>
            </a:r>
          </a:p>
          <a:p>
            <a:pPr>
              <a:buFont typeface="Wingdings" pitchFamily="2" charset="2"/>
              <a:buNone/>
              <a:defRPr/>
            </a:pPr>
            <a:r>
              <a:rPr lang="en-US" altLang="en-US" dirty="0"/>
              <a:t>   for own learning.</a:t>
            </a:r>
          </a:p>
          <a:p>
            <a:pPr>
              <a:buFont typeface="Wingdings" pitchFamily="2" charset="2"/>
              <a:buNone/>
              <a:defRPr/>
            </a:pPr>
            <a:endParaRPr lang="en-US" altLang="en-US" dirty="0"/>
          </a:p>
        </p:txBody>
      </p:sp>
    </p:spTree>
    <p:extLst>
      <p:ext uri="{BB962C8B-B14F-4D97-AF65-F5344CB8AC3E}">
        <p14:creationId xmlns:p14="http://schemas.microsoft.com/office/powerpoint/2010/main" val="13026700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94293-5BCE-4F33-92BC-E39BBFDBE343}"/>
              </a:ext>
            </a:extLst>
          </p:cNvPr>
          <p:cNvSpPr>
            <a:spLocks noGrp="1"/>
          </p:cNvSpPr>
          <p:nvPr>
            <p:ph type="title"/>
          </p:nvPr>
        </p:nvSpPr>
        <p:spPr/>
        <p:txBody>
          <a:bodyPr>
            <a:normAutofit/>
          </a:bodyPr>
          <a:lstStyle/>
          <a:p>
            <a:r>
              <a:rPr lang="en-GB" sz="3200" dirty="0"/>
              <a:t>Key concerns</a:t>
            </a:r>
          </a:p>
        </p:txBody>
      </p:sp>
      <p:sp>
        <p:nvSpPr>
          <p:cNvPr id="3" name="Content Placeholder 2">
            <a:extLst>
              <a:ext uri="{FF2B5EF4-FFF2-40B4-BE49-F238E27FC236}">
                <a16:creationId xmlns:a16="http://schemas.microsoft.com/office/drawing/2014/main" id="{542BF578-D6FD-4416-9C3C-6C1B7A13E158}"/>
              </a:ext>
            </a:extLst>
          </p:cNvPr>
          <p:cNvSpPr>
            <a:spLocks noGrp="1"/>
          </p:cNvSpPr>
          <p:nvPr>
            <p:ph idx="1"/>
          </p:nvPr>
        </p:nvSpPr>
        <p:spPr/>
        <p:txBody>
          <a:bodyPr>
            <a:normAutofit fontScale="85000" lnSpcReduction="20000"/>
          </a:bodyPr>
          <a:lstStyle/>
          <a:p>
            <a:r>
              <a:rPr lang="en-GB" dirty="0"/>
              <a:t>A) encouraging pupils to take more responsibility for their own learning</a:t>
            </a:r>
          </a:p>
          <a:p>
            <a:r>
              <a:rPr lang="en-GB" dirty="0"/>
              <a:t>B) developing closer links between school OAE and local opportunities</a:t>
            </a:r>
          </a:p>
          <a:p>
            <a:r>
              <a:rPr lang="en-GB" dirty="0"/>
              <a:t>C) supporting teachers in making judgements about pupils managing their own risk</a:t>
            </a:r>
          </a:p>
          <a:p>
            <a:r>
              <a:rPr lang="en-GB" dirty="0"/>
              <a:t>D) developing teachers’ expertise in reviewing and developing assessment tools that measure pupils’ affective learning</a:t>
            </a:r>
          </a:p>
        </p:txBody>
      </p:sp>
      <p:sp>
        <p:nvSpPr>
          <p:cNvPr id="4" name="Text Placeholder 3">
            <a:extLst>
              <a:ext uri="{FF2B5EF4-FFF2-40B4-BE49-F238E27FC236}">
                <a16:creationId xmlns:a16="http://schemas.microsoft.com/office/drawing/2014/main" id="{617F7281-7540-4C12-BA04-C2A0DC50E5E2}"/>
              </a:ext>
            </a:extLst>
          </p:cNvPr>
          <p:cNvSpPr>
            <a:spLocks noGrp="1"/>
          </p:cNvSpPr>
          <p:nvPr>
            <p:ph type="body" sz="half" idx="2"/>
          </p:nvPr>
        </p:nvSpPr>
        <p:spPr/>
        <p:txBody>
          <a:bodyPr>
            <a:normAutofit/>
          </a:bodyPr>
          <a:lstStyle/>
          <a:p>
            <a:r>
              <a:rPr lang="en-GB" sz="2800" dirty="0"/>
              <a:t>arising from the implementation of these non-negotiable features </a:t>
            </a:r>
          </a:p>
        </p:txBody>
      </p:sp>
    </p:spTree>
    <p:extLst>
      <p:ext uri="{BB962C8B-B14F-4D97-AF65-F5344CB8AC3E}">
        <p14:creationId xmlns:p14="http://schemas.microsoft.com/office/powerpoint/2010/main" val="11523589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685800" y="188913"/>
            <a:ext cx="7772400" cy="719137"/>
          </a:xfrm>
        </p:spPr>
        <p:txBody>
          <a:bodyPr/>
          <a:lstStyle/>
          <a:p>
            <a:pPr eaLnBrk="1" hangingPunct="1">
              <a:defRPr/>
            </a:pPr>
            <a:r>
              <a:rPr lang="en-GB" altLang="en-US" sz="2800" dirty="0"/>
              <a:t>References</a:t>
            </a:r>
          </a:p>
        </p:txBody>
      </p:sp>
      <p:sp>
        <p:nvSpPr>
          <p:cNvPr id="2" name="Subtitle 1"/>
          <p:cNvSpPr>
            <a:spLocks noGrp="1"/>
          </p:cNvSpPr>
          <p:nvPr>
            <p:ph type="subTitle" idx="1"/>
          </p:nvPr>
        </p:nvSpPr>
        <p:spPr>
          <a:xfrm>
            <a:off x="827088" y="981075"/>
            <a:ext cx="7848600" cy="5616575"/>
          </a:xfrm>
        </p:spPr>
        <p:txBody>
          <a:bodyPr>
            <a:normAutofit/>
          </a:bodyPr>
          <a:lstStyle/>
          <a:p>
            <a:pPr algn="l">
              <a:defRPr/>
            </a:pPr>
            <a:r>
              <a:rPr lang="en-US" sz="1600" dirty="0" err="1">
                <a:solidFill>
                  <a:schemeClr val="tx1"/>
                </a:solidFill>
                <a:effectLst/>
              </a:rPr>
              <a:t>Beames</a:t>
            </a:r>
            <a:r>
              <a:rPr lang="en-US" sz="1600" dirty="0">
                <a:solidFill>
                  <a:schemeClr val="tx1"/>
                </a:solidFill>
                <a:effectLst/>
              </a:rPr>
              <a:t>, S., Higgins, P., and </a:t>
            </a:r>
            <a:r>
              <a:rPr lang="en-US" sz="1600" dirty="0" err="1">
                <a:solidFill>
                  <a:schemeClr val="tx1"/>
                </a:solidFill>
                <a:effectLst/>
              </a:rPr>
              <a:t>Nicol</a:t>
            </a:r>
            <a:r>
              <a:rPr lang="en-US" sz="1600" dirty="0">
                <a:solidFill>
                  <a:schemeClr val="tx1"/>
                </a:solidFill>
                <a:effectLst/>
              </a:rPr>
              <a:t>, R. 2012. </a:t>
            </a:r>
            <a:r>
              <a:rPr lang="en-US" sz="1600" i="1" dirty="0">
                <a:solidFill>
                  <a:schemeClr val="tx1"/>
                </a:solidFill>
                <a:effectLst/>
              </a:rPr>
              <a:t>Learning outside the classroom – theory and guidelines for practice</a:t>
            </a:r>
            <a:r>
              <a:rPr lang="en-US" sz="1600" dirty="0">
                <a:solidFill>
                  <a:schemeClr val="tx1"/>
                </a:solidFill>
                <a:effectLst/>
              </a:rPr>
              <a:t>. London: Routledge.</a:t>
            </a:r>
            <a:endParaRPr lang="en-GB" sz="1600" dirty="0">
              <a:solidFill>
                <a:schemeClr val="tx1"/>
              </a:solidFill>
              <a:effectLst/>
            </a:endParaRPr>
          </a:p>
          <a:p>
            <a:pPr algn="l">
              <a:defRPr/>
            </a:pPr>
            <a:endParaRPr lang="en-US" sz="1600" dirty="0">
              <a:solidFill>
                <a:schemeClr val="tx1"/>
              </a:solidFill>
              <a:effectLst/>
            </a:endParaRPr>
          </a:p>
          <a:p>
            <a:pPr algn="l">
              <a:defRPr/>
            </a:pPr>
            <a:r>
              <a:rPr lang="en-US" sz="1600" dirty="0" err="1">
                <a:solidFill>
                  <a:schemeClr val="tx1"/>
                </a:solidFill>
                <a:effectLst/>
              </a:rPr>
              <a:t>Haerens</a:t>
            </a:r>
            <a:r>
              <a:rPr lang="en-US" sz="1600" dirty="0">
                <a:solidFill>
                  <a:schemeClr val="tx1"/>
                </a:solidFill>
                <a:effectLst/>
              </a:rPr>
              <a:t>, L., Kirk, D., </a:t>
            </a:r>
            <a:r>
              <a:rPr lang="en-US" sz="1600" dirty="0" err="1">
                <a:solidFill>
                  <a:schemeClr val="tx1"/>
                </a:solidFill>
                <a:effectLst/>
              </a:rPr>
              <a:t>Cardon</a:t>
            </a:r>
            <a:r>
              <a:rPr lang="en-US" sz="1600" dirty="0">
                <a:solidFill>
                  <a:schemeClr val="tx1"/>
                </a:solidFill>
                <a:effectLst/>
              </a:rPr>
              <a:t>, G., and De </a:t>
            </a:r>
            <a:r>
              <a:rPr lang="en-US" sz="1600" dirty="0" err="1">
                <a:solidFill>
                  <a:schemeClr val="tx1"/>
                </a:solidFill>
                <a:effectLst/>
              </a:rPr>
              <a:t>Bourdeaudhuij</a:t>
            </a:r>
            <a:r>
              <a:rPr lang="en-US" sz="1600" dirty="0">
                <a:solidFill>
                  <a:schemeClr val="tx1"/>
                </a:solidFill>
                <a:effectLst/>
              </a:rPr>
              <a:t>, I. 2011. Toward the development of a pedagogical model for health-based physical education.  </a:t>
            </a:r>
            <a:r>
              <a:rPr lang="en-US" sz="1600" i="1" dirty="0">
                <a:solidFill>
                  <a:schemeClr val="tx1"/>
                </a:solidFill>
                <a:effectLst/>
              </a:rPr>
              <a:t>Quest</a:t>
            </a:r>
            <a:r>
              <a:rPr lang="en-US" sz="1600" dirty="0">
                <a:solidFill>
                  <a:schemeClr val="tx1"/>
                </a:solidFill>
                <a:effectLst/>
              </a:rPr>
              <a:t>, 63, 321-338. </a:t>
            </a:r>
            <a:endParaRPr lang="en-GB" sz="1600" dirty="0">
              <a:solidFill>
                <a:schemeClr val="tx1"/>
              </a:solidFill>
              <a:effectLst/>
            </a:endParaRPr>
          </a:p>
          <a:p>
            <a:pPr algn="l">
              <a:defRPr/>
            </a:pPr>
            <a:r>
              <a:rPr lang="en-US" sz="1600" dirty="0">
                <a:solidFill>
                  <a:schemeClr val="tx1"/>
                </a:solidFill>
                <a:effectLst/>
              </a:rPr>
              <a:t> </a:t>
            </a:r>
            <a:endParaRPr lang="en-GB" sz="1600" dirty="0">
              <a:solidFill>
                <a:schemeClr val="tx1"/>
              </a:solidFill>
              <a:effectLst/>
            </a:endParaRPr>
          </a:p>
          <a:p>
            <a:pPr algn="l">
              <a:defRPr/>
            </a:pPr>
            <a:r>
              <a:rPr lang="en-US" sz="1600" dirty="0">
                <a:solidFill>
                  <a:schemeClr val="tx1"/>
                </a:solidFill>
                <a:effectLst/>
              </a:rPr>
              <a:t>Hattie, J., Marsh, H.W., Neill, J. and Richards, G. E. 1997. Adventure education and outward Bound: Out-of-class experiences that make a lasting difference, </a:t>
            </a:r>
            <a:r>
              <a:rPr lang="en-US" sz="1600" i="1" dirty="0">
                <a:solidFill>
                  <a:schemeClr val="tx1"/>
                </a:solidFill>
                <a:effectLst/>
              </a:rPr>
              <a:t>Review of Educational Research</a:t>
            </a:r>
            <a:r>
              <a:rPr lang="en-US" sz="1600" dirty="0">
                <a:solidFill>
                  <a:schemeClr val="tx1"/>
                </a:solidFill>
                <a:effectLst/>
              </a:rPr>
              <a:t>, 67, 1, 43-87.</a:t>
            </a:r>
            <a:endParaRPr lang="en-GB" sz="1600" dirty="0">
              <a:solidFill>
                <a:schemeClr val="tx1"/>
              </a:solidFill>
              <a:effectLst/>
            </a:endParaRPr>
          </a:p>
          <a:p>
            <a:pPr algn="l" eaLnBrk="1" hangingPunct="1">
              <a:defRPr/>
            </a:pPr>
            <a:endParaRPr lang="en-US" sz="1600" dirty="0">
              <a:solidFill>
                <a:schemeClr val="tx1"/>
              </a:solidFill>
              <a:effectLst/>
            </a:endParaRPr>
          </a:p>
          <a:p>
            <a:pPr algn="l" eaLnBrk="1" hangingPunct="1">
              <a:defRPr/>
            </a:pPr>
            <a:r>
              <a:rPr lang="en-US" sz="1600" dirty="0">
                <a:solidFill>
                  <a:schemeClr val="tx1"/>
                </a:solidFill>
                <a:effectLst/>
              </a:rPr>
              <a:t>Metzler, M. W. 2011. </a:t>
            </a:r>
            <a:r>
              <a:rPr lang="en-US" sz="1600" i="1" dirty="0">
                <a:solidFill>
                  <a:schemeClr val="tx1"/>
                </a:solidFill>
                <a:effectLst/>
              </a:rPr>
              <a:t>Instructional Models for Physical Education</a:t>
            </a:r>
            <a:r>
              <a:rPr lang="en-US" sz="1600" dirty="0">
                <a:solidFill>
                  <a:schemeClr val="tx1"/>
                </a:solidFill>
                <a:effectLst/>
              </a:rPr>
              <a:t> (3</a:t>
            </a:r>
            <a:r>
              <a:rPr lang="en-US" sz="1600" baseline="30000" dirty="0">
                <a:solidFill>
                  <a:schemeClr val="tx1"/>
                </a:solidFill>
                <a:effectLst/>
              </a:rPr>
              <a:t>rd</a:t>
            </a:r>
            <a:r>
              <a:rPr lang="en-US" sz="1600" dirty="0">
                <a:solidFill>
                  <a:schemeClr val="tx1"/>
                </a:solidFill>
                <a:effectLst/>
              </a:rPr>
              <a:t> edition), Scottsdale, AZ: Holcomb </a:t>
            </a:r>
            <a:r>
              <a:rPr lang="en-US" sz="1600" dirty="0" err="1">
                <a:solidFill>
                  <a:schemeClr val="tx1"/>
                </a:solidFill>
                <a:effectLst/>
              </a:rPr>
              <a:t>Hathway</a:t>
            </a:r>
            <a:r>
              <a:rPr lang="en-US" sz="1600" dirty="0">
                <a:solidFill>
                  <a:schemeClr val="tx1"/>
                </a:solidFill>
                <a:effectLst/>
              </a:rPr>
              <a:t> Pub. </a:t>
            </a:r>
          </a:p>
          <a:p>
            <a:pPr algn="l">
              <a:defRPr/>
            </a:pPr>
            <a:endParaRPr lang="en-GB" sz="1600" b="1" dirty="0">
              <a:solidFill>
                <a:schemeClr val="tx1"/>
              </a:solidFill>
              <a:effectLst/>
            </a:endParaRPr>
          </a:p>
          <a:p>
            <a:pPr algn="l">
              <a:defRPr/>
            </a:pPr>
            <a:r>
              <a:rPr lang="en-GB" sz="1600" dirty="0">
                <a:solidFill>
                  <a:schemeClr val="tx1"/>
                </a:solidFill>
                <a:effectLst/>
              </a:rPr>
              <a:t>Williams, A. and Wainwright, N. (2014) A new pedagogical model for adventure in the curriculum: Part 1 – advocating for the model. </a:t>
            </a:r>
            <a:r>
              <a:rPr lang="en-GB" sz="1600" i="1" dirty="0">
                <a:solidFill>
                  <a:schemeClr val="tx1"/>
                </a:solidFill>
                <a:effectLst/>
              </a:rPr>
              <a:t>Journal of Physical Education and Sport Pedagogy </a:t>
            </a:r>
            <a:r>
              <a:rPr lang="en-GB" sz="1600" dirty="0">
                <a:solidFill>
                  <a:schemeClr val="tx1"/>
                </a:solidFill>
                <a:effectLst/>
              </a:rPr>
              <a:t>, Vol 21 (5) 460-481. </a:t>
            </a:r>
          </a:p>
          <a:p>
            <a:pPr algn="l">
              <a:defRPr/>
            </a:pPr>
            <a:r>
              <a:rPr lang="en-GB" sz="1600" dirty="0">
                <a:solidFill>
                  <a:schemeClr val="tx1"/>
                </a:solidFill>
                <a:effectLst/>
              </a:rPr>
              <a:t> </a:t>
            </a:r>
          </a:p>
          <a:p>
            <a:pPr algn="l">
              <a:defRPr/>
            </a:pPr>
            <a:r>
              <a:rPr lang="en-GB" sz="1600" dirty="0">
                <a:solidFill>
                  <a:schemeClr val="tx1"/>
                </a:solidFill>
                <a:effectLst/>
              </a:rPr>
              <a:t>Williams, A. and Wainwright, N. (2014) A new pedagogical model for adventure in the curriculum: Part 2 – outlining the model. </a:t>
            </a:r>
            <a:r>
              <a:rPr lang="en-GB" sz="1600" i="1" dirty="0">
                <a:solidFill>
                  <a:schemeClr val="tx1"/>
                </a:solidFill>
                <a:effectLst/>
              </a:rPr>
              <a:t>Journal of Physical Education and Sport Pedagogy </a:t>
            </a:r>
            <a:r>
              <a:rPr lang="en-GB" sz="1600" dirty="0">
                <a:solidFill>
                  <a:schemeClr val="tx1"/>
                </a:solidFill>
                <a:effectLst/>
              </a:rPr>
              <a:t> </a:t>
            </a:r>
            <a:r>
              <a:rPr lang="en-GB" sz="1600" dirty="0" err="1">
                <a:solidFill>
                  <a:schemeClr val="tx1"/>
                </a:solidFill>
                <a:effectLst/>
              </a:rPr>
              <a:t>Vol</a:t>
            </a:r>
            <a:r>
              <a:rPr lang="en-GB" sz="1600" dirty="0">
                <a:solidFill>
                  <a:schemeClr val="tx1"/>
                </a:solidFill>
                <a:effectLst/>
              </a:rPr>
              <a:t> 21 (6) 589-602.</a:t>
            </a:r>
          </a:p>
          <a:p>
            <a:pPr algn="l" eaLnBrk="1" hangingPunct="1">
              <a:defRPr/>
            </a:pPr>
            <a:endParaRPr lang="en-GB" sz="1600" dirty="0">
              <a:effectLst/>
            </a:endParaRPr>
          </a:p>
          <a:p>
            <a:pPr algn="l" eaLnBrk="1" hangingPunct="1">
              <a:defRPr/>
            </a:pPr>
            <a:endParaRPr lang="en-GB" dirty="0">
              <a:ea typeface="+mn-ea"/>
            </a:endParaRPr>
          </a:p>
        </p:txBody>
      </p:sp>
    </p:spTree>
    <p:extLst>
      <p:ext uri="{BB962C8B-B14F-4D97-AF65-F5344CB8AC3E}">
        <p14:creationId xmlns:p14="http://schemas.microsoft.com/office/powerpoint/2010/main" val="83987115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dcmitype/"/>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533</TotalTime>
  <Words>1405</Words>
  <Application>Microsoft Office PowerPoint</Application>
  <PresentationFormat>On-screen Show (4:3)</PresentationFormat>
  <Paragraphs>200</Paragraphs>
  <Slides>33</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ＭＳ Ｐゴシック</vt:lpstr>
      <vt:lpstr>Arial</vt:lpstr>
      <vt:lpstr>Calibri</vt:lpstr>
      <vt:lpstr>Candara</vt:lpstr>
      <vt:lpstr>Myriad Pro</vt:lpstr>
      <vt:lpstr>Wingdings</vt:lpstr>
      <vt:lpstr>20140311PresentationUWTSDTemplate</vt:lpstr>
      <vt:lpstr>Adventure activities and physical literacy</vt:lpstr>
      <vt:lpstr>Outline of the session</vt:lpstr>
      <vt:lpstr>TASK 1</vt:lpstr>
      <vt:lpstr>Characteristics of Traditional  Adventures</vt:lpstr>
      <vt:lpstr>PowerPoint Presentation</vt:lpstr>
      <vt:lpstr>The curriculum- where do we see outdoor learning and adventure?</vt:lpstr>
      <vt:lpstr>Physical literacy - an aim of physical education</vt:lpstr>
      <vt:lpstr>PowerPoint Presentation</vt:lpstr>
      <vt:lpstr>PowerPoint Presentation</vt:lpstr>
      <vt:lpstr>PowerPoint Presentation</vt:lpstr>
      <vt:lpstr>PowerPoint Presentation</vt:lpstr>
      <vt:lpstr>Kirk says….</vt:lpstr>
      <vt:lpstr>discuss your timeline and consider…</vt:lpstr>
      <vt:lpstr>Typical activities in the UK</vt:lpstr>
      <vt:lpstr>Task 3 </vt:lpstr>
      <vt:lpstr>Concerns with traditional approaches to adventure pedagogy</vt:lpstr>
      <vt:lpstr>Concerns…</vt:lpstr>
      <vt:lpstr>Implications </vt:lpstr>
      <vt:lpstr>The Challenge for OAE / PE</vt:lpstr>
      <vt:lpstr>Our Response</vt:lpstr>
      <vt:lpstr> What do we know from research about the impact of outdoor adventure pedagogy?</vt:lpstr>
      <vt:lpstr>Findings</vt:lpstr>
      <vt:lpstr>Findings (cont’d)</vt:lpstr>
      <vt:lpstr>Task 4 – In pairs</vt:lpstr>
      <vt:lpstr>PowerPoint Presentation</vt:lpstr>
      <vt:lpstr>(Mostly) Outdoors – non negotiable (1)</vt:lpstr>
      <vt:lpstr>Experiential approach – Non negotiable (2) </vt:lpstr>
      <vt:lpstr>Experiential learning is ‘‘a process through which a learner constructs knowledge, skills, and value from direct experiences’’ (Jacobs 1999, p. 51). It relates to the learner who undergoes what David Kolb (1984) has described as ‘‘the transformation of experience’’ (p. 38)</vt:lpstr>
      <vt:lpstr>Managed Risk – Non negotiable (3)</vt:lpstr>
      <vt:lpstr>. Advocating managed risk as a non-negotiable feature of a model of OAE brings with it genuine tensions that will need to be resolved</vt:lpstr>
      <vt:lpstr>Challenge by choice Non negotiable (4) </vt:lpstr>
      <vt:lpstr>Key concerns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Jonathan Haylock</cp:lastModifiedBy>
  <cp:revision>21</cp:revision>
  <dcterms:created xsi:type="dcterms:W3CDTF">2015-04-14T15:21:28Z</dcterms:created>
  <dcterms:modified xsi:type="dcterms:W3CDTF">2019-02-18T19:25:01Z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