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autoCompressPictures="0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</p:sldIdLst>
  <p:sldSz cx="9144000" cy="6858000" type="screen4x3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8E3ACE-D501-4858-8380-3A531AFBB464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Style>
        <a:tcBdr/>
      </a:tcStyle>
    </a:band1H>
    <a:band2H>
      <a:tcStyle>
        <a:tcBdr/>
      </a:tcStyle>
    </a:band2H>
    <a:band1V>
      <a:tcStyle>
        <a:tcBdr/>
      </a:tcStyle>
    </a:band1V>
    <a:band2V>
      <a:tcStyle>
        <a:tcBdr/>
      </a:tcStyle>
    </a:band2V>
    <a:lastCol>
      <a:tcStyle>
        <a:tcBdr/>
      </a:tcStyle>
    </a:lastCol>
    <a:firstCol>
      <a:tcStyle>
        <a:tcBdr/>
      </a:tcStyle>
    </a:firstCol>
    <a:lastRow>
      <a:tcStyle>
        <a:tcBdr/>
      </a:tcStyle>
    </a:lastRow>
    <a:seCell>
      <a:tcStyle>
        <a:tcBdr/>
      </a:tcStyle>
    </a:seCell>
    <a:swCell>
      <a:tcStyle>
        <a:tcBdr/>
      </a:tcStyle>
    </a:swCell>
    <a:firstRow>
      <a:tcStyle>
        <a:tcBdr/>
      </a:tcStyle>
    </a:firstRow>
    <a:neCell>
      <a:tcStyle>
        <a:tcBdr/>
      </a:tcStyle>
    </a:neCell>
    <a:nwCell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63" d="100"/>
          <a:sy n="63" d="100"/>
        </p:scale>
        <p:origin x="77" y="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2" Type="http://schemas.openxmlformats.org/officeDocument/2006/relationships/tableStyles" Target="tableStyles.xml"/><Relationship Id="rId21" Type="http://schemas.openxmlformats.org/officeDocument/2006/relationships/viewProps" Target="viewProps.xml"/><Relationship Id="rId20" Type="http://schemas.openxmlformats.org/officeDocument/2006/relationships/presProps" Target="presProps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/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/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/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/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rPr>
            </a:fld>
            <a:endParaRPr sz="1200" b="0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86" name="Google Shape;86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91" name="Google Shape;9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99" name="Google Shape;99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07" name="Google Shape;10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15" name="Google Shape;115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21" name="Google Shape;121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28" name="Google Shape;12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36" name="Google Shape;136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44" name="Google Shape;144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53" name="Google Shape;153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61" name="Google Shape;161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9" name="Google Shape;169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70" name="Google Shape;170;p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78" name="Google Shape;178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84" name="Google Shape;184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90" name="Google Shape;190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96" name="Google Shape;196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matchingName="Title Only">
  <p:cSld name="TITLE_ONLY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1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" name="Google Shape;18;p1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matchingName="Two Content">
  <p:cSld name="TWO_OBJECT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1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1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23" name="Google Shape;23;p19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24" name="Google Shape;24;p1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1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matchingName="Title and Content">
  <p:cSld name="OBJECT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2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2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0" name="Google Shape;30;p2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2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2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matchingName="Blank">
  <p:cSld name="BLANK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2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2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2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matchingName="Title Slide">
  <p:cSld name="TITLE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22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2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40" name="Google Shape;40;p2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" name="Google Shape;41;p2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2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matchingName="Section Header">
  <p:cSld name="SECTION_HEADER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23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 panose="020F0502020204030204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" name="Google Shape;45;p23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46" name="Google Shape;46;p2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2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2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matchingName="Comparison">
  <p:cSld name="TWO_OBJECTS_WITH_TEXT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2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24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/>
        </p:txBody>
      </p:sp>
      <p:sp>
        <p:nvSpPr>
          <p:cNvPr id="52" name="Google Shape;52;p24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53" name="Google Shape;53;p24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/>
        </p:txBody>
      </p:sp>
      <p:sp>
        <p:nvSpPr>
          <p:cNvPr id="54" name="Google Shape;54;p24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55" name="Google Shape;55;p2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2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matchingName="Content with Caption">
  <p:cSld name="OBJECT_WITH_CAPTION_TEXT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25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 panose="020F0502020204030204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25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1" name="Google Shape;61;p25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2" name="Google Shape;62;p2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2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matchingName="Picture with Caption">
  <p:cSld name="PICTURE_WITH_CAPTION_TEXT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26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 panose="020F0502020204030204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6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8" name="Google Shape;68;p26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9" name="Google Shape;69;p2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2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matchingName="Title and Vertical Text">
  <p:cSld name="VERTICAL_TEXT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2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27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5" name="Google Shape;75;p2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2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matchingName="Vertical Title and Text">
  <p:cSld name="VERTICAL_TITLE_AND_VERTICAL_TEXT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28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" name="Google Shape;80;p28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1" name="Google Shape;81;p2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2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2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1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2">
            <a:alphaModFix amt="26000"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 panose="020F0502020204030204"/>
              <a:buNone/>
              <a:defRPr sz="44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 panose="020B0604020202020204"/>
              <a:buChar char="•"/>
              <a:defRPr sz="32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 panose="020B0604020202020204"/>
              <a:buChar char="–"/>
              <a:defRPr sz="2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 panose="020B0604020202020204"/>
              <a:buChar char="•"/>
              <a:defRPr sz="24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–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»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•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•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•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 panose="020B0604020202020204"/>
              <a:buChar char="•"/>
              <a:defRPr sz="20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/>
        </p:txBody>
      </p:sp>
      <p:sp>
        <p:nvSpPr>
          <p:cNvPr id="12" name="Google Shape;12;p1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/>
        </p:txBody>
      </p:sp>
      <p:sp>
        <p:nvSpPr>
          <p:cNvPr id="13" name="Google Shape;13;p1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/>
        </p:txBody>
      </p:sp>
      <p:sp>
        <p:nvSpPr>
          <p:cNvPr id="14" name="Google Shape;14;p1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5.xml"/><Relationship Id="rId3" Type="http://schemas.openxmlformats.org/officeDocument/2006/relationships/slideLayout" Target="../slideLayouts/slideLayout3.xml"/><Relationship Id="rId2" Type="http://schemas.openxmlformats.org/officeDocument/2006/relationships/hyperlink" Target="https://www.pembrokeshirecoast.wales/about-the-national-park/" TargetMode="External"/><Relationship Id="rId1" Type="http://schemas.openxmlformats.org/officeDocument/2006/relationships/hyperlink" Target="https://www.pembrokeshirecoast.wales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"/>
          <p:cNvSpPr txBox="1">
            <a:spLocks noGrp="1"/>
          </p:cNvSpPr>
          <p:nvPr>
            <p:ph type="title"/>
          </p:nvPr>
        </p:nvSpPr>
        <p:spPr>
          <a:xfrm>
            <a:off x="428596" y="863593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 panose="02020603050405020304"/>
              <a:buNone/>
            </a:pPr>
            <a:r>
              <a:rPr lang="en-US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BMIH6007</a:t>
            </a:r>
            <a:br>
              <a:rPr lang="en-US" b="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</a:br>
            <a:r>
              <a:rPr lang="en-US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International Meetings Management</a:t>
            </a:r>
            <a:br>
              <a:rPr lang="en-US" b="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</a:br>
            <a:br>
              <a:rPr lang="en-US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</a:br>
            <a:endParaRPr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2" name="Text Box 1"/>
          <p:cNvSpPr txBox="1"/>
          <p:nvPr/>
        </p:nvSpPr>
        <p:spPr>
          <a:xfrm>
            <a:off x="2286000" y="2305050"/>
            <a:ext cx="4572000" cy="24612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en-GB"/>
              <a:t>BMIH6007</a:t>
            </a:r>
            <a:endParaRPr lang="en-US" altLang="en-GB"/>
          </a:p>
          <a:p>
            <a:r>
              <a:rPr lang="en-US" altLang="en-GB"/>
              <a:t>International Meetings Management for the</a:t>
            </a:r>
            <a:endParaRPr lang="en-US" altLang="en-GB"/>
          </a:p>
          <a:p>
            <a:r>
              <a:rPr lang="en-US" altLang="en-GB"/>
              <a:t>Hotel Industry</a:t>
            </a:r>
            <a:endParaRPr lang="en-US" altLang="en-GB"/>
          </a:p>
          <a:p>
            <a:r>
              <a:rPr lang="en-US" altLang="en-GB"/>
              <a:t>LEVEL 6</a:t>
            </a:r>
            <a:endParaRPr lang="en-US" altLang="en-GB"/>
          </a:p>
          <a:p>
            <a:r>
              <a:rPr lang="en-US" altLang="en-GB"/>
              <a:t>Summer Term 2025</a:t>
            </a:r>
            <a:endParaRPr lang="en-US" altLang="en-GB"/>
          </a:p>
          <a:p>
            <a:r>
              <a:rPr lang="en-US" altLang="en-GB"/>
              <a:t>Module Lead: Kathryn Flynn</a:t>
            </a:r>
            <a:endParaRPr lang="en-US" altLang="en-GB"/>
          </a:p>
          <a:p>
            <a:r>
              <a:rPr lang="en-US" altLang="en-GB"/>
              <a:t>Student name: Lidia Leva</a:t>
            </a:r>
            <a:endParaRPr lang="en-US" altLang="en-GB"/>
          </a:p>
          <a:p>
            <a:r>
              <a:rPr lang="en-US" altLang="en-GB"/>
              <a:t>Student ID number: 2242891</a:t>
            </a:r>
            <a:endParaRPr lang="en-US" altLang="en-GB"/>
          </a:p>
          <a:p>
            <a:r>
              <a:rPr lang="en-US" altLang="en-GB"/>
              <a:t>Assignment 1: Feasibility Plan for an International Meeting / Event.</a:t>
            </a:r>
            <a:endParaRPr lang="en-US" altLang="en-GB"/>
          </a:p>
          <a:p>
            <a:r>
              <a:rPr lang="en-US" altLang="en-GB"/>
              <a:t>Individual Presentation</a:t>
            </a:r>
            <a:endParaRPr lang="en-GB" altLang="en-US"/>
          </a:p>
        </p:txBody>
      </p:sp>
      <p:sp>
        <p:nvSpPr>
          <p:cNvPr id="3" name="Text Box 2"/>
          <p:cNvSpPr txBox="1"/>
          <p:nvPr/>
        </p:nvSpPr>
        <p:spPr>
          <a:xfrm>
            <a:off x="317500" y="5473065"/>
            <a:ext cx="9004300" cy="11684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en-GB"/>
              <a:t>I confirm that I have not used any AI tools in the research and creation of this</a:t>
            </a:r>
            <a:endParaRPr lang="en-US" altLang="en-GB"/>
          </a:p>
          <a:p>
            <a:endParaRPr lang="en-US" altLang="en-GB"/>
          </a:p>
          <a:p>
            <a:r>
              <a:rPr lang="en-US" altLang="en-GB"/>
              <a:t>assignment. I confirm that I have not presented any AI generated materials as my own work. I</a:t>
            </a:r>
            <a:endParaRPr lang="en-US" altLang="en-GB"/>
          </a:p>
          <a:p>
            <a:r>
              <a:rPr lang="en-US" altLang="en-GB"/>
              <a:t>confirm I have copies of my drafts, notes, and other resources I used, which I may be asked to</a:t>
            </a:r>
            <a:endParaRPr lang="en-US" altLang="en-GB"/>
          </a:p>
          <a:p>
            <a:r>
              <a:rPr lang="en-US" altLang="en-GB"/>
              <a:t>provide in evidence.</a:t>
            </a:r>
            <a:endParaRPr lang="en-GB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"/>
          <p:cNvSpPr txBox="1">
            <a:spLocks noGrp="1"/>
          </p:cNvSpPr>
          <p:nvPr>
            <p:ph type="title"/>
          </p:nvPr>
        </p:nvSpPr>
        <p:spPr>
          <a:xfrm>
            <a:off x="571016" y="-112195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 panose="02020603050405020304"/>
              <a:buNone/>
            </a:pPr>
            <a:r>
              <a:rPr lang="en-US" sz="2800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INTRODUCTION</a:t>
            </a:r>
            <a:endParaRPr sz="28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94" name="Google Shape;94;p2"/>
          <p:cNvSpPr txBox="1"/>
          <p:nvPr/>
        </p:nvSpPr>
        <p:spPr>
          <a:xfrm>
            <a:off x="343384" y="1027413"/>
            <a:ext cx="4228500" cy="55861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285750" marR="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 panose="020B0604020202020204"/>
              <a:buChar char="•"/>
            </a:pPr>
            <a:r>
              <a:rPr lang="en-US" sz="1400" b="0" i="0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 summer festival in Tenby celebrating Welsh coastal life, wellness, community, heritage, cuisine, and creativity over four vibrant days.</a:t>
            </a:r>
            <a:br>
              <a:rPr lang="en-US" sz="1400" b="0" i="0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</a:br>
            <a:endParaRPr sz="1400" b="0" i="0" u="none" strike="noStrike" cap="none" dirty="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285750" marR="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 panose="020B0604020202020204"/>
              <a:buChar char="•"/>
            </a:pPr>
            <a:r>
              <a:rPr lang="en-US" sz="1400" b="0" i="0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Highlights the maritime  influence on  the actual Welsh identity through storytelling, food, music, art, as well as the out door wellness experiences for all ages (</a:t>
            </a:r>
            <a:r>
              <a:rPr lang="en-US" sz="1400" b="0" i="0" u="none" strike="noStrike" cap="none" dirty="0" err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Santomasso</a:t>
            </a:r>
            <a:r>
              <a:rPr lang="en-US" sz="1400" b="0" i="0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</a:t>
            </a:r>
            <a:r>
              <a:rPr lang="en-US" sz="1400" b="0" i="1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et al., </a:t>
            </a:r>
            <a:r>
              <a:rPr lang="en-US" sz="1400" b="0" i="0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2021) .</a:t>
            </a:r>
            <a:br>
              <a:rPr lang="en-US" sz="1400" b="0" i="0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</a:br>
            <a:endParaRPr sz="1400" b="0" i="0" u="none" strike="noStrike" cap="none" dirty="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285750" marR="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 panose="020B0604020202020204"/>
              <a:buChar char="•"/>
            </a:pPr>
            <a:r>
              <a:rPr lang="en-US" sz="1400" b="0" i="0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Set in the picturesque Pembrokeshire Coast National Park, drawing various level of  visitors with stunning views and historic seaside charm( Coles </a:t>
            </a:r>
            <a:r>
              <a:rPr lang="en-US" sz="1400" b="0" i="1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et al., </a:t>
            </a:r>
            <a:r>
              <a:rPr lang="en-US" sz="1400" b="0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2022)</a:t>
            </a:r>
            <a:r>
              <a:rPr lang="en-US" sz="1400" b="0" i="0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.</a:t>
            </a:r>
            <a:br>
              <a:rPr lang="en-US" sz="1400" b="0" i="0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</a:br>
            <a:endParaRPr sz="1400" b="0" i="0" u="none" strike="noStrike" cap="none" dirty="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285750" marR="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 panose="020B0604020202020204"/>
              <a:buChar char="•"/>
            </a:pPr>
            <a:r>
              <a:rPr lang="en-US" sz="1400" b="0" i="0" u="none" strike="noStrike" cap="none" dirty="0" err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Emphasises</a:t>
            </a:r>
            <a:r>
              <a:rPr lang="en-US" sz="1400" b="0" i="0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Welsh values of hospitality, openness, as well as the  sustainability through a welcoming, immersive, and  </a:t>
            </a:r>
            <a:r>
              <a:rPr lang="en-US" sz="1400" b="0" i="0" u="none" strike="noStrike" cap="none" dirty="0" err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alos</a:t>
            </a:r>
            <a:r>
              <a:rPr lang="en-US" sz="1400" b="0" i="0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the inclusive </a:t>
            </a:r>
            <a:endParaRPr sz="1400" b="0" i="0" u="none" strike="noStrike" cap="none" dirty="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95" name="Google Shape;95;p2" descr="Traditions and folklore of Wales"/>
          <p:cNvPicPr preferRelativeResize="0"/>
          <p:nvPr/>
        </p:nvPicPr>
        <p:blipFill rotWithShape="1">
          <a:blip r:embed="rId1"/>
          <a:srcRect/>
          <a:stretch>
            <a:fillRect/>
          </a:stretch>
        </p:blipFill>
        <p:spPr>
          <a:xfrm>
            <a:off x="4788024" y="1196751"/>
            <a:ext cx="4012592" cy="4770475"/>
          </a:xfrm>
          <a:prstGeom prst="rect">
            <a:avLst/>
          </a:prstGeom>
          <a:noFill/>
          <a:ln>
            <a:noFill/>
          </a:ln>
        </p:spPr>
      </p:pic>
      <p:sp>
        <p:nvSpPr>
          <p:cNvPr id="96" name="Google Shape;96;p2"/>
          <p:cNvSpPr txBox="1"/>
          <p:nvPr/>
        </p:nvSpPr>
        <p:spPr>
          <a:xfrm>
            <a:off x="4508320" y="6068003"/>
            <a:ext cx="4572000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Figure: Wales tradition and culture </a:t>
            </a:r>
            <a:endParaRPr lang="en-US" sz="1200" b="1" i="0" u="none" strike="noStrike" cap="none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(Source: historic-uk.2021)</a:t>
            </a:r>
            <a:endParaRPr sz="1200" b="1" i="0" u="none" strike="noStrike" cap="none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3"/>
          <p:cNvSpPr txBox="1">
            <a:spLocks noGrp="1"/>
          </p:cNvSpPr>
          <p:nvPr>
            <p:ph type="title"/>
          </p:nvPr>
        </p:nvSpPr>
        <p:spPr>
          <a:xfrm>
            <a:off x="539180" y="58625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 panose="02020603050405020304"/>
              <a:buNone/>
            </a:pPr>
            <a:r>
              <a:rPr lang="en-US" sz="2800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EVENT CONTENT AND CONTEXT</a:t>
            </a:r>
            <a:endParaRPr sz="28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02" name="Google Shape;102;p3"/>
          <p:cNvSpPr txBox="1"/>
          <p:nvPr/>
        </p:nvSpPr>
        <p:spPr>
          <a:xfrm>
            <a:off x="150536" y="1201625"/>
            <a:ext cx="5151448" cy="52629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Focused on  the maritime heritage, local storytelling, and also the  coastal arts to foster cultural appreciation as well as attract international interest.</a:t>
            </a:r>
            <a:endParaRPr lang="en-IN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Daily themes centre on that of the  heritage, maritime -related crafts, coastal cuisine, and also the historical storytelling, rooted in that of the local traditions.</a:t>
            </a:r>
            <a:endParaRPr lang="en-IN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event blends learning, sensory experience, as well as  light physical activity along the coast to mainly  enhance visitor immersion (Yin et al., 2021).</a:t>
            </a:r>
            <a:endParaRPr lang="en-IN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Designed as a proper form of  inclusive, low-impact, and sustainable festival supporting local communities, artists, and environmental stewardship (</a:t>
            </a:r>
            <a:r>
              <a:rPr lang="en-IN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Dashper</a:t>
            </a: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et al., 2021).</a:t>
            </a:r>
            <a:endParaRPr lang="en-IN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103" name="Google Shape;103;p3" descr="Wales Culture Map - KidsPressMagazine.com"/>
          <p:cNvPicPr preferRelativeResize="0"/>
          <p:nvPr/>
        </p:nvPicPr>
        <p:blipFill rotWithShape="1">
          <a:blip r:embed="rId1"/>
          <a:srcRect/>
          <a:stretch>
            <a:fillRect/>
          </a:stretch>
        </p:blipFill>
        <p:spPr>
          <a:xfrm>
            <a:off x="5436096" y="1556792"/>
            <a:ext cx="3332684" cy="4441672"/>
          </a:xfrm>
          <a:prstGeom prst="rect">
            <a:avLst/>
          </a:prstGeom>
          <a:noFill/>
          <a:ln>
            <a:noFill/>
          </a:ln>
        </p:spPr>
      </p:pic>
      <p:sp>
        <p:nvSpPr>
          <p:cNvPr id="104" name="Google Shape;104;p3"/>
          <p:cNvSpPr txBox="1"/>
          <p:nvPr/>
        </p:nvSpPr>
        <p:spPr>
          <a:xfrm>
            <a:off x="4967456" y="6134890"/>
            <a:ext cx="4572000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Figure: Event Content </a:t>
            </a:r>
            <a:r>
              <a:rPr lang="en-US" sz="1200" b="1" i="0" u="none" strike="noStrike" cap="none" dirty="0" err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</a:t>
            </a:r>
            <a:r>
              <a:rPr lang="en-US" sz="1200" b="1" i="0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</a:t>
            </a:r>
            <a:r>
              <a:rPr lang="en-US" sz="1200" b="1" i="0" u="none" strike="noStrike" cap="none" dirty="0" err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wales</a:t>
            </a:r>
            <a:r>
              <a:rPr lang="en-US" sz="1200" b="1" i="0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 </a:t>
            </a:r>
            <a:endParaRPr lang="en-US" sz="1200" b="1" i="0" u="none" strike="noStrike" cap="none" dirty="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(Source: </a:t>
            </a:r>
            <a:r>
              <a:rPr lang="en-US" sz="1200" b="1" i="0" u="none" strike="noStrike" cap="none" dirty="0" err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kidspressmagazine</a:t>
            </a:r>
            <a:r>
              <a:rPr lang="en-US" sz="1200" b="1" i="0" u="none" strike="noStrike" cap="none" dirty="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)</a:t>
            </a:r>
            <a:endParaRPr sz="1200" b="1" i="0" u="none" strike="noStrike" cap="none" dirty="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 panose="02020603050405020304"/>
              <a:buNone/>
            </a:pPr>
            <a:r>
              <a:rPr lang="en-US" sz="2800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MARKET FACTORS</a:t>
            </a:r>
            <a:endParaRPr sz="28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10" name="Google Shape;110;p4"/>
          <p:cNvSpPr txBox="1"/>
          <p:nvPr/>
        </p:nvSpPr>
        <p:spPr>
          <a:xfrm>
            <a:off x="0" y="1275021"/>
            <a:ext cx="4627500" cy="52629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Appeals to the various  cultural travellers, maritime heritage enthusiasts, as well as eco-conscious tourists seeking meaningful experiences.</a:t>
            </a:r>
            <a:endParaRPr lang="en-IN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Targets foreign  visitors with a very much huge  interest in Welsh coastal identity, traditional maritime  stories, and also the  historical charm (</a:t>
            </a:r>
            <a:r>
              <a:rPr lang="en-IN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Kusumah</a:t>
            </a: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et al., 2021).</a:t>
            </a:r>
            <a:endParaRPr lang="en-IN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Aligns with the global trend of heritage-based and coastal tourism, especially post-pandemic (Elahi et al., 2021).</a:t>
            </a:r>
            <a:endParaRPr lang="en-IN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Uniquely positioned in the country of  Wales as a heritage-focused cultural event rather than  that of a generic wellness or food festival.</a:t>
            </a:r>
            <a:endParaRPr lang="en-IN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111" name="Google Shape;111;p4" descr="Accessible tourism in Wales: Are we there yet?"/>
          <p:cNvPicPr preferRelativeResize="0"/>
          <p:nvPr/>
        </p:nvPicPr>
        <p:blipFill rotWithShape="1">
          <a:blip r:embed="rId1"/>
          <a:srcRect/>
          <a:stretch>
            <a:fillRect/>
          </a:stretch>
        </p:blipFill>
        <p:spPr>
          <a:xfrm>
            <a:off x="4884000" y="1556791"/>
            <a:ext cx="3936472" cy="4612905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4"/>
          <p:cNvSpPr txBox="1"/>
          <p:nvPr/>
        </p:nvSpPr>
        <p:spPr>
          <a:xfrm>
            <a:off x="4627500" y="6169697"/>
            <a:ext cx="4578096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Figure: Wales tourism's </a:t>
            </a:r>
            <a:endParaRPr lang="en-US" sz="1200" b="1" i="0" u="none" strike="noStrike" cap="none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(Source: esearch.senedd., 2021) </a:t>
            </a:r>
            <a:endParaRPr sz="1200" b="1" i="0" u="none" strike="noStrike" cap="none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 panose="02020603050405020304"/>
              <a:buNone/>
            </a:pPr>
            <a:r>
              <a:rPr lang="en-US" sz="1800" b="1" dirty="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DEMAND AND COMPETITION</a:t>
            </a:r>
            <a:endParaRPr dirty="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18" name="Google Shape;118;p5"/>
          <p:cNvSpPr txBox="1"/>
          <p:nvPr/>
        </p:nvSpPr>
        <p:spPr>
          <a:xfrm>
            <a:off x="1612532" y="1570378"/>
            <a:ext cx="6462464" cy="39702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Growing international demand for the  authentic, place-based coastal tourism supports the festival's maritime heritage theme.</a:t>
            </a:r>
            <a:endParaRPr lang="en-IN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Coastal Wales which  currently lacks a dedicated event celebrating as well as the local maritime  traditions and history, offering strong potential (Tan et al., 2021).</a:t>
            </a:r>
            <a:endParaRPr lang="en-IN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Indirect competition includes food and music events, but none offer this unique blend of history, heritage, and cultural storytelling.</a:t>
            </a:r>
            <a:endParaRPr lang="en-IN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Marketing will mainly  spotlight local history, international appeal, and also the low environmental impact, positioning the main  event as a distinctive cultural experience </a:t>
            </a:r>
            <a:endParaRPr lang="en-IN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 panose="02020603050405020304"/>
              <a:buNone/>
            </a:pPr>
            <a:r>
              <a:rPr lang="en-US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Feasibility Analysis </a:t>
            </a:r>
            <a:endParaRPr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graphicFrame>
        <p:nvGraphicFramePr>
          <p:cNvPr id="124" name="Google Shape;124;p6"/>
          <p:cNvGraphicFramePr/>
          <p:nvPr/>
        </p:nvGraphicFramePr>
        <p:xfrm>
          <a:off x="357158" y="1643050"/>
          <a:ext cx="8429675" cy="4195300"/>
        </p:xfrm>
        <a:graphic>
          <a:graphicData uri="http://schemas.openxmlformats.org/drawingml/2006/table">
            <a:tbl>
              <a:tblPr>
                <a:noFill/>
                <a:tableStyleId>{288E3ACE-D501-4858-8380-3A531AFBB464}</a:tableStyleId>
              </a:tblPr>
              <a:tblGrid>
                <a:gridCol w="1500200"/>
                <a:gridCol w="6072225"/>
                <a:gridCol w="857250"/>
              </a:tblGrid>
              <a:tr h="47097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Criteria </a:t>
                      </a:r>
                      <a:endParaRPr sz="2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58475" marR="58475" marT="58475" marB="5847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AA84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Evaluation Areas </a:t>
                      </a:r>
                      <a:endParaRPr sz="2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58475" marR="58475" marT="58475" marB="5847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AA84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Scores</a:t>
                      </a:r>
                      <a:endParaRPr sz="2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58475" marR="58475" marT="58475" marB="5847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AA84F"/>
                    </a:solidFill>
                  </a:tcPr>
                </a:tc>
              </a:tr>
              <a:tr h="14615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Suitability</a:t>
                      </a:r>
                      <a:endParaRPr sz="2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58475" marR="58475" marT="58475" marB="5847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 panose="020B0604020202020204"/>
                        <a:buChar char="•"/>
                      </a:pPr>
                      <a:r>
                        <a:rPr lang="en-US" sz="1800" b="0" i="0" u="none" strike="noStrike" cap="none" dirty="0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The event aligns with “Waves of Welcome: Coastal Wales Festival”. </a:t>
                      </a:r>
                      <a:endParaRPr lang="en-US" sz="1800" b="0" i="0" u="none" strike="noStrike" cap="none" dirty="0">
                        <a:solidFill>
                          <a:srgbClr val="000000"/>
                        </a:solidFill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 panose="020B0604020202020204"/>
                        <a:buChar char="•"/>
                      </a:pPr>
                      <a:r>
                        <a:rPr lang="en-US" sz="1800" b="0" i="0" u="none" strike="noStrike" cap="none" dirty="0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Relevant for </a:t>
                      </a:r>
                      <a:r>
                        <a:rPr lang="en-US" sz="18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a maritime  </a:t>
                      </a:r>
                      <a:r>
                        <a:rPr lang="en-US" sz="1800" b="0" i="0" u="none" strike="noStrike" cap="none" dirty="0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event. </a:t>
                      </a:r>
                      <a:endParaRPr lang="en-US" sz="1800" b="0" i="0" u="none" strike="noStrike" cap="none" dirty="0">
                        <a:solidFill>
                          <a:srgbClr val="000000"/>
                        </a:solidFill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 panose="020B0604020202020204"/>
                        <a:buChar char="•"/>
                      </a:pPr>
                      <a:r>
                        <a:rPr lang="en-US" sz="1800" b="0" i="0" u="none" strike="noStrike" cap="none" dirty="0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Ideal for open-air events</a:t>
                      </a:r>
                      <a:endParaRPr lang="en-US" sz="1800" b="0" i="0" u="none" strike="noStrike" cap="none" dirty="0">
                        <a:solidFill>
                          <a:srgbClr val="000000"/>
                        </a:solidFill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58475" marR="58475" marT="58475" marB="5847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05</a:t>
                      </a:r>
                      <a:endParaRPr sz="2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58475" marR="58475" marT="58475" marB="5847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D966"/>
                    </a:solidFill>
                  </a:tcPr>
                </a:tc>
              </a:tr>
              <a:tr h="14615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Acceptability</a:t>
                      </a:r>
                      <a:endParaRPr sz="2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58475" marR="58475" marT="58475" marB="5847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A99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 panose="020B0604020202020204"/>
                        <a:buChar char="•"/>
                      </a:pPr>
                      <a:r>
                        <a:rPr lang="en-US" sz="1800" b="0" i="0" u="none" strike="noStrike" cap="none" dirty="0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Local and external stakeholders might accept the event due to its unique approaches. </a:t>
                      </a:r>
                      <a:endParaRPr lang="en-US" sz="1800" b="0" i="0" u="none" strike="noStrike" cap="none" dirty="0">
                        <a:solidFill>
                          <a:srgbClr val="000000"/>
                        </a:solidFill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 panose="020B0604020202020204"/>
                        <a:buChar char="•"/>
                      </a:pPr>
                      <a:r>
                        <a:rPr lang="en-US" sz="1800" b="0" i="0" u="none" strike="noStrike" cap="none" dirty="0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Eco-friendly activities and cultural events might be acceptable to stakeholders. </a:t>
                      </a:r>
                      <a:endParaRPr lang="en-US" sz="1800" b="0" i="0" u="none" strike="noStrike" cap="none" dirty="0">
                        <a:solidFill>
                          <a:srgbClr val="000000"/>
                        </a:solidFill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58475" marR="58475" marT="58475" marB="5847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A99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04</a:t>
                      </a:r>
                      <a:endParaRPr sz="2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58475" marR="58475" marT="58475" marB="5847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A9999"/>
                    </a:solidFill>
                  </a:tcPr>
                </a:tc>
              </a:tr>
              <a:tr h="801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Feasibility </a:t>
                      </a:r>
                      <a:endParaRPr sz="2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58475" marR="58475" marT="58475" marB="5847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D9E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 panose="020B0604020202020204"/>
                        <a:buChar char="•"/>
                      </a:pPr>
                      <a:r>
                        <a:rPr lang="en-US" sz="18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Accessibility of the venue for people. </a:t>
                      </a:r>
                      <a:endParaRPr sz="2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 panose="020B0604020202020204"/>
                        <a:buChar char="•"/>
                      </a:pPr>
                      <a:r>
                        <a:rPr lang="en-US" sz="18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Sufficient resource capacity and staffing plans. </a:t>
                      </a:r>
                      <a:endParaRPr sz="2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58475" marR="58475" marT="58475" marB="5847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D9E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cap="none" dirty="0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04</a:t>
                      </a:r>
                      <a:endParaRPr sz="2800" u="none" strike="noStrike" cap="none" dirty="0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58475" marR="58475" marT="58475" marB="58475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D9EEB"/>
                    </a:solidFill>
                  </a:tcPr>
                </a:tc>
              </a:tr>
            </a:tbl>
          </a:graphicData>
        </a:graphic>
      </p:graphicFrame>
      <p:sp>
        <p:nvSpPr>
          <p:cNvPr id="125" name="Google Shape;125;p6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ctr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 panose="020F0502020204030204"/>
              <a:buNone/>
            </a:pPr>
            <a:endParaRPr sz="18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 panose="02020603050405020304"/>
              <a:buNone/>
            </a:pPr>
            <a:r>
              <a:rPr lang="en-US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Proposed Locations and Venues </a:t>
            </a:r>
            <a:endParaRPr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31" name="Google Shape;131;p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55000" lnSpcReduction="20000"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b="1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Event Location:</a:t>
            </a:r>
            <a:r>
              <a:rPr lang="en-US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Tenby, Pembrokeshire Coast National Park, one of the top-rated coastal destinations in the UK (Pembrokeshirecoast, 2025). </a:t>
            </a:r>
            <a:endParaRPr lang="en-US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342900" algn="l" rtl="0">
              <a:spcBef>
                <a:spcPts val="31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b="1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Peak Tourist Season of the Location: </a:t>
            </a:r>
            <a:r>
              <a:rPr lang="en-US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04-05 days, Summer Festival, especially in late June to early July (Pembrokeshirecoast, 2025). </a:t>
            </a:r>
            <a:endParaRPr lang="en-US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342900" algn="l" rtl="0">
              <a:spcBef>
                <a:spcPts val="31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b="1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Attractions of the Destination:</a:t>
            </a:r>
            <a:r>
              <a:rPr lang="en-US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Sandy beaches, Colourful ports and Maritime Museums. </a:t>
            </a:r>
            <a:endParaRPr lang="en-US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342900" algn="l" rtl="0">
              <a:spcBef>
                <a:spcPts val="31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b="1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Pre-Event Considerations:</a:t>
            </a:r>
            <a:r>
              <a:rPr lang="en-US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Transparent coordination with local government authorities in February due to high demand for spots. </a:t>
            </a:r>
            <a:endParaRPr lang="en-US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342900" algn="l" rtl="0">
              <a:spcBef>
                <a:spcPts val="31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b="1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Ideal Themes: </a:t>
            </a:r>
            <a:r>
              <a:rPr lang="en-US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Conducting seaside heritage events and wellness programs, heritage walk to St Catherine’s Island and Tenby town walls.</a:t>
            </a:r>
            <a:endParaRPr lang="en-US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342900" algn="l" rtl="0">
              <a:spcBef>
                <a:spcPts val="31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b="1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Unique Offers of the Event:</a:t>
            </a:r>
            <a:r>
              <a:rPr lang="en-US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“Sea-to-plate food trail” and “Taste of Wales”, two continental open-air cuisine events.</a:t>
            </a:r>
            <a:endParaRPr lang="en-US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132" name="Google Shape;132;p7" descr="https://lh7-rt.googleusercontent.com/docsz/AD_4nXdmSVPm-OZ6kGcauo4h-obsd6zPBUEg7Ob7WfvaaGlwayKcS-h6q67kB4Nk_x1AnGkVXUxHqUUpjc-QswwZ9Dw_4h947iQmk2XIp75BjV-lX5EdMGXuySEnx8_eSuQ9M0euurkSRA?key=U8gDA9ZZue8EZMDQXsgjew"/>
          <p:cNvPicPr preferRelativeResize="0"/>
          <p:nvPr/>
        </p:nvPicPr>
        <p:blipFill rotWithShape="1">
          <a:blip r:embed="rId1"/>
          <a:srcRect/>
          <a:stretch>
            <a:fillRect/>
          </a:stretch>
        </p:blipFill>
        <p:spPr>
          <a:xfrm>
            <a:off x="4714876" y="2143116"/>
            <a:ext cx="3871898" cy="2752725"/>
          </a:xfrm>
          <a:prstGeom prst="rect">
            <a:avLst/>
          </a:prstGeom>
          <a:noFill/>
          <a:ln>
            <a:noFill/>
          </a:ln>
        </p:spPr>
      </p:pic>
      <p:sp>
        <p:nvSpPr>
          <p:cNvPr id="133" name="Google Shape;133;p7"/>
          <p:cNvSpPr/>
          <p:nvPr/>
        </p:nvSpPr>
        <p:spPr>
          <a:xfrm>
            <a:off x="4214810" y="5000636"/>
            <a:ext cx="457200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Coastal View of the Location </a:t>
            </a:r>
            <a:endParaRPr sz="1400" b="0" i="0" u="none" strike="noStrike" cap="none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(Source: Pembrokeshirecoast, 2025)</a:t>
            </a:r>
            <a:endParaRPr sz="1400" b="0" i="0" u="none" strike="noStrike" cap="none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 panose="02020603050405020304"/>
              <a:buNone/>
            </a:pPr>
            <a:r>
              <a:rPr lang="en-US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Suitability of the Venue</a:t>
            </a:r>
            <a:endParaRPr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39" name="Google Shape;139;p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en-US" sz="16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proposed venue provides natural and scenic beauty along with a setting of storytelling, ceremonies and </a:t>
            </a:r>
            <a:r>
              <a:rPr lang="en-US" altLang="en-US" sz="16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maritime heritage</a:t>
            </a:r>
            <a:r>
              <a:rPr lang="en-US" sz="16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(Hewlett, 2024).. </a:t>
            </a:r>
            <a:endParaRPr sz="1600"/>
          </a:p>
          <a:p>
            <a:pPr marL="342900" lvl="0" indent="-3429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en-US" sz="16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Open-air suitability of the venue promotes pop-up galleries and Wellness stalls ((Santomasso </a:t>
            </a:r>
            <a:r>
              <a:rPr lang="en-US" sz="16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et al., </a:t>
            </a:r>
            <a:r>
              <a:rPr lang="en-US" sz="16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2021))</a:t>
            </a:r>
            <a:endParaRPr sz="1600"/>
          </a:p>
          <a:p>
            <a:pPr marL="342900" lvl="0" indent="-3429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en-US" sz="16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Tenby is ideal for night events with a setting of lighting and a campfire. </a:t>
            </a:r>
            <a:endParaRPr lang="en-US" sz="16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3429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en-US" sz="16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Tenby is also ideal for </a:t>
            </a:r>
            <a:r>
              <a:rPr lang="en-US" altLang="en-US" sz="16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maritime heritage events</a:t>
            </a:r>
            <a:r>
              <a:rPr lang="en-US" sz="16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. </a:t>
            </a:r>
            <a:endParaRPr lang="en-US" sz="16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3429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en-US" sz="16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coastal festival might become memorable because of the cultural and eco-friendly environment of the surroundings ((Mair and Smith, 2022). ). </a:t>
            </a:r>
            <a:endParaRPr sz="1600"/>
          </a:p>
          <a:p>
            <a:pPr marL="342900" lvl="0" indent="-3429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en-US" sz="16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Visitors can easily reach the venue because of its easy transportation channels and popularity among citizens. </a:t>
            </a:r>
            <a:endParaRPr lang="en-US" sz="16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41300" algn="l" rtl="0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endParaRPr sz="16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140" name="Google Shape;140;p8" descr="https://lh7-rt.googleusercontent.com/docsz/AD_4nXeSCb8Vrh9AClUWrzIS85noFPU97fP6XEeJ0YSlA_W8o4pQ-TLV2ZfT8x1AVUEXFN5OWE7Ct4x7m7xtcCJB9uaXIPXXQvC6IjACoGuUtKm0yJNh2B8HDsflVaYZUXo3k9WDAwJ5BQ?key=U8gDA9ZZue8EZMDQXsgjew"/>
          <p:cNvPicPr preferRelativeResize="0"/>
          <p:nvPr/>
        </p:nvPicPr>
        <p:blipFill rotWithShape="1">
          <a:blip r:embed="rId1"/>
          <a:srcRect/>
          <a:stretch>
            <a:fillRect/>
          </a:stretch>
        </p:blipFill>
        <p:spPr>
          <a:xfrm>
            <a:off x="4857752" y="1571612"/>
            <a:ext cx="3376597" cy="3562351"/>
          </a:xfrm>
          <a:prstGeom prst="rect">
            <a:avLst/>
          </a:prstGeom>
          <a:noFill/>
          <a:ln>
            <a:noFill/>
          </a:ln>
        </p:spPr>
      </p:pic>
      <p:sp>
        <p:nvSpPr>
          <p:cNvPr id="141" name="Google Shape;141;p8"/>
          <p:cNvSpPr/>
          <p:nvPr/>
        </p:nvSpPr>
        <p:spPr>
          <a:xfrm>
            <a:off x="4071934" y="5286388"/>
            <a:ext cx="457200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Attractive View of the Location</a:t>
            </a:r>
            <a:endParaRPr sz="1400" b="0" i="0" u="none" strike="noStrike" cap="none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(Source: Pembrokeshirecoast, 2025)</a:t>
            </a:r>
            <a:endParaRPr lang="en-US" sz="1400" b="0" i="0" u="none" strike="noStrike" cap="none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9"/>
          <p:cNvSpPr txBox="1"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Times New Roman" panose="02020603050405020304"/>
              <a:buNone/>
            </a:pPr>
            <a:r>
              <a:rPr lang="en-US" sz="3200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Staffing Requirements and Resources Needed</a:t>
            </a:r>
            <a:endParaRPr sz="32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47" name="Google Shape;147;p9"/>
          <p:cNvSpPr/>
          <p:nvPr/>
        </p:nvSpPr>
        <p:spPr>
          <a:xfrm>
            <a:off x="214275" y="928675"/>
            <a:ext cx="3286200" cy="41833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i="0" u="none" strike="noStrike" cap="none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Staffing Requirements </a:t>
            </a:r>
            <a:endParaRPr sz="1400" b="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marR="0" lvl="0" indent="-88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 panose="020B0604020202020204"/>
              <a:buChar char="•"/>
            </a:pPr>
            <a:r>
              <a:rPr lang="en-US" sz="14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Experienced coordinators are needed who have prior experience in heritage festivals.</a:t>
            </a:r>
            <a:endParaRPr lang="en-US" sz="140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marR="0" lvl="0" indent="-88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 panose="020B0604020202020204"/>
              <a:buChar char="•"/>
            </a:pPr>
            <a:r>
              <a:rPr lang="en-US" sz="14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Safety officers are needed for conducting managerial activities and controlling crowds (Allen </a:t>
            </a:r>
            <a:r>
              <a:rPr lang="en-US" sz="1400" i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et al. </a:t>
            </a:r>
            <a:r>
              <a:rPr lang="en-US" sz="14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2022). </a:t>
            </a:r>
            <a:endParaRPr lang="en-US" sz="140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marR="0" lvl="0" indent="-88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 panose="020B0604020202020204"/>
              <a:buChar char="•"/>
            </a:pPr>
            <a:r>
              <a:rPr lang="en-US" sz="14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Museologists, local guides and internal coordinators are needed for storytelling and heritage walks.</a:t>
            </a:r>
            <a:endParaRPr lang="en-US" sz="140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marR="0" lvl="0" indent="-88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 panose="020B0604020202020204"/>
              <a:buChar char="•"/>
            </a:pPr>
            <a:r>
              <a:rPr lang="en-US" sz="14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Chefs, multi-cuisine experts, kitchen staff, food serving staff and banquet catering staff are needed for the Sea-to-plate food trail and Welsh cooking demos. </a:t>
            </a:r>
            <a:endParaRPr lang="en-US" sz="140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marR="0" lvl="0" indent="-88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 panose="020B0604020202020204"/>
              <a:buChar char="•"/>
            </a:pPr>
            <a:r>
              <a:rPr lang="en-US" altLang="en-US" sz="14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Storytellers, safety managers and organisations are needed for the event.</a:t>
            </a:r>
            <a:endParaRPr lang="en-US" altLang="en-US" sz="140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marR="0" lvl="0" indent="-88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 panose="020B0604020202020204"/>
              <a:buChar char="•"/>
            </a:pPr>
            <a:r>
              <a:rPr lang="en-US" sz="14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Technological experts, tech crew, volunteers and support providing employees are needed for </a:t>
            </a:r>
            <a:r>
              <a:rPr lang="en-US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this event (Dalgic and Demircioğlu Dalgıç, 2025). </a:t>
            </a:r>
            <a:endParaRPr lang="en-US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48" name="Google Shape;148;p9"/>
          <p:cNvSpPr/>
          <p:nvPr/>
        </p:nvSpPr>
        <p:spPr>
          <a:xfrm>
            <a:off x="5500694" y="2500306"/>
            <a:ext cx="2067874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Resource Required</a:t>
            </a:r>
            <a:endParaRPr sz="180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graphicFrame>
        <p:nvGraphicFramePr>
          <p:cNvPr id="149" name="Google Shape;149;p9"/>
          <p:cNvGraphicFramePr/>
          <p:nvPr/>
        </p:nvGraphicFramePr>
        <p:xfrm>
          <a:off x="3500430" y="3214686"/>
          <a:ext cx="5334025" cy="3000000"/>
        </p:xfrm>
        <a:graphic>
          <a:graphicData uri="http://schemas.openxmlformats.org/drawingml/2006/table">
            <a:tbl>
              <a:tblPr>
                <a:noFill/>
                <a:tableStyleId>{288E3ACE-D501-4858-8380-3A531AFBB464}</a:tableStyleId>
              </a:tblPr>
              <a:tblGrid>
                <a:gridCol w="1259525"/>
                <a:gridCol w="4074500"/>
              </a:tblGrid>
              <a:tr h="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Parking</a:t>
                      </a:r>
                      <a:endParaRPr sz="1600" u="none" strike="noStrike" cap="none"/>
                    </a:p>
                  </a:txBody>
                  <a:tcPr marL="57800" marR="57800" marT="57800" marB="578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F9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Prior permission and coordination with the local Tenby authority are needed for controlling crowds and entry-exit lanes for cars. </a:t>
                      </a:r>
                      <a:endParaRPr sz="1600" u="none" strike="noStrike" cap="none"/>
                    </a:p>
                  </a:txBody>
                  <a:tcPr marL="57800" marR="57800" marT="57800" marB="578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A9999"/>
                    </a:solidFill>
                  </a:tcPr>
                </a:tc>
              </a:tr>
              <a:tr h="4486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Lighting</a:t>
                      </a:r>
                      <a:endParaRPr sz="1600" u="none" strike="noStrike" cap="none"/>
                    </a:p>
                  </a:txBody>
                  <a:tcPr marL="57800" marR="57800" marT="57800" marB="578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F9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Different types of temporary lighting are needed, especially for night events, including banquet celebrations and open-air cinemas. </a:t>
                      </a:r>
                      <a:endParaRPr sz="1600" u="none" strike="noStrike" cap="none"/>
                    </a:p>
                  </a:txBody>
                  <a:tcPr marL="57800" marR="57800" marT="57800" marB="578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A9999"/>
                    </a:solidFill>
                  </a:tcPr>
                </a:tc>
              </a:tr>
              <a:tr h="4486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Catering </a:t>
                      </a:r>
                      <a:endParaRPr sz="1600" u="none" strike="noStrike" cap="none"/>
                    </a:p>
                  </a:txBody>
                  <a:tcPr marL="57800" marR="57800" marT="57800" marB="578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F9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Banquet kitchen expert, local vendors, seafood providers, sustainable disposables and liquor tenders are required for catering services. </a:t>
                      </a:r>
                      <a:endParaRPr sz="1600" u="none" strike="noStrike" cap="none"/>
                    </a:p>
                  </a:txBody>
                  <a:tcPr marL="57800" marR="57800" marT="57800" marB="578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A9999"/>
                    </a:solidFill>
                  </a:tcPr>
                </a:tc>
              </a:tr>
              <a:tr h="4486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Seating</a:t>
                      </a:r>
                      <a:endParaRPr sz="1600" u="none" strike="noStrike" cap="none"/>
                    </a:p>
                  </a:txBody>
                  <a:tcPr marL="57800" marR="57800" marT="57800" marB="578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F9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Small mats for yoga and beach events, outdoor benches and open-air dining arrangements are required for the event</a:t>
                      </a:r>
                      <a:endParaRPr sz="1600" u="none" strike="noStrike" cap="none"/>
                    </a:p>
                  </a:txBody>
                  <a:tcPr marL="57800" marR="57800" marT="57800" marB="578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A9999"/>
                    </a:solidFill>
                  </a:tcPr>
                </a:tc>
              </a:tr>
              <a:tr h="2821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Emergency Services</a:t>
                      </a:r>
                      <a:endParaRPr sz="1600" u="none" strike="noStrike" cap="none"/>
                    </a:p>
                  </a:txBody>
                  <a:tcPr marL="57800" marR="57800" marT="57800" marB="578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F9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Rescue teams and  first aid teams</a:t>
                      </a:r>
                      <a:endParaRPr sz="1600" u="none" strike="noStrike" cap="none"/>
                    </a:p>
                  </a:txBody>
                  <a:tcPr marL="57800" marR="57800" marT="57800" marB="578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A9999"/>
                    </a:solidFill>
                  </a:tcPr>
                </a:tc>
              </a:tr>
              <a:tr h="2821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Waste Management</a:t>
                      </a:r>
                      <a:endParaRPr sz="1600" u="none" strike="noStrike" cap="none"/>
                    </a:p>
                  </a:txBody>
                  <a:tcPr marL="57800" marR="57800" marT="57800" marB="578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F9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Beach cleaning experts, biodegradable composters. </a:t>
                      </a:r>
                      <a:endParaRPr sz="1600" u="none" strike="noStrike" cap="none"/>
                    </a:p>
                  </a:txBody>
                  <a:tcPr marL="57800" marR="57800" marT="57800" marB="578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A9999"/>
                    </a:solidFill>
                  </a:tcPr>
                </a:tc>
              </a:tr>
              <a:tr h="4486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Extra Facilities</a:t>
                      </a:r>
                      <a:endParaRPr sz="1600" u="none" strike="noStrike" cap="none"/>
                    </a:p>
                  </a:txBody>
                  <a:tcPr marL="57800" marR="57800" marT="57800" marB="578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F9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Hydration stations, water vending machines, portable vans and biodegradable washrooms are required. </a:t>
                      </a:r>
                      <a:endParaRPr sz="1600" u="none" strike="noStrike" cap="none"/>
                    </a:p>
                  </a:txBody>
                  <a:tcPr marL="57800" marR="57800" marT="57800" marB="578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A9999"/>
                    </a:solidFill>
                  </a:tcPr>
                </a:tc>
              </a:tr>
            </a:tbl>
          </a:graphicData>
        </a:graphic>
      </p:graphicFrame>
      <p:sp>
        <p:nvSpPr>
          <p:cNvPr id="150" name="Google Shape;150;p9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 panose="020F0502020204030204"/>
              <a:buNone/>
            </a:pPr>
            <a:endParaRPr sz="18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1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 panose="02020603050405020304"/>
              <a:buNone/>
            </a:pPr>
            <a:r>
              <a:rPr lang="en-US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Financial Factors </a:t>
            </a:r>
            <a:endParaRPr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56" name="Google Shape;156;p10"/>
          <p:cNvSpPr/>
          <p:nvPr/>
        </p:nvSpPr>
        <p:spPr>
          <a:xfrm>
            <a:off x="3643306" y="1357298"/>
            <a:ext cx="200824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Expenditure Table</a:t>
            </a:r>
            <a:endParaRPr sz="180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graphicFrame>
        <p:nvGraphicFramePr>
          <p:cNvPr id="157" name="Google Shape;157;p10"/>
          <p:cNvGraphicFramePr/>
          <p:nvPr/>
        </p:nvGraphicFramePr>
        <p:xfrm>
          <a:off x="928662" y="1857364"/>
          <a:ext cx="7429550" cy="3603875"/>
        </p:xfrm>
        <a:graphic>
          <a:graphicData uri="http://schemas.openxmlformats.org/drawingml/2006/table">
            <a:tbl>
              <a:tblPr>
                <a:noFill/>
                <a:tableStyleId>{288E3ACE-D501-4858-8380-3A531AFBB464}</a:tableStyleId>
              </a:tblPr>
              <a:tblGrid>
                <a:gridCol w="6161700"/>
                <a:gridCol w="1267850"/>
              </a:tblGrid>
              <a:tr h="22267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Expenses 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27BA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Amount (£)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27BA0"/>
                    </a:solidFill>
                  </a:tcPr>
                </a:tc>
              </a:tr>
              <a:tr h="222675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Payment to employees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10000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222675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Expenses for market analysis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1100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239975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Expenses for internal and external communication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600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222675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Expenses for internet usage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1400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222675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Insurance costs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1000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222675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Legal Charges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3000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222675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License Charges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600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246450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Expenses for organisational administration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1000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222675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Cost for Lease -- manufacturing items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900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222675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Cost for Lease -- supportive fixed assets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600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222675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Repair and maintenance expenses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600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222675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Cost for suppliers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1800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222675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Expenses for digital business 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800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222675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Miscellaneous expenses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600</a:t>
                      </a:r>
                      <a:endParaRPr sz="1800" u="none" strike="noStrike" cap="none">
                        <a:latin typeface="Times New Roman" panose="02020603050405020304"/>
                        <a:ea typeface="Times New Roman" panose="02020603050405020304"/>
                        <a:cs typeface="Times New Roman" panose="02020603050405020304"/>
                        <a:sym typeface="Times New Roman" panose="02020603050405020304"/>
                      </a:endParaRPr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22267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8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Total</a:t>
                      </a:r>
                      <a:endParaRPr sz="1200" u="none" strike="noStrike" cap="none"/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AA84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8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24000</a:t>
                      </a:r>
                      <a:endParaRPr sz="1200" u="none" strike="noStrike" cap="none"/>
                    </a:p>
                  </a:txBody>
                  <a:tcPr marL="43250" marR="43250" marT="43250" marB="432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AA84F"/>
                    </a:solidFill>
                  </a:tcPr>
                </a:tc>
              </a:tr>
            </a:tbl>
          </a:graphicData>
        </a:graphic>
      </p:graphicFrame>
      <p:sp>
        <p:nvSpPr>
          <p:cNvPr id="158" name="Google Shape;158;p10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 panose="020F0502020204030204"/>
              <a:buNone/>
            </a:pPr>
            <a:endParaRPr sz="18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 panose="02020603050405020304"/>
              <a:buNone/>
            </a:pPr>
            <a:r>
              <a:rPr lang="en-US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Financial Factors </a:t>
            </a:r>
            <a:endParaRPr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64" name="Google Shape;164;p11"/>
          <p:cNvSpPr/>
          <p:nvPr/>
        </p:nvSpPr>
        <p:spPr>
          <a:xfrm>
            <a:off x="2786050" y="1071546"/>
            <a:ext cx="3687869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Income and Expenditure Statement</a:t>
            </a:r>
            <a:endParaRPr sz="180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graphicFrame>
        <p:nvGraphicFramePr>
          <p:cNvPr id="165" name="Google Shape;165;p11"/>
          <p:cNvGraphicFramePr/>
          <p:nvPr/>
        </p:nvGraphicFramePr>
        <p:xfrm>
          <a:off x="928662" y="1500174"/>
          <a:ext cx="7572425" cy="4147025"/>
        </p:xfrm>
        <a:graphic>
          <a:graphicData uri="http://schemas.openxmlformats.org/drawingml/2006/table">
            <a:tbl>
              <a:tblPr>
                <a:noFill/>
                <a:tableStyleId>{288E3ACE-D501-4858-8380-3A531AFBB464}</a:tableStyleId>
              </a:tblPr>
              <a:tblGrid>
                <a:gridCol w="2656775"/>
                <a:gridCol w="1252325"/>
                <a:gridCol w="2422700"/>
                <a:gridCol w="1240625"/>
              </a:tblGrid>
              <a:tr h="2522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Income</a:t>
                      </a:r>
                      <a:endParaRPr sz="16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Amount (£)</a:t>
                      </a:r>
                      <a:endParaRPr sz="16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Expenditure</a:t>
                      </a:r>
                      <a:endParaRPr sz="16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Amount (£)</a:t>
                      </a:r>
                      <a:endParaRPr sz="16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D966"/>
                    </a:solidFill>
                  </a:tcPr>
                </a:tc>
              </a:tr>
              <a:tr h="294250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Total sales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70000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Total Operating Costs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14000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490275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Cost of goods sold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20000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Profit (Profit Before Interest and Tax)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26000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294250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Gross profit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50000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Other indirect costs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1100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5117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br>
                        <a:rPr lang="en-US" sz="2000" u="none" strike="noStrike" cap="none"/>
                      </a:b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br>
                        <a:rPr lang="en-US" sz="2000" u="none" strike="noStrike" cap="none"/>
                      </a:b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Interest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600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4381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br>
                        <a:rPr lang="en-US" sz="2000" u="none" strike="noStrike" cap="none"/>
                      </a:b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br>
                        <a:rPr lang="en-US" sz="2000" u="none" strike="noStrike" cap="none"/>
                      </a:b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Total Other Expenses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1700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5074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br>
                        <a:rPr lang="en-US" sz="2000" u="none" strike="noStrike" cap="none"/>
                      </a:b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br>
                        <a:rPr lang="en-US" sz="2000" u="none" strike="noStrike" cap="none"/>
                      </a:b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Profit (Profit Before Interest and Tax)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26000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7703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br>
                        <a:rPr lang="en-US" sz="2000" u="none" strike="noStrike" cap="none"/>
                      </a:b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br>
                        <a:rPr lang="en-US" sz="2000" u="none" strike="noStrike" cap="none"/>
                      </a:b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Other indirect costs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1100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294250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Total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140,000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Total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70500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</a:tr>
              <a:tr h="294250"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Net Profit 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AA84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69500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AA84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Net Profit 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AA84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00000"/>
                          </a:solidFill>
                          <a:latin typeface="Times New Roman" panose="02020603050405020304"/>
                          <a:ea typeface="Times New Roman" panose="02020603050405020304"/>
                          <a:cs typeface="Times New Roman" panose="02020603050405020304"/>
                          <a:sym typeface="Times New Roman" panose="02020603050405020304"/>
                        </a:rPr>
                        <a:t>69500</a:t>
                      </a:r>
                      <a:endParaRPr sz="2000" u="none" strike="noStrike" cap="none"/>
                    </a:p>
                  </a:txBody>
                  <a:tcPr marL="53450" marR="53450" marT="53450" marB="5345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AA84F"/>
                    </a:solidFill>
                  </a:tcPr>
                </a:tc>
              </a:tr>
            </a:tbl>
          </a:graphicData>
        </a:graphic>
      </p:graphicFrame>
      <p:sp>
        <p:nvSpPr>
          <p:cNvPr id="166" name="Google Shape;166;p11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 panose="020F0502020204030204"/>
              <a:buNone/>
            </a:pPr>
            <a:endParaRPr sz="1800" b="0" i="0" u="none" strike="noStrike" cap="none">
              <a:solidFill>
                <a:schemeClr val="dk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 panose="02020603050405020304"/>
              <a:buNone/>
            </a:pPr>
            <a:r>
              <a:rPr lang="en-US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Funding Options </a:t>
            </a:r>
            <a:endParaRPr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73" name="Google Shape;173;p12"/>
          <p:cNvSpPr/>
          <p:nvPr/>
        </p:nvSpPr>
        <p:spPr>
          <a:xfrm>
            <a:off x="357158" y="1285860"/>
            <a:ext cx="4714908" cy="52629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-101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 panose="020B0604020202020204"/>
              <a:buChar char="•"/>
            </a:pPr>
            <a:r>
              <a:rPr lang="en-US" sz="1600" b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Sponsorship: </a:t>
            </a:r>
            <a:r>
              <a:rPr lang="en-US" sz="16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By developing partnerships with eco-friendly companies, wellness brands and local food producers, the event can obtain funding options to develop its activities (Greenwell </a:t>
            </a:r>
            <a:r>
              <a:rPr lang="en-US" sz="1600" i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et al. </a:t>
            </a:r>
            <a:r>
              <a:rPr lang="en-US" sz="16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2024). </a:t>
            </a:r>
            <a:endParaRPr sz="1600"/>
          </a:p>
          <a:p>
            <a:pPr marL="0" marR="0" lvl="0" indent="-101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 panose="020B0604020202020204"/>
              <a:buChar char="•"/>
            </a:pPr>
            <a:r>
              <a:rPr lang="en-US" sz="1600" b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Grant Funding: </a:t>
            </a:r>
            <a:r>
              <a:rPr lang="en-US" sz="16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By seeking support from different authorities and established organisations such as the Arts Council of Wales, Visit Wales, local museum authorities, tourism companies and others, funding can be obtained for the</a:t>
            </a:r>
            <a:r>
              <a:rPr lang="en-US" sz="24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</a:t>
            </a:r>
            <a:r>
              <a:rPr lang="en-US" sz="16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event (Allen </a:t>
            </a:r>
            <a:r>
              <a:rPr lang="en-US" sz="1600" i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et al.</a:t>
            </a:r>
            <a:r>
              <a:rPr lang="en-US" sz="16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2022). </a:t>
            </a:r>
            <a:endParaRPr sz="1600"/>
          </a:p>
          <a:p>
            <a:pPr marL="0" marR="0" lvl="0" indent="-101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 panose="020B0604020202020204"/>
              <a:buChar char="•"/>
            </a:pPr>
            <a:r>
              <a:rPr lang="en-US" sz="1600" b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Vendor Fees: </a:t>
            </a:r>
            <a:r>
              <a:rPr lang="en-US" sz="16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By charging different stalls for rent through the festival, the event can arrange sufficient funds for its management and operations. </a:t>
            </a:r>
            <a:endParaRPr lang="en-US" sz="160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marR="0" lvl="0" indent="-101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 panose="020B0604020202020204"/>
              <a:buChar char="•"/>
            </a:pPr>
            <a:r>
              <a:rPr lang="en-US" sz="1600" b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Ticket Selling:</a:t>
            </a:r>
            <a:r>
              <a:rPr lang="en-US" sz="16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By selling tickets, the event organiser can collect funds for their activities in the event. It is one of the most common funding options for event organisations (Bowdin </a:t>
            </a:r>
            <a:r>
              <a:rPr lang="en-US" sz="1600" i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et al. </a:t>
            </a:r>
            <a:r>
              <a:rPr lang="en-US" sz="16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2023). </a:t>
            </a:r>
            <a:endParaRPr lang="en-US" sz="160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marR="0" lvl="0" indent="-1016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 panose="020B0604020202020204"/>
              <a:buChar char="•"/>
            </a:pPr>
            <a:r>
              <a:rPr lang="en-US" sz="1600" b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Crowdfunding: </a:t>
            </a:r>
            <a:r>
              <a:rPr lang="en-US" sz="16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It is the most popular fundraising activity for events (Stevenson </a:t>
            </a:r>
            <a:r>
              <a:rPr lang="en-US" sz="1600" i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et al. </a:t>
            </a:r>
            <a:r>
              <a:rPr lang="en-US" sz="16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2022). By collecting funds from different stakeholders and donors, Waves of Welcome: Coastal Wales Festival can raise their desired funds for organising the event. </a:t>
            </a:r>
            <a:endParaRPr lang="en-US" sz="160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pic>
        <p:nvPicPr>
          <p:cNvPr id="174" name="Google Shape;174;p12"/>
          <p:cNvPicPr preferRelativeResize="0"/>
          <p:nvPr/>
        </p:nvPicPr>
        <p:blipFill rotWithShape="1">
          <a:blip r:embed="rId1"/>
          <a:srcRect/>
          <a:stretch>
            <a:fillRect/>
          </a:stretch>
        </p:blipFill>
        <p:spPr>
          <a:xfrm>
            <a:off x="5643570" y="1714488"/>
            <a:ext cx="3114675" cy="2009775"/>
          </a:xfrm>
          <a:prstGeom prst="rect">
            <a:avLst/>
          </a:prstGeom>
          <a:noFill/>
          <a:ln>
            <a:noFill/>
          </a:ln>
        </p:spPr>
      </p:pic>
      <p:sp>
        <p:nvSpPr>
          <p:cNvPr id="175" name="Google Shape;175;p12"/>
          <p:cNvSpPr/>
          <p:nvPr/>
        </p:nvSpPr>
        <p:spPr>
          <a:xfrm>
            <a:off x="6000760" y="4000504"/>
            <a:ext cx="2524986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Crowdfunding</a:t>
            </a:r>
            <a:endParaRPr sz="1400">
              <a:solidFill>
                <a:schemeClr val="dk1"/>
              </a:solidFill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(Source: Stevenson </a:t>
            </a:r>
            <a:r>
              <a:rPr lang="en-US" sz="1400" i="1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et al. </a:t>
            </a:r>
            <a:r>
              <a:rPr lang="en-US" sz="1400">
                <a:solidFill>
                  <a:schemeClr val="dk1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2022) </a:t>
            </a:r>
            <a:endParaRPr sz="1400">
              <a:solidFill>
                <a:schemeClr val="dk1"/>
              </a:solidFill>
              <a:latin typeface="Calibri" panose="020F0502020204030204"/>
              <a:ea typeface="Calibri" panose="020F0502020204030204"/>
              <a:cs typeface="Calibri" panose="020F0502020204030204"/>
              <a:sym typeface="Calibri" panose="020F0502020204030204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 panose="02020603050405020304"/>
              <a:buNone/>
            </a:pPr>
            <a:r>
              <a:rPr lang="en-US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Recommendations</a:t>
            </a:r>
            <a:endParaRPr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81" name="Google Shape;181;p1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0000" lnSpcReduction="20000"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To attract more visitors, the event can organise short seminars, based on Maritime Heritage and the </a:t>
            </a:r>
            <a:r>
              <a:rPr lang="en-US" altLang="en-US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seaside walk</a:t>
            </a:r>
            <a:r>
              <a:rPr lang="en-US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of Wales. </a:t>
            </a:r>
            <a:endParaRPr lang="en-US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335915" algn="l" rtl="0">
              <a:spcBef>
                <a:spcPts val="45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305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event can organise traditional and folk gatherings to enhance its cultural essence and memorable cultural walks. </a:t>
            </a:r>
            <a:endParaRPr sz="305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335915" algn="l" rtl="0">
              <a:spcBef>
                <a:spcPts val="45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Times New Roman" panose="02020603050405020304"/>
              <a:buChar char="•"/>
            </a:pPr>
            <a:r>
              <a:rPr lang="en-US" sz="305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The event group can arrange alternative resources, potential financial challenges and enhance financial backing accordingly (Bowdin </a:t>
            </a:r>
            <a:r>
              <a:rPr lang="en-US" sz="305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et al. </a:t>
            </a:r>
            <a:r>
              <a:rPr lang="en-US" sz="305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2023). </a:t>
            </a:r>
            <a:endParaRPr sz="305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342900" algn="l" rtl="0">
              <a:spcBef>
                <a:spcPts val="450"/>
              </a:spcBef>
              <a:spcAft>
                <a:spcPts val="0"/>
              </a:spcAft>
              <a:buClr>
                <a:schemeClr val="dk1"/>
              </a:buClr>
              <a:buSzPct val="105000"/>
              <a:buChar char="•"/>
            </a:pPr>
            <a:r>
              <a:rPr lang="en-US" sz="305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It can be recommended t</a:t>
            </a:r>
            <a:r>
              <a:rPr lang="en-US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o the event organiser to develop suitable and sustainable approaches to the event and may strong promotional campaign to attract more visitors. </a:t>
            </a:r>
            <a:endParaRPr lang="en-US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342900" algn="l" rtl="0">
              <a:spcBef>
                <a:spcPts val="45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Along with the peak season, the event organiser can arrange cultural walks, wellness programs and seminars throughout the year in different feasible </a:t>
            </a:r>
            <a:r>
              <a:rPr lang="en-US" altLang="en-US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maritime heritage</a:t>
            </a:r>
            <a:r>
              <a:rPr lang="en-US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. </a:t>
            </a:r>
            <a:endParaRPr lang="en-US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00660" algn="l" rtl="0">
              <a:spcBef>
                <a:spcPts val="45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1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 panose="02020603050405020304"/>
              <a:buNone/>
            </a:pPr>
            <a:r>
              <a:rPr lang="en-US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Conclusion </a:t>
            </a:r>
            <a:endParaRPr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87" name="Google Shape;187;p1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Thus, it can be concluded that organising and managing an event effectively requires step-wise support and proper planning. </a:t>
            </a:r>
            <a:endParaRPr lang="en-US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342900" algn="l" rtl="0">
              <a:spcBef>
                <a:spcPts val="59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Coastal Wales Festival events need more focus on the collaboration of eco-friendly and heritage-based themes to get more support from stakeholders. </a:t>
            </a:r>
            <a:endParaRPr lang="en-US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342900" algn="l" rtl="0">
              <a:spcBef>
                <a:spcPts val="59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Considering prior initiatives and activities, an event management group can easily develop its acceptance in front of others.</a:t>
            </a:r>
            <a:endParaRPr lang="en-US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154940" algn="l" rtl="0">
              <a:spcBef>
                <a:spcPts val="59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15"/>
          <p:cNvSpPr txBox="1">
            <a:spLocks noGrp="1"/>
          </p:cNvSpPr>
          <p:nvPr>
            <p:ph type="title"/>
          </p:nvPr>
        </p:nvSpPr>
        <p:spPr>
          <a:xfrm>
            <a:off x="336125" y="-348012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Times New Roman" panose="02020603050405020304"/>
              <a:buNone/>
            </a:pPr>
            <a:r>
              <a:rPr lang="en-US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Reference List</a:t>
            </a:r>
            <a:endParaRPr lang="en-US" b="1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  <p:sp>
        <p:nvSpPr>
          <p:cNvPr id="193" name="Google Shape;193;p15"/>
          <p:cNvSpPr txBox="1">
            <a:spLocks noGrp="1"/>
          </p:cNvSpPr>
          <p:nvPr>
            <p:ph type="body" idx="1"/>
          </p:nvPr>
        </p:nvSpPr>
        <p:spPr>
          <a:xfrm>
            <a:off x="0" y="665300"/>
            <a:ext cx="91440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Pembrokeshirecoast, 2025, ‘Tenby, Pembrokeshire Coast National Park’, available at: </a:t>
            </a:r>
            <a:r>
              <a:rPr lang="en-US" sz="900" u="sng">
                <a:solidFill>
                  <a:srgbClr val="1155CC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  <a:hlinkClick r:id="rId1"/>
              </a:rPr>
              <a:t>https://www.pembrokeshirecoast.wales/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accessed on: 07-05-2025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Pembrokeshirecoast, 2025, ‘Aboutr the National Park’, available at: </a:t>
            </a:r>
            <a:r>
              <a:rPr lang="en-US" sz="900" u="sng">
                <a:solidFill>
                  <a:srgbClr val="1155CC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  <a:hlinkClick r:id="rId2"/>
              </a:rPr>
              <a:t>https://www.pembrokeshirecoast.wales/about-the-national-park/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accessed on: 07-05-2025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Allen, J., Harris, R. and Jago, L., 2022.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Festival &amp; special event management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. John Wiley &amp; Sons.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Bowdin, G.A., Allen, J., Harris, R., Jago, L., O'toole, W. and McDonnell, I., 2023.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Events management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. Routledge.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Stevenson, R., McMahon, S.R., Letwin, C. and Ciuchta, M.P., 2022. Entrepreneur fund-seeking: toward a theory of funding fit in the era of equity crowdfunding.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Small Business Economics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,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58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(4), pp.2061-2086.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Santomasso, B.D., Nastoupil, L.J., Adkins, S., Lacchetti, C., Schneider, B.J., Anadkat, M., Atkins, M.B., Brassil, K.J., Caterino, J.M., Chau, I. and Davies, M.J., 2021. Management of immune-related adverse events in patients treated with chimeric antigen receptor T-cell therapy: ASCO guideline.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Journal of Clinical Oncology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,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39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(35), pp.3978-3992.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Yin, J. and Ni, Y., 2021. COVID-19 event strength, psychological safety, and avoidance coping behaviors for employees in the tourism industry.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Journal of Hospitality and Tourism Management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,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47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, p.431.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Elahi, E., Khalid, Z., Tauni, M.Z., Zhang, H. and Lirong, X., 2022. Extreme weather events risk to crop-production and the adaptation of innovative management strategies to mitigate the risk: A retrospective survey of rural Punjab, Pakistan.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Technovation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,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117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, p.102255.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Tan, Y. and Zhu, Z., 2022. The effect of ESG rating events on corporate green innovation in China: The mediating role of financial constraints and managers' environmental awareness.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Technology in Society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,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68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, p.101906.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Hewlett, G., 2024. A ‘brilliantly exploited’tourist asset? To what extent did the French landing at Fishguard in 1797 act as an attraction to early tourists in Wales?.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Rogers, D., Baker, T., Power, E. and Moore, T., 2022. Translating housing research to policy impact: rethinking policy and creating new publics through podcasts and documentary filmmaking.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International Journal of Housing Policy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,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22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(3), pp.319-328.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Mair, J. and Smith, A., 2022. Events and sustainability: why making events more sustainable is not enough. In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Events and sustainability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 (pp. 1-17). Routledge.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Varma, A., 2025.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Hospitality and Catering Management Essentials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. Educohack Press.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Dalgic, A. and Demircioğlu Dalgıç, A.S., 2024. Technological workforces of events: where and how to use them?.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Worldwide Hospitality and Tourism Themes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,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16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(5), pp.571-579.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Allen, J., Harris, R. and Jago, L., 2022.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Festival &amp; special event management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. John Wiley &amp; Sons.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Greenwell, T.C., Danzey-Bussell, L.A. and Shonk, D.J., 2024.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Managing sport events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. Human Kinetics.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Bowdin, G.A., Allen, J., Harris, R., Jago, L., O'toole, W. and McDonnell, I., 2023. </a:t>
            </a:r>
            <a:r>
              <a:rPr lang="en-US" sz="900" i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Events management</a:t>
            </a:r>
            <a:r>
              <a:rPr lang="en-US" sz="9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. Routledge.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00"/>
              <a:buFont typeface="Times New Roman" panose="02020603050405020304"/>
              <a:buChar char="•"/>
            </a:pPr>
            <a:r>
              <a:rPr lang="en-US" sz="900">
                <a:solidFill>
                  <a:srgbClr val="222222"/>
                </a:solidFill>
                <a:highlight>
                  <a:srgbClr val="FFFFFF"/>
                </a:highlight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Coles, T., Garcia, G., O'Malley, E. and Turner, C., 2022. Experiencing event management during the coronavirus pandemic: A public sector perspective. </a:t>
            </a:r>
            <a:r>
              <a:rPr lang="en-US" sz="900" i="1">
                <a:solidFill>
                  <a:srgbClr val="222222"/>
                </a:solidFill>
                <a:highlight>
                  <a:srgbClr val="FFFFFF"/>
                </a:highlight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Frontiers in Sports and Active Living</a:t>
            </a:r>
            <a:r>
              <a:rPr lang="en-US" sz="900">
                <a:solidFill>
                  <a:srgbClr val="222222"/>
                </a:solidFill>
                <a:highlight>
                  <a:srgbClr val="FFFFFF"/>
                </a:highlight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, </a:t>
            </a:r>
            <a:r>
              <a:rPr lang="en-US" sz="900" i="1">
                <a:solidFill>
                  <a:srgbClr val="222222"/>
                </a:solidFill>
                <a:highlight>
                  <a:srgbClr val="FFFFFF"/>
                </a:highlight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3</a:t>
            </a:r>
            <a:r>
              <a:rPr lang="en-US" sz="900">
                <a:solidFill>
                  <a:srgbClr val="222222"/>
                </a:solidFill>
                <a:highlight>
                  <a:srgbClr val="FFFFFF"/>
                </a:highlight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, p.814146.</a:t>
            </a:r>
            <a:endParaRPr sz="900">
              <a:solidFill>
                <a:srgbClr val="222222"/>
              </a:solidFill>
              <a:highlight>
                <a:srgbClr val="FFFFFF"/>
              </a:highlight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900"/>
              <a:buFont typeface="Times New Roman" panose="02020603050405020304"/>
              <a:buChar char="•"/>
            </a:pPr>
            <a:r>
              <a:rPr lang="en-US" sz="900">
                <a:solidFill>
                  <a:srgbClr val="222222"/>
                </a:solidFill>
                <a:highlight>
                  <a:srgbClr val="FFFFFF"/>
                </a:highlight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Dashper, K., Helgadóttir, G. and Sigurðardóttir, I. eds., 2021. </a:t>
            </a:r>
            <a:r>
              <a:rPr lang="en-US" sz="900" i="1">
                <a:solidFill>
                  <a:srgbClr val="222222"/>
                </a:solidFill>
                <a:highlight>
                  <a:srgbClr val="FFFFFF"/>
                </a:highlight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Humans, horses and events management</a:t>
            </a:r>
            <a:r>
              <a:rPr lang="en-US" sz="900">
                <a:solidFill>
                  <a:srgbClr val="222222"/>
                </a:solidFill>
                <a:highlight>
                  <a:srgbClr val="FFFFFF"/>
                </a:highlight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. Cabi.</a:t>
            </a:r>
            <a:endParaRPr sz="900">
              <a:solidFill>
                <a:srgbClr val="222222"/>
              </a:solidFill>
              <a:highlight>
                <a:srgbClr val="FFFFFF"/>
              </a:highlight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900"/>
              <a:buFont typeface="Times New Roman" panose="02020603050405020304"/>
              <a:buChar char="•"/>
            </a:pPr>
            <a:r>
              <a:rPr lang="en-US" sz="900">
                <a:solidFill>
                  <a:srgbClr val="222222"/>
                </a:solidFill>
                <a:highlight>
                  <a:srgbClr val="FFFFFF"/>
                </a:highlight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Kusumah, E.P. and Wahyudin, N., 2024. Sporting event quality: destination image, tourist satisfaction, and destination loyalty. </a:t>
            </a:r>
            <a:r>
              <a:rPr lang="en-US" sz="900" i="1">
                <a:solidFill>
                  <a:srgbClr val="222222"/>
                </a:solidFill>
                <a:highlight>
                  <a:srgbClr val="FFFFFF"/>
                </a:highlight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Event Management</a:t>
            </a:r>
            <a:r>
              <a:rPr lang="en-US" sz="900">
                <a:solidFill>
                  <a:srgbClr val="222222"/>
                </a:solidFill>
                <a:highlight>
                  <a:srgbClr val="FFFFFF"/>
                </a:highlight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, </a:t>
            </a:r>
            <a:r>
              <a:rPr lang="en-US" sz="900" i="1">
                <a:solidFill>
                  <a:srgbClr val="222222"/>
                </a:solidFill>
                <a:highlight>
                  <a:srgbClr val="FFFFFF"/>
                </a:highlight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28</a:t>
            </a:r>
            <a:r>
              <a:rPr lang="en-US" sz="900">
                <a:solidFill>
                  <a:srgbClr val="222222"/>
                </a:solidFill>
                <a:highlight>
                  <a:srgbClr val="FFFFFF"/>
                </a:highlight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rPr>
              <a:t>(1), pp.59-74.</a:t>
            </a: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46380" algn="l" rtl="0">
              <a:spcBef>
                <a:spcPts val="305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  <a:p>
            <a:pPr marL="342900" lvl="0" indent="-246380" algn="l" rtl="0">
              <a:spcBef>
                <a:spcPts val="305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 sz="900">
              <a:latin typeface="Times New Roman" panose="02020603050405020304"/>
              <a:ea typeface="Times New Roman" panose="02020603050405020304"/>
              <a:cs typeface="Times New Roman" panose="02020603050405020304"/>
              <a:sym typeface="Times New Roman" panose="02020603050405020304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" name="Google Shape;198;p16" descr="Thank You Vectors - Download Free High-Quality Vectors from Freepik |  Freepik"/>
          <p:cNvPicPr preferRelativeResize="0"/>
          <p:nvPr/>
        </p:nvPicPr>
        <p:blipFill rotWithShape="1">
          <a:blip r:embed="rId1"/>
          <a:srcRect/>
          <a:stretch>
            <a:fillRect/>
          </a:stretch>
        </p:blipFill>
        <p:spPr>
          <a:xfrm>
            <a:off x="1000100" y="1142984"/>
            <a:ext cx="7048500" cy="49911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13334</Words>
  <Application>WPS Presentation</Application>
  <PresentationFormat>On-screen Show (4:3)</PresentationFormat>
  <Paragraphs>355</Paragraphs>
  <Slides>16</Slides>
  <Notes>16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27" baseType="lpstr">
      <vt:lpstr>Arial</vt:lpstr>
      <vt:lpstr>SimSun</vt:lpstr>
      <vt:lpstr>Wingdings</vt:lpstr>
      <vt:lpstr>Arial</vt:lpstr>
      <vt:lpstr>Calibri</vt:lpstr>
      <vt:lpstr>Times New Roman</vt:lpstr>
      <vt:lpstr>Symbol</vt:lpstr>
      <vt:lpstr>Times New Roman</vt:lpstr>
      <vt:lpstr>Microsoft YaHei</vt:lpstr>
      <vt:lpstr>Arial Unicode MS</vt:lpstr>
      <vt:lpstr>Office Theme</vt:lpstr>
      <vt:lpstr>BMIH6007 International Meetings Management  </vt:lpstr>
      <vt:lpstr>INTRODUCTION</vt:lpstr>
      <vt:lpstr>EVENT CONTENT AND CONTEXT</vt:lpstr>
      <vt:lpstr>MARKET FACTORS</vt:lpstr>
      <vt:lpstr>DEMAND AND COMPETITION</vt:lpstr>
      <vt:lpstr>Feasibility Analysis </vt:lpstr>
      <vt:lpstr>Proposed Locations and Venues </vt:lpstr>
      <vt:lpstr>Suitability of the Venue</vt:lpstr>
      <vt:lpstr>Staffing Requirements and Resources Needed</vt:lpstr>
      <vt:lpstr>Financial Factors </vt:lpstr>
      <vt:lpstr>Financial Factors </vt:lpstr>
      <vt:lpstr>Funding Options </vt:lpstr>
      <vt:lpstr>Recommendations</vt:lpstr>
      <vt:lpstr>Conclusion </vt:lpstr>
      <vt:lpstr>Reference List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BMIH6007 International Meetings Management  </dc:title>
  <dc:creator>SAMIK BANERJEE</dc:creator>
  <cp:lastModifiedBy>Computer Windows</cp:lastModifiedBy>
  <cp:revision>6</cp:revision>
  <dcterms:created xsi:type="dcterms:W3CDTF">2025-05-15T08:48:00Z</dcterms:created>
  <dcterms:modified xsi:type="dcterms:W3CDTF">2025-05-15T10:56:45Z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B7706B560E434F63B564849E668700DF_12</vt:lpwstr>
  </property>
  <property fmtid="{D5CDD505-2E9C-101B-9397-08002B2CF9AE}" pid="3" name="KSOProductBuildVer">
    <vt:lpwstr>2057-12.2.0.21179</vt:lpwstr>
  </property>
</Properties>
</file>