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2.xml" ContentType="application/vnd.openxmlformats-officedocument.presentationml.tag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53" r:id="rId1"/>
  </p:sldMasterIdLst>
  <p:notesMasterIdLst>
    <p:notesMasterId r:id="rId34"/>
  </p:notesMasterIdLst>
  <p:handoutMasterIdLst>
    <p:handoutMasterId r:id="rId35"/>
  </p:handoutMasterIdLst>
  <p:sldIdLst>
    <p:sldId id="452" r:id="rId2"/>
    <p:sldId id="453" r:id="rId3"/>
    <p:sldId id="454" r:id="rId4"/>
    <p:sldId id="484" r:id="rId5"/>
    <p:sldId id="485" r:id="rId6"/>
    <p:sldId id="492" r:id="rId7"/>
    <p:sldId id="493" r:id="rId8"/>
    <p:sldId id="459" r:id="rId9"/>
    <p:sldId id="494" r:id="rId10"/>
    <p:sldId id="486" r:id="rId11"/>
    <p:sldId id="487" r:id="rId12"/>
    <p:sldId id="488" r:id="rId13"/>
    <p:sldId id="489" r:id="rId14"/>
    <p:sldId id="490" r:id="rId15"/>
    <p:sldId id="491" r:id="rId16"/>
    <p:sldId id="495" r:id="rId17"/>
    <p:sldId id="496" r:id="rId18"/>
    <p:sldId id="497" r:id="rId19"/>
    <p:sldId id="498" r:id="rId20"/>
    <p:sldId id="499" r:id="rId21"/>
    <p:sldId id="500" r:id="rId22"/>
    <p:sldId id="501" r:id="rId23"/>
    <p:sldId id="502" r:id="rId24"/>
    <p:sldId id="503" r:id="rId25"/>
    <p:sldId id="504" r:id="rId26"/>
    <p:sldId id="505" r:id="rId27"/>
    <p:sldId id="506" r:id="rId28"/>
    <p:sldId id="507" r:id="rId29"/>
    <p:sldId id="508" r:id="rId30"/>
    <p:sldId id="509" r:id="rId31"/>
    <p:sldId id="510" r:id="rId32"/>
    <p:sldId id="511" r:id="rId33"/>
  </p:sldIdLst>
  <p:sldSz cx="9144000" cy="6858000" type="screen4x3"/>
  <p:notesSz cx="6858000" cy="9199563"/>
  <p:custDataLst>
    <p:tags r:id="rId36"/>
  </p:custDataLst>
  <p:defaultTextStyle>
    <a:defPPr>
      <a:defRPr lang="en-US"/>
    </a:defPPr>
    <a:lvl1pPr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403">
          <p15:clr>
            <a:srgbClr val="A4A3A4"/>
          </p15:clr>
        </p15:guide>
        <p15:guide id="2" pos="2880">
          <p15:clr>
            <a:srgbClr val="A4A3A4"/>
          </p15:clr>
        </p15:guide>
        <p15:guide id="3" pos="273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97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974CF"/>
    <a:srgbClr val="1B7EE1"/>
    <a:srgbClr val="1973CD"/>
    <a:srgbClr val="1666B6"/>
    <a:srgbClr val="0C66C0"/>
    <a:srgbClr val="0066CC"/>
    <a:srgbClr val="0099FF"/>
    <a:srgbClr val="186EC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392" autoAdjust="0"/>
    <p:restoredTop sz="95410" autoAdjust="0"/>
  </p:normalViewPr>
  <p:slideViewPr>
    <p:cSldViewPr snapToGrid="0">
      <p:cViewPr varScale="1">
        <p:scale>
          <a:sx n="100" d="100"/>
          <a:sy n="100" d="100"/>
        </p:scale>
        <p:origin x="1384" y="168"/>
      </p:cViewPr>
      <p:guideLst>
        <p:guide orient="horz" pos="2403"/>
        <p:guide pos="2880"/>
        <p:guide pos="273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>
      <p:cViewPr varScale="1">
        <p:scale>
          <a:sx n="56" d="100"/>
          <a:sy n="56" d="100"/>
        </p:scale>
        <p:origin x="-1152" y="-90"/>
      </p:cViewPr>
      <p:guideLst>
        <p:guide orient="horz" pos="2897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gs" Target="tags/tag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handoutMaster" Target="handoutMasters/handout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0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>
            <a:lvl1pPr algn="l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7788" y="0"/>
            <a:ext cx="297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>
            <a:lvl1pPr algn="r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739188"/>
            <a:ext cx="2970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b" anchorCtr="0" compatLnSpc="1">
            <a:prstTxWarp prst="textNoShape">
              <a:avLst/>
            </a:prstTxWarp>
          </a:bodyPr>
          <a:lstStyle>
            <a:lvl1pPr algn="l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7788" y="8739188"/>
            <a:ext cx="297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b" anchorCtr="0" compatLnSpc="1">
            <a:prstTxWarp prst="textNoShape">
              <a:avLst/>
            </a:prstTxWarp>
          </a:bodyPr>
          <a:lstStyle>
            <a:lvl1pPr algn="r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fld id="{ECB6B93B-D7ED-4DDB-86A2-6B1502EFA3FD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836219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0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>
            <a:lvl1pPr algn="l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7788" y="0"/>
            <a:ext cx="297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>
            <a:lvl1pPr algn="r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2560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35063" y="688975"/>
            <a:ext cx="4595812" cy="3446463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5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38200" y="4343400"/>
            <a:ext cx="5029200" cy="4144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05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739188"/>
            <a:ext cx="2970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b" anchorCtr="0" compatLnSpc="1">
            <a:prstTxWarp prst="textNoShape">
              <a:avLst/>
            </a:prstTxWarp>
          </a:bodyPr>
          <a:lstStyle>
            <a:lvl1pPr algn="l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205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7788" y="8739188"/>
            <a:ext cx="297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b" anchorCtr="0" compatLnSpc="1">
            <a:prstTxWarp prst="textNoShape">
              <a:avLst/>
            </a:prstTxWarp>
          </a:bodyPr>
          <a:lstStyle>
            <a:lvl1pPr algn="r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fld id="{982E0CA9-9149-4FA7-BF58-7839DCDE537E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377641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05EF53D-9E92-4ACE-B4CF-C1C54BCC1D84}" type="slidenum">
              <a:rPr lang="en-US" altLang="en-US" smtClean="0"/>
              <a:pPr/>
              <a:t>1</a:t>
            </a:fld>
            <a:endParaRPr lang="en-US" altLang="en-US" dirty="0"/>
          </a:p>
        </p:txBody>
      </p:sp>
      <p:sp>
        <p:nvSpPr>
          <p:cNvPr id="307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altLang="en-US" dirty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DA4F53A4-CD29-42A1-A700-2869B53B220B}" type="slidenum">
              <a:rPr lang="en-US"/>
              <a:pPr/>
              <a:t>2</a:t>
            </a:fld>
            <a:endParaRPr lang="en-US" dirty="0"/>
          </a:p>
        </p:txBody>
      </p:sp>
      <p:sp>
        <p:nvSpPr>
          <p:cNvPr id="81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982E0CA9-9149-4FA7-BF58-7839DCDE537E}" type="slidenum">
              <a:rPr lang="en-US" smtClean="0"/>
              <a:pPr>
                <a:defRPr/>
              </a:pPr>
              <a:t>32</a:t>
            </a:fld>
            <a:endParaRPr lang="en-US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9"/>
          <p:cNvSpPr>
            <a:spLocks noChangeArrowheads="1"/>
          </p:cNvSpPr>
          <p:nvPr userDrawn="1"/>
        </p:nvSpPr>
        <p:spPr bwMode="auto">
          <a:xfrm>
            <a:off x="1219200" y="2667000"/>
            <a:ext cx="6705600" cy="3505200"/>
          </a:xfrm>
          <a:prstGeom prst="rect">
            <a:avLst/>
          </a:prstGeom>
          <a:noFill/>
          <a:ln w="19050">
            <a:solidFill>
              <a:srgbClr val="1974CF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en-US" dirty="0"/>
          </a:p>
        </p:txBody>
      </p:sp>
      <p:sp>
        <p:nvSpPr>
          <p:cNvPr id="6" name="Text Box 23"/>
          <p:cNvSpPr txBox="1">
            <a:spLocks noChangeArrowheads="1"/>
          </p:cNvSpPr>
          <p:nvPr userDrawn="1"/>
        </p:nvSpPr>
        <p:spPr bwMode="auto">
          <a:xfrm>
            <a:off x="0" y="6588125"/>
            <a:ext cx="9144000" cy="269875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defRPr/>
            </a:pPr>
            <a:r>
              <a:rPr lang="en-US" altLang="en-US" sz="1000" dirty="0"/>
              <a:t>Copyright © 2018 Wolters Kluwer Health | Lippincott Williams &amp; Wilkins</a:t>
            </a:r>
          </a:p>
        </p:txBody>
      </p:sp>
      <p:sp>
        <p:nvSpPr>
          <p:cNvPr id="181265" name="Rectangle 17"/>
          <p:cNvSpPr>
            <a:spLocks noGrp="1" noChangeArrowheads="1"/>
          </p:cNvSpPr>
          <p:nvPr>
            <p:ph type="ctrTitle"/>
          </p:nvPr>
        </p:nvSpPr>
        <p:spPr>
          <a:xfrm>
            <a:off x="1223963" y="3724275"/>
            <a:ext cx="6692900" cy="838200"/>
          </a:xfrm>
          <a:effectLst/>
        </p:spPr>
        <p:txBody>
          <a:bodyPr anchorCtr="1"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81266" name="Rectangle 18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5307013"/>
            <a:ext cx="6400800" cy="533400"/>
          </a:xfrm>
        </p:spPr>
        <p:txBody>
          <a:bodyPr lIns="91440" tIns="45720" rIns="91440" bIns="45720"/>
          <a:lstStyle>
            <a:lvl1pPr marL="0" indent="0" algn="ctr">
              <a:buFontTx/>
              <a:buNone/>
              <a:defRPr sz="1800"/>
            </a:lvl1pPr>
          </a:lstStyle>
          <a:p>
            <a:r>
              <a:rPr lang="en-US"/>
              <a:t>Click to edit Master subtitle style</a:t>
            </a:r>
          </a:p>
        </p:txBody>
      </p:sp>
      <p:pic>
        <p:nvPicPr>
          <p:cNvPr id="7" name="Picture 6" descr="ppt_opener.jpg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95136"/>
            <a:ext cx="9144000" cy="6477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30200" y="2346325"/>
            <a:ext cx="4230688" cy="36861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13288" y="2346325"/>
            <a:ext cx="4230687" cy="36861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99263" y="1611313"/>
            <a:ext cx="2155825" cy="4421187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0200" y="1611313"/>
            <a:ext cx="6316663" cy="442118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0213" y="1611313"/>
            <a:ext cx="8524875" cy="38893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330200" y="2346325"/>
            <a:ext cx="4230688" cy="36861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13288" y="2346325"/>
            <a:ext cx="4230687" cy="36861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392113"/>
            <a:ext cx="8524875" cy="388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17961" dir="2700000" algn="ctr" rotWithShape="0">
              <a:schemeClr val="bg2"/>
            </a:outerShdw>
          </a:effec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7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416718" y="1584325"/>
            <a:ext cx="8613775" cy="368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1028" name="Text Box 8"/>
          <p:cNvSpPr txBox="1">
            <a:spLocks noChangeArrowheads="1"/>
          </p:cNvSpPr>
          <p:nvPr userDrawn="1"/>
        </p:nvSpPr>
        <p:spPr bwMode="auto">
          <a:xfrm>
            <a:off x="6003925" y="6089650"/>
            <a:ext cx="2820988" cy="45720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l" eaLnBrk="1" hangingPunct="1">
              <a:defRPr/>
            </a:pPr>
            <a:endParaRPr lang="en-US" altLang="en-US" dirty="0"/>
          </a:p>
        </p:txBody>
      </p:sp>
      <p:sp>
        <p:nvSpPr>
          <p:cNvPr id="1030" name="Text Box 11"/>
          <p:cNvSpPr txBox="1">
            <a:spLocks noChangeArrowheads="1"/>
          </p:cNvSpPr>
          <p:nvPr userDrawn="1"/>
        </p:nvSpPr>
        <p:spPr bwMode="auto">
          <a:xfrm>
            <a:off x="303213" y="6581775"/>
            <a:ext cx="8840787" cy="269875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50000"/>
              </a:spcBef>
              <a:defRPr/>
            </a:pPr>
            <a:endParaRPr lang="en-US" altLang="en-US" sz="1000" dirty="0"/>
          </a:p>
        </p:txBody>
      </p:sp>
      <p:sp>
        <p:nvSpPr>
          <p:cNvPr id="7" name="Text Box 23"/>
          <p:cNvSpPr txBox="1">
            <a:spLocks noChangeArrowheads="1"/>
          </p:cNvSpPr>
          <p:nvPr userDrawn="1"/>
        </p:nvSpPr>
        <p:spPr bwMode="auto">
          <a:xfrm>
            <a:off x="0" y="6588125"/>
            <a:ext cx="9144000" cy="269875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defRPr/>
            </a:pPr>
            <a:r>
              <a:rPr lang="en-US" altLang="en-US" sz="1000" dirty="0"/>
              <a:t>Copyright © 2018 Wolters Kluwer • All Rights Reserved</a:t>
            </a:r>
          </a:p>
        </p:txBody>
      </p:sp>
      <p:cxnSp>
        <p:nvCxnSpPr>
          <p:cNvPr id="8" name="Straight Connector 7"/>
          <p:cNvCxnSpPr/>
          <p:nvPr userDrawn="1"/>
        </p:nvCxnSpPr>
        <p:spPr>
          <a:xfrm>
            <a:off x="0" y="1120775"/>
            <a:ext cx="9144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9" name="Picture 14" descr="WK_CMYK.jpg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6600825"/>
            <a:ext cx="1317625" cy="209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886" r:id="rId1"/>
    <p:sldLayoutId id="2147483875" r:id="rId2"/>
    <p:sldLayoutId id="2147483876" r:id="rId3"/>
    <p:sldLayoutId id="2147483877" r:id="rId4"/>
    <p:sldLayoutId id="2147483878" r:id="rId5"/>
    <p:sldLayoutId id="2147483879" r:id="rId6"/>
    <p:sldLayoutId id="2147483880" r:id="rId7"/>
    <p:sldLayoutId id="2147483881" r:id="rId8"/>
    <p:sldLayoutId id="2147483882" r:id="rId9"/>
    <p:sldLayoutId id="2147483883" r:id="rId10"/>
    <p:sldLayoutId id="2147483884" r:id="rId11"/>
    <p:sldLayoutId id="2147483885" r:id="rId12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9pPr>
    </p:titleStyle>
    <p:bodyStyle>
      <a:lvl1pPr marL="280988" indent="-280988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  <a:ea typeface="+mn-ea"/>
          <a:cs typeface="+mn-cs"/>
        </a:defRPr>
      </a:lvl1pPr>
      <a:lvl2pPr marL="862013" indent="-404813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–"/>
        <a:defRPr sz="2200">
          <a:solidFill>
            <a:schemeClr val="tx1"/>
          </a:solidFill>
          <a:latin typeface="+mn-lt"/>
        </a:defRPr>
      </a:lvl2pPr>
      <a:lvl3pPr marL="1204913" indent="-228600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5pPr>
      <a:lvl6pPr marL="2514600" indent="-228600" algn="l" rtl="0" fontAlgn="base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6pPr>
      <a:lvl7pPr marL="2971800" indent="-228600" algn="l" rtl="0" fontAlgn="base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7pPr>
      <a:lvl8pPr marL="3429000" indent="-228600" algn="l" rtl="0" fontAlgn="base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8pPr>
      <a:lvl9pPr marL="3886200" indent="-228600" algn="l" rtl="0" fontAlgn="base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/>
          </p:cNvSpPr>
          <p:nvPr/>
        </p:nvSpPr>
        <p:spPr>
          <a:xfrm>
            <a:off x="1065213" y="2647666"/>
            <a:ext cx="7099300" cy="2702256"/>
          </a:xfrm>
          <a:prstGeom prst="rect">
            <a:avLst/>
          </a:prstGeom>
          <a:ln w="25400" cap="flat" cmpd="sng" algn="ctr">
            <a:noFill/>
            <a:prstDash val="soli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4572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9144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13716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18288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dirty="0">
                <a:solidFill>
                  <a:schemeClr val="accent1"/>
                </a:solidFill>
                <a:latin typeface="+mj-lt"/>
              </a:rPr>
              <a:t>Exercise Physiology</a:t>
            </a:r>
          </a:p>
          <a:p>
            <a:pPr algn="ctr">
              <a:defRPr/>
            </a:pPr>
            <a:r>
              <a:rPr lang="en-US" sz="1800" dirty="0">
                <a:solidFill>
                  <a:schemeClr val="accent1"/>
                </a:solidFill>
                <a:latin typeface="+mj-lt"/>
              </a:rPr>
              <a:t> for Health, Fitness, and Performance </a:t>
            </a:r>
          </a:p>
          <a:p>
            <a:pPr algn="ctr">
              <a:defRPr/>
            </a:pPr>
            <a:r>
              <a:rPr lang="en-US" sz="1800" dirty="0">
                <a:solidFill>
                  <a:schemeClr val="accent1"/>
                </a:solidFill>
                <a:latin typeface="+mj-lt"/>
              </a:rPr>
              <a:t>Fifth Edition</a:t>
            </a:r>
          </a:p>
          <a:p>
            <a:pPr algn="ctr">
              <a:defRPr/>
            </a:pPr>
            <a:endParaRPr lang="en-US" sz="1800" dirty="0">
              <a:latin typeface="+mj-lt"/>
            </a:endParaRPr>
          </a:p>
          <a:p>
            <a:pPr algn="ctr" eaLnBrk="1" hangingPunct="1">
              <a:defRPr/>
            </a:pPr>
            <a:r>
              <a:rPr lang="en-US" sz="2400" dirty="0">
                <a:solidFill>
                  <a:srgbClr val="0C66C0"/>
                </a:solidFill>
              </a:rPr>
              <a:t>Chapter 3:</a:t>
            </a:r>
            <a:br>
              <a:rPr lang="en-US" sz="2400" dirty="0">
                <a:solidFill>
                  <a:srgbClr val="0C66C0"/>
                </a:solidFill>
              </a:rPr>
            </a:br>
            <a:br>
              <a:rPr lang="en-US" sz="2400" dirty="0">
                <a:solidFill>
                  <a:srgbClr val="0C66C0"/>
                </a:solidFill>
              </a:rPr>
            </a:br>
            <a:r>
              <a:rPr lang="en-US" sz="2400" dirty="0">
                <a:solidFill>
                  <a:srgbClr val="0C66C0"/>
                </a:solidFill>
              </a:rPr>
              <a:t>Anaerobic Metabolism during Exercise</a:t>
            </a:r>
          </a:p>
          <a:p>
            <a:pPr algn="ctr" eaLnBrk="1" hangingPunct="1">
              <a:defRPr/>
            </a:pPr>
            <a:endParaRPr lang="en-US" sz="2400" dirty="0">
              <a:solidFill>
                <a:srgbClr val="0C66C0"/>
              </a:solidFill>
            </a:endParaRPr>
          </a:p>
          <a:p>
            <a:pPr lvl="0" algn="ctr" eaLnBrk="1" hangingPunct="1">
              <a:defRPr/>
            </a:pPr>
            <a:r>
              <a:rPr lang="en-US" sz="1800" dirty="0">
                <a:solidFill>
                  <a:schemeClr val="accent1"/>
                </a:solidFill>
              </a:rPr>
              <a:t>Denise L. Smith • Sharon A. Plowman</a:t>
            </a:r>
            <a:endParaRPr lang="en-US" altLang="en-US" sz="1800" kern="0" dirty="0">
              <a:solidFill>
                <a:srgbClr val="186EC4"/>
              </a:solidFill>
              <a:latin typeface="+mj-lt"/>
            </a:endParaRPr>
          </a:p>
          <a:p>
            <a:pPr algn="ctr" eaLnBrk="1" hangingPunct="1">
              <a:defRPr/>
            </a:pPr>
            <a:endParaRPr lang="en-US" sz="2400" dirty="0">
              <a:solidFill>
                <a:srgbClr val="0C66C0"/>
              </a:solidFill>
            </a:endParaRPr>
          </a:p>
        </p:txBody>
      </p:sp>
    </p:spTree>
    <p:custDataLst>
      <p:tags r:id="rId1"/>
    </p:custData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10"/>
          <p:cNvSpPr>
            <a:spLocks noGrp="1" noChangeArrowheads="1"/>
          </p:cNvSpPr>
          <p:nvPr>
            <p:ph type="title"/>
          </p:nvPr>
        </p:nvSpPr>
        <p:spPr bwMode="auto">
          <a:xfrm>
            <a:off x="302667" y="481206"/>
            <a:ext cx="8524875" cy="388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en-US" sz="2800" b="1" dirty="0">
                <a:solidFill>
                  <a:srgbClr val="0066CC"/>
                </a:solidFill>
                <a:latin typeface="+mj-lt"/>
              </a:rPr>
              <a:t>I. The Energy Continuum</a:t>
            </a:r>
          </a:p>
        </p:txBody>
      </p:sp>
      <p:pic>
        <p:nvPicPr>
          <p:cNvPr id="1026" name="Picture 2" descr="\\172.24.161.56\lww\01_Logistics\Plowman5e_9781496323187\13_Ancillaries\1_Input\PPTs\JPEG updated arts\Plowman-PPT-03\Ch03\Plowman5e-ch003-image00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12031" y="1362607"/>
            <a:ext cx="3104717" cy="451890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06924" y="365514"/>
            <a:ext cx="8376467" cy="664797"/>
          </a:xfrm>
        </p:spPr>
        <p:txBody>
          <a:bodyPr/>
          <a:lstStyle/>
          <a:p>
            <a:r>
              <a:rPr lang="en-US" sz="2400" dirty="0"/>
              <a:t>Relative Contributions of the ATP-PC, LA, and O</a:t>
            </a:r>
            <a:r>
              <a:rPr lang="en-US" sz="2400" baseline="-25000" dirty="0"/>
              <a:t>2</a:t>
            </a:r>
            <a:r>
              <a:rPr lang="en-US" sz="2400" dirty="0"/>
              <a:t> Energy Systems to Maximal Exercise</a:t>
            </a:r>
          </a:p>
        </p:txBody>
      </p:sp>
      <p:pic>
        <p:nvPicPr>
          <p:cNvPr id="2050" name="Picture 2" descr="\\172.24.161.56\lww\01_Logistics\Plowman5e_9781496323187\13_Ancillaries\1_Input\PPTs\JPEG updated arts\Plowman-PPT-03\Ch03\Plowman5e-ch003-image00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19289" y="1601177"/>
            <a:ext cx="5408799" cy="315949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2576" y="434482"/>
            <a:ext cx="8524875" cy="387798"/>
          </a:xfrm>
        </p:spPr>
        <p:txBody>
          <a:bodyPr/>
          <a:lstStyle/>
          <a:p>
            <a:r>
              <a:rPr lang="en-US" dirty="0"/>
              <a:t>Time-Energy System Continuum</a:t>
            </a:r>
          </a:p>
        </p:txBody>
      </p:sp>
      <p:pic>
        <p:nvPicPr>
          <p:cNvPr id="3074" name="Picture 2" descr="\\172.24.161.56\lww\01_Logistics\Plowman5e_9781496323187\13_Ancillaries\1_Input\PPTs\JPEG updated arts\Plowman-PPT-03\Ch03\Plowman5e-ch003-image00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7901" y="1455067"/>
            <a:ext cx="7874227" cy="406080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14" y="498877"/>
            <a:ext cx="8524875" cy="387798"/>
          </a:xfrm>
        </p:spPr>
        <p:txBody>
          <a:bodyPr/>
          <a:lstStyle/>
          <a:p>
            <a:r>
              <a:rPr lang="en-US" dirty="0"/>
              <a:t>Use and Regeneration of ATP-PC</a:t>
            </a:r>
          </a:p>
        </p:txBody>
      </p:sp>
      <p:pic>
        <p:nvPicPr>
          <p:cNvPr id="4098" name="Picture 2" descr="\\172.24.161.56\lww\01_Logistics\Plowman5e_9781496323187\13_Ancillaries\1_Input\PPTs\JPEG updated arts\Plowman-PPT-03\Ch03\Plowman5e-ch003-image004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59764" y="1488652"/>
            <a:ext cx="6287678" cy="36576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5342" y="430920"/>
            <a:ext cx="8524875" cy="388937"/>
          </a:xfrm>
        </p:spPr>
        <p:txBody>
          <a:bodyPr/>
          <a:lstStyle/>
          <a:p>
            <a:r>
              <a:rPr lang="en-US" dirty="0">
                <a:solidFill>
                  <a:schemeClr val="accent1"/>
                </a:solidFill>
                <a:ea typeface="ＭＳ Ｐゴシック" charset="-128"/>
              </a:rPr>
              <a:t>II. Anaerobic Energy Production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4521" y="2047561"/>
            <a:ext cx="8388288" cy="4461881"/>
          </a:xfrm>
        </p:spPr>
        <p:txBody>
          <a:bodyPr/>
          <a:lstStyle/>
          <a:p>
            <a:r>
              <a:rPr lang="en-US" b="1" dirty="0">
                <a:ea typeface="ＭＳ Ｐゴシック" charset="-128"/>
              </a:rPr>
              <a:t>A. Alactic Anaerobic PC Production</a:t>
            </a:r>
            <a:endParaRPr lang="en-US" dirty="0"/>
          </a:p>
        </p:txBody>
      </p:sp>
      <p:pic>
        <p:nvPicPr>
          <p:cNvPr id="5" name="Picture 2" descr="\\172.24.161.56\lww\01_Logistics\Plowman5e_9781496323187\13_Ancillaries\1_Input\PPTs\JPEG updated arts\Plowman-PPT-03\Ch03\Plowman5e-ch003-image001.jpg"/>
          <p:cNvPicPr>
            <a:picLocks noChangeAspect="1" noChangeArrowheads="1"/>
          </p:cNvPicPr>
          <p:nvPr/>
        </p:nvPicPr>
        <p:blipFill>
          <a:blip r:embed="rId2" cstate="print"/>
          <a:srcRect b="77764"/>
          <a:stretch>
            <a:fillRect/>
          </a:stretch>
        </p:blipFill>
        <p:spPr bwMode="auto">
          <a:xfrm>
            <a:off x="936334" y="1477665"/>
            <a:ext cx="6971073" cy="34061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4940" y="441376"/>
            <a:ext cx="8524875" cy="388937"/>
          </a:xfrm>
        </p:spPr>
        <p:txBody>
          <a:bodyPr/>
          <a:lstStyle/>
          <a:p>
            <a:r>
              <a:rPr lang="en-US" dirty="0">
                <a:solidFill>
                  <a:schemeClr val="accent1"/>
                </a:solidFill>
                <a:ea typeface="ＭＳ Ｐゴシック" charset="-128"/>
              </a:rPr>
              <a:t>II. Anaerobic Energy Production (cont.)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6375" y="1644490"/>
            <a:ext cx="8478821" cy="4090689"/>
          </a:xfrm>
        </p:spPr>
        <p:txBody>
          <a:bodyPr/>
          <a:lstStyle/>
          <a:p>
            <a:pPr marL="609600" indent="-609600" eaLnBrk="1" hangingPunct="1">
              <a:spcBef>
                <a:spcPts val="1584"/>
              </a:spcBef>
              <a:spcAft>
                <a:spcPts val="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B. Lactic Acid/Lactate Levels</a:t>
            </a:r>
          </a:p>
          <a:p>
            <a:pPr marL="609600" indent="-609600" eaLnBrk="1" hangingPunct="1">
              <a:spcBef>
                <a:spcPts val="1584"/>
              </a:spcBef>
              <a:spcAft>
                <a:spcPts val="0"/>
              </a:spcAft>
              <a:buClr>
                <a:schemeClr val="accent2"/>
              </a:buClr>
              <a:buFontTx/>
              <a:buAutoNum type="arabicPeriod"/>
            </a:pPr>
            <a:r>
              <a:rPr lang="en-US" dirty="0">
                <a:ea typeface="ＭＳ Ｐゴシック" charset="-128"/>
              </a:rPr>
              <a:t>Lactic Acid/Lactate Production</a:t>
            </a:r>
          </a:p>
          <a:p>
            <a:pPr marL="1190625" lvl="1" indent="-609600" eaLnBrk="1" hangingPunct="1">
              <a:spcBef>
                <a:spcPts val="1584"/>
              </a:spcBef>
              <a:spcAft>
                <a:spcPts val="0"/>
              </a:spcAft>
              <a:buClr>
                <a:schemeClr val="accent2"/>
              </a:buClr>
              <a:buNone/>
            </a:pPr>
            <a:r>
              <a:rPr lang="en-US" dirty="0">
                <a:ea typeface="ＭＳ Ｐゴシック" charset="-128"/>
              </a:rPr>
              <a:t>Amount produced depends on:</a:t>
            </a:r>
          </a:p>
          <a:p>
            <a:pPr marL="1190625" lvl="1" indent="-609600" eaLnBrk="1" hangingPunct="1">
              <a:spcBef>
                <a:spcPts val="1584"/>
              </a:spcBef>
              <a:spcAft>
                <a:spcPts val="0"/>
              </a:spcAft>
              <a:buClr>
                <a:schemeClr val="accent2"/>
              </a:buClr>
              <a:buFont typeface="+mj-lt"/>
              <a:buAutoNum type="arabicPeriod"/>
            </a:pPr>
            <a:r>
              <a:rPr lang="en-US" dirty="0">
                <a:ea typeface="ＭＳ Ｐゴシック" charset="-128"/>
              </a:rPr>
              <a:t>Muscle contraction</a:t>
            </a:r>
          </a:p>
          <a:p>
            <a:pPr marL="1190625" lvl="1" indent="-609600" eaLnBrk="1" hangingPunct="1">
              <a:spcBef>
                <a:spcPts val="1584"/>
              </a:spcBef>
              <a:spcAft>
                <a:spcPts val="0"/>
              </a:spcAft>
              <a:buClr>
                <a:schemeClr val="accent2"/>
              </a:buClr>
              <a:buFont typeface="+mj-lt"/>
              <a:buAutoNum type="arabicPeriod"/>
            </a:pPr>
            <a:r>
              <a:rPr lang="en-US" dirty="0">
                <a:ea typeface="ＭＳ Ｐゴシック" charset="-128"/>
              </a:rPr>
              <a:t>Enzyme activity</a:t>
            </a:r>
          </a:p>
          <a:p>
            <a:pPr marL="1190625" lvl="1" indent="-609600" eaLnBrk="1" hangingPunct="1">
              <a:spcBef>
                <a:spcPts val="1584"/>
              </a:spcBef>
              <a:spcAft>
                <a:spcPts val="0"/>
              </a:spcAft>
              <a:buClr>
                <a:schemeClr val="accent2"/>
              </a:buClr>
              <a:buFont typeface="+mj-lt"/>
              <a:buAutoNum type="arabicPeriod"/>
            </a:pPr>
            <a:r>
              <a:rPr lang="en-US" dirty="0">
                <a:ea typeface="ＭＳ Ｐゴシック" charset="-128"/>
              </a:rPr>
              <a:t>Muscle fiber type</a:t>
            </a:r>
          </a:p>
          <a:p>
            <a:pPr marL="1190625" lvl="1" indent="-609600" eaLnBrk="1" hangingPunct="1">
              <a:spcBef>
                <a:spcPts val="1584"/>
              </a:spcBef>
              <a:spcAft>
                <a:spcPts val="0"/>
              </a:spcAft>
              <a:buClr>
                <a:schemeClr val="accent2"/>
              </a:buClr>
              <a:buFont typeface="+mj-lt"/>
              <a:buAutoNum type="arabicPeriod"/>
            </a:pPr>
            <a:r>
              <a:rPr lang="en-US" dirty="0">
                <a:ea typeface="ＭＳ Ｐゴシック" charset="-128"/>
              </a:rPr>
              <a:t>SNS activation</a:t>
            </a:r>
          </a:p>
          <a:p>
            <a:pPr marL="1190625" lvl="1" indent="-609600" eaLnBrk="1" hangingPunct="1">
              <a:spcBef>
                <a:spcPts val="1584"/>
              </a:spcBef>
              <a:spcAft>
                <a:spcPts val="0"/>
              </a:spcAft>
              <a:buClr>
                <a:schemeClr val="accent2"/>
              </a:buClr>
              <a:buFont typeface="+mj-lt"/>
              <a:buAutoNum type="arabicPeriod"/>
            </a:pPr>
            <a:r>
              <a:rPr lang="en-US" dirty="0">
                <a:ea typeface="ＭＳ Ｐゴシック" charset="-128"/>
              </a:rPr>
              <a:t>Insufficient oxygen</a:t>
            </a:r>
            <a:endParaRPr lang="en-US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3" name="Title 1"/>
          <p:cNvSpPr>
            <a:spLocks noGrp="1"/>
          </p:cNvSpPr>
          <p:nvPr>
            <p:ph type="title"/>
          </p:nvPr>
        </p:nvSpPr>
        <p:spPr>
          <a:xfrm>
            <a:off x="263052" y="223010"/>
            <a:ext cx="8524875" cy="775597"/>
          </a:xfrm>
        </p:spPr>
        <p:txBody>
          <a:bodyPr/>
          <a:lstStyle/>
          <a:p>
            <a:r>
              <a:rPr lang="en-US" dirty="0"/>
              <a:t>Balance between Lactate Production and Clearance</a:t>
            </a:r>
            <a:endParaRPr lang="en-US" dirty="0">
              <a:ea typeface="ＭＳ Ｐゴシック" charset="-128"/>
            </a:endParaRPr>
          </a:p>
        </p:txBody>
      </p:sp>
      <p:pic>
        <p:nvPicPr>
          <p:cNvPr id="5122" name="Picture 2" descr="\\172.24.161.56\lww\01_Logistics\Plowman5e_9781496323187\13_Ancillaries\1_Input\PPTs\JPEG updated arts\Plowman-PPT-03\Ch03\Plowman5e-ch003-image005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40993" y="1355601"/>
            <a:ext cx="4807670" cy="393659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9426" y="228500"/>
            <a:ext cx="8524875" cy="775597"/>
          </a:xfrm>
        </p:spPr>
        <p:txBody>
          <a:bodyPr/>
          <a:lstStyle/>
          <a:p>
            <a:r>
              <a:rPr lang="en-US" dirty="0"/>
              <a:t>Intracellular and Extracellular Lactate Shuttles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8307" y="1993240"/>
            <a:ext cx="8613775" cy="4615790"/>
          </a:xfrm>
        </p:spPr>
        <p:txBody>
          <a:bodyPr/>
          <a:lstStyle/>
          <a:p>
            <a:pPr marL="457200" indent="-457200">
              <a:buFont typeface="+mj-lt"/>
              <a:buAutoNum type="arabicPeriod" startAt="2"/>
            </a:pPr>
            <a:r>
              <a:rPr lang="en-US" dirty="0">
                <a:ea typeface="ＭＳ Ｐゴシック" charset="-128"/>
              </a:rPr>
              <a:t>Lactate Clearance</a:t>
            </a:r>
            <a:endParaRPr lang="en-US" dirty="0"/>
          </a:p>
        </p:txBody>
      </p:sp>
      <p:pic>
        <p:nvPicPr>
          <p:cNvPr id="6146" name="Picture 2" descr="\\172.24.161.56\lww\01_Logistics\Plowman5e_9781496323187\13_Ancillaries\1_Input\PPTs\JPEG updated arts\Plowman-PPT-03\Ch03\Plowman5e-ch003-image006a.jpg"/>
          <p:cNvPicPr>
            <a:picLocks noChangeAspect="1" noChangeArrowheads="1"/>
          </p:cNvPicPr>
          <p:nvPr/>
        </p:nvPicPr>
        <p:blipFill>
          <a:blip r:embed="rId2" cstate="print"/>
          <a:srcRect b="2016"/>
          <a:stretch>
            <a:fillRect/>
          </a:stretch>
        </p:blipFill>
        <p:spPr bwMode="auto">
          <a:xfrm>
            <a:off x="928445" y="1620160"/>
            <a:ext cx="3410642" cy="3555421"/>
          </a:xfrm>
          <a:prstGeom prst="rect">
            <a:avLst/>
          </a:prstGeom>
          <a:noFill/>
        </p:spPr>
      </p:pic>
      <p:pic>
        <p:nvPicPr>
          <p:cNvPr id="6147" name="Picture 3" descr="\\172.24.161.56\lww\01_Logistics\Plowman5e_9781496323187\13_Ancillaries\1_Input\PPTs\JPEG updated arts\Plowman-PPT-03\Ch03\Plowman5e-ch003-image006b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71864" y="1589881"/>
            <a:ext cx="3925416" cy="361598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5437" y="250437"/>
            <a:ext cx="8577985" cy="778033"/>
          </a:xfrm>
        </p:spPr>
        <p:txBody>
          <a:bodyPr/>
          <a:lstStyle/>
          <a:p>
            <a:r>
              <a:rPr lang="en-US" dirty="0">
                <a:solidFill>
                  <a:srgbClr val="0066CC"/>
                </a:solidFill>
              </a:rPr>
              <a:t>III. Measurement of Anaerobic Metabolism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3158" y="1551276"/>
            <a:ext cx="8388288" cy="4135956"/>
          </a:xfrm>
        </p:spPr>
        <p:txBody>
          <a:bodyPr/>
          <a:lstStyle/>
          <a:p>
            <a:pPr marL="609600" indent="-609600">
              <a:spcBef>
                <a:spcPts val="1584"/>
              </a:spcBef>
              <a:spcAft>
                <a:spcPts val="0"/>
              </a:spcAft>
              <a:buFontTx/>
              <a:buNone/>
            </a:pPr>
            <a:r>
              <a:rPr lang="en-US" b="1" dirty="0">
                <a:ea typeface="ＭＳ Ｐゴシック" charset="-128"/>
              </a:rPr>
              <a:t>Laboratory Procedures</a:t>
            </a:r>
          </a:p>
          <a:p>
            <a:pPr marL="1190625" lvl="1" indent="-609600">
              <a:spcBef>
                <a:spcPts val="1584"/>
              </a:spcBef>
              <a:spcAft>
                <a:spcPts val="0"/>
              </a:spcAft>
              <a:buFontTx/>
              <a:buAutoNum type="arabicPeriod"/>
            </a:pPr>
            <a:r>
              <a:rPr lang="en-US" dirty="0">
                <a:ea typeface="ＭＳ Ｐゴシック" charset="-128"/>
              </a:rPr>
              <a:t>ATP-PC and lactate</a:t>
            </a:r>
          </a:p>
          <a:p>
            <a:pPr marL="1190625" lvl="1" indent="-609600">
              <a:spcBef>
                <a:spcPts val="1584"/>
              </a:spcBef>
              <a:spcAft>
                <a:spcPts val="0"/>
              </a:spcAft>
              <a:buFontTx/>
              <a:buAutoNum type="arabicPeriod"/>
            </a:pPr>
            <a:r>
              <a:rPr lang="en-US" dirty="0">
                <a:ea typeface="ＭＳ Ｐゴシック" charset="-128"/>
              </a:rPr>
              <a:t>Tests of anaerobic power and capacity</a:t>
            </a:r>
          </a:p>
          <a:p>
            <a:pPr marL="1533525" lvl="2" indent="-609600">
              <a:spcBef>
                <a:spcPts val="1584"/>
              </a:spcBef>
              <a:spcAft>
                <a:spcPts val="0"/>
              </a:spcAft>
              <a:buFont typeface="+mj-lt"/>
              <a:buAutoNum type="alphaLcPeriod"/>
            </a:pPr>
            <a:r>
              <a:rPr lang="en-US" dirty="0">
                <a:ea typeface="ＭＳ Ｐゴシック" charset="-128"/>
              </a:rPr>
              <a:t>Wingate Anaerobic Test (WAT)</a:t>
            </a:r>
          </a:p>
          <a:p>
            <a:pPr marL="1533525" lvl="2" indent="-609600">
              <a:spcBef>
                <a:spcPts val="1584"/>
              </a:spcBef>
              <a:spcAft>
                <a:spcPts val="0"/>
              </a:spcAft>
              <a:buFontTx/>
              <a:buAutoNum type="alphaLcPeriod"/>
            </a:pPr>
            <a:r>
              <a:rPr lang="en-US" dirty="0">
                <a:ea typeface="ＭＳ Ｐゴシック" charset="-128"/>
              </a:rPr>
              <a:t>Maragaria-Kalamen Stair Climb</a:t>
            </a:r>
          </a:p>
          <a:p>
            <a:pPr marL="1533525" lvl="2" indent="-609600">
              <a:spcBef>
                <a:spcPts val="1584"/>
              </a:spcBef>
              <a:spcAft>
                <a:spcPts val="0"/>
              </a:spcAft>
              <a:buFontTx/>
              <a:buAutoNum type="alphaLcPeriod"/>
            </a:pPr>
            <a:r>
              <a:rPr lang="en-US" dirty="0">
                <a:ea typeface="ＭＳ Ｐゴシック" charset="-128"/>
              </a:rPr>
              <a:t>Field tests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\\172.24.161.56\lww\01_Logistics\Plowman5e_9781496323187\13_Ancillaries\1_Input\PPTs\JPEG updated arts\Plowman-PPT-03\Ch03\Table 3.1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85" y="1451304"/>
            <a:ext cx="7852528" cy="359721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2027" y="361416"/>
            <a:ext cx="8524875" cy="387798"/>
          </a:xfrm>
        </p:spPr>
        <p:txBody>
          <a:bodyPr/>
          <a:lstStyle/>
          <a:p>
            <a:r>
              <a:rPr lang="en-US" dirty="0">
                <a:solidFill>
                  <a:srgbClr val="0066CC"/>
                </a:solidFill>
              </a:rPr>
              <a:t>IV. The Anaerobic Exercise Response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360" y="1474642"/>
            <a:ext cx="8352074" cy="4380401"/>
          </a:xfrm>
        </p:spPr>
        <p:txBody>
          <a:bodyPr/>
          <a:lstStyle/>
          <a:p>
            <a:pPr marL="573088" indent="-573088">
              <a:spcBef>
                <a:spcPts val="1584"/>
              </a:spcBef>
              <a:spcAft>
                <a:spcPts val="0"/>
              </a:spcAft>
              <a:tabLst>
                <a:tab pos="1196975" algn="l"/>
                <a:tab pos="1368425" algn="l"/>
              </a:tabLst>
            </a:pPr>
            <a:r>
              <a:rPr lang="en-US" b="1" dirty="0">
                <a:ea typeface="ＭＳ Ｐゴシック" charset="-128"/>
              </a:rPr>
              <a:t>Oxygen Deficit</a:t>
            </a:r>
            <a:r>
              <a:rPr lang="en-US" dirty="0">
                <a:ea typeface="ＭＳ Ｐゴシック" charset="-128"/>
              </a:rPr>
              <a:t>—The difference between the oxygen required during exercise and the oxygen supplied and utilized. Occurs at the onset of all activity.</a:t>
            </a:r>
          </a:p>
          <a:p>
            <a:pPr marL="573088" indent="-573088">
              <a:spcBef>
                <a:spcPts val="1584"/>
              </a:spcBef>
              <a:spcAft>
                <a:spcPts val="0"/>
              </a:spcAft>
              <a:tabLst>
                <a:tab pos="1196975" algn="l"/>
                <a:tab pos="1368425" algn="l"/>
              </a:tabLst>
            </a:pPr>
            <a:endParaRPr lang="en-US" dirty="0">
              <a:ea typeface="ＭＳ Ｐゴシック" charset="-128"/>
            </a:endParaRPr>
          </a:p>
          <a:p>
            <a:pPr marL="573088" indent="-573088">
              <a:spcBef>
                <a:spcPts val="1584"/>
              </a:spcBef>
              <a:spcAft>
                <a:spcPts val="0"/>
              </a:spcAft>
              <a:tabLst>
                <a:tab pos="1196975" algn="l"/>
                <a:tab pos="1368425" algn="l"/>
              </a:tabLst>
            </a:pPr>
            <a:r>
              <a:rPr lang="en-US" b="1" dirty="0">
                <a:ea typeface="ＭＳ Ｐゴシック" charset="-128"/>
              </a:rPr>
              <a:t>Excess Postexercise Oxygen Consumption (EPOC)</a:t>
            </a:r>
            <a:r>
              <a:rPr lang="en-US" dirty="0">
                <a:ea typeface="ＭＳ Ｐゴシック" charset="-128"/>
              </a:rPr>
              <a:t>—Oxygen consumption during recovery that is above normal resting values.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9294" y="303340"/>
            <a:ext cx="8622044" cy="664797"/>
          </a:xfrm>
        </p:spPr>
        <p:txBody>
          <a:bodyPr/>
          <a:lstStyle/>
          <a:p>
            <a:r>
              <a:rPr lang="en-US" sz="2400" dirty="0"/>
              <a:t>Oxygen Deficit and EPOC during Submaximal Exercise and Supramaximal Exercise</a:t>
            </a:r>
          </a:p>
        </p:txBody>
      </p:sp>
      <p:pic>
        <p:nvPicPr>
          <p:cNvPr id="8194" name="Picture 2" descr="\\172.24.161.56\lww\01_Logistics\Plowman5e_9781496323187\13_Ancillaries\1_Input\PPTs\JPEG updated arts\Plowman-PPT-03\Ch03\Plowman5e-ch003-image00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0177" y="1446715"/>
            <a:ext cx="4242062" cy="399696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2061" y="470696"/>
            <a:ext cx="8524875" cy="387798"/>
          </a:xfrm>
        </p:spPr>
        <p:txBody>
          <a:bodyPr/>
          <a:lstStyle/>
          <a:p>
            <a:r>
              <a:rPr lang="en-US" dirty="0">
                <a:solidFill>
                  <a:schemeClr val="accent1"/>
                </a:solidFill>
                <a:ea typeface="ＭＳ Ｐゴシック" charset="-128"/>
              </a:rPr>
              <a:t>Oxygen Deficit and EPOC</a:t>
            </a:r>
            <a:endParaRPr lang="en-US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7283" y="1482294"/>
            <a:ext cx="8343019" cy="4317025"/>
          </a:xfrm>
        </p:spPr>
        <p:txBody>
          <a:bodyPr/>
          <a:lstStyle/>
          <a:p>
            <a:pPr marL="581025" indent="-581025" eaLnBrk="1" hangingPunct="1">
              <a:spcBef>
                <a:spcPts val="1584"/>
              </a:spcBef>
              <a:spcAft>
                <a:spcPts val="0"/>
              </a:spcAft>
              <a:buNone/>
              <a:tabLst>
                <a:tab pos="1196975" algn="l"/>
                <a:tab pos="1368425" algn="l"/>
              </a:tabLst>
            </a:pPr>
            <a:r>
              <a:rPr lang="en-US" b="1" dirty="0">
                <a:ea typeface="ＭＳ Ｐゴシック" charset="-128"/>
              </a:rPr>
              <a:t>During the transition from rest to exercise, energy is supplied by:</a:t>
            </a:r>
          </a:p>
          <a:p>
            <a:pPr marL="1162050" lvl="1" indent="-581025" eaLnBrk="1" hangingPunct="1">
              <a:spcBef>
                <a:spcPts val="1584"/>
              </a:spcBef>
              <a:spcAft>
                <a:spcPts val="0"/>
              </a:spcAft>
              <a:buFont typeface="+mj-lt"/>
              <a:buAutoNum type="arabicPeriod"/>
              <a:tabLst>
                <a:tab pos="1196975" algn="l"/>
                <a:tab pos="1368425" algn="l"/>
              </a:tabLst>
            </a:pPr>
            <a:r>
              <a:rPr lang="en-US" dirty="0">
                <a:ea typeface="ＭＳ Ｐゴシック" charset="-128"/>
              </a:rPr>
              <a:t>Oxygen transport and utilization</a:t>
            </a:r>
          </a:p>
          <a:p>
            <a:pPr marL="1162050" lvl="1" indent="-581025" eaLnBrk="1" hangingPunct="1">
              <a:spcBef>
                <a:spcPts val="1584"/>
              </a:spcBef>
              <a:spcAft>
                <a:spcPts val="0"/>
              </a:spcAft>
              <a:buFont typeface="+mj-lt"/>
              <a:buAutoNum type="arabicPeriod"/>
              <a:tabLst>
                <a:tab pos="1196975" algn="l"/>
                <a:tab pos="1368425" algn="l"/>
              </a:tabLst>
            </a:pPr>
            <a:r>
              <a:rPr lang="en-US" dirty="0">
                <a:ea typeface="ＭＳ Ｐゴシック" charset="-128"/>
              </a:rPr>
              <a:t>Utilization of oxygen stores in capillary blood and on myoglobin</a:t>
            </a:r>
          </a:p>
          <a:p>
            <a:pPr marL="1162050" lvl="1" indent="-581025" eaLnBrk="1" hangingPunct="1">
              <a:spcBef>
                <a:spcPts val="1584"/>
              </a:spcBef>
              <a:spcAft>
                <a:spcPts val="0"/>
              </a:spcAft>
              <a:buFont typeface="+mj-lt"/>
              <a:buAutoNum type="arabicPeriod"/>
              <a:tabLst>
                <a:tab pos="1196975" algn="l"/>
                <a:tab pos="1368425" algn="l"/>
              </a:tabLst>
            </a:pPr>
            <a:r>
              <a:rPr lang="en-US" dirty="0">
                <a:ea typeface="ＭＳ Ｐゴシック" charset="-128"/>
              </a:rPr>
              <a:t>The splitting of stored ATP-PC</a:t>
            </a:r>
          </a:p>
          <a:p>
            <a:pPr marL="1162050" lvl="1" indent="-581025" eaLnBrk="1" hangingPunct="1">
              <a:spcBef>
                <a:spcPts val="1584"/>
              </a:spcBef>
              <a:spcAft>
                <a:spcPts val="0"/>
              </a:spcAft>
              <a:buFont typeface="+mj-lt"/>
              <a:buAutoNum type="arabicPeriod"/>
              <a:tabLst>
                <a:tab pos="1196975" algn="l"/>
                <a:tab pos="1368425" algn="l"/>
              </a:tabLst>
            </a:pPr>
            <a:r>
              <a:rPr lang="en-US" dirty="0">
                <a:ea typeface="ＭＳ Ｐゴシック" charset="-128"/>
              </a:rPr>
              <a:t>Anaerobic glycolysis, with the concomitant production of lactic acid</a:t>
            </a:r>
            <a:endParaRPr lang="en-US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5397" y="470695"/>
            <a:ext cx="8524875" cy="387798"/>
          </a:xfrm>
        </p:spPr>
        <p:txBody>
          <a:bodyPr/>
          <a:lstStyle/>
          <a:p>
            <a:r>
              <a:rPr lang="en-US" dirty="0">
                <a:ea typeface="ＭＳ Ｐゴシック" charset="-128"/>
              </a:rPr>
              <a:t>Causes of EPOC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4066" y="1440852"/>
            <a:ext cx="8469768" cy="4307971"/>
          </a:xfrm>
        </p:spPr>
        <p:txBody>
          <a:bodyPr/>
          <a:lstStyle/>
          <a:p>
            <a:pPr marL="609600" indent="-609600" eaLnBrk="1" hangingPunct="1">
              <a:buFont typeface="+mj-lt"/>
              <a:buAutoNum type="arabicPeriod"/>
              <a:tabLst>
                <a:tab pos="1196975" algn="l"/>
                <a:tab pos="1368425" algn="l"/>
              </a:tabLst>
            </a:pPr>
            <a:r>
              <a:rPr lang="en-US" dirty="0">
                <a:ea typeface="ＭＳ Ｐゴシック" charset="-128"/>
              </a:rPr>
              <a:t>Restoration of ATP-PC stores</a:t>
            </a:r>
          </a:p>
          <a:p>
            <a:pPr marL="609600" indent="-609600" eaLnBrk="1" hangingPunct="1">
              <a:buFont typeface="+mj-lt"/>
              <a:buAutoNum type="arabicPeriod"/>
              <a:tabLst>
                <a:tab pos="1196975" algn="l"/>
                <a:tab pos="1368425" algn="l"/>
              </a:tabLst>
            </a:pPr>
            <a:r>
              <a:rPr lang="en-US" dirty="0">
                <a:ea typeface="ＭＳ Ｐゴシック" charset="-128"/>
              </a:rPr>
              <a:t>Restoration of oxygen stores</a:t>
            </a:r>
          </a:p>
          <a:p>
            <a:pPr marL="609600" indent="-609600" eaLnBrk="1" hangingPunct="1">
              <a:buFont typeface="+mj-lt"/>
              <a:buAutoNum type="arabicPeriod"/>
              <a:tabLst>
                <a:tab pos="1196975" algn="l"/>
                <a:tab pos="1368425" algn="l"/>
              </a:tabLst>
            </a:pPr>
            <a:r>
              <a:rPr lang="en-US" dirty="0">
                <a:ea typeface="ＭＳ Ｐゴシック" charset="-128"/>
              </a:rPr>
              <a:t>Elevated cardiovascular-respiratory function</a:t>
            </a:r>
          </a:p>
          <a:p>
            <a:pPr marL="609600" indent="-609600" eaLnBrk="1" hangingPunct="1">
              <a:buFont typeface="+mj-lt"/>
              <a:buAutoNum type="arabicPeriod"/>
              <a:tabLst>
                <a:tab pos="1196975" algn="l"/>
                <a:tab pos="1368425" algn="l"/>
              </a:tabLst>
            </a:pPr>
            <a:r>
              <a:rPr lang="en-US" dirty="0">
                <a:ea typeface="ＭＳ Ｐゴシック" charset="-128"/>
              </a:rPr>
              <a:t>Elevated hormonal levels</a:t>
            </a:r>
          </a:p>
          <a:p>
            <a:pPr marL="609600" indent="-609600" eaLnBrk="1" hangingPunct="1">
              <a:buFont typeface="+mj-lt"/>
              <a:buAutoNum type="arabicPeriod"/>
              <a:tabLst>
                <a:tab pos="1196975" algn="l"/>
                <a:tab pos="1368425" algn="l"/>
              </a:tabLst>
            </a:pPr>
            <a:r>
              <a:rPr lang="en-US" dirty="0">
                <a:ea typeface="ＭＳ Ｐゴシック" charset="-128"/>
              </a:rPr>
              <a:t>Elevated body temperature</a:t>
            </a:r>
          </a:p>
          <a:p>
            <a:pPr marL="609600" indent="-609600" eaLnBrk="1" hangingPunct="1">
              <a:buFont typeface="+mj-lt"/>
              <a:buAutoNum type="arabicPeriod"/>
              <a:tabLst>
                <a:tab pos="1196975" algn="l"/>
                <a:tab pos="1368425" algn="l"/>
              </a:tabLst>
            </a:pPr>
            <a:r>
              <a:rPr lang="en-US" dirty="0">
                <a:ea typeface="ＭＳ Ｐゴシック" charset="-128"/>
              </a:rPr>
              <a:t>Lactate removal</a:t>
            </a:r>
          </a:p>
          <a:p>
            <a:pPr marL="609600" indent="-609600" eaLnBrk="1" hangingPunct="1">
              <a:buFont typeface="+mj-lt"/>
              <a:buAutoNum type="arabicPeriod"/>
              <a:tabLst>
                <a:tab pos="1196975" algn="l"/>
                <a:tab pos="1368425" algn="l"/>
              </a:tabLst>
            </a:pPr>
            <a:r>
              <a:rPr lang="en-US" dirty="0">
                <a:ea typeface="ＭＳ Ｐゴシック" charset="-128"/>
              </a:rPr>
              <a:t>Energy substrate shift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6181" y="442514"/>
            <a:ext cx="8524875" cy="387798"/>
          </a:xfrm>
        </p:spPr>
        <p:txBody>
          <a:bodyPr/>
          <a:lstStyle/>
          <a:p>
            <a:r>
              <a:rPr lang="en-US" dirty="0">
                <a:ea typeface="ＭＳ Ｐゴシック" charset="-128"/>
              </a:rPr>
              <a:t>ATP-PC Changes</a:t>
            </a:r>
            <a:endParaRPr lang="en-US" dirty="0"/>
          </a:p>
        </p:txBody>
      </p:sp>
      <p:pic>
        <p:nvPicPr>
          <p:cNvPr id="9218" name="Picture 2" descr="\\172.24.161.56\lww\01_Logistics\Plowman5e_9781496323187\13_Ancillaries\1_Input\PPTs\JPEG updated arts\Plowman-PPT-03\Ch03\Plowman5e-ch003-image01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49352" y="1378179"/>
            <a:ext cx="4978534" cy="4016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1238" y="577434"/>
            <a:ext cx="8524875" cy="388937"/>
          </a:xfrm>
        </p:spPr>
        <p:txBody>
          <a:bodyPr/>
          <a:lstStyle/>
          <a:p>
            <a:r>
              <a:rPr lang="en-US" dirty="0">
                <a:ea typeface="ＭＳ Ｐゴシック" charset="-128"/>
              </a:rPr>
              <a:t>Lactate Changes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636" y="1398006"/>
            <a:ext cx="8613775" cy="4615790"/>
          </a:xfrm>
        </p:spPr>
        <p:txBody>
          <a:bodyPr/>
          <a:lstStyle/>
          <a:p>
            <a:pPr marL="609600" indent="-609600" eaLnBrk="1" hangingPunct="1">
              <a:lnSpc>
                <a:spcPct val="80000"/>
              </a:lnSpc>
              <a:spcBef>
                <a:spcPct val="0"/>
              </a:spcBef>
              <a:spcAft>
                <a:spcPct val="50000"/>
              </a:spcAft>
              <a:buNone/>
              <a:tabLst>
                <a:tab pos="1196975" algn="l"/>
                <a:tab pos="1368425" algn="l"/>
              </a:tabLst>
            </a:pPr>
            <a:r>
              <a:rPr lang="en-US" b="1" dirty="0">
                <a:ea typeface="ＭＳ Ｐゴシック" charset="-128"/>
              </a:rPr>
              <a:t>Short-term, high intensity</a:t>
            </a:r>
          </a:p>
        </p:txBody>
      </p:sp>
      <p:pic>
        <p:nvPicPr>
          <p:cNvPr id="5" name="Picture 2" descr="\\172.24.161.56\lww\01_Logistics\Plowman5e_9781496323187\13_Ancillaries\1_Input\PPTs\JPEG updated arts\Plowman-PPT-03\Ch03\Plowman5e-ch003-image01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14846" y="1941813"/>
            <a:ext cx="4877660" cy="393558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9752" y="476825"/>
            <a:ext cx="8524875" cy="388937"/>
          </a:xfrm>
        </p:spPr>
        <p:txBody>
          <a:bodyPr/>
          <a:lstStyle/>
          <a:p>
            <a:r>
              <a:rPr lang="en-US" dirty="0">
                <a:ea typeface="ＭＳ Ｐゴシック" charset="-128"/>
              </a:rPr>
              <a:t>Lactate Changes (cont.)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6297" y="1425806"/>
            <a:ext cx="8613775" cy="4715377"/>
          </a:xfrm>
        </p:spPr>
        <p:txBody>
          <a:bodyPr/>
          <a:lstStyle/>
          <a:p>
            <a:pPr marL="457200" indent="-457200">
              <a:buNone/>
            </a:pPr>
            <a:r>
              <a:rPr lang="en-US" b="1" dirty="0">
                <a:ea typeface="ＭＳ Ｐゴシック" charset="-128"/>
              </a:rPr>
              <a:t>Short- and long-term, low intensity</a:t>
            </a:r>
            <a:endParaRPr lang="en-US" b="1" dirty="0"/>
          </a:p>
        </p:txBody>
      </p:sp>
      <p:pic>
        <p:nvPicPr>
          <p:cNvPr id="6" name="Picture 2" descr="\\172.24.161.56\lww\01_Logistics\Plowman5e_9781496323187\13_Ancillaries\1_Input\PPTs\JPEG updated arts\Plowman-PPT-03\Ch03\Plowman5e-ch003-image01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68165" y="1931288"/>
            <a:ext cx="4182359" cy="401025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237" y="497354"/>
            <a:ext cx="8524875" cy="388937"/>
          </a:xfrm>
        </p:spPr>
        <p:txBody>
          <a:bodyPr/>
          <a:lstStyle/>
          <a:p>
            <a:r>
              <a:rPr lang="en-US" dirty="0">
                <a:ea typeface="ＭＳ Ｐゴシック" charset="-128"/>
              </a:rPr>
              <a:t>Lactate Changes (cont.)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4404" y="1333229"/>
            <a:ext cx="8613775" cy="4760646"/>
          </a:xfrm>
        </p:spPr>
        <p:txBody>
          <a:bodyPr/>
          <a:lstStyle/>
          <a:p>
            <a:pPr marL="457200" indent="-457200">
              <a:buNone/>
            </a:pPr>
            <a:r>
              <a:rPr lang="en-US" b="1" dirty="0">
                <a:ea typeface="ＭＳ Ｐゴシック" charset="-128"/>
              </a:rPr>
              <a:t>Long-term, moderate to heavy</a:t>
            </a:r>
          </a:p>
        </p:txBody>
      </p:sp>
      <p:pic>
        <p:nvPicPr>
          <p:cNvPr id="11266" name="Picture 2" descr="\\172.24.161.56\lww\01_Logistics\Plowman5e_9781496323187\13_Ancillaries\1_Input\PPTs\JPEG updated arts\Plowman-PPT-03\Ch03\Plowman5e-ch003-image01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17336" y="1896821"/>
            <a:ext cx="4616377" cy="391744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2062" y="449663"/>
            <a:ext cx="8524875" cy="388937"/>
          </a:xfrm>
        </p:spPr>
        <p:txBody>
          <a:bodyPr/>
          <a:lstStyle/>
          <a:p>
            <a:r>
              <a:rPr lang="en-US" dirty="0">
                <a:ea typeface="ＭＳ Ｐゴシック" charset="-128"/>
              </a:rPr>
              <a:t>Lactate Changes (cont.)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8645" y="1405275"/>
            <a:ext cx="8613775" cy="4778753"/>
          </a:xfrm>
        </p:spPr>
        <p:txBody>
          <a:bodyPr/>
          <a:lstStyle/>
          <a:p>
            <a:pPr marL="457200" indent="-457200">
              <a:buNone/>
            </a:pPr>
            <a:r>
              <a:rPr lang="en-US" b="1" dirty="0">
                <a:ea typeface="ＭＳ Ｐゴシック" charset="-128"/>
              </a:rPr>
              <a:t>Incremental to max</a:t>
            </a:r>
          </a:p>
          <a:p>
            <a:pPr>
              <a:buNone/>
            </a:pPr>
            <a:endParaRPr lang="en-US" dirty="0"/>
          </a:p>
        </p:txBody>
      </p:sp>
      <p:pic>
        <p:nvPicPr>
          <p:cNvPr id="12290" name="Picture 2" descr="\\172.24.161.56\lww\01_Logistics\Plowman5e_9781496323187\13_Ancillaries\1_Input\PPTs\JPEG updated arts\Plowman-PPT-03\Ch03\Plowman5e-ch003-image01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37769" y="1903937"/>
            <a:ext cx="3046545" cy="430890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a typeface="ＭＳ Ｐゴシック" charset="-128"/>
              </a:rPr>
              <a:t>Lactate Thresholds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443" y="1599350"/>
            <a:ext cx="8406394" cy="3686175"/>
          </a:xfrm>
        </p:spPr>
        <p:txBody>
          <a:bodyPr/>
          <a:lstStyle/>
          <a:p>
            <a:r>
              <a:rPr lang="en-US" b="1" dirty="0">
                <a:ea typeface="ＭＳ Ｐゴシック" charset="-128"/>
              </a:rPr>
              <a:t>Lactate Thresholds</a:t>
            </a:r>
            <a:r>
              <a:rPr lang="en-US" dirty="0">
                <a:ea typeface="ＭＳ Ｐゴシック" charset="-128"/>
              </a:rPr>
              <a:t>—Points on the linear-curvilinear continuum of lactate accumulation that appear to indicate sharp rises, often labeled as the first (LT1) and second (LT2) lactate threshold</a:t>
            </a:r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3637" y="1208262"/>
            <a:ext cx="8524875" cy="1551194"/>
          </a:xfrm>
        </p:spPr>
        <p:txBody>
          <a:bodyPr/>
          <a:lstStyle/>
          <a:p>
            <a:r>
              <a:rPr lang="en-US" dirty="0"/>
              <a:t>The Rate of Appearance (Ra), the Rate of</a:t>
            </a:r>
            <a:br>
              <a:rPr lang="en-US" dirty="0"/>
            </a:br>
            <a:r>
              <a:rPr lang="en-US" dirty="0"/>
              <a:t>Disappearance (Rd), and the Resultant Accumulation of Lactate as a Consequence of Incremental Exercise</a:t>
            </a:r>
          </a:p>
        </p:txBody>
      </p:sp>
      <p:pic>
        <p:nvPicPr>
          <p:cNvPr id="13314" name="Picture 2" descr="\\172.24.161.56\lww\01_Logistics\Plowman5e_9781496323187\13_Ancillaries\1_Input\PPTs\JPEG updated arts\Plowman-PPT-03\Ch03\Plowman5e-ch003-image01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5744" y="2821623"/>
            <a:ext cx="4664012" cy="35280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6403" y="502582"/>
            <a:ext cx="8524875" cy="388937"/>
          </a:xfrm>
        </p:spPr>
        <p:txBody>
          <a:bodyPr/>
          <a:lstStyle/>
          <a:p>
            <a:r>
              <a:rPr lang="en-US" dirty="0">
                <a:ea typeface="ＭＳ Ｐゴシック" charset="-128"/>
              </a:rPr>
              <a:t>Summary</a:t>
            </a:r>
            <a:endParaRPr lang="en-US" dirty="0"/>
          </a:p>
        </p:txBody>
      </p:sp>
      <p:pic>
        <p:nvPicPr>
          <p:cNvPr id="14338" name="Picture 2" descr="\\172.24.161.56\lww\01_Logistics\Plowman5e_9781496323187\13_Ancillaries\1_Input\PPTs\JPEG updated arts\Plowman-PPT-03\Ch03\Table 3.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6403" y="1482651"/>
            <a:ext cx="8410397" cy="376974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3920" y="441376"/>
            <a:ext cx="8524875" cy="388937"/>
          </a:xfrm>
        </p:spPr>
        <p:txBody>
          <a:bodyPr/>
          <a:lstStyle/>
          <a:p>
            <a:r>
              <a:rPr lang="en-US" dirty="0"/>
              <a:t>Check Your Comprehension</a:t>
            </a:r>
          </a:p>
        </p:txBody>
      </p:sp>
      <p:pic>
        <p:nvPicPr>
          <p:cNvPr id="15362" name="Picture 2" descr="\\172.24.161.56\lww\01_Logistics\Plowman5e_9781496323187\13_Ancillaries\1_Input\PPTs\JPEG updated arts\Plowman-PPT-03\Ch03\Check Your Comprehension 2 - Case Study 2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17652" y="1375873"/>
            <a:ext cx="4810338" cy="430207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5475" y="422248"/>
            <a:ext cx="8524875" cy="388937"/>
          </a:xfrm>
        </p:spPr>
        <p:txBody>
          <a:bodyPr/>
          <a:lstStyle/>
          <a:p>
            <a:r>
              <a:rPr lang="en-US" dirty="0">
                <a:ea typeface="ＭＳ Ｐゴシック" charset="-128"/>
              </a:rPr>
              <a:t>Why is Lactic Acid a Problem?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0240" y="1523096"/>
            <a:ext cx="8225325" cy="3686175"/>
          </a:xfrm>
        </p:spPr>
        <p:txBody>
          <a:bodyPr/>
          <a:lstStyle/>
          <a:p>
            <a:pPr marL="574675" lvl="1" indent="-347663" eaLnBrk="1" hangingPunct="1">
              <a:buFont typeface="+mj-lt"/>
              <a:buAutoNum type="arabicPeriod"/>
              <a:tabLst>
                <a:tab pos="631825" algn="l"/>
                <a:tab pos="1368425" algn="l"/>
              </a:tabLst>
            </a:pPr>
            <a:r>
              <a:rPr lang="en-US" dirty="0">
                <a:ea typeface="ＭＳ Ｐゴシック" charset="-128"/>
              </a:rPr>
              <a:t>Pain</a:t>
            </a:r>
          </a:p>
          <a:p>
            <a:pPr marL="631825" lvl="1" eaLnBrk="1" hangingPunct="1">
              <a:buFont typeface="+mj-lt"/>
              <a:buAutoNum type="arabicPeriod"/>
              <a:tabLst>
                <a:tab pos="631825" algn="l"/>
                <a:tab pos="1368425" algn="l"/>
              </a:tabLst>
            </a:pPr>
            <a:r>
              <a:rPr lang="en-US" dirty="0">
                <a:ea typeface="ＭＳ Ｐゴシック" charset="-128"/>
              </a:rPr>
              <a:t>Performance decrement</a:t>
            </a:r>
          </a:p>
          <a:p>
            <a:pPr marL="1309688" lvl="2" indent="-385763" eaLnBrk="1" hangingPunct="1">
              <a:buFont typeface="+mj-lt"/>
              <a:buAutoNum type="alphaLcPeriod"/>
              <a:tabLst>
                <a:tab pos="1144588" algn="l"/>
                <a:tab pos="1368425" algn="l"/>
              </a:tabLst>
            </a:pPr>
            <a:r>
              <a:rPr lang="en-US" dirty="0">
                <a:ea typeface="ＭＳ Ｐゴシック" charset="-128"/>
              </a:rPr>
              <a:t>Metabolic fatigue</a:t>
            </a:r>
          </a:p>
          <a:p>
            <a:pPr marL="1309688" lvl="2" indent="-385763" eaLnBrk="1" hangingPunct="1">
              <a:buFontTx/>
              <a:buAutoNum type="alphaLcPeriod"/>
              <a:tabLst>
                <a:tab pos="1144588" algn="l"/>
                <a:tab pos="1368425" algn="l"/>
              </a:tabLst>
            </a:pPr>
            <a:r>
              <a:rPr lang="en-US" dirty="0">
                <a:ea typeface="ＭＳ Ｐゴシック" charset="-128"/>
              </a:rPr>
              <a:t>Muscular fatigue</a:t>
            </a:r>
            <a:endParaRPr lang="en-US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5965" y="435128"/>
            <a:ext cx="8524875" cy="388937"/>
          </a:xfrm>
        </p:spPr>
        <p:txBody>
          <a:bodyPr/>
          <a:lstStyle/>
          <a:p>
            <a:r>
              <a:rPr lang="en-US" dirty="0">
                <a:ea typeface="ＭＳ Ｐゴシック" charset="-128"/>
              </a:rPr>
              <a:t>Time Frame for Lactate Removal</a:t>
            </a:r>
            <a:endParaRPr lang="en-US" dirty="0"/>
          </a:p>
        </p:txBody>
      </p:sp>
      <p:pic>
        <p:nvPicPr>
          <p:cNvPr id="16386" name="Picture 2" descr="\\172.24.161.56\lww\01_Logistics\Plowman5e_9781496323187\13_Ancillaries\1_Input\PPTs\JPEG updated arts\Plowman-PPT-03\Ch03\Plowman5e-ch003-image01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5891" y="1507262"/>
            <a:ext cx="4421171" cy="389327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3543" y="155069"/>
            <a:ext cx="8524875" cy="775597"/>
          </a:xfrm>
        </p:spPr>
        <p:txBody>
          <a:bodyPr/>
          <a:lstStyle/>
          <a:p>
            <a:r>
              <a:rPr lang="en-US" dirty="0"/>
              <a:t>Lactate Removal in Active versus Passive</a:t>
            </a:r>
            <a:br>
              <a:rPr lang="en-US" dirty="0"/>
            </a:br>
            <a:r>
              <a:rPr lang="en-US" dirty="0"/>
              <a:t>Recovery</a:t>
            </a:r>
          </a:p>
        </p:txBody>
      </p:sp>
      <p:pic>
        <p:nvPicPr>
          <p:cNvPr id="17410" name="Picture 2" descr="\\172.24.161.56\lww\01_Logistics\Plowman5e_9781496323187\13_Ancillaries\1_Input\PPTs\JPEG updated arts\Plowman-PPT-03\Ch03\Plowman5e-ch003-image01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15792" y="1357509"/>
            <a:ext cx="4470026" cy="386596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4294" y="204800"/>
            <a:ext cx="8524875" cy="775597"/>
          </a:xfrm>
        </p:spPr>
        <p:txBody>
          <a:bodyPr/>
          <a:lstStyle/>
          <a:p>
            <a:r>
              <a:rPr lang="en-US" dirty="0">
                <a:solidFill>
                  <a:srgbClr val="0066CC"/>
                </a:solidFill>
                <a:latin typeface="Verdana" pitchFamily="34" charset="0"/>
              </a:rPr>
              <a:t>V. Male versus Female Anaerobic Characteristics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7207" y="1393543"/>
            <a:ext cx="8424501" cy="867656"/>
          </a:xfrm>
        </p:spPr>
        <p:txBody>
          <a:bodyPr/>
          <a:lstStyle/>
          <a:p>
            <a:pPr marL="609600" indent="-609600" eaLnBrk="1" hangingPunct="1">
              <a:buFontTx/>
              <a:buNone/>
              <a:tabLst>
                <a:tab pos="1144588" algn="l"/>
                <a:tab pos="1368425" algn="l"/>
              </a:tabLst>
            </a:pPr>
            <a:r>
              <a:rPr lang="en-US" b="1" dirty="0">
                <a:ea typeface="ＭＳ Ｐゴシック" charset="-128"/>
              </a:rPr>
              <a:t>A. Availability and Utilization of ATP-PC</a:t>
            </a:r>
          </a:p>
          <a:p>
            <a:pPr marL="609600" indent="-609600" eaLnBrk="1" hangingPunct="1">
              <a:buFontTx/>
              <a:buNone/>
              <a:tabLst>
                <a:tab pos="1144588" algn="l"/>
                <a:tab pos="1368425" algn="l"/>
              </a:tabLst>
            </a:pPr>
            <a:r>
              <a:rPr lang="en-US" b="1" dirty="0">
                <a:ea typeface="ＭＳ Ｐゴシック" charset="-128"/>
              </a:rPr>
              <a:t>B. Accumulation of Lactate</a:t>
            </a:r>
          </a:p>
        </p:txBody>
      </p:sp>
      <p:pic>
        <p:nvPicPr>
          <p:cNvPr id="18434" name="Picture 2" descr="\\172.24.161.56\lww\01_Logistics\Plowman5e_9781496323187\13_Ancillaries\1_Input\PPTs\JPEG updated arts\Plowman-PPT-03\Ch03\Plowman5e-ch003-image01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7474" y="2598343"/>
            <a:ext cx="7918515" cy="307177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9148" y="212277"/>
            <a:ext cx="8524875" cy="775597"/>
          </a:xfrm>
        </p:spPr>
        <p:txBody>
          <a:bodyPr/>
          <a:lstStyle/>
          <a:p>
            <a:r>
              <a:rPr lang="en-US" dirty="0">
                <a:solidFill>
                  <a:srgbClr val="0066CC"/>
                </a:solidFill>
                <a:latin typeface="Verdana" pitchFamily="34" charset="0"/>
              </a:rPr>
              <a:t>V. Male versus Female Anaerobic Characteristics (cont.)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923" y="1361919"/>
            <a:ext cx="8352073" cy="4244598"/>
          </a:xfrm>
        </p:spPr>
        <p:txBody>
          <a:bodyPr/>
          <a:lstStyle/>
          <a:p>
            <a:pPr marL="609600" indent="-609600" eaLnBrk="1" hangingPunct="1">
              <a:lnSpc>
                <a:spcPct val="150000"/>
              </a:lnSpc>
              <a:buFontTx/>
              <a:buNone/>
              <a:tabLst>
                <a:tab pos="2225675" algn="l"/>
              </a:tabLst>
            </a:pPr>
            <a:r>
              <a:rPr lang="en-US" b="1" dirty="0">
                <a:ea typeface="ＭＳ Ｐゴシック" charset="-128"/>
              </a:rPr>
              <a:t>C. Mechanical Power and Capacity</a:t>
            </a:r>
          </a:p>
          <a:p>
            <a:pPr marL="609600" indent="-609600" eaLnBrk="1" hangingPunct="1">
              <a:lnSpc>
                <a:spcPct val="150000"/>
              </a:lnSpc>
              <a:tabLst>
                <a:tab pos="2225675" algn="l"/>
              </a:tabLst>
            </a:pPr>
            <a:r>
              <a:rPr lang="en-US" dirty="0">
                <a:ea typeface="ＭＳ Ｐゴシック" charset="-128"/>
              </a:rPr>
              <a:t>WAnT: peak power</a:t>
            </a:r>
          </a:p>
          <a:p>
            <a:pPr marL="609600" indent="-609600" eaLnBrk="1" hangingPunct="1">
              <a:lnSpc>
                <a:spcPct val="150000"/>
              </a:lnSpc>
              <a:tabLst>
                <a:tab pos="2225675" algn="l"/>
              </a:tabLst>
            </a:pPr>
            <a:r>
              <a:rPr lang="en-US" dirty="0">
                <a:ea typeface="ＭＳ Ｐゴシック" charset="-128"/>
              </a:rPr>
              <a:t>Females 	 approximately 65% of male value; watts</a:t>
            </a:r>
            <a:br>
              <a:rPr lang="en-US" dirty="0">
                <a:ea typeface="ＭＳ Ｐゴシック" charset="-128"/>
              </a:rPr>
            </a:br>
            <a:r>
              <a:rPr lang="en-US" dirty="0">
                <a:ea typeface="ＭＳ Ｐゴシック" charset="-128"/>
              </a:rPr>
              <a:t>	 approximately 83% watts/kg</a:t>
            </a:r>
            <a:br>
              <a:rPr lang="en-US" dirty="0">
                <a:ea typeface="ＭＳ Ｐゴシック" charset="-128"/>
              </a:rPr>
            </a:br>
            <a:r>
              <a:rPr lang="en-US" dirty="0">
                <a:ea typeface="ＭＳ Ｐゴシック" charset="-128"/>
              </a:rPr>
              <a:t>	 approximately 94% watts/kg of LBM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7667" y="228134"/>
            <a:ext cx="8524875" cy="775597"/>
          </a:xfrm>
        </p:spPr>
        <p:txBody>
          <a:bodyPr/>
          <a:lstStyle/>
          <a:p>
            <a:r>
              <a:rPr lang="en-US" dirty="0">
                <a:solidFill>
                  <a:srgbClr val="0066CC"/>
                </a:solidFill>
                <a:latin typeface="Verdana" pitchFamily="34" charset="0"/>
              </a:rPr>
              <a:t>VI. Anaerobic Exercise Characteristics of Children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4820" y="1322901"/>
            <a:ext cx="8613775" cy="4389453"/>
          </a:xfrm>
        </p:spPr>
        <p:txBody>
          <a:bodyPr/>
          <a:lstStyle/>
          <a:p>
            <a:pPr marL="609600" indent="-609600" eaLnBrk="1" hangingPunct="1">
              <a:lnSpc>
                <a:spcPct val="100000"/>
              </a:lnSpc>
              <a:spcBef>
                <a:spcPct val="0"/>
              </a:spcBef>
              <a:spcAft>
                <a:spcPct val="50000"/>
              </a:spcAft>
              <a:buFontTx/>
              <a:buNone/>
              <a:tabLst>
                <a:tab pos="2225675" algn="l"/>
              </a:tabLst>
            </a:pPr>
            <a:r>
              <a:rPr lang="en-US" b="1" dirty="0">
                <a:ea typeface="ＭＳ Ｐゴシック" charset="-128"/>
              </a:rPr>
              <a:t>A. Availability and Utilization of ATP-PC</a:t>
            </a:r>
          </a:p>
          <a:p>
            <a:pPr marL="609600" indent="-609600" eaLnBrk="1" hangingPunct="1">
              <a:lnSpc>
                <a:spcPct val="100000"/>
              </a:lnSpc>
              <a:spcBef>
                <a:spcPct val="0"/>
              </a:spcBef>
              <a:spcAft>
                <a:spcPct val="50000"/>
              </a:spcAft>
              <a:buFontTx/>
              <a:buNone/>
              <a:tabLst>
                <a:tab pos="2225675" algn="l"/>
              </a:tabLst>
            </a:pPr>
            <a:r>
              <a:rPr lang="en-US" b="1" dirty="0">
                <a:ea typeface="ＭＳ Ｐゴシック" charset="-128"/>
              </a:rPr>
              <a:t>B. Accumulation of Lactate</a:t>
            </a:r>
          </a:p>
          <a:p>
            <a:pPr marL="609600" indent="-609600" eaLnBrk="1" hangingPunct="1">
              <a:lnSpc>
                <a:spcPct val="100000"/>
              </a:lnSpc>
              <a:spcBef>
                <a:spcPct val="0"/>
              </a:spcBef>
              <a:spcAft>
                <a:spcPct val="50000"/>
              </a:spcAft>
              <a:buFontTx/>
              <a:buNone/>
              <a:tabLst>
                <a:tab pos="2225675" algn="l"/>
              </a:tabLst>
            </a:pPr>
            <a:r>
              <a:rPr lang="en-US" b="1" dirty="0">
                <a:ea typeface="ＭＳ Ｐゴシック" charset="-128"/>
              </a:rPr>
              <a:t>C. Lactate Threshold(s)</a:t>
            </a:r>
          </a:p>
          <a:p>
            <a:pPr marL="609600" indent="-609600" eaLnBrk="1" hangingPunct="1">
              <a:lnSpc>
                <a:spcPct val="100000"/>
              </a:lnSpc>
              <a:spcBef>
                <a:spcPct val="0"/>
              </a:spcBef>
              <a:spcAft>
                <a:spcPct val="50000"/>
              </a:spcAft>
              <a:buFontTx/>
              <a:buNone/>
              <a:tabLst>
                <a:tab pos="2225675" algn="l"/>
              </a:tabLst>
            </a:pPr>
            <a:r>
              <a:rPr lang="en-US" b="1" dirty="0">
                <a:ea typeface="ＭＳ Ｐゴシック" charset="-128"/>
              </a:rPr>
              <a:t>D. Mechanical Power and Capacity </a:t>
            </a:r>
          </a:p>
          <a:p>
            <a:pPr marL="609600" indent="-609600" eaLnBrk="1" hangingPunct="1">
              <a:lnSpc>
                <a:spcPct val="100000"/>
              </a:lnSpc>
              <a:spcBef>
                <a:spcPct val="0"/>
              </a:spcBef>
              <a:spcAft>
                <a:spcPct val="30000"/>
              </a:spcAft>
              <a:buFontTx/>
              <a:buNone/>
              <a:tabLst>
                <a:tab pos="2225675" algn="l"/>
              </a:tabLst>
            </a:pPr>
            <a:r>
              <a:rPr lang="en-US" b="1" dirty="0">
                <a:ea typeface="ＭＳ Ｐゴシック" charset="-128"/>
              </a:rPr>
              <a:t>E. Mechanisms</a:t>
            </a:r>
          </a:p>
          <a:p>
            <a:pPr marL="1190625" lvl="1" indent="-609600" eaLnBrk="1" hangingPunct="1">
              <a:lnSpc>
                <a:spcPct val="100000"/>
              </a:lnSpc>
              <a:spcBef>
                <a:spcPct val="0"/>
              </a:spcBef>
              <a:spcAft>
                <a:spcPct val="30000"/>
              </a:spcAft>
              <a:buFontTx/>
              <a:buAutoNum type="arabicPeriod"/>
              <a:tabLst>
                <a:tab pos="2225675" algn="l"/>
              </a:tabLst>
            </a:pPr>
            <a:r>
              <a:rPr lang="en-US" dirty="0">
                <a:ea typeface="ＭＳ Ｐゴシック" charset="-128"/>
              </a:rPr>
              <a:t>Muscle Enzyme Theory</a:t>
            </a:r>
          </a:p>
          <a:p>
            <a:pPr marL="1190625" lvl="1" indent="-609600" eaLnBrk="1" hangingPunct="1">
              <a:lnSpc>
                <a:spcPct val="100000"/>
              </a:lnSpc>
              <a:spcBef>
                <a:spcPct val="0"/>
              </a:spcBef>
              <a:spcAft>
                <a:spcPct val="30000"/>
              </a:spcAft>
              <a:buFontTx/>
              <a:buAutoNum type="arabicPeriod"/>
              <a:tabLst>
                <a:tab pos="2225675" algn="l"/>
              </a:tabLst>
            </a:pPr>
            <a:r>
              <a:rPr lang="en-US" dirty="0">
                <a:ea typeface="ＭＳ Ｐゴシック" charset="-128"/>
              </a:rPr>
              <a:t>Muscle Characteristics Theory</a:t>
            </a:r>
          </a:p>
          <a:p>
            <a:pPr marL="1190625" lvl="1" indent="-609600" eaLnBrk="1" hangingPunct="1">
              <a:lnSpc>
                <a:spcPct val="100000"/>
              </a:lnSpc>
              <a:spcBef>
                <a:spcPct val="0"/>
              </a:spcBef>
              <a:spcAft>
                <a:spcPct val="30000"/>
              </a:spcAft>
              <a:buFontTx/>
              <a:buAutoNum type="arabicPeriod"/>
              <a:tabLst>
                <a:tab pos="2225675" algn="l"/>
              </a:tabLst>
            </a:pPr>
            <a:r>
              <a:rPr lang="en-US" dirty="0">
                <a:ea typeface="ＭＳ Ｐゴシック" charset="-128"/>
              </a:rPr>
              <a:t>Sexual Maturation Theory</a:t>
            </a:r>
          </a:p>
          <a:p>
            <a:pPr marL="1190625" lvl="1" indent="-609600" eaLnBrk="1" hangingPunct="1">
              <a:lnSpc>
                <a:spcPct val="100000"/>
              </a:lnSpc>
              <a:spcBef>
                <a:spcPct val="0"/>
              </a:spcBef>
              <a:spcAft>
                <a:spcPct val="30000"/>
              </a:spcAft>
              <a:buFontTx/>
              <a:buAutoNum type="arabicPeriod"/>
              <a:tabLst>
                <a:tab pos="2225675" algn="l"/>
              </a:tabLst>
            </a:pPr>
            <a:r>
              <a:rPr lang="en-US" dirty="0">
                <a:ea typeface="ＭＳ Ｐゴシック" charset="-128"/>
              </a:rPr>
              <a:t>Neurohormonal Regulation Theory</a:t>
            </a:r>
            <a:endParaRPr lang="en-US" dirty="0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8653" y="204162"/>
            <a:ext cx="8524875" cy="775597"/>
          </a:xfrm>
        </p:spPr>
        <p:txBody>
          <a:bodyPr/>
          <a:lstStyle/>
          <a:p>
            <a:r>
              <a:rPr lang="en-US" dirty="0">
                <a:solidFill>
                  <a:srgbClr val="0066CC"/>
                </a:solidFill>
                <a:latin typeface="Verdana" pitchFamily="34" charset="0"/>
              </a:rPr>
              <a:t>VII. Anaerobic Exercise Characteristics of Older Adults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3079" y="1445187"/>
            <a:ext cx="8388287" cy="3686175"/>
          </a:xfrm>
        </p:spPr>
        <p:txBody>
          <a:bodyPr/>
          <a:lstStyle/>
          <a:p>
            <a:pPr marL="609600" indent="-609600" eaLnBrk="1" hangingPunct="1">
              <a:spcBef>
                <a:spcPts val="1584"/>
              </a:spcBef>
              <a:spcAft>
                <a:spcPts val="0"/>
              </a:spcAft>
              <a:buClr>
                <a:schemeClr val="tx1"/>
              </a:buClr>
              <a:buFontTx/>
              <a:buAutoNum type="alphaUcPeriod"/>
              <a:tabLst>
                <a:tab pos="2225675" algn="l"/>
              </a:tabLst>
            </a:pPr>
            <a:r>
              <a:rPr lang="en-US" sz="2000" b="1" dirty="0">
                <a:ea typeface="ＭＳ Ｐゴシック" charset="-128"/>
              </a:rPr>
              <a:t>Availability and Utilization of ATP-PC</a:t>
            </a:r>
          </a:p>
          <a:p>
            <a:pPr marL="609600" indent="-609600" eaLnBrk="1" hangingPunct="1">
              <a:spcBef>
                <a:spcPts val="1584"/>
              </a:spcBef>
              <a:spcAft>
                <a:spcPts val="0"/>
              </a:spcAft>
              <a:buClr>
                <a:schemeClr val="tx1"/>
              </a:buClr>
              <a:buFontTx/>
              <a:buAutoNum type="alphaUcPeriod"/>
              <a:tabLst>
                <a:tab pos="2225675" algn="l"/>
              </a:tabLst>
            </a:pPr>
            <a:endParaRPr lang="en-US" sz="2000" b="1" dirty="0">
              <a:ea typeface="ＭＳ Ｐゴシック" charset="-128"/>
            </a:endParaRPr>
          </a:p>
          <a:p>
            <a:pPr marL="609600" indent="-609600" eaLnBrk="1" hangingPunct="1">
              <a:spcBef>
                <a:spcPts val="1584"/>
              </a:spcBef>
              <a:spcAft>
                <a:spcPts val="0"/>
              </a:spcAft>
              <a:buClr>
                <a:schemeClr val="tx1"/>
              </a:buClr>
              <a:buFontTx/>
              <a:buNone/>
              <a:tabLst>
                <a:tab pos="2225675" algn="l"/>
              </a:tabLst>
            </a:pPr>
            <a:r>
              <a:rPr lang="en-US" sz="2000" b="1" dirty="0">
                <a:ea typeface="ＭＳ Ｐゴシック" charset="-128"/>
              </a:rPr>
              <a:t>B. Accumulation of Lactate</a:t>
            </a:r>
          </a:p>
          <a:p>
            <a:pPr marL="609600" indent="-609600" eaLnBrk="1" hangingPunct="1">
              <a:spcBef>
                <a:spcPts val="1584"/>
              </a:spcBef>
              <a:spcAft>
                <a:spcPts val="0"/>
              </a:spcAft>
              <a:buClr>
                <a:schemeClr val="tx1"/>
              </a:buClr>
              <a:buFontTx/>
              <a:buNone/>
              <a:tabLst>
                <a:tab pos="2225675" algn="l"/>
              </a:tabLst>
            </a:pPr>
            <a:endParaRPr lang="en-US" sz="2000" b="1" dirty="0">
              <a:ea typeface="ＭＳ Ｐゴシック" charset="-128"/>
            </a:endParaRPr>
          </a:p>
          <a:p>
            <a:pPr marL="609600" indent="-609600" eaLnBrk="1" hangingPunct="1">
              <a:spcBef>
                <a:spcPts val="1584"/>
              </a:spcBef>
              <a:spcAft>
                <a:spcPts val="0"/>
              </a:spcAft>
              <a:buClr>
                <a:schemeClr val="tx1"/>
              </a:buClr>
              <a:buNone/>
              <a:tabLst>
                <a:tab pos="2225675" algn="l"/>
              </a:tabLst>
            </a:pPr>
            <a:r>
              <a:rPr lang="en-US" sz="2000" b="1" dirty="0">
                <a:ea typeface="ＭＳ Ｐゴシック" charset="-128"/>
              </a:rPr>
              <a:t>C. Lactate Threshold(s)</a:t>
            </a:r>
          </a:p>
          <a:p>
            <a:pPr marL="609600" indent="-609600" eaLnBrk="1" hangingPunct="1">
              <a:spcBef>
                <a:spcPts val="1584"/>
              </a:spcBef>
              <a:spcAft>
                <a:spcPts val="0"/>
              </a:spcAft>
              <a:buClr>
                <a:schemeClr val="tx1"/>
              </a:buClr>
              <a:buNone/>
              <a:tabLst>
                <a:tab pos="2225675" algn="l"/>
              </a:tabLst>
            </a:pPr>
            <a:endParaRPr lang="en-US" sz="2000" b="1" dirty="0">
              <a:ea typeface="ＭＳ Ｐゴシック" charset="-128"/>
            </a:endParaRPr>
          </a:p>
          <a:p>
            <a:pPr marL="609600" indent="-609600" eaLnBrk="1" hangingPunct="1">
              <a:spcBef>
                <a:spcPts val="1584"/>
              </a:spcBef>
              <a:spcAft>
                <a:spcPts val="0"/>
              </a:spcAft>
              <a:buClr>
                <a:schemeClr val="tx1"/>
              </a:buClr>
              <a:buNone/>
              <a:tabLst>
                <a:tab pos="2225675" algn="l"/>
              </a:tabLst>
            </a:pPr>
            <a:r>
              <a:rPr lang="en-US" sz="2000" b="1" dirty="0">
                <a:ea typeface="ＭＳ Ｐゴシック" charset="-128"/>
              </a:rPr>
              <a:t>D. Mechanical Power and Capacity</a:t>
            </a: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376" y="216657"/>
            <a:ext cx="8524875" cy="775597"/>
          </a:xfrm>
        </p:spPr>
        <p:txBody>
          <a:bodyPr/>
          <a:lstStyle/>
          <a:p>
            <a:r>
              <a:rPr lang="en-US" dirty="0"/>
              <a:t>Mechanical Power Changes with Age in Males and Females</a:t>
            </a:r>
          </a:p>
        </p:txBody>
      </p:sp>
      <p:pic>
        <p:nvPicPr>
          <p:cNvPr id="19458" name="Picture 2" descr="\\172.24.161.56\lww\01_Logistics\Plowman5e_9781496323187\13_Ancillaries\1_Input\PPTs\JPEG updated arts\Plowman-PPT-03\Ch03\Plowman5e-ch003-image02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95499" y="1327956"/>
            <a:ext cx="7315200" cy="331805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XPANDSHOWBAR" val="True"/>
  <p:tag name="BULLETTYPE" val="3"/>
  <p:tag name="RESPCOUNTERSTYLE" val="3"/>
  <p:tag name="INPUTSOURCE" val="1"/>
  <p:tag name="BACKUPMAINTENANCE" val="7"/>
  <p:tag name="ROTATIONINTERVAL" val="2"/>
  <p:tag name="RACERSMAXDISPLAYED" val="5"/>
  <p:tag name="TEAMSINLEADERBOARD" val="5"/>
  <p:tag name="BUBBLEVALUEFORMAT" val="0.0"/>
  <p:tag name="CUSTOMCELLFORECOLOR" val="-16777216"/>
  <p:tag name="CUSTOMCELLBACKCOLOR4" val="-8355712"/>
  <p:tag name="DISPLAYDEVICEID" val="True"/>
  <p:tag name="GRIDSIZE" val="{Width=800, Height=600}"/>
  <p:tag name="CHARTLABELS" val="1"/>
  <p:tag name="PARTLISTDEFAULT" val="1"/>
  <p:tag name="INCORRECTPOINTVALUE" val="0"/>
  <p:tag name="AUTOADJUSTPARTRANGE" val="True"/>
  <p:tag name="FIBNUMRESULTS" val="5"/>
  <p:tag name="PRRESPONSE2" val="9"/>
  <p:tag name="PRRESPONSE6" val="5"/>
  <p:tag name="PRRESPONSE10" val="1"/>
  <p:tag name="POWERPOINTVERSION" val="10.0"/>
  <p:tag name="CSVFORMAT" val="0"/>
  <p:tag name="RESPCOUNTERFORMAT" val="0"/>
  <p:tag name="ALLOWDUPLICATES" val="False"/>
  <p:tag name="REVIEWONLY" val="False"/>
  <p:tag name="RACEANIMATIONSPEED" val="3"/>
  <p:tag name="BUBBLENAMEVISIBLE" val="True"/>
  <p:tag name="CUSTOMGRIDBACKCOLOR" val="-2830136"/>
  <p:tag name="USESCHEMECOLORS" val="True"/>
  <p:tag name="GRIDROTATIONINTERVAL" val="2"/>
  <p:tag name="CHARTCOLORS" val="0"/>
  <p:tag name="INCLUDEPPT" val="True"/>
  <p:tag name="REALTIMEBACKUPPATH" val="(None)"/>
  <p:tag name="FIBDISPLAYRESULTS" val="True"/>
  <p:tag name="PRRESPONSE3" val="8"/>
  <p:tag name="PRRESPONSE8" val="3"/>
  <p:tag name="TPVERSION" val="2008"/>
  <p:tag name="ANSWERNOWSTYLE" val="6"/>
  <p:tag name="COUNTDOWNSECONDS" val="10"/>
  <p:tag name="AUTOADVANCE" val="True"/>
  <p:tag name="SKIPREMAININGRACESLIDES" val="True"/>
  <p:tag name="BUBBLEGROUPING" val="3"/>
  <p:tag name="CUSTOMCELLBACKCOLOR3" val="-268652"/>
  <p:tag name="AUTOSIZEGRID" val="True"/>
  <p:tag name="INCLUDENONRESPONDERS" val="True"/>
  <p:tag name="REALTIMEBACKUP" val="False"/>
  <p:tag name="FIBINCLUDEOTHER" val="True"/>
  <p:tag name="PRRESPONSE5" val="6"/>
  <p:tag name="ALWAYSOPENPOLL" val="False"/>
  <p:tag name="ANSWERNOWTEXT" val="Answer Now"/>
  <p:tag name="BACKUPSESSIONS" val="True"/>
  <p:tag name="RACEENDPOINTS" val="100"/>
  <p:tag name="DEFAULTNUMTEAMS" val="5"/>
  <p:tag name="DISPLAYDEVICENUMBER" val="True"/>
  <p:tag name="RESETCHARTS" val="True"/>
  <p:tag name="ZEROBASED" val="False"/>
  <p:tag name="PRRESPONSE1" val="10"/>
  <p:tag name="SHOWFLASHWARNING" val="True"/>
  <p:tag name="COUNTDOWNSTYLE" val="4"/>
  <p:tag name="AUTOUPDATEALIASES" val="True"/>
  <p:tag name="BUBBLESIZEVISIBLE" val="True"/>
  <p:tag name="GRIDOPACITY" val="90"/>
  <p:tag name="ALLOWUSERFEEDBACK" val="True"/>
  <p:tag name="FIBDISPLAYKEYWORDS" val="True"/>
  <p:tag name="SHOWBARVISIBLE" val="True"/>
  <p:tag name="NUMRESPONSES" val="1"/>
  <p:tag name="MAXRESPONDERS" val="5"/>
  <p:tag name="GRIDPOSITION" val="1"/>
  <p:tag name="CHARTSCALE" val="True"/>
  <p:tag name="PRRESPONSE9" val="2"/>
  <p:tag name="CHARTVALUEFORMAT" val="0%"/>
  <p:tag name="CUSTOMCELLBACKCOLOR2" val="-13395457"/>
  <p:tag name="CORRECTPOINTVALUE" val="1"/>
  <p:tag name="USESECONDARYMONITOR" val="True"/>
  <p:tag name="PARTICIPANTSINLEADERBOARD" val="5"/>
  <p:tag name="MULTIRESPDIVISOR" val="1"/>
  <p:tag name="SAVECSVWITHSESSION" val="True"/>
  <p:tag name="DISPLAYNAME" val="True"/>
  <p:tag name="PRRESPONSE7" val="4"/>
  <p:tag name="POLLINGCYCLE" val="2"/>
  <p:tag name="STDCHART" val="1"/>
  <p:tag name="RESPTABLESTYLE" val="-1"/>
  <p:tag name="CUSTOMCELLBACKCOLOR1" val="-657956"/>
  <p:tag name="PRRESPONSE4" val="7"/>
  <p:tag name="ADVANCEDSETTINGSVIEW" val="False"/>
  <p:tag name="DELIMITERS" val="3.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NOPREFERENCE" val="False"/>
  <p:tag name="DELIMITERS" val="3.1"/>
</p:tagLst>
</file>

<file path=ppt/theme/theme1.xml><?xml version="1.0" encoding="utf-8"?>
<a:theme xmlns:a="http://schemas.openxmlformats.org/drawingml/2006/main" name="LWW TEMPLATE">
  <a:themeElements>
    <a:clrScheme name="">
      <a:dk1>
        <a:srgbClr val="000000"/>
      </a:dk1>
      <a:lt1>
        <a:srgbClr val="FFFFFF"/>
      </a:lt1>
      <a:dk2>
        <a:srgbClr val="006B76"/>
      </a:dk2>
      <a:lt2>
        <a:srgbClr val="000000"/>
      </a:lt2>
      <a:accent1>
        <a:srgbClr val="186EC4"/>
      </a:accent1>
      <a:accent2>
        <a:srgbClr val="CC9900"/>
      </a:accent2>
      <a:accent3>
        <a:srgbClr val="FFFFFF"/>
      </a:accent3>
      <a:accent4>
        <a:srgbClr val="000000"/>
      </a:accent4>
      <a:accent5>
        <a:srgbClr val="ABBADE"/>
      </a:accent5>
      <a:accent6>
        <a:srgbClr val="B98A00"/>
      </a:accent6>
      <a:hlink>
        <a:srgbClr val="FF0000"/>
      </a:hlink>
      <a:folHlink>
        <a:srgbClr val="009900"/>
      </a:folHlink>
    </a:clrScheme>
    <a:fontScheme name="LWW TEMPLATE">
      <a:majorFont>
        <a:latin typeface="Verdana"/>
        <a:ea typeface=""/>
        <a:cs typeface=""/>
      </a:majorFont>
      <a:minorFont>
        <a:latin typeface="Verdan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LWW TEMPLATE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LWW TEMPLATE 2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WW TEMPLATE 3">
        <a:dk1>
          <a:srgbClr val="000000"/>
        </a:dk1>
        <a:lt1>
          <a:srgbClr val="FFFFFF"/>
        </a:lt1>
        <a:dk2>
          <a:srgbClr val="000000"/>
        </a:dk2>
        <a:lt2>
          <a:srgbClr val="5F5F5F"/>
        </a:lt2>
        <a:accent1>
          <a:srgbClr val="EAEAEA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F3F3F3"/>
        </a:accent5>
        <a:accent6>
          <a:srgbClr val="737373"/>
        </a:accent6>
        <a:hlink>
          <a:srgbClr val="4D4D4D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WW TEMPLATE 4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LWW TEMPLATE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WW TEMPLATE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WW TEMPLATE 7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G:\Q299xx.LWW\LWW TEMPLATE.ppt</Template>
  <TotalTime>3135</TotalTime>
  <Words>567</Words>
  <Application>Microsoft Macintosh PowerPoint</Application>
  <PresentationFormat>On-screen Show (4:3)</PresentationFormat>
  <Paragraphs>101</Paragraphs>
  <Slides>32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6" baseType="lpstr">
      <vt:lpstr>Arial</vt:lpstr>
      <vt:lpstr>Times New Roman</vt:lpstr>
      <vt:lpstr>Verdana</vt:lpstr>
      <vt:lpstr>LWW TEMPLATE</vt:lpstr>
      <vt:lpstr>PowerPoint Presentation</vt:lpstr>
      <vt:lpstr>I. The Energy Continuum</vt:lpstr>
      <vt:lpstr>Relative Contributions of the ATP-PC, LA, and O2 Energy Systems to Maximal Exercise</vt:lpstr>
      <vt:lpstr>Time-Energy System Continuum</vt:lpstr>
      <vt:lpstr>Use and Regeneration of ATP-PC</vt:lpstr>
      <vt:lpstr>II. Anaerobic Energy Production</vt:lpstr>
      <vt:lpstr>II. Anaerobic Energy Production (cont.)</vt:lpstr>
      <vt:lpstr>Balance between Lactate Production and Clearance</vt:lpstr>
      <vt:lpstr>Intracellular and Extracellular Lactate Shuttles</vt:lpstr>
      <vt:lpstr>III. Measurement of Anaerobic Metabolism</vt:lpstr>
      <vt:lpstr>PowerPoint Presentation</vt:lpstr>
      <vt:lpstr>IV. The Anaerobic Exercise Response</vt:lpstr>
      <vt:lpstr>Oxygen Deficit and EPOC during Submaximal Exercise and Supramaximal Exercise</vt:lpstr>
      <vt:lpstr>Oxygen Deficit and EPOC</vt:lpstr>
      <vt:lpstr>Causes of EPOC</vt:lpstr>
      <vt:lpstr>ATP-PC Changes</vt:lpstr>
      <vt:lpstr>Lactate Changes</vt:lpstr>
      <vt:lpstr>Lactate Changes (cont.)</vt:lpstr>
      <vt:lpstr>Lactate Changes (cont.)</vt:lpstr>
      <vt:lpstr>Lactate Changes (cont.)</vt:lpstr>
      <vt:lpstr>Lactate Thresholds</vt:lpstr>
      <vt:lpstr>The Rate of Appearance (Ra), the Rate of Disappearance (Rd), and the Resultant Accumulation of Lactate as a Consequence of Incremental Exercise</vt:lpstr>
      <vt:lpstr>Summary</vt:lpstr>
      <vt:lpstr>Check Your Comprehension</vt:lpstr>
      <vt:lpstr>Why is Lactic Acid a Problem?</vt:lpstr>
      <vt:lpstr>Time Frame for Lactate Removal</vt:lpstr>
      <vt:lpstr>Lactate Removal in Active versus Passive Recovery</vt:lpstr>
      <vt:lpstr>V. Male versus Female Anaerobic Characteristics</vt:lpstr>
      <vt:lpstr>V. Male versus Female Anaerobic Characteristics (cont.)</vt:lpstr>
      <vt:lpstr>VI. Anaerobic Exercise Characteristics of Children</vt:lpstr>
      <vt:lpstr>VII. Anaerobic Exercise Characteristics of Older Adults</vt:lpstr>
      <vt:lpstr>Mechanical Power Changes with Age in Males and Females</vt:lpstr>
    </vt:vector>
  </TitlesOfParts>
  <Company>Wolters Kluwer Health - Lippincott Williams &amp; Wilkins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LWW PPT Slide Template Master</dc:title>
  <dc:creator>Dale Gray</dc:creator>
  <cp:lastModifiedBy>Geraint Forster</cp:lastModifiedBy>
  <cp:revision>383</cp:revision>
  <cp:lastPrinted>2001-01-03T19:47:24Z</cp:lastPrinted>
  <dcterms:created xsi:type="dcterms:W3CDTF">2001-02-15T19:07:27Z</dcterms:created>
  <dcterms:modified xsi:type="dcterms:W3CDTF">2022-02-01T06:24:20Z</dcterms:modified>
</cp:coreProperties>
</file>