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68" r:id="rId3"/>
    <p:sldId id="257" r:id="rId4"/>
    <p:sldId id="269" r:id="rId5"/>
    <p:sldId id="258" r:id="rId6"/>
    <p:sldId id="261" r:id="rId7"/>
    <p:sldId id="259" r:id="rId8"/>
    <p:sldId id="262" r:id="rId9"/>
    <p:sldId id="263" r:id="rId10"/>
    <p:sldId id="264" r:id="rId11"/>
    <p:sldId id="265" r:id="rId12"/>
    <p:sldId id="266" r:id="rId13"/>
    <p:sldId id="270" r:id="rId14"/>
    <p:sldId id="260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F7F5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5343" autoAdjust="0"/>
  </p:normalViewPr>
  <p:slideViewPr>
    <p:cSldViewPr snapToGrid="0">
      <p:cViewPr varScale="1">
        <p:scale>
          <a:sx n="75" d="100"/>
          <a:sy n="75" d="100"/>
        </p:scale>
        <p:origin x="974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0215546686801135E-2"/>
          <c:y val="4.7242644393207758E-2"/>
          <c:w val="0.9155301837270341"/>
          <c:h val="0.55662969335074874"/>
        </c:manualLayout>
      </c:layout>
      <c:lineChart>
        <c:grouping val="standard"/>
        <c:varyColors val="0"/>
        <c:ser>
          <c:idx val="0"/>
          <c:order val="0"/>
          <c:tx>
            <c:strRef>
              <c:f>Sheet1!$A$3</c:f>
              <c:strCache>
                <c:ptCount val="1"/>
                <c:pt idx="0">
                  <c:v>Qatar  Arways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Sheet1!$B$3:$H$3</c:f>
              <c:numCache>
                <c:formatCode>General</c:formatCode>
                <c:ptCount val="7"/>
                <c:pt idx="0">
                  <c:v>5</c:v>
                </c:pt>
                <c:pt idx="1">
                  <c:v>5</c:v>
                </c:pt>
                <c:pt idx="2">
                  <c:v>6</c:v>
                </c:pt>
                <c:pt idx="3">
                  <c:v>7</c:v>
                </c:pt>
                <c:pt idx="4">
                  <c:v>5</c:v>
                </c:pt>
                <c:pt idx="5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162-4838-AB49-4D490C1F57C5}"/>
            </c:ext>
          </c:extLst>
        </c:ser>
        <c:ser>
          <c:idx val="1"/>
          <c:order val="1"/>
          <c:tx>
            <c:strRef>
              <c:f>Sheet1!$A$4</c:f>
              <c:strCache>
                <c:ptCount val="1"/>
                <c:pt idx="0">
                  <c:v>Emirates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Sheet1!$B$4:$H$4</c:f>
              <c:numCache>
                <c:formatCode>General</c:formatCode>
                <c:ptCount val="7"/>
                <c:pt idx="0">
                  <c:v>6</c:v>
                </c:pt>
                <c:pt idx="1">
                  <c:v>7</c:v>
                </c:pt>
                <c:pt idx="2">
                  <c:v>6</c:v>
                </c:pt>
                <c:pt idx="3">
                  <c:v>6</c:v>
                </c:pt>
                <c:pt idx="4">
                  <c:v>5</c:v>
                </c:pt>
                <c:pt idx="5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162-4838-AB49-4D490C1F57C5}"/>
            </c:ext>
          </c:extLst>
        </c:ser>
        <c:ser>
          <c:idx val="2"/>
          <c:order val="2"/>
          <c:tx>
            <c:strRef>
              <c:f>Sheet1!$A$5</c:f>
              <c:strCache>
                <c:ptCount val="1"/>
                <c:pt idx="0">
                  <c:v>China Air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Sheet1!$B$5:$H$5</c:f>
              <c:numCache>
                <c:formatCode>General</c:formatCode>
                <c:ptCount val="7"/>
                <c:pt idx="0">
                  <c:v>2</c:v>
                </c:pt>
                <c:pt idx="1">
                  <c:v>3</c:v>
                </c:pt>
                <c:pt idx="2">
                  <c:v>5</c:v>
                </c:pt>
                <c:pt idx="3">
                  <c:v>4</c:v>
                </c:pt>
                <c:pt idx="4">
                  <c:v>4</c:v>
                </c:pt>
                <c:pt idx="5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0162-4838-AB49-4D490C1F57C5}"/>
            </c:ext>
          </c:extLst>
        </c:ser>
        <c:ser>
          <c:idx val="3"/>
          <c:order val="3"/>
          <c:tx>
            <c:strRef>
              <c:f>Sheet1!$A$6</c:f>
              <c:strCache>
                <c:ptCount val="1"/>
                <c:pt idx="0">
                  <c:v>Virgin 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Sheet1!$B$6:$H$6</c:f>
              <c:numCache>
                <c:formatCode>General</c:formatCode>
                <c:ptCount val="7"/>
                <c:pt idx="0">
                  <c:v>7</c:v>
                </c:pt>
                <c:pt idx="1">
                  <c:v>6</c:v>
                </c:pt>
                <c:pt idx="2">
                  <c:v>4</c:v>
                </c:pt>
                <c:pt idx="3">
                  <c:v>6</c:v>
                </c:pt>
                <c:pt idx="4">
                  <c:v>6</c:v>
                </c:pt>
                <c:pt idx="5">
                  <c:v>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0162-4838-AB49-4D490C1F57C5}"/>
            </c:ext>
          </c:extLst>
        </c:ser>
        <c:ser>
          <c:idx val="4"/>
          <c:order val="4"/>
          <c:tx>
            <c:strRef>
              <c:f>Sheet1!$A$7</c:f>
              <c:strCache>
                <c:ptCount val="1"/>
                <c:pt idx="0">
                  <c:v>British Airways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Sheet1!$B$7:$H$7</c:f>
              <c:numCache>
                <c:formatCode>General</c:formatCode>
                <c:ptCount val="7"/>
                <c:pt idx="0">
                  <c:v>4</c:v>
                </c:pt>
                <c:pt idx="1">
                  <c:v>4</c:v>
                </c:pt>
                <c:pt idx="2">
                  <c:v>4</c:v>
                </c:pt>
                <c:pt idx="3">
                  <c:v>2</c:v>
                </c:pt>
                <c:pt idx="4">
                  <c:v>5</c:v>
                </c:pt>
                <c:pt idx="5">
                  <c:v>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0162-4838-AB49-4D490C1F57C5}"/>
            </c:ext>
          </c:extLst>
        </c:ser>
        <c:ser>
          <c:idx val="5"/>
          <c:order val="5"/>
          <c:tx>
            <c:strRef>
              <c:f>Sheet1!$A$8</c:f>
              <c:strCache>
                <c:ptCount val="1"/>
                <c:pt idx="0">
                  <c:v>Jet Airways</c:v>
                </c:pt>
              </c:strCache>
            </c:strRef>
          </c:tx>
          <c:spPr>
            <a:ln w="28575" cap="rnd">
              <a:solidFill>
                <a:schemeClr val="accent6"/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Sheet1!$B$8:$H$8</c:f>
              <c:numCache>
                <c:formatCode>General</c:formatCode>
                <c:ptCount val="7"/>
                <c:pt idx="0">
                  <c:v>2</c:v>
                </c:pt>
                <c:pt idx="1">
                  <c:v>3</c:v>
                </c:pt>
                <c:pt idx="2">
                  <c:v>3</c:v>
                </c:pt>
                <c:pt idx="3">
                  <c:v>4</c:v>
                </c:pt>
                <c:pt idx="4">
                  <c:v>4</c:v>
                </c:pt>
                <c:pt idx="5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0162-4838-AB49-4D490C1F57C5}"/>
            </c:ext>
          </c:extLst>
        </c:ser>
        <c:ser>
          <c:idx val="6"/>
          <c:order val="6"/>
          <c:tx>
            <c:strRef>
              <c:f>Sheet1!$A$9</c:f>
              <c:strCache>
                <c:ptCount val="1"/>
                <c:pt idx="0">
                  <c:v>Norwegian Airline</c:v>
                </c:pt>
              </c:strCache>
            </c:strRef>
          </c:tx>
          <c:spPr>
            <a:ln w="28575" cap="rnd">
              <a:solidFill>
                <a:schemeClr val="accent1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Sheet1!$B$9:$H$9</c:f>
              <c:numCache>
                <c:formatCode>General</c:formatCode>
                <c:ptCount val="7"/>
                <c:pt idx="0">
                  <c:v>1</c:v>
                </c:pt>
                <c:pt idx="1">
                  <c:v>3</c:v>
                </c:pt>
                <c:pt idx="2">
                  <c:v>2</c:v>
                </c:pt>
                <c:pt idx="3">
                  <c:v>2</c:v>
                </c:pt>
                <c:pt idx="4">
                  <c:v>3</c:v>
                </c:pt>
                <c:pt idx="5">
                  <c:v>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0162-4838-AB49-4D490C1F57C5}"/>
            </c:ext>
          </c:extLst>
        </c:ser>
        <c:ser>
          <c:idx val="7"/>
          <c:order val="7"/>
          <c:tx>
            <c:strRef>
              <c:f>Sheet1!$A$10</c:f>
              <c:strCache>
                <c:ptCount val="1"/>
                <c:pt idx="0">
                  <c:v>American airways </c:v>
                </c:pt>
              </c:strCache>
            </c:strRef>
          </c:tx>
          <c:spPr>
            <a:ln w="28575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Sheet1!$B$10:$H$10</c:f>
              <c:numCache>
                <c:formatCode>General</c:formatCode>
                <c:ptCount val="7"/>
                <c:pt idx="0">
                  <c:v>3</c:v>
                </c:pt>
                <c:pt idx="1">
                  <c:v>4</c:v>
                </c:pt>
                <c:pt idx="2">
                  <c:v>4</c:v>
                </c:pt>
                <c:pt idx="3">
                  <c:v>2</c:v>
                </c:pt>
                <c:pt idx="4">
                  <c:v>4</c:v>
                </c:pt>
                <c:pt idx="5">
                  <c:v>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0162-4838-AB49-4D490C1F57C5}"/>
            </c:ext>
          </c:extLst>
        </c:ser>
        <c:ser>
          <c:idx val="8"/>
          <c:order val="8"/>
          <c:tx>
            <c:strRef>
              <c:f>Sheet1!$A$11</c:f>
              <c:strCache>
                <c:ptCount val="1"/>
                <c:pt idx="0">
                  <c:v>Delta</c:v>
                </c:pt>
              </c:strCache>
            </c:strRef>
          </c:tx>
          <c:spPr>
            <a:ln w="28575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Sheet1!$B$11:$H$11</c:f>
              <c:numCache>
                <c:formatCode>General</c:formatCode>
                <c:ptCount val="7"/>
                <c:pt idx="0">
                  <c:v>4</c:v>
                </c:pt>
                <c:pt idx="1">
                  <c:v>5</c:v>
                </c:pt>
                <c:pt idx="2">
                  <c:v>3</c:v>
                </c:pt>
                <c:pt idx="3">
                  <c:v>7</c:v>
                </c:pt>
                <c:pt idx="4">
                  <c:v>4</c:v>
                </c:pt>
                <c:pt idx="5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0162-4838-AB49-4D490C1F57C5}"/>
            </c:ext>
          </c:extLst>
        </c:ser>
        <c:ser>
          <c:idx val="9"/>
          <c:order val="9"/>
          <c:tx>
            <c:strRef>
              <c:f>Sheet1!$A$12</c:f>
              <c:strCache>
                <c:ptCount val="1"/>
                <c:pt idx="0">
                  <c:v>Lufthansa 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Sheet1!$B$12:$H$12</c:f>
              <c:numCache>
                <c:formatCode>General</c:formatCode>
                <c:ptCount val="7"/>
                <c:pt idx="0">
                  <c:v>5</c:v>
                </c:pt>
                <c:pt idx="1">
                  <c:v>4</c:v>
                </c:pt>
                <c:pt idx="2">
                  <c:v>3</c:v>
                </c:pt>
                <c:pt idx="3">
                  <c:v>6</c:v>
                </c:pt>
                <c:pt idx="4">
                  <c:v>4</c:v>
                </c:pt>
                <c:pt idx="5">
                  <c:v>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0162-4838-AB49-4D490C1F57C5}"/>
            </c:ext>
          </c:extLst>
        </c:ser>
        <c:ser>
          <c:idx val="10"/>
          <c:order val="10"/>
          <c:tx>
            <c:strRef>
              <c:f>Sheet1!$A$13</c:f>
              <c:strCache>
                <c:ptCount val="1"/>
                <c:pt idx="0">
                  <c:v>Etihad</c:v>
                </c:pt>
              </c:strCache>
            </c:strRef>
          </c:tx>
          <c:spPr>
            <a:ln w="28575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Sheet1!$B$13:$H$13</c:f>
              <c:numCache>
                <c:formatCode>General</c:formatCode>
                <c:ptCount val="7"/>
                <c:pt idx="0">
                  <c:v>5</c:v>
                </c:pt>
                <c:pt idx="1">
                  <c:v>5</c:v>
                </c:pt>
                <c:pt idx="2">
                  <c:v>5</c:v>
                </c:pt>
                <c:pt idx="3">
                  <c:v>6</c:v>
                </c:pt>
                <c:pt idx="4">
                  <c:v>5</c:v>
                </c:pt>
                <c:pt idx="5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0162-4838-AB49-4D490C1F57C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20219743"/>
        <c:axId val="628642479"/>
      </c:lineChart>
      <c:catAx>
        <c:axId val="72021974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28642479"/>
        <c:crosses val="autoZero"/>
        <c:auto val="1"/>
        <c:lblAlgn val="ctr"/>
        <c:lblOffset val="100"/>
        <c:noMultiLvlLbl val="0"/>
      </c:catAx>
      <c:valAx>
        <c:axId val="628642479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720219743"/>
        <c:crosses val="autoZero"/>
        <c:crossBetween val="between"/>
      </c:valAx>
      <c:spPr>
        <a:noFill/>
        <a:ln w="38100">
          <a:noFill/>
        </a:ln>
        <a:effectLst/>
      </c:spPr>
    </c:plotArea>
    <c:legend>
      <c:legendPos val="b"/>
      <c:layout>
        <c:manualLayout>
          <c:xMode val="edge"/>
          <c:yMode val="edge"/>
          <c:x val="6.9117806555172343E-2"/>
          <c:y val="0.74404633162202538"/>
          <c:w val="0.88034663022494086"/>
          <c:h val="0.2126928494393765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C30701-6E1B-43FB-8FF3-EAE527F329D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D7C1D5-66E1-4E8B-BCC5-29F84524C4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299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6815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9869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6405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015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7567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9961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1582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386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9F3E3-F206-4C31-8107-C25F05676B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5E4039-F5C9-4CC2-927C-53F2500989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F5DE1C-E34B-4BD3-87FF-7063FFF4D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84655A-9E21-4A44-A4D0-84BDAC8D2F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34FADD-DEB8-4708-8842-01D1A608D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196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9161-18D4-4E40-B4B5-F0EC670EF8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EEED2-1B1F-4F78-9715-27C4470B1B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C8775E-8122-4004-BDAA-A6CA427844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BD2B9B-DC21-438D-8077-7FA3C7115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A8AEA3-D54E-4734-B9CB-6C2162F772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450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74E66-DB1A-4F9A-9F28-E19128EB9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D503B6-0208-43D8-A96F-595EDEB240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292EC9-2AD4-473D-86F4-205E304F1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41EFD9-0FB3-4F73-BE97-8664C43FA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90FB56-9D96-4984-9597-E81E4F97B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57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5CED1-CFA8-4297-9BFF-11B0985A9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D3C173-5664-40B4-B58B-C99303DA47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C315A8-2B45-4D5F-9B13-47B00041C5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96834E-CFA1-469D-8AC8-084E42C3E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0CE7F6-89E9-4DA8-9F83-154244D23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84A598-D847-4F41-96A2-D58B9502C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193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69DED-F639-4FB8-ACFE-D6538DBFC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45C9EE-D3D8-4F2E-8738-6639503116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A9EDB5-9250-41A6-9C3A-6698893ACF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4BD6FB-C2C6-449C-B71A-142F10FB22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AA59C2-499E-4B22-B907-21DB0DCF4C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7C7DDB-1919-4923-B49F-3A6032A44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3B6F3D-E4DE-4348-A712-24519DF4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C287EC-1525-4F18-882D-77546A499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22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FD144-76B7-4253-85C9-B1D842F97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15B0DD-746B-4A63-A712-FCD9602C7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80F43A-457E-4013-8733-03CB68B0F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D00DEA-2959-4F5E-B884-53E75E2538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597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95F980-CA36-462D-A240-8BA0CF1389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147C06-2D50-4304-9BA2-081999A4D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B2480F-38D8-4761-A300-8AF53C321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041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82DB0-2E43-4AD3-9935-CB85211B19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B926B-1677-49A9-9053-CFFC166D9A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47CD76-952E-46A8-B628-A092AC32B2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75BCAD-94E5-46A7-9C86-1D4E612415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2C62C6-B138-464C-B710-1540B4C01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56C08A-D236-4AEB-BCED-C4F9DEF06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451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AB186-0BA9-46A8-861A-50BEE5858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F7476C2-617F-42F3-A577-FE299D636D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91592-B341-4CBB-AAE9-2F75D558F2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7FFEE1-4004-44E4-B52A-71B643AFE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6C08C8-870F-4911-BA81-0D96875FE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CF6B94-4074-4806-96AB-FAB5BC458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261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2D40F-EB0C-45DB-8408-BDCFE07B3A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330DC0-4530-49FC-875E-A72B98A74F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135493-F01D-4A59-8FFC-D7FB7DDB09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588030-BBCD-49FC-9791-7C0BED823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5FAA45-FD33-4208-90B1-8E577A7B6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007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9D142D-865A-4344-B777-30EFA146E76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682EB1-4549-4179-9F47-4BD6C4C0C1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6F94C1-6CDC-4887-A8CF-D5D763D61D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F67AD-787A-4083-9E88-9B198495FA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F02BD2-666C-4CE6-ABB7-33CBE435D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06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0000"/>
            </a:gs>
            <a:gs pos="75000">
              <a:srgbClr val="FDF7F5"/>
            </a:gs>
            <a:gs pos="91143">
              <a:srgbClr val="FDF7F5"/>
            </a:gs>
            <a:gs pos="83000">
              <a:srgbClr val="FDF7F5"/>
            </a:gs>
            <a:gs pos="100000">
              <a:srgbClr val="FDF7F5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99C164-7E2D-4257-A7AB-E5E001C35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FAC776-EA5D-45E6-AF5E-118E6C6B24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5FF08D-A270-42BF-8827-3AF41A00F4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F38257-BF68-42B6-90BC-7188D5CFF5EE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89782E-E2EE-429F-A04A-D33BB4FD30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D2F6C1-B8DB-45B4-A8BD-31D0531AD4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523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hyperlink" Target="https://es.wikipedia.org/wiki/Qatar_Airways" TargetMode="Externa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www.ufo-spain.com/2020/02/12/oms-alerta-covid-19-es-ahora-enemigo-n-1-del-mundo/" TargetMode="External"/><Relationship Id="rId5" Type="http://schemas.openxmlformats.org/officeDocument/2006/relationships/image" Target="../media/image3.jpg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.xml"/><Relationship Id="rId9" Type="http://schemas.openxmlformats.org/officeDocument/2006/relationships/hyperlink" Target="https://en.wikipedia.org/wiki/File:Businessman_silhouette_(podium).svg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en/airplane-jet-fly-travel-306458/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pixabay.com/en/trophy-win-prize-transparent-1414791/" TargetMode="External"/><Relationship Id="rId11" Type="http://schemas.openxmlformats.org/officeDocument/2006/relationships/image" Target="../media/image2.png"/><Relationship Id="rId5" Type="http://schemas.openxmlformats.org/officeDocument/2006/relationships/image" Target="../media/image6.png"/><Relationship Id="rId10" Type="http://schemas.openxmlformats.org/officeDocument/2006/relationships/hyperlink" Target="http://pixabay.com/es/edificios-ciudad-sol-rascacielos-48846/" TargetMode="External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File:American_Airlines_logo.svg" TargetMode="External"/><Relationship Id="rId13" Type="http://schemas.openxmlformats.org/officeDocument/2006/relationships/image" Target="../media/image15.png"/><Relationship Id="rId18" Type="http://schemas.openxmlformats.org/officeDocument/2006/relationships/hyperlink" Target="https://pt.wikipedia.org/wiki/Ficheiro:Qatar_Airways_logo.svg" TargetMode="External"/><Relationship Id="rId26" Type="http://schemas.openxmlformats.org/officeDocument/2006/relationships/hyperlink" Target="https://en.wikipedia.org/wiki/Air_China" TargetMode="External"/><Relationship Id="rId3" Type="http://schemas.openxmlformats.org/officeDocument/2006/relationships/slideLayout" Target="../slideLayouts/slideLayout2.xml"/><Relationship Id="rId21" Type="http://schemas.openxmlformats.org/officeDocument/2006/relationships/image" Target="../media/image19.png"/><Relationship Id="rId7" Type="http://schemas.openxmlformats.org/officeDocument/2006/relationships/image" Target="../media/image12.png"/><Relationship Id="rId12" Type="http://schemas.openxmlformats.org/officeDocument/2006/relationships/hyperlink" Target="https://de.wikipedia.org/wiki/Datei:Lufthansa_Logo.svg" TargetMode="External"/><Relationship Id="rId17" Type="http://schemas.openxmlformats.org/officeDocument/2006/relationships/image" Target="../media/image17.png"/><Relationship Id="rId25" Type="http://schemas.openxmlformats.org/officeDocument/2006/relationships/image" Target="../media/image21.png"/><Relationship Id="rId2" Type="http://schemas.openxmlformats.org/officeDocument/2006/relationships/audio" Target="../media/media7.m4a"/><Relationship Id="rId16" Type="http://schemas.openxmlformats.org/officeDocument/2006/relationships/hyperlink" Target="https://en.wikipedia.org/wiki/File:British_Airways_Logo.svg" TargetMode="External"/><Relationship Id="rId20" Type="http://schemas.openxmlformats.org/officeDocument/2006/relationships/hyperlink" Target="https://it.wikipedia.org/wiki/Etihad_Airways" TargetMode="External"/><Relationship Id="rId1" Type="http://schemas.microsoft.com/office/2007/relationships/media" Target="../media/media7.m4a"/><Relationship Id="rId6" Type="http://schemas.openxmlformats.org/officeDocument/2006/relationships/hyperlink" Target="https://en.wikipedia.org/wiki/Emirates_(airline)" TargetMode="External"/><Relationship Id="rId11" Type="http://schemas.openxmlformats.org/officeDocument/2006/relationships/image" Target="../media/image14.png"/><Relationship Id="rId24" Type="http://schemas.openxmlformats.org/officeDocument/2006/relationships/hyperlink" Target="https://de.wikipedia.org/wiki/Norwegian_Long_Haul" TargetMode="External"/><Relationship Id="rId5" Type="http://schemas.openxmlformats.org/officeDocument/2006/relationships/image" Target="../media/image11.png"/><Relationship Id="rId15" Type="http://schemas.openxmlformats.org/officeDocument/2006/relationships/image" Target="../media/image16.png"/><Relationship Id="rId23" Type="http://schemas.openxmlformats.org/officeDocument/2006/relationships/image" Target="../media/image20.png"/><Relationship Id="rId10" Type="http://schemas.openxmlformats.org/officeDocument/2006/relationships/hyperlink" Target="https://de.wikipedia.org/wiki/Datei:Delta_Airlines_Logo_Skyteam.svg" TargetMode="External"/><Relationship Id="rId19" Type="http://schemas.openxmlformats.org/officeDocument/2006/relationships/image" Target="../media/image18.jpe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13.png"/><Relationship Id="rId14" Type="http://schemas.openxmlformats.org/officeDocument/2006/relationships/hyperlink" Target="https://en.wikipedia.org/wiki/File:Virgin-logo.svg" TargetMode="External"/><Relationship Id="rId22" Type="http://schemas.openxmlformats.org/officeDocument/2006/relationships/hyperlink" Target="https://en.wikipedia.org/wiki/File:Jet_Airways_Logo.svg" TargetMode="External"/><Relationship Id="rId27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chart" Target="../charts/chart1.xml"/><Relationship Id="rId4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dominicswisher.wikidot.com/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3.jp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www.publicdomainpictures.net/en/view-image.php?image=50111&amp;picture=soccer-ball-clipart" TargetMode="External"/><Relationship Id="rId5" Type="http://schemas.openxmlformats.org/officeDocument/2006/relationships/image" Target="../media/image22.jpe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hyperlink" Target="https://pursuit.unimelb.edu.au/podcasts/outbreak-managing-human-pandemics" TargetMode="External"/><Relationship Id="rId4" Type="http://schemas.openxmlformats.org/officeDocument/2006/relationships/image" Target="../media/image24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passenger jet flying through a blue sky&#10;&#10;Description automatically generated">
            <a:extLst>
              <a:ext uri="{FF2B5EF4-FFF2-40B4-BE49-F238E27FC236}">
                <a16:creationId xmlns:a16="http://schemas.microsoft.com/office/drawing/2014/main" id="{68DD78BD-1211-4312-91B3-2F90393503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5"/>
              </a:ext>
            </a:extLst>
          </a:blip>
          <a:stretch>
            <a:fillRect/>
          </a:stretch>
        </p:blipFill>
        <p:spPr>
          <a:xfrm>
            <a:off x="1965433" y="1426230"/>
            <a:ext cx="8261132" cy="38559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0708E84-9AD5-40C1-B8AA-C39534F35B6F}"/>
              </a:ext>
            </a:extLst>
          </p:cNvPr>
          <p:cNvSpPr txBox="1"/>
          <p:nvPr/>
        </p:nvSpPr>
        <p:spPr>
          <a:xfrm>
            <a:off x="417443" y="159026"/>
            <a:ext cx="1135711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/>
              <a:t>Strategic analysis of Qatar Airways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F3E0BDB-008B-4572-995C-B86FEFBEDF43}"/>
              </a:ext>
            </a:extLst>
          </p:cNvPr>
          <p:cNvSpPr txBox="1"/>
          <p:nvPr/>
        </p:nvSpPr>
        <p:spPr>
          <a:xfrm>
            <a:off x="2895599" y="5431770"/>
            <a:ext cx="6400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Emma Medi Jones</a:t>
            </a:r>
          </a:p>
          <a:p>
            <a:pPr algn="ctr"/>
            <a:r>
              <a:rPr lang="en-GB" sz="2800" b="1" dirty="0"/>
              <a:t>28003681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00D2121-FDFD-4E1D-9B5C-BD0FF6883A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89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012"/>
    </mc:Choice>
    <mc:Fallback xmlns="">
      <p:transition spd="slow" advTm="540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1887F-E02A-4033-991F-900A04B93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999" y="186341"/>
            <a:ext cx="10515600" cy="990709"/>
          </a:xfrm>
        </p:spPr>
        <p:txBody>
          <a:bodyPr/>
          <a:lstStyle/>
          <a:p>
            <a:r>
              <a:rPr lang="en-GB" b="1" dirty="0"/>
              <a:t>Introduction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5" name="Content Placeholder 4" descr="A picture containing animal, coral&#10;&#10;Description automatically generated">
            <a:extLst>
              <a:ext uri="{FF2B5EF4-FFF2-40B4-BE49-F238E27FC236}">
                <a16:creationId xmlns:a16="http://schemas.microsoft.com/office/drawing/2014/main" id="{795C13B9-FA77-4D85-AEA0-23FAB10A60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6"/>
              </a:ext>
            </a:extLst>
          </a:blip>
          <a:stretch>
            <a:fillRect/>
          </a:stretch>
        </p:blipFill>
        <p:spPr>
          <a:xfrm>
            <a:off x="4438624" y="1177050"/>
            <a:ext cx="7054438" cy="3765438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3EE270B-198E-4118-ACFC-C79E6B5F548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0259" t="55635" r="27069" b="19295"/>
          <a:stretch/>
        </p:blipFill>
        <p:spPr>
          <a:xfrm>
            <a:off x="4438624" y="4953216"/>
            <a:ext cx="7054438" cy="1718443"/>
          </a:xfrm>
          <a:prstGeom prst="rect">
            <a:avLst/>
          </a:prstGeom>
        </p:spPr>
      </p:pic>
      <p:pic>
        <p:nvPicPr>
          <p:cNvPr id="6" name="Picture 5" descr="A picture containing television&#10;&#10;Description automatically generated">
            <a:extLst>
              <a:ext uri="{FF2B5EF4-FFF2-40B4-BE49-F238E27FC236}">
                <a16:creationId xmlns:a16="http://schemas.microsoft.com/office/drawing/2014/main" id="{0DAEE365-790E-4CA0-AF82-03E6EDB277E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9"/>
              </a:ext>
            </a:extLst>
          </a:blip>
          <a:stretch>
            <a:fillRect/>
          </a:stretch>
        </p:blipFill>
        <p:spPr>
          <a:xfrm>
            <a:off x="963438" y="1608083"/>
            <a:ext cx="2892747" cy="4524703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C251701-BD97-46CB-BD81-5CAA97252075}"/>
              </a:ext>
            </a:extLst>
          </p:cNvPr>
          <p:cNvCxnSpPr>
            <a:cxnSpLocks/>
          </p:cNvCxnSpPr>
          <p:nvPr/>
        </p:nvCxnSpPr>
        <p:spPr>
          <a:xfrm>
            <a:off x="432034" y="1481959"/>
            <a:ext cx="3424151" cy="490307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795AE8-7503-4C80-9FDF-6EEBADDF24E5}"/>
              </a:ext>
            </a:extLst>
          </p:cNvPr>
          <p:cNvCxnSpPr>
            <a:cxnSpLocks/>
          </p:cNvCxnSpPr>
          <p:nvPr/>
        </p:nvCxnSpPr>
        <p:spPr>
          <a:xfrm flipH="1">
            <a:off x="432034" y="1481959"/>
            <a:ext cx="3178270" cy="490307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F811A758-F236-4528-96D8-8635BE658C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664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956"/>
    </mc:Choice>
    <mc:Fallback xmlns="">
      <p:transition spd="slow" advTm="559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BE014-A2DC-4DCA-82C5-D497C14EF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Company overview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6359C-0853-4328-97B8-ADBB01AEE6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793" y="1513490"/>
            <a:ext cx="9695793" cy="466347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Headquartered in Qatar Airways Tower in Doha</a:t>
            </a:r>
          </a:p>
          <a:p>
            <a:r>
              <a:rPr lang="en-GB" dirty="0"/>
              <a:t>Founded in 1993</a:t>
            </a:r>
          </a:p>
          <a:p>
            <a:r>
              <a:rPr lang="en-GB" dirty="0"/>
              <a:t>Qatar airways are owned by the Qatari Government</a:t>
            </a:r>
          </a:p>
          <a:p>
            <a:r>
              <a:rPr lang="en-GB" dirty="0"/>
              <a:t>Akbar Al Baker has been group chief executive since 1997</a:t>
            </a:r>
          </a:p>
          <a:p>
            <a:r>
              <a:rPr lang="en-GB" dirty="0"/>
              <a:t>2011 reaches a milestone of 100 destinations</a:t>
            </a:r>
          </a:p>
          <a:p>
            <a:r>
              <a:rPr lang="en-GB" dirty="0"/>
              <a:t>Since then they have won many awards and accolades</a:t>
            </a:r>
          </a:p>
          <a:p>
            <a:r>
              <a:rPr lang="en-GB" dirty="0"/>
              <a:t>Now linking over 160 international destinations using a fleet of more than 200 aircrafts</a:t>
            </a:r>
          </a:p>
          <a:p>
            <a:r>
              <a:rPr lang="en-GB" dirty="0"/>
              <a:t>Travel today involves a mix of short, medium and long-haul segments</a:t>
            </a:r>
          </a:p>
        </p:txBody>
      </p:sp>
      <p:pic>
        <p:nvPicPr>
          <p:cNvPr id="8" name="Picture 7" descr="A picture containing cup, mug&#10;&#10;Description automatically generated">
            <a:extLst>
              <a:ext uri="{FF2B5EF4-FFF2-40B4-BE49-F238E27FC236}">
                <a16:creationId xmlns:a16="http://schemas.microsoft.com/office/drawing/2014/main" id="{9466E48A-890E-4E85-BDFC-4E238B6189BD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6"/>
              </a:ext>
            </a:extLst>
          </a:blip>
          <a:stretch>
            <a:fillRect/>
          </a:stretch>
        </p:blipFill>
        <p:spPr>
          <a:xfrm>
            <a:off x="10089140" y="2896554"/>
            <a:ext cx="1423107" cy="1382776"/>
          </a:xfrm>
          <a:prstGeom prst="rect">
            <a:avLst/>
          </a:prstGeom>
        </p:spPr>
      </p:pic>
      <p:pic>
        <p:nvPicPr>
          <p:cNvPr id="10" name="Picture 9" descr="A picture containing airplane&#10;&#10;Description automatically generated">
            <a:extLst>
              <a:ext uri="{FF2B5EF4-FFF2-40B4-BE49-F238E27FC236}">
                <a16:creationId xmlns:a16="http://schemas.microsoft.com/office/drawing/2014/main" id="{91C2AB6C-A57C-468C-8DAD-228A89EC8AE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8"/>
              </a:ext>
            </a:extLst>
          </a:blip>
          <a:stretch>
            <a:fillRect/>
          </a:stretch>
        </p:blipFill>
        <p:spPr>
          <a:xfrm>
            <a:off x="9495559" y="4802792"/>
            <a:ext cx="2187734" cy="1374171"/>
          </a:xfrm>
          <a:prstGeom prst="rect">
            <a:avLst/>
          </a:prstGeom>
        </p:spPr>
      </p:pic>
      <p:pic>
        <p:nvPicPr>
          <p:cNvPr id="12" name="Picture 11" descr="A close up of a sign&#10;&#10;Description automatically generated">
            <a:extLst>
              <a:ext uri="{FF2B5EF4-FFF2-40B4-BE49-F238E27FC236}">
                <a16:creationId xmlns:a16="http://schemas.microsoft.com/office/drawing/2014/main" id="{3EFAA3C8-EAD4-4CE5-9590-D9112565BE26}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10"/>
              </a:ext>
            </a:extLst>
          </a:blip>
          <a:stretch>
            <a:fillRect/>
          </a:stretch>
        </p:blipFill>
        <p:spPr>
          <a:xfrm>
            <a:off x="10056817" y="553435"/>
            <a:ext cx="1374852" cy="1819657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03BEEC1-3887-48C9-BE10-66091A4E83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172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737"/>
    </mc:Choice>
    <mc:Fallback xmlns="">
      <p:transition spd="slow" advTm="757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2594F-FB6B-4B4F-AAE0-1E754DEED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0515600" cy="1325563"/>
          </a:xfrm>
        </p:spPr>
        <p:txBody>
          <a:bodyPr/>
          <a:lstStyle/>
          <a:p>
            <a:r>
              <a:rPr lang="en-GB" b="1" dirty="0"/>
              <a:t>Qatar Airways financial results 2014 – 2019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F24EA8-FE3A-463A-A225-88FC0BBA09A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319" t="22975" r="15172" b="15385"/>
          <a:stretch/>
        </p:blipFill>
        <p:spPr>
          <a:xfrm>
            <a:off x="838200" y="1072055"/>
            <a:ext cx="10922876" cy="51868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2E84D2-7CE8-4D94-A84F-24E3F5DF608A}"/>
              </a:ext>
            </a:extLst>
          </p:cNvPr>
          <p:cNvSpPr txBox="1"/>
          <p:nvPr/>
        </p:nvSpPr>
        <p:spPr>
          <a:xfrm>
            <a:off x="8655269" y="6258910"/>
            <a:ext cx="3231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Qatar Airways 2, 2019)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E2E48F7-4758-4717-B800-732CF338A2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426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098"/>
    </mc:Choice>
    <mc:Fallback xmlns="">
      <p:transition spd="slow" advTm="220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632D8-D135-4488-8C5C-C3E0F6E45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312" y="92765"/>
            <a:ext cx="10515600" cy="1113528"/>
          </a:xfrm>
        </p:spPr>
        <p:txBody>
          <a:bodyPr/>
          <a:lstStyle/>
          <a:p>
            <a:r>
              <a:rPr lang="en-GB" b="1" dirty="0"/>
              <a:t>External analysis - PESTLE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9A38A5A-A9F4-4F41-AF52-EBCF23CAE0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5709712"/>
              </p:ext>
            </p:extLst>
          </p:nvPr>
        </p:nvGraphicFramePr>
        <p:xfrm>
          <a:off x="159026" y="1126435"/>
          <a:ext cx="11873948" cy="56388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5936974">
                  <a:extLst>
                    <a:ext uri="{9D8B030D-6E8A-4147-A177-3AD203B41FA5}">
                      <a16:colId xmlns:a16="http://schemas.microsoft.com/office/drawing/2014/main" val="192274726"/>
                    </a:ext>
                  </a:extLst>
                </a:gridCol>
                <a:gridCol w="5936974">
                  <a:extLst>
                    <a:ext uri="{9D8B030D-6E8A-4147-A177-3AD203B41FA5}">
                      <a16:colId xmlns:a16="http://schemas.microsoft.com/office/drawing/2014/main" val="3654069256"/>
                    </a:ext>
                  </a:extLst>
                </a:gridCol>
              </a:tblGrid>
              <a:tr h="1713178">
                <a:tc>
                  <a:txBody>
                    <a:bodyPr/>
                    <a:lstStyle/>
                    <a:p>
                      <a:r>
                        <a:rPr lang="en-GB" sz="1600" dirty="0"/>
                        <a:t>Political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Poor relationship with neighbouring countries resulting in closed transport connectivity from Qatar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Trump travel ban impacting Gulf airlines on US routes 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Technological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Social media and mobile applications platforms being used more and more to communicate with customers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Innovation technology provide solutions to improved efficiency e.g. check in, security, airline operations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Technological advancement in entertainment enhances on-board experience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7552305"/>
                  </a:ext>
                </a:extLst>
              </a:tr>
              <a:tr h="1480883">
                <a:tc>
                  <a:txBody>
                    <a:bodyPr/>
                    <a:lstStyle/>
                    <a:p>
                      <a:r>
                        <a:rPr lang="en-GB" sz="1600" b="1" dirty="0"/>
                        <a:t>Economical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Declining oil prices has a negative impact on Qatar’s economy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A downturn in the economy reduces the number of business visitors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Recent appreciation of the USD causing exchange rate fluctuation impacting on airline earnings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Legal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EU airline lobbyists are attempting to implement viable legal means to curb Gulf airlines’ growth in the European market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Increased travel policies implemented in response to growing terror threats and to ensure the safety of passengers</a:t>
                      </a:r>
                    </a:p>
                    <a:p>
                      <a:endParaRPr lang="en-GB" sz="1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3410003"/>
                  </a:ext>
                </a:extLst>
              </a:tr>
              <a:tr h="2145847">
                <a:tc>
                  <a:txBody>
                    <a:bodyPr/>
                    <a:lstStyle/>
                    <a:p>
                      <a:r>
                        <a:rPr lang="en-GB" sz="1600" b="1" dirty="0"/>
                        <a:t>Social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Airline industry being clobbered by the Covid-19 pandemic impacting on business and leisure travel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Growing number of middle class citizens in emerging countries such as China and India provide opportunities for airlines to grow in these areas. 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Established market consumers seek a more exclusive and premium service from airlines as wealth grows in these areas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Upcoming sport events in Qatar e.g. 2022 world cup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Environmental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The airline industry’s high amount of carbon emissions has a significant impact on climate change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Pressure on airlines to modernise its fleet to be more fuel efficient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The increased demand for air travel in recent years increases pollution and the industry's carbon footprint </a:t>
                      </a:r>
                    </a:p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8832339"/>
                  </a:ext>
                </a:extLst>
              </a:tr>
            </a:tbl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B453CD4-E679-4AE1-8889-CCD2033A3A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2797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8375"/>
    </mc:Choice>
    <mc:Fallback xmlns="">
      <p:transition spd="slow" advTm="2583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ED9ED-C5E4-4FA2-98D4-D683CD248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83322"/>
            <a:ext cx="10515600" cy="1013101"/>
          </a:xfrm>
        </p:spPr>
        <p:txBody>
          <a:bodyPr/>
          <a:lstStyle/>
          <a:p>
            <a:r>
              <a:rPr lang="en-GB" b="1" dirty="0"/>
              <a:t>Industry analysis – Porter’s five forces</a:t>
            </a:r>
            <a:r>
              <a:rPr lang="en-GB" b="1" dirty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EDEDCF-A1CF-47D6-A136-48DCC841425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4941" t="36648" r="27654" b="26553"/>
          <a:stretch/>
        </p:blipFill>
        <p:spPr>
          <a:xfrm>
            <a:off x="709450" y="1011757"/>
            <a:ext cx="10644349" cy="54782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004A016-5CA8-40C9-8757-446341541914}"/>
              </a:ext>
            </a:extLst>
          </p:cNvPr>
          <p:cNvSpPr txBox="1"/>
          <p:nvPr/>
        </p:nvSpPr>
        <p:spPr>
          <a:xfrm>
            <a:off x="4117427" y="1088701"/>
            <a:ext cx="60381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Forces driving competition in the global airline industry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809222-AF63-4CAC-A8CC-21953EE1CAED}"/>
              </a:ext>
            </a:extLst>
          </p:cNvPr>
          <p:cNvSpPr txBox="1"/>
          <p:nvPr/>
        </p:nvSpPr>
        <p:spPr>
          <a:xfrm>
            <a:off x="8593520" y="6152634"/>
            <a:ext cx="3124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MarketLine 2, 2019)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017FFDA8-FECA-4879-90CC-5E54F8737C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555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304"/>
    </mc:Choice>
    <mc:Fallback xmlns="">
      <p:transition spd="slow" advTm="953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E31E5-843A-4202-BFA1-20AD42D1C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7557" y="128642"/>
            <a:ext cx="10515600" cy="801523"/>
          </a:xfrm>
        </p:spPr>
        <p:txBody>
          <a:bodyPr>
            <a:normAutofit/>
          </a:bodyPr>
          <a:lstStyle/>
          <a:p>
            <a:r>
              <a:rPr lang="en-GB" sz="3600" b="1" dirty="0"/>
              <a:t>Market Position – Perceptual mapping of global airlines</a:t>
            </a:r>
          </a:p>
        </p:txBody>
      </p:sp>
      <p:sp>
        <p:nvSpPr>
          <p:cNvPr id="4" name="Arrow: Quad 3">
            <a:extLst>
              <a:ext uri="{FF2B5EF4-FFF2-40B4-BE49-F238E27FC236}">
                <a16:creationId xmlns:a16="http://schemas.microsoft.com/office/drawing/2014/main" id="{EC1BF5C2-2053-4E3C-859A-22C2DF50EE4B}"/>
              </a:ext>
            </a:extLst>
          </p:cNvPr>
          <p:cNvSpPr/>
          <p:nvPr/>
        </p:nvSpPr>
        <p:spPr>
          <a:xfrm>
            <a:off x="1103585" y="1166647"/>
            <a:ext cx="9443545" cy="5301735"/>
          </a:xfrm>
          <a:prstGeom prst="quadArrow">
            <a:avLst>
              <a:gd name="adj1" fmla="val 3326"/>
              <a:gd name="adj2" fmla="val 3671"/>
              <a:gd name="adj3" fmla="val 5075"/>
            </a:avLst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8A676F-870F-45B3-87F5-17C9F1CA93E2}"/>
              </a:ext>
            </a:extLst>
          </p:cNvPr>
          <p:cNvSpPr txBox="1"/>
          <p:nvPr/>
        </p:nvSpPr>
        <p:spPr>
          <a:xfrm>
            <a:off x="5139557" y="845366"/>
            <a:ext cx="1371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Price   high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2E9F28-9F22-4B34-9445-28241976B076}"/>
              </a:ext>
            </a:extLst>
          </p:cNvPr>
          <p:cNvSpPr txBox="1"/>
          <p:nvPr/>
        </p:nvSpPr>
        <p:spPr>
          <a:xfrm>
            <a:off x="10594426" y="3378368"/>
            <a:ext cx="97746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Quality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High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C6D0C3-BF80-48C9-B72B-414DAA633D3C}"/>
              </a:ext>
            </a:extLst>
          </p:cNvPr>
          <p:cNvSpPr txBox="1"/>
          <p:nvPr/>
        </p:nvSpPr>
        <p:spPr>
          <a:xfrm>
            <a:off x="149771" y="3429000"/>
            <a:ext cx="9301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Quality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Low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10AB539-96E2-4B4D-AD44-0EC7CC6B526E}"/>
              </a:ext>
            </a:extLst>
          </p:cNvPr>
          <p:cNvSpPr txBox="1"/>
          <p:nvPr/>
        </p:nvSpPr>
        <p:spPr>
          <a:xfrm>
            <a:off x="5281447" y="6468382"/>
            <a:ext cx="13716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Price   Low</a:t>
            </a:r>
          </a:p>
        </p:txBody>
      </p: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5D0BD44D-CCC8-4814-9E99-FB3B988DCCF7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6"/>
              </a:ext>
            </a:extLst>
          </a:blip>
          <a:stretch>
            <a:fillRect/>
          </a:stretch>
        </p:blipFill>
        <p:spPr>
          <a:xfrm>
            <a:off x="9144395" y="1644223"/>
            <a:ext cx="950922" cy="1007185"/>
          </a:xfrm>
          <a:prstGeom prst="rect">
            <a:avLst/>
          </a:prstGeom>
        </p:spPr>
      </p:pic>
      <p:pic>
        <p:nvPicPr>
          <p:cNvPr id="13" name="Picture 12" descr="A picture containing object, drawing&#10;&#10;Description automatically generated">
            <a:extLst>
              <a:ext uri="{FF2B5EF4-FFF2-40B4-BE49-F238E27FC236}">
                <a16:creationId xmlns:a16="http://schemas.microsoft.com/office/drawing/2014/main" id="{AD7D940E-8024-4499-909C-35ECC5D1D907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8"/>
              </a:ext>
            </a:extLst>
          </a:blip>
          <a:stretch>
            <a:fillRect/>
          </a:stretch>
        </p:blipFill>
        <p:spPr>
          <a:xfrm>
            <a:off x="5003425" y="3483354"/>
            <a:ext cx="1408223" cy="524783"/>
          </a:xfrm>
          <a:prstGeom prst="rect">
            <a:avLst/>
          </a:prstGeom>
        </p:spPr>
      </p:pic>
      <p:pic>
        <p:nvPicPr>
          <p:cNvPr id="16" name="Picture 15" descr="A close up of a sign&#10;&#10;Description automatically generated">
            <a:extLst>
              <a:ext uri="{FF2B5EF4-FFF2-40B4-BE49-F238E27FC236}">
                <a16:creationId xmlns:a16="http://schemas.microsoft.com/office/drawing/2014/main" id="{1F7C9220-26F7-44AF-A4DC-37044C435C70}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10"/>
              </a:ext>
            </a:extLst>
          </a:blip>
          <a:stretch>
            <a:fillRect/>
          </a:stretch>
        </p:blipFill>
        <p:spPr>
          <a:xfrm>
            <a:off x="5677319" y="3122282"/>
            <a:ext cx="1783584" cy="369614"/>
          </a:xfrm>
          <a:prstGeom prst="rect">
            <a:avLst/>
          </a:prstGeom>
        </p:spPr>
      </p:pic>
      <p:pic>
        <p:nvPicPr>
          <p:cNvPr id="19" name="Picture 18" descr="A close up of a sign&#10;&#10;Description automatically generated">
            <a:extLst>
              <a:ext uri="{FF2B5EF4-FFF2-40B4-BE49-F238E27FC236}">
                <a16:creationId xmlns:a16="http://schemas.microsoft.com/office/drawing/2014/main" id="{32029BA8-79EA-41D5-B09B-EF82769AAC2E}"/>
              </a:ext>
            </a:extLst>
          </p:cNvPr>
          <p:cNvPicPr>
            <a:picLocks noChangeAspect="1"/>
          </p:cNvPicPr>
          <p:nvPr/>
        </p:nvPicPr>
        <p:blipFill>
          <a:blip r:embed="rId11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12"/>
              </a:ext>
            </a:extLst>
          </a:blip>
          <a:stretch>
            <a:fillRect/>
          </a:stretch>
        </p:blipFill>
        <p:spPr>
          <a:xfrm>
            <a:off x="5404207" y="2023822"/>
            <a:ext cx="956432" cy="980694"/>
          </a:xfrm>
          <a:prstGeom prst="rect">
            <a:avLst/>
          </a:prstGeom>
        </p:spPr>
      </p:pic>
      <p:pic>
        <p:nvPicPr>
          <p:cNvPr id="22" name="Picture 21" descr="A close up of a logo&#10;&#10;Description automatically generated">
            <a:extLst>
              <a:ext uri="{FF2B5EF4-FFF2-40B4-BE49-F238E27FC236}">
                <a16:creationId xmlns:a16="http://schemas.microsoft.com/office/drawing/2014/main" id="{59EE8CDA-54DB-487E-BB65-00A21D7C6481}"/>
              </a:ext>
            </a:extLst>
          </p:cNvPr>
          <p:cNvPicPr>
            <a:picLocks noChangeAspect="1"/>
          </p:cNvPicPr>
          <p:nvPr/>
        </p:nvPicPr>
        <p:blipFill>
          <a:blip r:embed="rId13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14"/>
              </a:ext>
            </a:extLst>
          </a:blip>
          <a:stretch>
            <a:fillRect/>
          </a:stretch>
        </p:blipFill>
        <p:spPr>
          <a:xfrm>
            <a:off x="8426803" y="1025544"/>
            <a:ext cx="868110" cy="759782"/>
          </a:xfrm>
          <a:prstGeom prst="rect">
            <a:avLst/>
          </a:prstGeom>
        </p:spPr>
      </p:pic>
      <p:pic>
        <p:nvPicPr>
          <p:cNvPr id="25" name="Picture 24" descr="A picture containing clock, drawing&#10;&#10;Description automatically generated">
            <a:extLst>
              <a:ext uri="{FF2B5EF4-FFF2-40B4-BE49-F238E27FC236}">
                <a16:creationId xmlns:a16="http://schemas.microsoft.com/office/drawing/2014/main" id="{ADC9AC79-0124-4E38-AFBF-046C902FED24}"/>
              </a:ext>
            </a:extLst>
          </p:cNvPr>
          <p:cNvPicPr>
            <a:picLocks noChangeAspect="1"/>
          </p:cNvPicPr>
          <p:nvPr/>
        </p:nvPicPr>
        <p:blipFill>
          <a:blip r:embed="rId15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16"/>
              </a:ext>
            </a:extLst>
          </a:blip>
          <a:stretch>
            <a:fillRect/>
          </a:stretch>
        </p:blipFill>
        <p:spPr>
          <a:xfrm>
            <a:off x="5707536" y="3307089"/>
            <a:ext cx="2319850" cy="364742"/>
          </a:xfrm>
          <a:prstGeom prst="rect">
            <a:avLst/>
          </a:prstGeom>
        </p:spPr>
      </p:pic>
      <p:pic>
        <p:nvPicPr>
          <p:cNvPr id="28" name="Picture 27" descr="A close up of a sign&#10;&#10;Description automatically generated">
            <a:extLst>
              <a:ext uri="{FF2B5EF4-FFF2-40B4-BE49-F238E27FC236}">
                <a16:creationId xmlns:a16="http://schemas.microsoft.com/office/drawing/2014/main" id="{9027AC4E-80BE-46D4-95E6-39453E5056B2}"/>
              </a:ext>
            </a:extLst>
          </p:cNvPr>
          <p:cNvPicPr>
            <a:picLocks noChangeAspect="1"/>
          </p:cNvPicPr>
          <p:nvPr/>
        </p:nvPicPr>
        <p:blipFill>
          <a:blip r:embed="rId17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18"/>
              </a:ext>
            </a:extLst>
          </a:blip>
          <a:stretch>
            <a:fillRect/>
          </a:stretch>
        </p:blipFill>
        <p:spPr>
          <a:xfrm>
            <a:off x="7364615" y="2549316"/>
            <a:ext cx="1635670" cy="458754"/>
          </a:xfrm>
          <a:prstGeom prst="rect">
            <a:avLst/>
          </a:prstGeom>
        </p:spPr>
      </p:pic>
      <p:pic>
        <p:nvPicPr>
          <p:cNvPr id="31" name="Picture 30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E53C0EAA-B198-4C0A-B843-E45756A8F21C}"/>
              </a:ext>
            </a:extLst>
          </p:cNvPr>
          <p:cNvPicPr>
            <a:picLocks noChangeAspect="1"/>
          </p:cNvPicPr>
          <p:nvPr/>
        </p:nvPicPr>
        <p:blipFill>
          <a:blip r:embed="rId19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20"/>
              </a:ext>
            </a:extLst>
          </a:blip>
          <a:stretch>
            <a:fillRect/>
          </a:stretch>
        </p:blipFill>
        <p:spPr>
          <a:xfrm>
            <a:off x="8315607" y="2607747"/>
            <a:ext cx="1090502" cy="770621"/>
          </a:xfrm>
          <a:prstGeom prst="rect">
            <a:avLst/>
          </a:prstGeom>
        </p:spPr>
      </p:pic>
      <p:pic>
        <p:nvPicPr>
          <p:cNvPr id="34" name="Picture 33" descr="A picture containing object, clock, dark, front&#10;&#10;Description automatically generated">
            <a:extLst>
              <a:ext uri="{FF2B5EF4-FFF2-40B4-BE49-F238E27FC236}">
                <a16:creationId xmlns:a16="http://schemas.microsoft.com/office/drawing/2014/main" id="{BB3F6B6C-04FE-425D-BAF8-F91A7DF56BD8}"/>
              </a:ext>
            </a:extLst>
          </p:cNvPr>
          <p:cNvPicPr>
            <a:picLocks noChangeAspect="1"/>
          </p:cNvPicPr>
          <p:nvPr/>
        </p:nvPicPr>
        <p:blipFill>
          <a:blip r:embed="rId21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22"/>
              </a:ext>
            </a:extLst>
          </a:blip>
          <a:stretch>
            <a:fillRect/>
          </a:stretch>
        </p:blipFill>
        <p:spPr>
          <a:xfrm>
            <a:off x="2628662" y="4668516"/>
            <a:ext cx="2175304" cy="371756"/>
          </a:xfrm>
          <a:prstGeom prst="rect">
            <a:avLst/>
          </a:prstGeom>
        </p:spPr>
      </p:pic>
      <p:pic>
        <p:nvPicPr>
          <p:cNvPr id="37" name="Picture 36" descr="A drawing of a face&#10;&#10;Description automatically generated">
            <a:extLst>
              <a:ext uri="{FF2B5EF4-FFF2-40B4-BE49-F238E27FC236}">
                <a16:creationId xmlns:a16="http://schemas.microsoft.com/office/drawing/2014/main" id="{A20DC181-CFAC-4300-BE9D-47C776FACB36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24"/>
              </a:ext>
            </a:extLst>
          </a:blip>
          <a:stretch>
            <a:fillRect/>
          </a:stretch>
        </p:blipFill>
        <p:spPr>
          <a:xfrm>
            <a:off x="1810827" y="5097251"/>
            <a:ext cx="1635671" cy="518477"/>
          </a:xfrm>
          <a:prstGeom prst="rect">
            <a:avLst/>
          </a:prstGeom>
        </p:spPr>
      </p:pic>
      <p:pic>
        <p:nvPicPr>
          <p:cNvPr id="40" name="Picture 39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DB273EE4-2F72-4B6F-9C0F-210AFE1E13F3}"/>
              </a:ext>
            </a:extLst>
          </p:cNvPr>
          <p:cNvPicPr>
            <a:picLocks noChangeAspect="1"/>
          </p:cNvPicPr>
          <p:nvPr/>
        </p:nvPicPr>
        <p:blipFill>
          <a:blip r:embed="rId25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26"/>
              </a:ext>
            </a:extLst>
          </a:blip>
          <a:stretch>
            <a:fillRect/>
          </a:stretch>
        </p:blipFill>
        <p:spPr>
          <a:xfrm>
            <a:off x="3865178" y="4080437"/>
            <a:ext cx="1416269" cy="627187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15668C9D-8FD7-4F5E-91AA-A92C081C2F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30B91D6-E908-4792-95FC-EA3EDC5D1CF5}"/>
              </a:ext>
            </a:extLst>
          </p:cNvPr>
          <p:cNvSpPr txBox="1"/>
          <p:nvPr/>
        </p:nvSpPr>
        <p:spPr>
          <a:xfrm>
            <a:off x="7472419" y="6288236"/>
            <a:ext cx="4099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(Adapted from: Fahy and Jobber, 2019)</a:t>
            </a:r>
          </a:p>
        </p:txBody>
      </p:sp>
    </p:spTree>
    <p:extLst>
      <p:ext uri="{BB962C8B-B14F-4D97-AF65-F5344CB8AC3E}">
        <p14:creationId xmlns:p14="http://schemas.microsoft.com/office/powerpoint/2010/main" val="1247370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959"/>
    </mc:Choice>
    <mc:Fallback xmlns="">
      <p:transition spd="slow" advTm="449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C5C29-2135-4A54-BEB2-AD50F4D22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33054"/>
          </a:xfrm>
        </p:spPr>
        <p:txBody>
          <a:bodyPr/>
          <a:lstStyle/>
          <a:p>
            <a:r>
              <a:rPr lang="en-GB" b="1" dirty="0"/>
              <a:t>Strengths of airline offerings – strategy canvas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B7896C7F-D337-4CF5-A0F2-924068E2908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55876959"/>
              </p:ext>
            </p:extLst>
          </p:nvPr>
        </p:nvGraphicFramePr>
        <p:xfrm>
          <a:off x="693683" y="1198180"/>
          <a:ext cx="10862441" cy="554946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165ACBC-75E0-4AB8-B78E-16F5E291B628}"/>
              </a:ext>
            </a:extLst>
          </p:cNvPr>
          <p:cNvSpPr txBox="1"/>
          <p:nvPr/>
        </p:nvSpPr>
        <p:spPr>
          <a:xfrm>
            <a:off x="483475" y="4303985"/>
            <a:ext cx="709449" cy="378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Low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ABFCF9-061C-48EB-A391-B9EFA3C1899B}"/>
              </a:ext>
            </a:extLst>
          </p:cNvPr>
          <p:cNvSpPr txBox="1"/>
          <p:nvPr/>
        </p:nvSpPr>
        <p:spPr>
          <a:xfrm>
            <a:off x="346841" y="1229712"/>
            <a:ext cx="709449" cy="378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High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476824-2222-44E3-8108-D97647D2A49E}"/>
              </a:ext>
            </a:extLst>
          </p:cNvPr>
          <p:cNvSpPr txBox="1"/>
          <p:nvPr/>
        </p:nvSpPr>
        <p:spPr>
          <a:xfrm rot="16200000">
            <a:off x="120869" y="2539508"/>
            <a:ext cx="1061546" cy="378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Offerings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FBAABF87-444B-4783-96E5-58C1DF62E3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6F0FF3A-F797-47DE-844E-B50A886735C8}"/>
              </a:ext>
            </a:extLst>
          </p:cNvPr>
          <p:cNvSpPr txBox="1"/>
          <p:nvPr/>
        </p:nvSpPr>
        <p:spPr>
          <a:xfrm>
            <a:off x="7488621" y="6378309"/>
            <a:ext cx="4703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(Adapted from: Mauborgne and Kim, 2005)</a:t>
            </a:r>
          </a:p>
        </p:txBody>
      </p:sp>
    </p:spTree>
    <p:extLst>
      <p:ext uri="{BB962C8B-B14F-4D97-AF65-F5344CB8AC3E}">
        <p14:creationId xmlns:p14="http://schemas.microsoft.com/office/powerpoint/2010/main" val="3411568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56"/>
    </mc:Choice>
    <mc:Fallback xmlns="">
      <p:transition spd="slow" advTm="300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B6255-F3B8-4148-9E98-977EC8FDC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8642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dirty="0"/>
              <a:t>Qatar’s internal capabilities and resources – VRIO model</a:t>
            </a:r>
          </a:p>
        </p:txBody>
      </p:sp>
      <p:graphicFrame>
        <p:nvGraphicFramePr>
          <p:cNvPr id="4" name="表格 3">
            <a:extLst>
              <a:ext uri="{FF2B5EF4-FFF2-40B4-BE49-F238E27FC236}">
                <a16:creationId xmlns:a16="http://schemas.microsoft.com/office/drawing/2014/main" id="{7920ECD0-5CE5-4D7F-8386-0F454B77BB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5069808"/>
              </p:ext>
            </p:extLst>
          </p:nvPr>
        </p:nvGraphicFramePr>
        <p:xfrm>
          <a:off x="116889" y="1167799"/>
          <a:ext cx="11958222" cy="5236841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2246051">
                  <a:extLst>
                    <a:ext uri="{9D8B030D-6E8A-4147-A177-3AD203B41FA5}">
                      <a16:colId xmlns:a16="http://schemas.microsoft.com/office/drawing/2014/main" val="1520742491"/>
                    </a:ext>
                  </a:extLst>
                </a:gridCol>
                <a:gridCol w="1367161">
                  <a:extLst>
                    <a:ext uri="{9D8B030D-6E8A-4147-A177-3AD203B41FA5}">
                      <a16:colId xmlns:a16="http://schemas.microsoft.com/office/drawing/2014/main" val="3788425909"/>
                    </a:ext>
                  </a:extLst>
                </a:gridCol>
                <a:gridCol w="1615736">
                  <a:extLst>
                    <a:ext uri="{9D8B030D-6E8A-4147-A177-3AD203B41FA5}">
                      <a16:colId xmlns:a16="http://schemas.microsoft.com/office/drawing/2014/main" val="3222321891"/>
                    </a:ext>
                  </a:extLst>
                </a:gridCol>
                <a:gridCol w="1775534">
                  <a:extLst>
                    <a:ext uri="{9D8B030D-6E8A-4147-A177-3AD203B41FA5}">
                      <a16:colId xmlns:a16="http://schemas.microsoft.com/office/drawing/2014/main" val="2999896165"/>
                    </a:ext>
                  </a:extLst>
                </a:gridCol>
                <a:gridCol w="2139518">
                  <a:extLst>
                    <a:ext uri="{9D8B030D-6E8A-4147-A177-3AD203B41FA5}">
                      <a16:colId xmlns:a16="http://schemas.microsoft.com/office/drawing/2014/main" val="1719297743"/>
                    </a:ext>
                  </a:extLst>
                </a:gridCol>
                <a:gridCol w="2814222">
                  <a:extLst>
                    <a:ext uri="{9D8B030D-6E8A-4147-A177-3AD203B41FA5}">
                      <a16:colId xmlns:a16="http://schemas.microsoft.com/office/drawing/2014/main" val="1134726866"/>
                    </a:ext>
                  </a:extLst>
                </a:gridCol>
              </a:tblGrid>
              <a:tr h="860222"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Resource/Capability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Valuable?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Rare?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Hard to imitate?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Organized to capture value?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Competitive implications </a:t>
                      </a:r>
                      <a:endParaRPr lang="zh-CN" alt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40075404"/>
                  </a:ext>
                </a:extLst>
              </a:tr>
              <a:tr h="827375">
                <a:tc>
                  <a:txBody>
                    <a:bodyPr/>
                    <a:lstStyle/>
                    <a:p>
                      <a:pPr algn="ctr"/>
                      <a:r>
                        <a:rPr lang="en-US" altLang="zh-CN" b="1" dirty="0"/>
                        <a:t>Financial resources</a:t>
                      </a:r>
                      <a:endParaRPr lang="zh-CN" alt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b="1" dirty="0"/>
                        <a:t>Sustained competitive advantage </a:t>
                      </a:r>
                      <a:endParaRPr lang="zh-CN" altLang="en-US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36018475"/>
                  </a:ext>
                </a:extLst>
              </a:tr>
              <a:tr h="860222">
                <a:tc>
                  <a:txBody>
                    <a:bodyPr/>
                    <a:lstStyle/>
                    <a:p>
                      <a:pPr algn="ctr"/>
                      <a:r>
                        <a:rPr lang="en-US" altLang="zh-CN" b="1" dirty="0"/>
                        <a:t>Employees </a:t>
                      </a:r>
                    </a:p>
                    <a:p>
                      <a:pPr algn="ctr"/>
                      <a:endParaRPr lang="zh-CN" alt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No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No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b="1" dirty="0"/>
                        <a:t>Temporary competitive advantage </a:t>
                      </a:r>
                      <a:endParaRPr lang="zh-CN" altLang="en-US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10878798"/>
                  </a:ext>
                </a:extLst>
              </a:tr>
              <a:tr h="860222">
                <a:tc>
                  <a:txBody>
                    <a:bodyPr/>
                    <a:lstStyle/>
                    <a:p>
                      <a:pPr algn="ctr"/>
                      <a:r>
                        <a:rPr lang="en-US" altLang="zh-CN" b="1" dirty="0"/>
                        <a:t>Customer experience  </a:t>
                      </a:r>
                    </a:p>
                    <a:p>
                      <a:pPr algn="ctr"/>
                      <a:endParaRPr lang="zh-CN" alt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No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No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b="1" dirty="0"/>
                        <a:t>Temporary competitive advantages</a:t>
                      </a:r>
                      <a:endParaRPr lang="zh-CN" altLang="en-US" b="1" dirty="0"/>
                    </a:p>
                    <a:p>
                      <a:pPr algn="ctr"/>
                      <a:endParaRPr lang="zh-CN" altLang="en-US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77142337"/>
                  </a:ext>
                </a:extLst>
              </a:tr>
              <a:tr h="860222">
                <a:tc>
                  <a:txBody>
                    <a:bodyPr/>
                    <a:lstStyle/>
                    <a:p>
                      <a:pPr algn="ctr"/>
                      <a:endParaRPr lang="en-US" altLang="zh-CN" b="1" dirty="0"/>
                    </a:p>
                    <a:p>
                      <a:pPr algn="ctr"/>
                      <a:r>
                        <a:rPr lang="en-GB" altLang="zh-CN" b="1" dirty="0"/>
                        <a:t>Location of Hamad International airport</a:t>
                      </a:r>
                      <a:endParaRPr lang="zh-CN" alt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b="1" dirty="0"/>
                        <a:t>Sustained competitive advantage </a:t>
                      </a:r>
                      <a:endParaRPr lang="zh-CN" altLang="en-US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76402054"/>
                  </a:ext>
                </a:extLst>
              </a:tr>
              <a:tr h="860222">
                <a:tc>
                  <a:txBody>
                    <a:bodyPr/>
                    <a:lstStyle/>
                    <a:p>
                      <a:pPr algn="ctr"/>
                      <a:endParaRPr lang="en-US" altLang="zh-CN" b="1" dirty="0"/>
                    </a:p>
                    <a:p>
                      <a:pPr algn="ctr"/>
                      <a:r>
                        <a:rPr lang="en-GB" altLang="zh-CN" b="1" dirty="0"/>
                        <a:t>Brand name</a:t>
                      </a:r>
                      <a:endParaRPr lang="zh-CN" alt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No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No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No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b="1" dirty="0"/>
                        <a:t>Competitive parity</a:t>
                      </a:r>
                      <a:endParaRPr lang="zh-CN" altLang="en-US" b="1" dirty="0"/>
                    </a:p>
                    <a:p>
                      <a:pPr algn="ctr"/>
                      <a:endParaRPr lang="zh-CN" altLang="en-US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3798050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A479FAA-3C12-4C0C-BFFA-05F008ACEBC9}"/>
              </a:ext>
            </a:extLst>
          </p:cNvPr>
          <p:cNvSpPr txBox="1"/>
          <p:nvPr/>
        </p:nvSpPr>
        <p:spPr>
          <a:xfrm>
            <a:off x="8958794" y="6350462"/>
            <a:ext cx="3116317" cy="3788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(Adapted from: Barney, 1991)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C282D82-2CCC-4294-ADA9-88B1FF0079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4890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9878"/>
    </mc:Choice>
    <mc:Fallback xmlns="">
      <p:transition spd="slow" advTm="1498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3F071-8CDC-49BD-8958-FF9AA787A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607" y="141889"/>
            <a:ext cx="10515600" cy="63062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Qatar Airways SWOT/TOWS matrix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1AF2D4F8-44B7-4B4C-A559-DA87B71778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9795686"/>
              </p:ext>
            </p:extLst>
          </p:nvPr>
        </p:nvGraphicFramePr>
        <p:xfrm>
          <a:off x="362607" y="772510"/>
          <a:ext cx="11351172" cy="5859518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3783724">
                  <a:extLst>
                    <a:ext uri="{9D8B030D-6E8A-4147-A177-3AD203B41FA5}">
                      <a16:colId xmlns:a16="http://schemas.microsoft.com/office/drawing/2014/main" val="156129689"/>
                    </a:ext>
                  </a:extLst>
                </a:gridCol>
                <a:gridCol w="3783724">
                  <a:extLst>
                    <a:ext uri="{9D8B030D-6E8A-4147-A177-3AD203B41FA5}">
                      <a16:colId xmlns:a16="http://schemas.microsoft.com/office/drawing/2014/main" val="1614354571"/>
                    </a:ext>
                  </a:extLst>
                </a:gridCol>
                <a:gridCol w="3783724">
                  <a:extLst>
                    <a:ext uri="{9D8B030D-6E8A-4147-A177-3AD203B41FA5}">
                      <a16:colId xmlns:a16="http://schemas.microsoft.com/office/drawing/2014/main" val="641490005"/>
                    </a:ext>
                  </a:extLst>
                </a:gridCol>
              </a:tblGrid>
              <a:tr h="159231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Strengths</a:t>
                      </a:r>
                    </a:p>
                    <a:p>
                      <a:r>
                        <a:rPr lang="en-GB" sz="1200" dirty="0"/>
                        <a:t>1. Financial strength due to strong profitability and growth</a:t>
                      </a:r>
                    </a:p>
                    <a:p>
                      <a:r>
                        <a:rPr lang="en-GB" sz="1200" dirty="0"/>
                        <a:t>2. Consistent support from the state of Qatar</a:t>
                      </a:r>
                    </a:p>
                    <a:p>
                      <a:r>
                        <a:rPr lang="en-GB" sz="1200" dirty="0"/>
                        <a:t>3. World class airline offering a premium service</a:t>
                      </a:r>
                    </a:p>
                    <a:p>
                      <a:r>
                        <a:rPr lang="en-GB" sz="1200" dirty="0"/>
                        <a:t>4. Global network coverage with huge modern fleet and well trained staff</a:t>
                      </a:r>
                      <a:endParaRPr lang="en-GB" sz="12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Weaknesses</a:t>
                      </a:r>
                    </a:p>
                    <a:p>
                      <a:r>
                        <a:rPr lang="en-GB" sz="1200" dirty="0"/>
                        <a:t>1.Brand image not  unique enough </a:t>
                      </a:r>
                    </a:p>
                    <a:p>
                      <a:r>
                        <a:rPr lang="en-GB" sz="1200" dirty="0"/>
                        <a:t>2.Too dependant on business travellers and not focused enough on holiday travellers </a:t>
                      </a:r>
                      <a:endParaRPr lang="en-GB" sz="12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9139116"/>
                  </a:ext>
                </a:extLst>
              </a:tr>
              <a:tr h="1144577">
                <a:tc>
                  <a:txBody>
                    <a:bodyPr/>
                    <a:lstStyle/>
                    <a:p>
                      <a:r>
                        <a:rPr lang="en-GB" sz="1200" b="1" dirty="0"/>
                        <a:t>Opportunities</a:t>
                      </a:r>
                      <a:r>
                        <a:rPr lang="en-GB" sz="1200" dirty="0"/>
                        <a:t> 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200" dirty="0"/>
                        <a:t>1.2022 world cup in Qatar to fuel aviation growth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200" dirty="0"/>
                        <a:t>2.Development of Doha as a financial centre, tourist destination and connectivity hub for airlines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200" dirty="0"/>
                        <a:t>3.Technological advancement continues to provide opportunities for the aviation industry 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200" dirty="0"/>
                        <a:t>4.Air travel demand from emerging and developed countries has grown in recent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Strengths and opportunities strategies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Promote flights to Doha for world cup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Enhance premium service using advanced technologies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Implement strong marketing activities to target emerging market middle class population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Weakness/opportunities strategies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Use world cup event to boost brand image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Implement new marketing activities to target holiday makers rather than business travellers</a:t>
                      </a:r>
                    </a:p>
                    <a:p>
                      <a:pPr marL="342900" indent="-342900">
                        <a:buAutoNum type="arabicPeriod"/>
                      </a:pPr>
                      <a:endParaRPr lang="en-GB" sz="1400" dirty="0"/>
                    </a:p>
                    <a:p>
                      <a:pPr marL="342900" indent="-342900">
                        <a:buAutoNum type="arabicPeriod"/>
                      </a:pP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7912263"/>
                  </a:ext>
                </a:extLst>
              </a:tr>
              <a:tr h="408867">
                <a:tc>
                  <a:txBody>
                    <a:bodyPr/>
                    <a:lstStyle/>
                    <a:p>
                      <a:r>
                        <a:rPr lang="en-GB" sz="1200" b="1" dirty="0"/>
                        <a:t>Threats</a:t>
                      </a:r>
                    </a:p>
                    <a:p>
                      <a:r>
                        <a:rPr lang="en-GB" sz="1200" dirty="0"/>
                        <a:t>1.Terrorism and political factors could impact on travel demand to and from Gulf countries</a:t>
                      </a:r>
                    </a:p>
                    <a:p>
                      <a:r>
                        <a:rPr lang="en-GB" sz="1200" dirty="0"/>
                        <a:t>2.EU lobbying groups trying to implement restrictions on gulf airlines</a:t>
                      </a:r>
                    </a:p>
                    <a:p>
                      <a:r>
                        <a:rPr lang="en-GB" sz="1200" dirty="0"/>
                        <a:t>3.A fall in oil prices will have a negative impact on Qatar’s economy as a whole</a:t>
                      </a:r>
                    </a:p>
                    <a:p>
                      <a:r>
                        <a:rPr lang="en-GB" sz="1200" dirty="0"/>
                        <a:t>4.Uncertainty around Covid-19 pandemic having a huge impact on travel demand</a:t>
                      </a:r>
                    </a:p>
                    <a:p>
                      <a:r>
                        <a:rPr lang="en-GB" sz="1200" dirty="0"/>
                        <a:t>5.Strong competition from other international airlines</a:t>
                      </a:r>
                    </a:p>
                    <a:p>
                      <a:r>
                        <a:rPr lang="en-GB" sz="1200" dirty="0"/>
                        <a:t>6.Environmental concerns around air travel and pollution as the demand grows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Strengths and threats strategies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Create more environmentally friendly fleet to reduce carbon footprint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Aggressive marketing through promotion and advertisement to gain higher market share across Asia</a:t>
                      </a:r>
                    </a:p>
                    <a:p>
                      <a:pPr marL="342900" indent="-342900">
                        <a:buAutoNum type="arabicPeriod"/>
                      </a:pPr>
                      <a:endParaRPr lang="en-GB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Weaknesses and threats strategies 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Focus on building a brand which is more environmentally friendly than other airline companies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3593896"/>
                  </a:ext>
                </a:extLst>
              </a:tr>
            </a:tbl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D37962E-CEE1-437B-94A4-17D66756DE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35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611"/>
    </mc:Choice>
    <mc:Fallback xmlns="">
      <p:transition spd="slow" advTm="576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D4818-A4D0-4B7E-B2DE-8A57E9493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311" y="239001"/>
            <a:ext cx="10515600" cy="990709"/>
          </a:xfrm>
        </p:spPr>
        <p:txBody>
          <a:bodyPr/>
          <a:lstStyle/>
          <a:p>
            <a:r>
              <a:rPr lang="en-GB" b="1" dirty="0"/>
              <a:t>Strategic direction - Ansoff Matrix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D7E1E78-6288-4DA5-81A4-5858C6D9D7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2637700"/>
              </p:ext>
            </p:extLst>
          </p:nvPr>
        </p:nvGraphicFramePr>
        <p:xfrm>
          <a:off x="1324302" y="1592317"/>
          <a:ext cx="9569670" cy="4532587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784835">
                  <a:extLst>
                    <a:ext uri="{9D8B030D-6E8A-4147-A177-3AD203B41FA5}">
                      <a16:colId xmlns:a16="http://schemas.microsoft.com/office/drawing/2014/main" val="3291529932"/>
                    </a:ext>
                  </a:extLst>
                </a:gridCol>
                <a:gridCol w="4784835">
                  <a:extLst>
                    <a:ext uri="{9D8B030D-6E8A-4147-A177-3AD203B41FA5}">
                      <a16:colId xmlns:a16="http://schemas.microsoft.com/office/drawing/2014/main" val="3553348116"/>
                    </a:ext>
                  </a:extLst>
                </a:gridCol>
              </a:tblGrid>
              <a:tr h="2207173">
                <a:tc>
                  <a:txBody>
                    <a:bodyPr/>
                    <a:lstStyle/>
                    <a:p>
                      <a:r>
                        <a:rPr lang="en-GB" dirty="0"/>
                        <a:t>Market Penetration </a:t>
                      </a:r>
                    </a:p>
                    <a:p>
                      <a:r>
                        <a:rPr lang="en-GB" dirty="0"/>
                        <a:t>Low risk</a:t>
                      </a:r>
                    </a:p>
                    <a:p>
                      <a:endParaRPr lang="en-GB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Product development </a:t>
                      </a:r>
                    </a:p>
                    <a:p>
                      <a:r>
                        <a:rPr lang="en-GB" dirty="0"/>
                        <a:t>Medium/high risk</a:t>
                      </a:r>
                    </a:p>
                    <a:p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CC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857906"/>
                  </a:ext>
                </a:extLst>
              </a:tr>
              <a:tr h="2325414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FDF7F5"/>
                          </a:solidFill>
                        </a:rPr>
                        <a:t>Market development </a:t>
                      </a:r>
                    </a:p>
                    <a:p>
                      <a:r>
                        <a:rPr lang="en-GB" b="1" dirty="0">
                          <a:solidFill>
                            <a:srgbClr val="FDF7F5"/>
                          </a:solidFill>
                        </a:rPr>
                        <a:t>Medium/high risk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CC0000">
                        <a:alpha val="4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FDF7F5"/>
                          </a:solidFill>
                        </a:rPr>
                        <a:t>Diversification</a:t>
                      </a:r>
                    </a:p>
                    <a:p>
                      <a:r>
                        <a:rPr lang="en-GB" b="1" dirty="0">
                          <a:solidFill>
                            <a:srgbClr val="FDF7F5"/>
                          </a:solidFill>
                        </a:rPr>
                        <a:t>High Risk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FF0000">
                        <a:alpha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0986948"/>
                  </a:ext>
                </a:extLst>
              </a:tr>
            </a:tbl>
          </a:graphicData>
        </a:graphic>
      </p:graphicFrame>
      <p:sp>
        <p:nvSpPr>
          <p:cNvPr id="3" name="Oval 2">
            <a:extLst>
              <a:ext uri="{FF2B5EF4-FFF2-40B4-BE49-F238E27FC236}">
                <a16:creationId xmlns:a16="http://schemas.microsoft.com/office/drawing/2014/main" id="{D926CA55-3FDB-49E8-B8FE-FA9F5328784B}"/>
              </a:ext>
            </a:extLst>
          </p:cNvPr>
          <p:cNvSpPr/>
          <p:nvPr/>
        </p:nvSpPr>
        <p:spPr>
          <a:xfrm>
            <a:off x="8119241" y="2490952"/>
            <a:ext cx="788275" cy="72521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37752C6-C0BF-491C-AAC7-853BF7ED46D2}"/>
              </a:ext>
            </a:extLst>
          </p:cNvPr>
          <p:cNvSpPr/>
          <p:nvPr/>
        </p:nvSpPr>
        <p:spPr>
          <a:xfrm>
            <a:off x="3284485" y="2490952"/>
            <a:ext cx="788275" cy="72521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5316B6-0C67-4C97-B163-21A97321BED0}"/>
              </a:ext>
            </a:extLst>
          </p:cNvPr>
          <p:cNvSpPr txBox="1"/>
          <p:nvPr/>
        </p:nvSpPr>
        <p:spPr>
          <a:xfrm>
            <a:off x="8119241" y="6243145"/>
            <a:ext cx="3011213" cy="3758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(Adapted from: Ansoff, 1957)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D468EA9-4B48-4215-943A-78BD4E4FCA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186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858"/>
    </mc:Choice>
    <mc:Fallback xmlns="">
      <p:transition spd="slow" advTm="568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89EA0-6362-4B01-9B6C-E5496AAE0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 and strategic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92451-4776-4797-9DD4-C297AD82A4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31" y="1690688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The 2022 World Cup Strategy:</a:t>
            </a:r>
          </a:p>
          <a:p>
            <a:pPr marL="0" indent="0">
              <a:buNone/>
            </a:pPr>
            <a:r>
              <a:rPr lang="en-GB" dirty="0"/>
              <a:t>Launch aggressive marketing strategies for the 2022 world cup by exploiting advanced technologies and creating partnerships with external companies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The environmental awareness strategy:</a:t>
            </a:r>
          </a:p>
          <a:p>
            <a:pPr marL="0" indent="0">
              <a:buNone/>
            </a:pPr>
            <a:r>
              <a:rPr lang="en-GB" dirty="0"/>
              <a:t>Create an environmentally friendly company by scraping plastic products and becoming the first fully electric fleet airline.</a:t>
            </a:r>
          </a:p>
          <a:p>
            <a:pPr marL="0" indent="0">
              <a:buNone/>
            </a:pPr>
            <a:r>
              <a:rPr lang="en-GB" dirty="0"/>
              <a:t>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8C4948D-77F1-4182-8471-6BE32B13FF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5" name="Picture 4" descr="A picture containing game&#10;&#10;Description automatically generated">
            <a:extLst>
              <a:ext uri="{FF2B5EF4-FFF2-40B4-BE49-F238E27FC236}">
                <a16:creationId xmlns:a16="http://schemas.microsoft.com/office/drawing/2014/main" id="{7A351E47-3984-4EE0-95E9-5A2183355760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6"/>
              </a:ext>
            </a:extLst>
          </a:blip>
          <a:stretch>
            <a:fillRect/>
          </a:stretch>
        </p:blipFill>
        <p:spPr>
          <a:xfrm>
            <a:off x="10460625" y="2227397"/>
            <a:ext cx="1090244" cy="1093662"/>
          </a:xfrm>
          <a:prstGeom prst="rect">
            <a:avLst/>
          </a:prstGeom>
        </p:spPr>
      </p:pic>
      <p:pic>
        <p:nvPicPr>
          <p:cNvPr id="8" name="Picture 7" descr="A picture containing food&#10;&#10;Description automatically generated">
            <a:extLst>
              <a:ext uri="{FF2B5EF4-FFF2-40B4-BE49-F238E27FC236}">
                <a16:creationId xmlns:a16="http://schemas.microsoft.com/office/drawing/2014/main" id="{6C20F7C4-F997-47FF-A79A-3BE67CA0143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8"/>
              </a:ext>
            </a:extLst>
          </a:blip>
          <a:srcRect b="23728"/>
          <a:stretch/>
        </p:blipFill>
        <p:spPr>
          <a:xfrm>
            <a:off x="10486901" y="4241305"/>
            <a:ext cx="1090244" cy="1213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134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598"/>
    </mc:Choice>
    <mc:Fallback xmlns="">
      <p:transition spd="slow" advTm="1535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80137-FE72-412C-A48E-58319D260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Additional recommendation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A553B-A667-45FC-B11B-D2AE3DA3BD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Emergency Covid-19 strategy:</a:t>
            </a:r>
          </a:p>
          <a:p>
            <a:r>
              <a:rPr lang="en-GB" dirty="0"/>
              <a:t>Reduce operational costs</a:t>
            </a:r>
          </a:p>
          <a:p>
            <a:r>
              <a:rPr lang="en-GB"/>
              <a:t>Lay off </a:t>
            </a:r>
            <a:r>
              <a:rPr lang="en-GB" dirty="0"/>
              <a:t>staff</a:t>
            </a:r>
          </a:p>
          <a:p>
            <a:r>
              <a:rPr lang="en-GB" dirty="0"/>
              <a:t>Grow cargo business </a:t>
            </a:r>
          </a:p>
        </p:txBody>
      </p:sp>
      <p:pic>
        <p:nvPicPr>
          <p:cNvPr id="5" name="Picture 4" descr="A picture containing animal&#10;&#10;Description automatically generated">
            <a:extLst>
              <a:ext uri="{FF2B5EF4-FFF2-40B4-BE49-F238E27FC236}">
                <a16:creationId xmlns:a16="http://schemas.microsoft.com/office/drawing/2014/main" id="{F0519054-F2AA-4F79-A027-469AD01609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5"/>
              </a:ext>
            </a:extLst>
          </a:blip>
          <a:stretch>
            <a:fillRect/>
          </a:stretch>
        </p:blipFill>
        <p:spPr>
          <a:xfrm>
            <a:off x="5930462" y="1813637"/>
            <a:ext cx="4096407" cy="2150614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0F5E0725-BFF0-483B-ABAC-29F7DD0C0A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861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415"/>
    </mc:Choice>
    <mc:Fallback xmlns="">
      <p:transition spd="slow" advTm="314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A2215-EE63-4110-8E27-3459D177B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7656"/>
            <a:ext cx="10515600" cy="458459"/>
          </a:xfrm>
        </p:spPr>
        <p:txBody>
          <a:bodyPr>
            <a:noAutofit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B39B2-73EB-4F5B-BB17-8680563AA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60" y="851338"/>
            <a:ext cx="12081640" cy="6227379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5500" dirty="0"/>
              <a:t>Ansoff, H.I. (1957). Strategies for diversification. </a:t>
            </a:r>
            <a:r>
              <a:rPr lang="en-GB" sz="5500" i="1" dirty="0"/>
              <a:t>Harvard business review</a:t>
            </a:r>
            <a:r>
              <a:rPr lang="en-GB" sz="5500" dirty="0"/>
              <a:t>, </a:t>
            </a:r>
            <a:r>
              <a:rPr lang="en-GB" sz="5500" i="1" dirty="0"/>
              <a:t>35</a:t>
            </a:r>
            <a:r>
              <a:rPr lang="en-GB" sz="5500" dirty="0"/>
              <a:t>(5), pp.113-124.</a:t>
            </a:r>
          </a:p>
          <a:p>
            <a:pPr marL="0" indent="0">
              <a:buNone/>
            </a:pPr>
            <a:r>
              <a:rPr lang="en-GB" sz="5500" dirty="0"/>
              <a:t>ATAG. (2020). </a:t>
            </a:r>
            <a:r>
              <a:rPr lang="en-GB" sz="5500" i="1" dirty="0"/>
              <a:t>ATAG facts and figures.</a:t>
            </a:r>
            <a:r>
              <a:rPr lang="en-GB" sz="5500" dirty="0"/>
              <a:t> Available: https://www.atag.org/facts-figures.html. Last accessed 10th Mar 2020.</a:t>
            </a:r>
          </a:p>
          <a:p>
            <a:pPr marL="0" indent="0">
              <a:buNone/>
            </a:pPr>
            <a:r>
              <a:rPr lang="en-GB" sz="5500" dirty="0"/>
              <a:t>Barney, J. (1991). Firm resources and sustained competitive advantage. </a:t>
            </a:r>
            <a:r>
              <a:rPr lang="en-GB" sz="5500" i="1" dirty="0"/>
              <a:t>Journal of management</a:t>
            </a:r>
            <a:r>
              <a:rPr lang="en-GB" sz="5500" dirty="0"/>
              <a:t>, </a:t>
            </a:r>
            <a:r>
              <a:rPr lang="en-GB" sz="5500" i="1" dirty="0"/>
              <a:t>17</a:t>
            </a:r>
            <a:r>
              <a:rPr lang="en-GB" sz="5500" dirty="0"/>
              <a:t>(1), pp.99-120.</a:t>
            </a:r>
          </a:p>
          <a:p>
            <a:pPr marL="0" indent="0">
              <a:buNone/>
            </a:pPr>
            <a:r>
              <a:rPr lang="en-GB" sz="5500" dirty="0"/>
              <a:t>Barry, S. (2019). </a:t>
            </a:r>
            <a:r>
              <a:rPr lang="en-GB" sz="5500" i="1" dirty="0"/>
              <a:t>How many people are flying on Qatar Airways' Cardiff to Doha route?.</a:t>
            </a:r>
            <a:r>
              <a:rPr lang="en-GB" sz="5500" dirty="0"/>
              <a:t> Available: https://www.business-live.co.uk/economic-development/how-many-people-flying-qatar-17396007. Last accessed 10th Mar 2020.</a:t>
            </a:r>
          </a:p>
          <a:p>
            <a:pPr marL="0" indent="0">
              <a:buNone/>
            </a:pPr>
            <a:r>
              <a:rPr lang="en-GB" sz="5500" dirty="0"/>
              <a:t>Brandenburger, A. (2019). ‘Strategy Needs Creativity’, </a:t>
            </a:r>
            <a:r>
              <a:rPr lang="en-GB" sz="5500" i="1" dirty="0"/>
              <a:t>Harvard Business Review</a:t>
            </a:r>
            <a:r>
              <a:rPr lang="en-GB" sz="5500" dirty="0"/>
              <a:t>, 97(2), pp. 58–65, viewed 20 March 2020, &lt;https://search-ebscohost-com.ezproxy.uwtsd.ac.uk/login.aspx?direct=true&amp;db=bth&amp;AN=134854841&amp;site=bsi-live&gt;.</a:t>
            </a:r>
          </a:p>
          <a:p>
            <a:pPr marL="0" indent="0">
              <a:buNone/>
            </a:pPr>
            <a:r>
              <a:rPr lang="en-GB" sz="5500" dirty="0"/>
              <a:t>Cigniti. (2020). </a:t>
            </a:r>
            <a:r>
              <a:rPr lang="en-GB" sz="5500" i="1" dirty="0"/>
              <a:t>The future of Air Travel in a new age of technology.</a:t>
            </a:r>
            <a:r>
              <a:rPr lang="en-GB" sz="5500" dirty="0"/>
              <a:t> Available: https://www.cigniti.com/blog/aviation-future-technology/. Last accessed 15th Mar 2020.</a:t>
            </a:r>
          </a:p>
          <a:p>
            <a:pPr marL="0" indent="0">
              <a:buNone/>
            </a:pPr>
            <a:r>
              <a:rPr lang="en-GB" sz="5500" dirty="0"/>
              <a:t>D'Aveni, R. (2007). </a:t>
            </a:r>
            <a:r>
              <a:rPr lang="en-GB" sz="5500" i="1" dirty="0"/>
              <a:t>Mapping Your Competitive Position.</a:t>
            </a:r>
            <a:r>
              <a:rPr lang="en-GB" sz="5500" dirty="0"/>
              <a:t> Available: https://hbr.org/2007/11/mapping-your-competitive-position. Last accessed 17th Mar 2020.</a:t>
            </a:r>
          </a:p>
          <a:p>
            <a:pPr marL="0" indent="0">
              <a:buNone/>
            </a:pPr>
            <a:r>
              <a:rPr lang="en-GB" sz="5500" dirty="0"/>
              <a:t>Duffin, E. (2019). </a:t>
            </a:r>
            <a:r>
              <a:rPr lang="en-GB" sz="5500" i="1" dirty="0"/>
              <a:t>Forecast of the global middle class population 2015-2030.</a:t>
            </a:r>
            <a:r>
              <a:rPr lang="en-GB" sz="5500" dirty="0"/>
              <a:t> Available: https://www.statista.com/statistics/255591/forecast-on-the-worldwide-middle-class-population-by-region/. Last accessed 10th Mar 2020.</a:t>
            </a:r>
          </a:p>
          <a:p>
            <a:pPr marL="0" indent="0">
              <a:buNone/>
            </a:pPr>
            <a:r>
              <a:rPr lang="en-GB" sz="5500" dirty="0"/>
              <a:t>Fahy, J and Jobber, D. (2019). </a:t>
            </a:r>
            <a:r>
              <a:rPr lang="en-GB" sz="5500" i="1" dirty="0"/>
              <a:t>Foundations of Marketing</a:t>
            </a:r>
            <a:r>
              <a:rPr lang="en-GB" sz="5500" dirty="0"/>
              <a:t>. 6th ed. London: McGraw-Hill.</a:t>
            </a:r>
          </a:p>
          <a:p>
            <a:pPr marL="0" indent="0">
              <a:buNone/>
            </a:pPr>
            <a:r>
              <a:rPr lang="en-GB" sz="5500" dirty="0"/>
              <a:t>Garner, J., Stead, W and Stead, E. (2014). </a:t>
            </a:r>
            <a:r>
              <a:rPr lang="en-GB" sz="5500" i="1" dirty="0"/>
              <a:t>Sustainable Strategic Management. </a:t>
            </a:r>
            <a:r>
              <a:rPr lang="en-GB" sz="5500" dirty="0"/>
              <a:t>2nd ed. London: Greenleaf Publication.</a:t>
            </a:r>
          </a:p>
          <a:p>
            <a:pPr marL="0" indent="0">
              <a:buNone/>
            </a:pPr>
            <a:r>
              <a:rPr lang="en-GB" sz="5500" dirty="0"/>
              <a:t>Ghemawat, P. (2010). Finding your strategy in the new landscape. </a:t>
            </a:r>
            <a:r>
              <a:rPr lang="en-GB" sz="5500" i="1" dirty="0"/>
              <a:t>Harvard Business Review</a:t>
            </a:r>
            <a:r>
              <a:rPr lang="en-GB" sz="5500" dirty="0"/>
              <a:t>, </a:t>
            </a:r>
            <a:r>
              <a:rPr lang="en-GB" sz="5500" i="1" dirty="0"/>
              <a:t>88</a:t>
            </a:r>
            <a:r>
              <a:rPr lang="en-GB" sz="5500" dirty="0"/>
              <a:t>(3), pp.54-60.</a:t>
            </a:r>
          </a:p>
          <a:p>
            <a:pPr marL="0" indent="0">
              <a:buNone/>
            </a:pPr>
            <a:r>
              <a:rPr lang="en-GB" sz="5500" dirty="0"/>
              <a:t>Jarrell, J. (2018). </a:t>
            </a:r>
            <a:r>
              <a:rPr lang="en-GB" sz="5500" i="1" dirty="0"/>
              <a:t>The future of digital technology in the aviation industry.</a:t>
            </a:r>
            <a:r>
              <a:rPr lang="en-GB" sz="5500" dirty="0"/>
              <a:t> Available: https://www.internationalairportreview.com/article/76057/future-digital-technology/. Last accessed 15th Mar 2020.</a:t>
            </a:r>
          </a:p>
          <a:p>
            <a:pPr marL="0" indent="0">
              <a:buNone/>
            </a:pPr>
            <a:r>
              <a:rPr lang="en-GB" sz="5500" dirty="0"/>
              <a:t>Maceda, C. (2017). </a:t>
            </a:r>
            <a:r>
              <a:rPr lang="en-GB" sz="5500" i="1" dirty="0"/>
              <a:t>Travel ban has mixed impact on Gulf carriers.</a:t>
            </a:r>
            <a:r>
              <a:rPr lang="en-GB" sz="5500" dirty="0"/>
              <a:t> Available: https://gulfnews.com/business/aviation/travel-ban-has-mixed-impact-on-gulf-carriers-1.1993542. Last accessed 10th Mar 2020.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40142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2E8DF-84F8-43A2-933B-9567E24A6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817289"/>
          </a:xfrm>
        </p:spPr>
        <p:txBody>
          <a:bodyPr/>
          <a:lstStyle/>
          <a:p>
            <a:r>
              <a:rPr lang="en-GB" b="1" dirty="0"/>
              <a:t>References continues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F3000-1B60-414E-AC11-1A62B07304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17288"/>
            <a:ext cx="12192000" cy="604071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MarketLine. (2020). </a:t>
            </a:r>
            <a:r>
              <a:rPr lang="en-GB" i="1" dirty="0"/>
              <a:t>Qatar Airways Group QCSC- Financial and Strategic Analysis Review.</a:t>
            </a:r>
            <a:r>
              <a:rPr lang="en-GB" dirty="0"/>
              <a:t> Available: file:///C:/Users/Laptop/Downloads/MarketLineIC_Qatar%20Airways%20Group%20QCSC_Profile_210320.pdf. Last accessed 20th Mar 2020.</a:t>
            </a:r>
          </a:p>
          <a:p>
            <a:pPr marL="0" indent="0">
              <a:buNone/>
            </a:pPr>
            <a:r>
              <a:rPr lang="en-GB" dirty="0"/>
              <a:t>MarketLine. (2019). </a:t>
            </a:r>
            <a:r>
              <a:rPr lang="en-GB" i="1" dirty="0"/>
              <a:t>Global Airline Industry Profile.</a:t>
            </a:r>
            <a:r>
              <a:rPr lang="en-GB" dirty="0"/>
              <a:t> Available: file:///C:/Users/Laptop/Downloads/MarketLineIC_GlobalAirlines_210320.pdf. Last accessed 7th Mar 2020.</a:t>
            </a:r>
          </a:p>
          <a:p>
            <a:pPr marL="0" indent="0">
              <a:buNone/>
            </a:pPr>
            <a:r>
              <a:rPr lang="en-GB" dirty="0"/>
              <a:t>Mauborgne, R. and Kim, W.C. (2005). Blue ocean strategy. </a:t>
            </a:r>
            <a:r>
              <a:rPr lang="en-GB" i="1" dirty="0"/>
              <a:t>Harvard Business Review</a:t>
            </a:r>
            <a:r>
              <a:rPr lang="en-GB" dirty="0"/>
              <a:t>, </a:t>
            </a:r>
            <a:r>
              <a:rPr lang="en-GB" i="1" dirty="0"/>
              <a:t>1</a:t>
            </a:r>
            <a:r>
              <a:rPr lang="en-GB" dirty="0"/>
              <a:t>, p.256.</a:t>
            </a:r>
          </a:p>
          <a:p>
            <a:pPr marL="0" indent="0">
              <a:buNone/>
            </a:pPr>
            <a:r>
              <a:rPr lang="en-GB" dirty="0"/>
              <a:t>Morrison, J. (2011). </a:t>
            </a:r>
            <a:r>
              <a:rPr lang="en-GB" i="1" dirty="0"/>
              <a:t>The Global Business Environment Meeting The Challenges</a:t>
            </a:r>
            <a:r>
              <a:rPr lang="en-GB" dirty="0"/>
              <a:t>. 3rd ed. Hampshire: Macmillan Publisher Limited.</a:t>
            </a:r>
          </a:p>
          <a:p>
            <a:pPr marL="0" indent="0">
              <a:buNone/>
            </a:pPr>
            <a:r>
              <a:rPr lang="en-GB" dirty="0"/>
              <a:t>Porter, M.E. (2008). The five competitive forces that shape strategy. </a:t>
            </a:r>
            <a:r>
              <a:rPr lang="en-GB" i="1" dirty="0"/>
              <a:t>Harvard business review</a:t>
            </a:r>
            <a:r>
              <a:rPr lang="en-GB" dirty="0"/>
              <a:t>, </a:t>
            </a:r>
            <a:r>
              <a:rPr lang="en-GB" i="1" dirty="0"/>
              <a:t>86</a:t>
            </a:r>
            <a:r>
              <a:rPr lang="en-GB" dirty="0"/>
              <a:t>(1), p25-40.</a:t>
            </a:r>
          </a:p>
          <a:p>
            <a:pPr marL="0" indent="0">
              <a:buNone/>
            </a:pPr>
            <a:r>
              <a:rPr lang="en-GB" dirty="0"/>
              <a:t>Qatar Airway 1. (2020). </a:t>
            </a:r>
            <a:r>
              <a:rPr lang="en-GB" i="1" dirty="0"/>
              <a:t>About Qatar Airways.</a:t>
            </a:r>
            <a:r>
              <a:rPr lang="en-GB" dirty="0"/>
              <a:t> Available: https://www.qatarairways.com/en-gb/about-qatar-airways.html. Last accessed 10th Mar 2020.</a:t>
            </a:r>
          </a:p>
          <a:p>
            <a:pPr marL="0" indent="0">
              <a:buNone/>
            </a:pPr>
            <a:r>
              <a:rPr lang="en-GB" dirty="0"/>
              <a:t>Qatar Airways 2. (2019). </a:t>
            </a:r>
            <a:r>
              <a:rPr lang="en-GB" i="1" dirty="0"/>
              <a:t>Annual Report Fiscal 2019.</a:t>
            </a:r>
            <a:r>
              <a:rPr lang="en-GB" dirty="0"/>
              <a:t> Available: https://www.qatarairways.com/content/dam/documents/annual-reports/2019/ENG_Annual_Report_2019_V2.pdf. Last accessed 26th Mar 2020.</a:t>
            </a:r>
          </a:p>
          <a:p>
            <a:pPr marL="0" indent="0">
              <a:buNone/>
            </a:pPr>
            <a:r>
              <a:rPr lang="en-GB" dirty="0"/>
              <a:t>Sheppard D. </a:t>
            </a:r>
            <a:r>
              <a:rPr lang="en-GB" dirty="0" err="1"/>
              <a:t>Raval</a:t>
            </a:r>
            <a:r>
              <a:rPr lang="en-GB" dirty="0"/>
              <a:t>., A and Foy, H. (2020). </a:t>
            </a:r>
            <a:r>
              <a:rPr lang="en-GB" i="1" dirty="0"/>
              <a:t>Oil prices hit lowest level in 17 years as demand plunges.</a:t>
            </a:r>
            <a:r>
              <a:rPr lang="en-GB" dirty="0"/>
              <a:t> Available: https://www.ft.com/content/d63d0618-6928-11ea-800d-da70cff6e4d3. Last accessed 20th Mar 2020.</a:t>
            </a:r>
          </a:p>
          <a:p>
            <a:pPr marL="0" indent="0">
              <a:buNone/>
            </a:pPr>
            <a:r>
              <a:rPr lang="en-GB" dirty="0"/>
              <a:t>The Economist. (2020). </a:t>
            </a:r>
            <a:r>
              <a:rPr lang="en-GB" i="1" dirty="0"/>
              <a:t>Coronavirus is grounding the world’s airlines.</a:t>
            </a:r>
            <a:r>
              <a:rPr lang="en-GB" dirty="0"/>
              <a:t> Available: https://www.economist.com/business/2020/03/15/coronavirus-is-grounding-the-worlds-airlines. Last accessed 19th Mar 2020.</a:t>
            </a:r>
          </a:p>
          <a:p>
            <a:pPr marL="0" indent="0">
              <a:buNone/>
            </a:pPr>
            <a:r>
              <a:rPr lang="en-GB" dirty="0"/>
              <a:t>Wilson, B. (2019). </a:t>
            </a:r>
            <a:r>
              <a:rPr lang="en-GB" i="1" dirty="0"/>
              <a:t>Airline Essentials - Qatar Airways.</a:t>
            </a:r>
            <a:r>
              <a:rPr lang="en-GB" dirty="0"/>
              <a:t> Available: https://www.tripsavvy.com/airline-essentials-qatar-airways-53524. Last accessed 10th Mar 2020.</a:t>
            </a:r>
          </a:p>
          <a:p>
            <a:pPr marL="0" indent="0">
              <a:buNone/>
            </a:pPr>
            <a:r>
              <a:rPr lang="en-GB" dirty="0"/>
              <a:t>Xinhua. (2019). </a:t>
            </a:r>
            <a:r>
              <a:rPr lang="en-GB" i="1" dirty="0"/>
              <a:t>Qatar to expand key airport in preparation for World Cup 2022.</a:t>
            </a:r>
            <a:r>
              <a:rPr lang="en-GB" dirty="0"/>
              <a:t> Available: http://www.xinhuanet.com/english/2019-10/23/c_138494377.htm. Last accessed 12th Mar 2020.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5997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1679</TotalTime>
  <Words>891</Words>
  <Application>Microsoft Office PowerPoint</Application>
  <PresentationFormat>Widescreen</PresentationFormat>
  <Paragraphs>197</Paragraphs>
  <Slides>15</Slides>
  <Notes>8</Notes>
  <HiddenSlides>0</HiddenSlides>
  <MMClips>13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Introduction</vt:lpstr>
      <vt:lpstr>Company overview</vt:lpstr>
      <vt:lpstr>Qatar Airways financial results 2014 – 2019</vt:lpstr>
      <vt:lpstr>External analysis - PESTLE </vt:lpstr>
      <vt:lpstr>Industry analysis – Porter’s five forces </vt:lpstr>
      <vt:lpstr>Market Position – Perceptual mapping of global airlines</vt:lpstr>
      <vt:lpstr>Strengths of airline offerings – strategy canvas</vt:lpstr>
      <vt:lpstr>Qatar’s internal capabilities and resources – VRIO model</vt:lpstr>
      <vt:lpstr>Qatar Airways SWOT/TOWS matrix</vt:lpstr>
      <vt:lpstr>Strategic direction - Ansoff Matrix</vt:lpstr>
      <vt:lpstr>Conclusion and strategic recommendations</vt:lpstr>
      <vt:lpstr>Additional recommendation</vt:lpstr>
      <vt:lpstr>References</vt:lpstr>
      <vt:lpstr>References continues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emma medi jones</dc:creator>
  <cp:lastModifiedBy>Jacqui Jones</cp:lastModifiedBy>
  <cp:revision>86</cp:revision>
  <dcterms:created xsi:type="dcterms:W3CDTF">2020-03-20T14:52:28Z</dcterms:created>
  <dcterms:modified xsi:type="dcterms:W3CDTF">2020-06-19T14:51:04Z</dcterms:modified>
</cp:coreProperties>
</file>