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8D8A11-5AE9-A6E8-7DD9-E7086711E1AC}" v="30" dt="2024-04-04T18:32:2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9" d="100"/>
          <a:sy n="79" d="100"/>
        </p:scale>
        <p:origin x="12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1406-0614-351B-31EE-BA3EF9DFA0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E06CD5-AE2E-48BF-4EC1-661A141AB4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813BC5-1D77-A240-62BE-E86B47B78AD4}"/>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5" name="Footer Placeholder 4">
            <a:extLst>
              <a:ext uri="{FF2B5EF4-FFF2-40B4-BE49-F238E27FC236}">
                <a16:creationId xmlns:a16="http://schemas.microsoft.com/office/drawing/2014/main" id="{9182B0D8-005D-0885-3DA5-E4EE7416E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9200A-BA3B-B47C-9CBA-BD43A809701D}"/>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662285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73102-22BF-F3F4-3CF9-052F7EB355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C4FF14-CAC5-CD5A-C828-224589F69D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EA844-EE6A-016B-F5FB-3AC5C49996BC}"/>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5" name="Footer Placeholder 4">
            <a:extLst>
              <a:ext uri="{FF2B5EF4-FFF2-40B4-BE49-F238E27FC236}">
                <a16:creationId xmlns:a16="http://schemas.microsoft.com/office/drawing/2014/main" id="{4CF3C9AA-9C31-3E70-0DF7-89F9EE2D5F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C656B-1D9E-424D-C3D3-92355D344489}"/>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93383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647A3-D563-E24E-922D-F7D00FD750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F596F8-C83E-73B8-1A47-52E4FA4E0A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C3AE83-31AF-46E9-2D6F-D4A567FC3B69}"/>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5" name="Footer Placeholder 4">
            <a:extLst>
              <a:ext uri="{FF2B5EF4-FFF2-40B4-BE49-F238E27FC236}">
                <a16:creationId xmlns:a16="http://schemas.microsoft.com/office/drawing/2014/main" id="{E098A68E-B3B4-DBF7-3D95-5E16BEFF8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041A40-1D28-F38F-34BF-C6BE4B920B1B}"/>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1009563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6A423-8FCA-458C-1774-A59ED75507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ED70ED-8D8F-2CC9-1976-E8F3AAE799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D614AA-62D1-3051-E8E0-E8658A1BDC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08C1B6-538A-C6B1-72DE-1A04323026C1}"/>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6" name="Footer Placeholder 5">
            <a:extLst>
              <a:ext uri="{FF2B5EF4-FFF2-40B4-BE49-F238E27FC236}">
                <a16:creationId xmlns:a16="http://schemas.microsoft.com/office/drawing/2014/main" id="{E05C702E-0056-A5C4-4D0B-C3F23315AD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A3D0F-9622-952A-1CB3-216E5908C366}"/>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441225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B941-AB2F-5B0D-E8E1-8458C437B2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0E8A0C-12B6-934C-72CF-62B3C02122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1AC272-AA71-274F-60D8-715783C84A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2D0DE7-3378-B3E3-9458-DFD12B398D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210E8C-0858-6F94-D357-634A784D68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3D29CA-5EFD-DB19-58EA-BC5B9CFEE169}"/>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8" name="Footer Placeholder 7">
            <a:extLst>
              <a:ext uri="{FF2B5EF4-FFF2-40B4-BE49-F238E27FC236}">
                <a16:creationId xmlns:a16="http://schemas.microsoft.com/office/drawing/2014/main" id="{11E35FD5-EC6E-CE33-BD8A-91518433E8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8095AE-B773-0FE9-7C55-998CCC50B6BF}"/>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071738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0C24A-6095-7C16-DE31-F8154A561D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D5D047-AD34-64AE-D1C5-C54BDDE25E96}"/>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4" name="Footer Placeholder 3">
            <a:extLst>
              <a:ext uri="{FF2B5EF4-FFF2-40B4-BE49-F238E27FC236}">
                <a16:creationId xmlns:a16="http://schemas.microsoft.com/office/drawing/2014/main" id="{54587769-706E-182B-123D-8C6F8844FD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BA8548-ACC7-3705-1791-8D4F5FFC7195}"/>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91281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FF7D89-CA85-6582-BF9E-0C8DABDD1076}"/>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3" name="Footer Placeholder 2">
            <a:extLst>
              <a:ext uri="{FF2B5EF4-FFF2-40B4-BE49-F238E27FC236}">
                <a16:creationId xmlns:a16="http://schemas.microsoft.com/office/drawing/2014/main" id="{44AA3F49-5278-BE21-B3E5-12953D0680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0D6FB2-384A-DD6C-CF9A-9A7121A25CA5}"/>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209893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C9A81-06D9-9B36-78B0-1671E415FE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367E2A-8D37-7FF2-A69A-63F5A8BECD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62232A-F6F9-CC00-97DD-0730D79A4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1C4C40-A645-6362-9A0E-A91DDA5D32B1}"/>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6" name="Footer Placeholder 5">
            <a:extLst>
              <a:ext uri="{FF2B5EF4-FFF2-40B4-BE49-F238E27FC236}">
                <a16:creationId xmlns:a16="http://schemas.microsoft.com/office/drawing/2014/main" id="{7BFB46E3-F412-3DE9-AC74-B4CDA6E294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95ACA6-09DE-DFA5-C4FE-13B7DFAC9DB3}"/>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1319031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9D22B-CC3D-721E-5EC2-DF8F529E1D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3415B6-0499-E4F5-F867-861225D24D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251C98-34A6-7E8E-6667-C407024871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3A980C-806A-F089-616C-C651480E9443}"/>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6" name="Footer Placeholder 5">
            <a:extLst>
              <a:ext uri="{FF2B5EF4-FFF2-40B4-BE49-F238E27FC236}">
                <a16:creationId xmlns:a16="http://schemas.microsoft.com/office/drawing/2014/main" id="{74FE8C48-2A92-BC0D-11C2-E2AF72BD72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919AB0-7389-66B5-57D0-5F4CBB6295B2}"/>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663159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63DE-231C-A873-7A6C-BFF2A12C2C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C698EE-1FFE-CBB6-9AC8-55CEEC08AB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2511C4-2BBB-3C51-7421-5BEC045F5D8C}"/>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5" name="Footer Placeholder 4">
            <a:extLst>
              <a:ext uri="{FF2B5EF4-FFF2-40B4-BE49-F238E27FC236}">
                <a16:creationId xmlns:a16="http://schemas.microsoft.com/office/drawing/2014/main" id="{F92EA282-13D0-63AB-EA72-D6B1319439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1CFF6-688E-531D-6013-0E3B3C42AFA0}"/>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1659543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9A6D2E-AC05-824D-A1DF-4D4D3F1A6E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9DE29B-154F-FAD6-04B4-C335E02653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3745C8-0634-F16F-1471-A9CFCF42BDAD}"/>
              </a:ext>
            </a:extLst>
          </p:cNvPr>
          <p:cNvSpPr>
            <a:spLocks noGrp="1"/>
          </p:cNvSpPr>
          <p:nvPr>
            <p:ph type="dt" sz="half" idx="10"/>
          </p:nvPr>
        </p:nvSpPr>
        <p:spPr/>
        <p:txBody>
          <a:bodyPr/>
          <a:lstStyle/>
          <a:p>
            <a:fld id="{8A6BCFA9-F3E5-4604-957C-CE0265A34526}" type="datetimeFigureOut">
              <a:rPr lang="en-GB" smtClean="0"/>
              <a:t>04/04/2024</a:t>
            </a:fld>
            <a:endParaRPr lang="en-GB"/>
          </a:p>
        </p:txBody>
      </p:sp>
      <p:sp>
        <p:nvSpPr>
          <p:cNvPr id="5" name="Footer Placeholder 4">
            <a:extLst>
              <a:ext uri="{FF2B5EF4-FFF2-40B4-BE49-F238E27FC236}">
                <a16:creationId xmlns:a16="http://schemas.microsoft.com/office/drawing/2014/main" id="{2C6263FF-DA30-4B83-8D27-463B56766B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0E440B-85B6-5C3E-803D-8AAC92EC813E}"/>
              </a:ext>
            </a:extLst>
          </p:cNvPr>
          <p:cNvSpPr>
            <a:spLocks noGrp="1"/>
          </p:cNvSpPr>
          <p:nvPr>
            <p:ph type="sldNum" sz="quarter" idx="12"/>
          </p:nvPr>
        </p:nvSpPr>
        <p:spPr/>
        <p:txBody>
          <a:bodyPr/>
          <a:lstStyle/>
          <a:p>
            <a:fld id="{1730856B-0446-47CD-924A-8DDC4B1718C9}" type="slidenum">
              <a:rPr lang="en-GB" smtClean="0"/>
              <a:t>‹#›</a:t>
            </a:fld>
            <a:endParaRPr lang="en-GB"/>
          </a:p>
        </p:txBody>
      </p:sp>
    </p:spTree>
    <p:extLst>
      <p:ext uri="{BB962C8B-B14F-4D97-AF65-F5344CB8AC3E}">
        <p14:creationId xmlns:p14="http://schemas.microsoft.com/office/powerpoint/2010/main" val="3225670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8CA816-7CA9-C717-E853-B25C4A6521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10D790-B2EA-A48F-3F0B-4CCD30DE57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FE926-AF9E-0265-1CFC-53451575AD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A6BCFA9-F3E5-4604-957C-CE0265A34526}" type="datetimeFigureOut">
              <a:rPr lang="en-GB" smtClean="0"/>
              <a:t>04/04/2024</a:t>
            </a:fld>
            <a:endParaRPr lang="en-GB"/>
          </a:p>
        </p:txBody>
      </p:sp>
      <p:sp>
        <p:nvSpPr>
          <p:cNvPr id="5" name="Footer Placeholder 4">
            <a:extLst>
              <a:ext uri="{FF2B5EF4-FFF2-40B4-BE49-F238E27FC236}">
                <a16:creationId xmlns:a16="http://schemas.microsoft.com/office/drawing/2014/main" id="{81A97AE8-84D3-C55F-70C7-A2863F172A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D65076-092B-6A5B-E429-E579E37375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30856B-0446-47CD-924A-8DDC4B1718C9}" type="slidenum">
              <a:rPr lang="en-GB" smtClean="0"/>
              <a:t>‹#›</a:t>
            </a:fld>
            <a:endParaRPr lang="en-GB"/>
          </a:p>
        </p:txBody>
      </p:sp>
    </p:spTree>
    <p:extLst>
      <p:ext uri="{BB962C8B-B14F-4D97-AF65-F5344CB8AC3E}">
        <p14:creationId xmlns:p14="http://schemas.microsoft.com/office/powerpoint/2010/main" val="280290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v-a.se/privacy-policy/" TargetMode="External"/><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ivateinternetaccess.com/blog/general-data-protection-regulation-one-year-on-what-next/"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mputer with a lock on the screen&#10;&#10;Description automatically generated">
            <a:extLst>
              <a:ext uri="{FF2B5EF4-FFF2-40B4-BE49-F238E27FC236}">
                <a16:creationId xmlns:a16="http://schemas.microsoft.com/office/drawing/2014/main" id="{AAADE6A3-1BB2-1A30-F702-B6D85AB7A61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24214"/>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57A2E97E-FBAE-97E9-BA90-94B172166874}"/>
              </a:ext>
            </a:extLst>
          </p:cNvPr>
          <p:cNvPicPr>
            <a:picLocks noChangeAspect="1"/>
          </p:cNvPicPr>
          <p:nvPr/>
        </p:nvPicPr>
        <p:blipFill rotWithShape="1">
          <a:blip r:embed="rId4"/>
          <a:srcRect t="26981" r="-2" b="26979"/>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0" name="Freeform: Shape 29">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62EB2B-EF5F-95D1-74B8-A3FB88306839}"/>
              </a:ext>
            </a:extLst>
          </p:cNvPr>
          <p:cNvSpPr>
            <a:spLocks noGrp="1"/>
          </p:cNvSpPr>
          <p:nvPr>
            <p:ph type="ctrTitle"/>
          </p:nvPr>
        </p:nvSpPr>
        <p:spPr>
          <a:xfrm>
            <a:off x="438912" y="1524659"/>
            <a:ext cx="5019074" cy="2774088"/>
          </a:xfrm>
        </p:spPr>
        <p:txBody>
          <a:bodyPr>
            <a:normAutofit fontScale="90000"/>
          </a:bodyPr>
          <a:lstStyle/>
          <a:p>
            <a:pPr algn="l"/>
            <a:br>
              <a:rPr lang="en-GB" sz="1800" b="1" dirty="0">
                <a:latin typeface="Agency FB" panose="020B0503020202020204" pitchFamily="34" charset="0"/>
              </a:rPr>
            </a:br>
            <a:br>
              <a:rPr lang="en-GB" sz="1800" b="1" dirty="0">
                <a:latin typeface="Agency FB" panose="020B0503020202020204" pitchFamily="34" charset="0"/>
              </a:rPr>
            </a:br>
            <a:br>
              <a:rPr lang="en-GB" sz="1800" b="1" dirty="0">
                <a:latin typeface="Agency FB" panose="020B0503020202020204" pitchFamily="34" charset="0"/>
              </a:rPr>
            </a:br>
            <a:br>
              <a:rPr lang="en-GB" sz="1800" b="1" dirty="0">
                <a:latin typeface="Agency FB" panose="020B0503020202020204" pitchFamily="34" charset="0"/>
              </a:rPr>
            </a:br>
            <a:r>
              <a:rPr lang="en-GB" sz="1800" b="1" dirty="0">
                <a:latin typeface="Agency FB"/>
              </a:rPr>
              <a:t>LCHHS4002 – DIGITAL SKILLS AND </a:t>
            </a:r>
            <a:br>
              <a:rPr lang="en-GB" sz="1800" b="1" dirty="0">
                <a:latin typeface="Agency FB" panose="020B0503020202020204" pitchFamily="34" charset="0"/>
              </a:rPr>
            </a:br>
            <a:r>
              <a:rPr lang="en-GB" sz="1800" b="1" dirty="0">
                <a:latin typeface="Agency FB"/>
              </a:rPr>
              <a:t>RESEARCH METHODS</a:t>
            </a:r>
            <a:br>
              <a:rPr lang="en-GB" sz="1800" b="1" dirty="0">
                <a:latin typeface="Agency FB" panose="020B0503020202020204" pitchFamily="34" charset="0"/>
              </a:rPr>
            </a:br>
            <a:r>
              <a:rPr lang="en-GB" sz="1800" b="1" dirty="0">
                <a:latin typeface="Agency FB"/>
              </a:rPr>
              <a:t>PRESENTATION </a:t>
            </a:r>
            <a:br>
              <a:rPr lang="en-GB" sz="1800" b="1" dirty="0">
                <a:latin typeface="Agency FB" panose="020B0503020202020204" pitchFamily="34" charset="0"/>
              </a:rPr>
            </a:br>
            <a:r>
              <a:rPr lang="en-GB" sz="1800" b="1" dirty="0">
                <a:latin typeface="Agency FB"/>
              </a:rPr>
              <a:t>        BY </a:t>
            </a:r>
            <a:br>
              <a:rPr lang="en-GB" sz="1800" b="1" dirty="0">
                <a:latin typeface="Agency FB" panose="020B0503020202020204" pitchFamily="34" charset="0"/>
              </a:rPr>
            </a:br>
            <a:r>
              <a:rPr lang="en-GB" sz="1800" b="1" dirty="0">
                <a:latin typeface="Agency FB"/>
              </a:rPr>
              <a:t>SULAIMON EDUN ADUNNI</a:t>
            </a:r>
            <a:br>
              <a:rPr lang="en-GB" sz="1800" b="1" dirty="0">
                <a:latin typeface="Agency FB" panose="020B0503020202020204" pitchFamily="34" charset="0"/>
              </a:rPr>
            </a:br>
            <a:r>
              <a:rPr lang="en-GB" sz="1800" b="1" dirty="0">
                <a:latin typeface="Agency FB"/>
              </a:rPr>
              <a:t>STUDENT ID- (2219831)</a:t>
            </a:r>
            <a:br>
              <a:rPr lang="en-GB" sz="1800" b="1" dirty="0">
                <a:latin typeface="Agency FB"/>
              </a:rPr>
            </a:br>
            <a:r>
              <a:rPr lang="en-GB" sz="1800" b="1" dirty="0">
                <a:latin typeface="Agency FB"/>
              </a:rPr>
              <a:t>LECTURER:  </a:t>
            </a:r>
            <a:r>
              <a:rPr lang="en-GB" sz="3100" dirty="0">
                <a:ea typeface="+mj-lt"/>
                <a:cs typeface="+mj-lt"/>
              </a:rPr>
              <a:t> </a:t>
            </a:r>
            <a:r>
              <a:rPr lang="en-GB" sz="2000" b="1" dirty="0">
                <a:latin typeface="Agency FB"/>
                <a:ea typeface="+mj-lt"/>
                <a:cs typeface="+mj-lt"/>
              </a:rPr>
              <a:t>Azida Zainol</a:t>
            </a:r>
            <a:endParaRPr lang="en-GB" sz="2000" b="1" dirty="0">
              <a:latin typeface="Agency FB"/>
            </a:endParaRPr>
          </a:p>
        </p:txBody>
      </p:sp>
      <p:sp>
        <p:nvSpPr>
          <p:cNvPr id="3" name="Subtitle 2">
            <a:extLst>
              <a:ext uri="{FF2B5EF4-FFF2-40B4-BE49-F238E27FC236}">
                <a16:creationId xmlns:a16="http://schemas.microsoft.com/office/drawing/2014/main" id="{5BBABB60-7E11-C5E1-822F-5DBAFA5C2EC3}"/>
              </a:ext>
            </a:extLst>
          </p:cNvPr>
          <p:cNvSpPr>
            <a:spLocks noGrp="1"/>
          </p:cNvSpPr>
          <p:nvPr>
            <p:ph type="subTitle" idx="1"/>
          </p:nvPr>
        </p:nvSpPr>
        <p:spPr>
          <a:xfrm>
            <a:off x="438912" y="4687367"/>
            <a:ext cx="4917948" cy="1335024"/>
          </a:xfrm>
        </p:spPr>
        <p:txBody>
          <a:bodyPr vert="horz" lIns="91440" tIns="45720" rIns="91440" bIns="45720" rtlCol="0" anchor="t">
            <a:normAutofit/>
          </a:bodyPr>
          <a:lstStyle/>
          <a:p>
            <a:pPr algn="l"/>
            <a:endParaRPr lang="en-GB" sz="2800"/>
          </a:p>
          <a:p>
            <a:pPr algn="l"/>
            <a:endParaRPr lang="en-GB" sz="2800" dirty="0"/>
          </a:p>
        </p:txBody>
      </p:sp>
      <p:sp>
        <p:nvSpPr>
          <p:cNvPr id="20" name="Rectangle 19">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22" name="Rectangle 21">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67655DB8-1E29-A67A-02F1-5D780FB8BEB3}"/>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v-a.se/privacy-polic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8049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74A1D-EF7C-ED10-338E-13578105DDC2}"/>
              </a:ext>
            </a:extLst>
          </p:cNvPr>
          <p:cNvSpPr>
            <a:spLocks noGrp="1"/>
          </p:cNvSpPr>
          <p:nvPr>
            <p:ph type="title"/>
          </p:nvPr>
        </p:nvSpPr>
        <p:spPr>
          <a:xfrm>
            <a:off x="761803" y="350196"/>
            <a:ext cx="4646904" cy="1624520"/>
          </a:xfrm>
        </p:spPr>
        <p:txBody>
          <a:bodyPr anchor="ctr">
            <a:normAutofit/>
          </a:bodyPr>
          <a:lstStyle/>
          <a:p>
            <a:r>
              <a:rPr lang="en-GB" sz="4000"/>
              <a:t>TITLE</a:t>
            </a:r>
          </a:p>
        </p:txBody>
      </p:sp>
      <p:sp>
        <p:nvSpPr>
          <p:cNvPr id="3" name="Content Placeholder 2">
            <a:extLst>
              <a:ext uri="{FF2B5EF4-FFF2-40B4-BE49-F238E27FC236}">
                <a16:creationId xmlns:a16="http://schemas.microsoft.com/office/drawing/2014/main" id="{33A3CD56-5749-5BCA-EA36-E36A0EF2CD2E}"/>
              </a:ext>
            </a:extLst>
          </p:cNvPr>
          <p:cNvSpPr>
            <a:spLocks noGrp="1"/>
          </p:cNvSpPr>
          <p:nvPr>
            <p:ph idx="1"/>
          </p:nvPr>
        </p:nvSpPr>
        <p:spPr>
          <a:xfrm>
            <a:off x="761802" y="2743200"/>
            <a:ext cx="4646905" cy="3613149"/>
          </a:xfrm>
        </p:spPr>
        <p:txBody>
          <a:bodyPr anchor="ctr">
            <a:normAutofit/>
          </a:bodyPr>
          <a:lstStyle/>
          <a:p>
            <a:pPr indent="0">
              <a:buNone/>
            </a:pPr>
            <a:r>
              <a:rPr lang="en-GB" sz="2000" b="1">
                <a:effectLst/>
                <a:latin typeface="Arial" panose="020B0604020202020204" pitchFamily="34" charset="0"/>
                <a:ea typeface="Times New Roman" panose="02020603050405020304" pitchFamily="18" charset="0"/>
              </a:rPr>
              <a:t>Is data protection really that important? </a:t>
            </a:r>
            <a:endParaRPr lang="en-GB" sz="2000">
              <a:effectLst/>
              <a:latin typeface="Times New Roman" panose="02020603050405020304" pitchFamily="18" charset="0"/>
              <a:ea typeface="Times New Roman" panose="02020603050405020304" pitchFamily="18" charset="0"/>
            </a:endParaRPr>
          </a:p>
          <a:p>
            <a:pPr indent="0">
              <a:buNone/>
            </a:pPr>
            <a:endParaRPr lang="en-GB" sz="2000">
              <a:effectLst/>
              <a:latin typeface="Times New Roman" panose="02020603050405020304" pitchFamily="18" charset="0"/>
              <a:ea typeface="Times New Roman" panose="02020603050405020304" pitchFamily="18" charset="0"/>
            </a:endParaRPr>
          </a:p>
          <a:p>
            <a:endParaRPr lang="en-GB" sz="2000"/>
          </a:p>
        </p:txBody>
      </p:sp>
      <p:pic>
        <p:nvPicPr>
          <p:cNvPr id="5" name="Picture 4">
            <a:extLst>
              <a:ext uri="{FF2B5EF4-FFF2-40B4-BE49-F238E27FC236}">
                <a16:creationId xmlns:a16="http://schemas.microsoft.com/office/drawing/2014/main" id="{629F016D-EF34-4CC0-D47F-1EC2DC6A9093}"/>
              </a:ext>
            </a:extLst>
          </p:cNvPr>
          <p:cNvPicPr>
            <a:picLocks noChangeAspect="1"/>
          </p:cNvPicPr>
          <p:nvPr/>
        </p:nvPicPr>
        <p:blipFill rotWithShape="1">
          <a:blip r:embed="rId2"/>
          <a:srcRect r="49944"/>
          <a:stretch/>
        </p:blipFill>
        <p:spPr>
          <a:xfrm>
            <a:off x="6096000" y="1"/>
            <a:ext cx="6102825" cy="6858000"/>
          </a:xfrm>
          <a:prstGeom prst="rect">
            <a:avLst/>
          </a:prstGeom>
        </p:spPr>
      </p:pic>
    </p:spTree>
    <p:extLst>
      <p:ext uri="{BB962C8B-B14F-4D97-AF65-F5344CB8AC3E}">
        <p14:creationId xmlns:p14="http://schemas.microsoft.com/office/powerpoint/2010/main" val="147074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9BCF8-DCCA-1E16-4947-C233A50BDEC7}"/>
              </a:ext>
            </a:extLst>
          </p:cNvPr>
          <p:cNvSpPr>
            <a:spLocks noGrp="1"/>
          </p:cNvSpPr>
          <p:nvPr>
            <p:ph type="title"/>
          </p:nvPr>
        </p:nvSpPr>
        <p:spPr>
          <a:xfrm>
            <a:off x="761800" y="762001"/>
            <a:ext cx="5334197" cy="1708242"/>
          </a:xfrm>
        </p:spPr>
        <p:txBody>
          <a:bodyPr anchor="ctr">
            <a:normAutofit/>
          </a:bodyPr>
          <a:lstStyle/>
          <a:p>
            <a:r>
              <a:rPr lang="en-GB" sz="4000"/>
              <a:t>Contents</a:t>
            </a:r>
          </a:p>
        </p:txBody>
      </p:sp>
      <p:sp>
        <p:nvSpPr>
          <p:cNvPr id="3" name="Content Placeholder 2">
            <a:extLst>
              <a:ext uri="{FF2B5EF4-FFF2-40B4-BE49-F238E27FC236}">
                <a16:creationId xmlns:a16="http://schemas.microsoft.com/office/drawing/2014/main" id="{9A0DADE7-5514-1320-F126-4E06AAD090EF}"/>
              </a:ext>
            </a:extLst>
          </p:cNvPr>
          <p:cNvSpPr>
            <a:spLocks noGrp="1"/>
          </p:cNvSpPr>
          <p:nvPr>
            <p:ph idx="1"/>
          </p:nvPr>
        </p:nvSpPr>
        <p:spPr>
          <a:xfrm>
            <a:off x="761800" y="2470244"/>
            <a:ext cx="5334197" cy="3769835"/>
          </a:xfrm>
        </p:spPr>
        <p:txBody>
          <a:bodyPr anchor="ctr">
            <a:normAutofit/>
          </a:bodyPr>
          <a:lstStyle/>
          <a:p>
            <a:pPr marL="342900" lvl="0" indent="-342900">
              <a:buFont typeface="Arial" panose="020B0604020202020204" pitchFamily="34" charset="0"/>
              <a:buChar char="-"/>
            </a:pPr>
            <a:r>
              <a:rPr lang="en-GB" sz="1700">
                <a:effectLst/>
                <a:latin typeface="Arial" panose="020B0604020202020204" pitchFamily="34" charset="0"/>
                <a:ea typeface="Times New Roman" panose="02020603050405020304" pitchFamily="18" charset="0"/>
              </a:rPr>
              <a:t>An introduction to your presentation, outline its purpose and contents. </a:t>
            </a:r>
            <a:endParaRPr lang="en-GB" sz="170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a:effectLst/>
                <a:latin typeface="Arial" panose="020B0604020202020204" pitchFamily="34" charset="0"/>
                <a:ea typeface="Times New Roman" panose="02020603050405020304" pitchFamily="18" charset="0"/>
              </a:rPr>
              <a:t>A brief outline of what is meant by ‘data protection’ including reference to the Data Protection Act 2018. </a:t>
            </a:r>
            <a:endParaRPr lang="en-GB" sz="170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a:effectLst/>
                <a:latin typeface="Arial" panose="020B0604020202020204" pitchFamily="34" charset="0"/>
                <a:ea typeface="Times New Roman" panose="02020603050405020304" pitchFamily="18" charset="0"/>
              </a:rPr>
              <a:t>One example of how data in the workplace can be kept safe. </a:t>
            </a:r>
            <a:endParaRPr lang="en-GB" sz="170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a:effectLst/>
                <a:latin typeface="Arial" panose="020B0604020202020204" pitchFamily="34" charset="0"/>
                <a:ea typeface="Times New Roman" panose="02020603050405020304" pitchFamily="18" charset="0"/>
              </a:rPr>
              <a:t>One example of how data in the workplace can be leaked or lost. </a:t>
            </a:r>
            <a:endParaRPr lang="en-GB" sz="170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a:effectLst/>
                <a:latin typeface="Arial" panose="020B0604020202020204" pitchFamily="34" charset="0"/>
                <a:ea typeface="Times New Roman" panose="02020603050405020304" pitchFamily="18" charset="0"/>
              </a:rPr>
              <a:t>A conclusion about whether data protection is important or not in the workplace. </a:t>
            </a:r>
            <a:endParaRPr lang="en-GB" sz="170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700">
                <a:effectLst/>
                <a:latin typeface="Arial" panose="020B0604020202020204" pitchFamily="34" charset="0"/>
                <a:ea typeface="Times New Roman" panose="02020603050405020304" pitchFamily="18" charset="0"/>
              </a:rPr>
              <a:t>A slide containing full references of any source used. </a:t>
            </a:r>
            <a:endParaRPr lang="en-GB" sz="1700">
              <a:effectLst/>
              <a:latin typeface="Times New Roman" panose="02020603050405020304" pitchFamily="18" charset="0"/>
              <a:ea typeface="Times New Roman" panose="02020603050405020304" pitchFamily="18" charset="0"/>
            </a:endParaRPr>
          </a:p>
          <a:p>
            <a:pPr indent="0">
              <a:buNone/>
            </a:pPr>
            <a:endParaRPr lang="en-GB" sz="1700">
              <a:effectLst/>
              <a:latin typeface="Times New Roman" panose="02020603050405020304" pitchFamily="18" charset="0"/>
              <a:ea typeface="Times New Roman" panose="02020603050405020304" pitchFamily="18" charset="0"/>
            </a:endParaRPr>
          </a:p>
          <a:p>
            <a:endParaRPr lang="en-GB" sz="1700"/>
          </a:p>
        </p:txBody>
      </p:sp>
      <p:pic>
        <p:nvPicPr>
          <p:cNvPr id="5" name="Picture 4" descr="Padlock on computer motherboard">
            <a:extLst>
              <a:ext uri="{FF2B5EF4-FFF2-40B4-BE49-F238E27FC236}">
                <a16:creationId xmlns:a16="http://schemas.microsoft.com/office/drawing/2014/main" id="{796066B1-05A0-AF2E-537D-4B0EBE41EBF6}"/>
              </a:ext>
            </a:extLst>
          </p:cNvPr>
          <p:cNvPicPr>
            <a:picLocks noChangeAspect="1"/>
          </p:cNvPicPr>
          <p:nvPr/>
        </p:nvPicPr>
        <p:blipFill rotWithShape="1">
          <a:blip r:embed="rId2"/>
          <a:srcRect l="12405" r="3575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60418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Rounded Corners 63">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02F0F-8FC8-1EBF-51E7-B79E91F6CD44}"/>
              </a:ext>
            </a:extLst>
          </p:cNvPr>
          <p:cNvSpPr>
            <a:spLocks noGrp="1"/>
          </p:cNvSpPr>
          <p:nvPr>
            <p:ph type="title"/>
          </p:nvPr>
        </p:nvSpPr>
        <p:spPr>
          <a:xfrm>
            <a:off x="956826" y="1112969"/>
            <a:ext cx="3937298" cy="4166010"/>
          </a:xfrm>
        </p:spPr>
        <p:txBody>
          <a:bodyPr>
            <a:normAutofit/>
          </a:bodyPr>
          <a:lstStyle/>
          <a:p>
            <a:r>
              <a:rPr lang="en-GB" b="0" i="0">
                <a:solidFill>
                  <a:srgbClr val="FFFFFF"/>
                </a:solidFill>
                <a:effectLst/>
                <a:latin typeface="Segoe UI" panose="020B0502040204020203" pitchFamily="34" charset="0"/>
              </a:rPr>
              <a:t>Introduction</a:t>
            </a:r>
            <a:endParaRPr lang="en-GB">
              <a:solidFill>
                <a:srgbClr val="FFFFFF"/>
              </a:solidFill>
            </a:endParaRPr>
          </a:p>
        </p:txBody>
      </p:sp>
      <p:sp>
        <p:nvSpPr>
          <p:cNvPr id="65" name="Freeform: Shape 4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66" name="Freeform: Shape 4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E69ACB-B6E9-677E-B557-CFC237CA09B4}"/>
              </a:ext>
            </a:extLst>
          </p:cNvPr>
          <p:cNvSpPr>
            <a:spLocks noGrp="1"/>
          </p:cNvSpPr>
          <p:nvPr>
            <p:ph idx="1"/>
          </p:nvPr>
        </p:nvSpPr>
        <p:spPr>
          <a:xfrm>
            <a:off x="6096000" y="820880"/>
            <a:ext cx="5257799" cy="4889350"/>
          </a:xfrm>
        </p:spPr>
        <p:txBody>
          <a:bodyPr anchor="t">
            <a:normAutofit/>
          </a:bodyPr>
          <a:lstStyle/>
          <a:p>
            <a:pPr marL="0" indent="0">
              <a:buNone/>
            </a:pPr>
            <a:br>
              <a:rPr lang="en-GB"/>
            </a:br>
            <a:r>
              <a:rPr lang="en-GB" i="0">
                <a:effectLst/>
                <a:latin typeface="Segoe UI" panose="020B0502040204020203" pitchFamily="34" charset="0"/>
              </a:rPr>
              <a:t>Welcome everyone to today's presentation on the importance of data protection in the modern workplace. Throughout this presentation, I will explore the significance of safeguarding data and the implications of failing to do so.</a:t>
            </a:r>
            <a:endParaRPr lang="en-GB"/>
          </a:p>
        </p:txBody>
      </p:sp>
      <p:sp>
        <p:nvSpPr>
          <p:cNvPr id="48" name="Freeform: Shape 4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28100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0FFE0-1B57-8A64-76C2-EDCCBDCC8A16}"/>
              </a:ext>
            </a:extLst>
          </p:cNvPr>
          <p:cNvSpPr>
            <a:spLocks noGrp="1"/>
          </p:cNvSpPr>
          <p:nvPr>
            <p:ph type="title"/>
          </p:nvPr>
        </p:nvSpPr>
        <p:spPr>
          <a:xfrm>
            <a:off x="761800" y="762001"/>
            <a:ext cx="5334197" cy="1708242"/>
          </a:xfrm>
        </p:spPr>
        <p:txBody>
          <a:bodyPr anchor="ctr">
            <a:normAutofit/>
          </a:bodyPr>
          <a:lstStyle/>
          <a:p>
            <a:r>
              <a:rPr lang="en-GB" sz="4000" b="0" i="0">
                <a:effectLst/>
                <a:latin typeface="Segoe UI" panose="020B0502040204020203" pitchFamily="34" charset="0"/>
              </a:rPr>
              <a:t>Outline</a:t>
            </a:r>
            <a:endParaRPr lang="en-GB" sz="4000"/>
          </a:p>
        </p:txBody>
      </p:sp>
      <p:sp>
        <p:nvSpPr>
          <p:cNvPr id="3" name="Content Placeholder 2">
            <a:extLst>
              <a:ext uri="{FF2B5EF4-FFF2-40B4-BE49-F238E27FC236}">
                <a16:creationId xmlns:a16="http://schemas.microsoft.com/office/drawing/2014/main" id="{A38066EE-14F0-44BB-EBD8-CB1D2136BDDB}"/>
              </a:ext>
            </a:extLst>
          </p:cNvPr>
          <p:cNvSpPr>
            <a:spLocks noGrp="1"/>
          </p:cNvSpPr>
          <p:nvPr>
            <p:ph idx="1"/>
          </p:nvPr>
        </p:nvSpPr>
        <p:spPr>
          <a:xfrm>
            <a:off x="761800" y="2470244"/>
            <a:ext cx="5334197" cy="3769835"/>
          </a:xfrm>
        </p:spPr>
        <p:txBody>
          <a:bodyPr anchor="ctr">
            <a:normAutofit/>
          </a:bodyPr>
          <a:lstStyle/>
          <a:p>
            <a:pPr marL="0" indent="0">
              <a:buNone/>
            </a:pPr>
            <a:br>
              <a:rPr lang="en-GB" sz="2000"/>
            </a:br>
            <a:r>
              <a:rPr lang="en-GB" sz="2000" b="0" i="0">
                <a:effectLst/>
                <a:latin typeface="Segoe UI" panose="020B0502040204020203" pitchFamily="34" charset="0"/>
              </a:rPr>
              <a:t>1. Understanding Data Protection</a:t>
            </a:r>
            <a:br>
              <a:rPr lang="en-GB" sz="2000"/>
            </a:br>
            <a:r>
              <a:rPr lang="en-GB" sz="2000" b="0" i="0">
                <a:effectLst/>
                <a:latin typeface="Segoe UI" panose="020B0502040204020203" pitchFamily="34" charset="0"/>
              </a:rPr>
              <a:t>2. Examples of Data Protection Measures</a:t>
            </a:r>
            <a:br>
              <a:rPr lang="en-GB" sz="2000"/>
            </a:br>
            <a:r>
              <a:rPr lang="en-GB" sz="2000" b="0" i="0">
                <a:effectLst/>
                <a:latin typeface="Segoe UI" panose="020B0502040204020203" pitchFamily="34" charset="0"/>
              </a:rPr>
              <a:t>3. Consequences of Data Leakage</a:t>
            </a:r>
            <a:br>
              <a:rPr lang="en-GB" sz="2000"/>
            </a:br>
            <a:r>
              <a:rPr lang="en-GB" sz="2000" b="0" i="0">
                <a:effectLst/>
                <a:latin typeface="Segoe UI" panose="020B0502040204020203" pitchFamily="34" charset="0"/>
              </a:rPr>
              <a:t>4. Conclusion: The Importance of Data Protection</a:t>
            </a:r>
            <a:br>
              <a:rPr lang="en-GB" sz="2000"/>
            </a:br>
            <a:endParaRPr lang="en-GB" sz="2000"/>
          </a:p>
        </p:txBody>
      </p:sp>
      <p:pic>
        <p:nvPicPr>
          <p:cNvPr id="5" name="Picture 4" descr="An abstract design with lines and financial symbols">
            <a:extLst>
              <a:ext uri="{FF2B5EF4-FFF2-40B4-BE49-F238E27FC236}">
                <a16:creationId xmlns:a16="http://schemas.microsoft.com/office/drawing/2014/main" id="{BF200512-7661-9304-BD70-CAA11A8A9033}"/>
              </a:ext>
            </a:extLst>
          </p:cNvPr>
          <p:cNvPicPr>
            <a:picLocks noChangeAspect="1"/>
          </p:cNvPicPr>
          <p:nvPr/>
        </p:nvPicPr>
        <p:blipFill rotWithShape="1">
          <a:blip r:embed="rId2"/>
          <a:srcRect l="23733" r="24625"/>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4467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3E7DB-3F77-B885-8AC1-A618A42949FB}"/>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Segoe UI" panose="020B0502040204020203" pitchFamily="34" charset="0"/>
              </a:rPr>
              <a:t>What is Data Protection?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FB8815-B5A5-46D1-95A2-510B5F244B1B}"/>
              </a:ext>
            </a:extLst>
          </p:cNvPr>
          <p:cNvSpPr>
            <a:spLocks noGrp="1"/>
          </p:cNvSpPr>
          <p:nvPr>
            <p:ph idx="1"/>
          </p:nvPr>
        </p:nvSpPr>
        <p:spPr>
          <a:xfrm>
            <a:off x="4447308" y="591344"/>
            <a:ext cx="6906491" cy="5585619"/>
          </a:xfrm>
        </p:spPr>
        <p:txBody>
          <a:bodyPr anchor="ctr">
            <a:normAutofit/>
          </a:bodyPr>
          <a:lstStyle/>
          <a:p>
            <a:pPr marL="0" indent="0">
              <a:buNone/>
            </a:pPr>
            <a:br>
              <a:rPr lang="en-GB" dirty="0"/>
            </a:br>
            <a:r>
              <a:rPr lang="en-GB" b="0" i="0">
                <a:effectLst/>
                <a:latin typeface="Segoe UI" panose="020B0502040204020203" pitchFamily="34" charset="0"/>
              </a:rPr>
              <a:t>Data protection refers to the practices, safeguards, and policies put in place to protect data from unauthorized access, use, disclosure, disruption, modification, or destruction. In the UK, the Data Protection Act 2018 governs how personal data is processed and provides individuals with certain rights regarding their data.</a:t>
            </a:r>
            <a:br>
              <a:rPr lang="en-GB" dirty="0"/>
            </a:br>
            <a:endParaRPr lang="en-GB" dirty="0"/>
          </a:p>
        </p:txBody>
      </p:sp>
    </p:spTree>
    <p:extLst>
      <p:ext uri="{BB962C8B-B14F-4D97-AF65-F5344CB8AC3E}">
        <p14:creationId xmlns:p14="http://schemas.microsoft.com/office/powerpoint/2010/main" val="3993556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 name="Rectangle 2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1A661-E4A7-8380-6668-C287A0C333D7}"/>
              </a:ext>
            </a:extLst>
          </p:cNvPr>
          <p:cNvSpPr>
            <a:spLocks noGrp="1"/>
          </p:cNvSpPr>
          <p:nvPr>
            <p:ph type="title"/>
          </p:nvPr>
        </p:nvSpPr>
        <p:spPr>
          <a:xfrm>
            <a:off x="761803" y="350196"/>
            <a:ext cx="4646904" cy="1624520"/>
          </a:xfrm>
        </p:spPr>
        <p:txBody>
          <a:bodyPr anchor="ctr">
            <a:normAutofit/>
          </a:bodyPr>
          <a:lstStyle/>
          <a:p>
            <a:r>
              <a:rPr lang="en-GB" sz="4000" b="0" i="0">
                <a:effectLst/>
                <a:latin typeface="Segoe UI" panose="020B0502040204020203" pitchFamily="34" charset="0"/>
              </a:rPr>
              <a:t>Example of Keeping Data Safe</a:t>
            </a:r>
            <a:endParaRPr lang="en-GB" sz="4000"/>
          </a:p>
        </p:txBody>
      </p:sp>
      <p:sp>
        <p:nvSpPr>
          <p:cNvPr id="3" name="Content Placeholder 2">
            <a:extLst>
              <a:ext uri="{FF2B5EF4-FFF2-40B4-BE49-F238E27FC236}">
                <a16:creationId xmlns:a16="http://schemas.microsoft.com/office/drawing/2014/main" id="{2764B566-EBD4-3F31-7ADD-5C1416FC5E19}"/>
              </a:ext>
            </a:extLst>
          </p:cNvPr>
          <p:cNvSpPr>
            <a:spLocks noGrp="1"/>
          </p:cNvSpPr>
          <p:nvPr>
            <p:ph idx="1"/>
          </p:nvPr>
        </p:nvSpPr>
        <p:spPr>
          <a:xfrm>
            <a:off x="761802" y="2743200"/>
            <a:ext cx="4646905" cy="3613149"/>
          </a:xfrm>
        </p:spPr>
        <p:txBody>
          <a:bodyPr anchor="ctr">
            <a:normAutofit/>
          </a:bodyPr>
          <a:lstStyle/>
          <a:p>
            <a:r>
              <a:rPr lang="en-GB" sz="2000" b="0" i="0">
                <a:effectLst/>
                <a:latin typeface="Segoe UI" panose="020B0502040204020203" pitchFamily="34" charset="0"/>
              </a:rPr>
              <a:t>One effective way to keep data safe in the workplace is by implementing strong encryption methods to secure sensitive information. By encrypting data, even if it is compromised, unauthorized individuals will not be able to access its contents.</a:t>
            </a:r>
            <a:br>
              <a:rPr lang="en-GB" sz="2000"/>
            </a:br>
            <a:endParaRPr lang="en-GB" sz="2000"/>
          </a:p>
        </p:txBody>
      </p:sp>
      <p:pic>
        <p:nvPicPr>
          <p:cNvPr id="24" name="Picture 23" descr="3D box skeletons">
            <a:extLst>
              <a:ext uri="{FF2B5EF4-FFF2-40B4-BE49-F238E27FC236}">
                <a16:creationId xmlns:a16="http://schemas.microsoft.com/office/drawing/2014/main" id="{2705B063-E1BD-1433-9541-173667C776AC}"/>
              </a:ext>
            </a:extLst>
          </p:cNvPr>
          <p:cNvPicPr>
            <a:picLocks noChangeAspect="1"/>
          </p:cNvPicPr>
          <p:nvPr/>
        </p:nvPicPr>
        <p:blipFill rotWithShape="1">
          <a:blip r:embed="rId2"/>
          <a:srcRect l="22016" r="18583" b="-2"/>
          <a:stretch/>
        </p:blipFill>
        <p:spPr>
          <a:xfrm>
            <a:off x="6096000" y="1"/>
            <a:ext cx="6102825" cy="6858000"/>
          </a:xfrm>
          <a:prstGeom prst="rect">
            <a:avLst/>
          </a:prstGeom>
        </p:spPr>
      </p:pic>
    </p:spTree>
    <p:extLst>
      <p:ext uri="{BB962C8B-B14F-4D97-AF65-F5344CB8AC3E}">
        <p14:creationId xmlns:p14="http://schemas.microsoft.com/office/powerpoint/2010/main" val="806950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A13CA-DFBE-6B47-9CB4-1C75C10A255E}"/>
              </a:ext>
            </a:extLst>
          </p:cNvPr>
          <p:cNvSpPr>
            <a:spLocks noGrp="1"/>
          </p:cNvSpPr>
          <p:nvPr>
            <p:ph type="title"/>
          </p:nvPr>
        </p:nvSpPr>
        <p:spPr>
          <a:xfrm>
            <a:off x="761803" y="350196"/>
            <a:ext cx="4646904" cy="1624520"/>
          </a:xfrm>
        </p:spPr>
        <p:txBody>
          <a:bodyPr anchor="ctr">
            <a:normAutofit/>
          </a:bodyPr>
          <a:lstStyle/>
          <a:p>
            <a:r>
              <a:rPr lang="en-GB" sz="3700" b="0" i="0">
                <a:effectLst/>
                <a:latin typeface="Segoe UI" panose="020B0502040204020203" pitchFamily="34" charset="0"/>
              </a:rPr>
              <a:t>Example of Data Leakage or Loss</a:t>
            </a:r>
            <a:br>
              <a:rPr lang="en-GB" sz="3700"/>
            </a:br>
            <a:endParaRPr lang="en-GB" sz="3700"/>
          </a:p>
        </p:txBody>
      </p:sp>
      <p:sp>
        <p:nvSpPr>
          <p:cNvPr id="3" name="Content Placeholder 2">
            <a:extLst>
              <a:ext uri="{FF2B5EF4-FFF2-40B4-BE49-F238E27FC236}">
                <a16:creationId xmlns:a16="http://schemas.microsoft.com/office/drawing/2014/main" id="{9C0D162A-EDBC-7239-EC1A-7216B799CA86}"/>
              </a:ext>
            </a:extLst>
          </p:cNvPr>
          <p:cNvSpPr>
            <a:spLocks noGrp="1"/>
          </p:cNvSpPr>
          <p:nvPr>
            <p:ph idx="1"/>
          </p:nvPr>
        </p:nvSpPr>
        <p:spPr>
          <a:xfrm>
            <a:off x="761802" y="2743200"/>
            <a:ext cx="4646905" cy="3613149"/>
          </a:xfrm>
        </p:spPr>
        <p:txBody>
          <a:bodyPr anchor="ctr">
            <a:normAutofit/>
          </a:bodyPr>
          <a:lstStyle/>
          <a:p>
            <a:pPr marL="0" indent="0">
              <a:buNone/>
            </a:pPr>
            <a:r>
              <a:rPr lang="en-GB" sz="2000" b="0" i="0">
                <a:effectLst/>
                <a:latin typeface="Segoe UI" panose="020B0502040204020203" pitchFamily="34" charset="0"/>
              </a:rPr>
              <a:t>Data in the workplace can be leaked or lost through various means, such as a phishing attack where employees unknowingly provide login credentials to malicious actors. Additionally, physical loss of devices like laptops or USB drives can lead to data exposure.</a:t>
            </a:r>
            <a:br>
              <a:rPr lang="en-GB" sz="2000"/>
            </a:br>
            <a:endParaRPr lang="en-GB" sz="2000"/>
          </a:p>
        </p:txBody>
      </p:sp>
      <p:pic>
        <p:nvPicPr>
          <p:cNvPr id="26" name="Picture 25" descr="Magnifying glass showing decling performance">
            <a:extLst>
              <a:ext uri="{FF2B5EF4-FFF2-40B4-BE49-F238E27FC236}">
                <a16:creationId xmlns:a16="http://schemas.microsoft.com/office/drawing/2014/main" id="{712D30F6-3709-8B51-AA5F-A1D5C8BCB000}"/>
              </a:ext>
            </a:extLst>
          </p:cNvPr>
          <p:cNvPicPr>
            <a:picLocks noChangeAspect="1"/>
          </p:cNvPicPr>
          <p:nvPr/>
        </p:nvPicPr>
        <p:blipFill rotWithShape="1">
          <a:blip r:embed="rId2"/>
          <a:srcRect l="5018" r="35581" b="-2"/>
          <a:stretch/>
        </p:blipFill>
        <p:spPr>
          <a:xfrm>
            <a:off x="6096000" y="1"/>
            <a:ext cx="6102825" cy="6858000"/>
          </a:xfrm>
          <a:prstGeom prst="rect">
            <a:avLst/>
          </a:prstGeom>
        </p:spPr>
      </p:pic>
    </p:spTree>
    <p:extLst>
      <p:ext uri="{BB962C8B-B14F-4D97-AF65-F5344CB8AC3E}">
        <p14:creationId xmlns:p14="http://schemas.microsoft.com/office/powerpoint/2010/main" val="3553623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22035-D601-9F18-30F1-35400735DECA}"/>
              </a:ext>
            </a:extLst>
          </p:cNvPr>
          <p:cNvSpPr>
            <a:spLocks noGrp="1"/>
          </p:cNvSpPr>
          <p:nvPr>
            <p:ph type="title"/>
          </p:nvPr>
        </p:nvSpPr>
        <p:spPr>
          <a:xfrm>
            <a:off x="6803409" y="762001"/>
            <a:ext cx="4156512" cy="1708244"/>
          </a:xfrm>
        </p:spPr>
        <p:txBody>
          <a:bodyPr anchor="ctr">
            <a:normAutofit/>
          </a:bodyPr>
          <a:lstStyle/>
          <a:p>
            <a:r>
              <a:rPr lang="en-GB" sz="4000" b="0" i="0">
                <a:effectLst/>
                <a:latin typeface="Segoe UI" panose="020B0502040204020203" pitchFamily="34" charset="0"/>
              </a:rPr>
              <a:t>Conclusion</a:t>
            </a:r>
            <a:endParaRPr lang="en-GB" sz="4000"/>
          </a:p>
        </p:txBody>
      </p:sp>
      <p:pic>
        <p:nvPicPr>
          <p:cNvPr id="16" name="Picture 15" descr="Stock market graph on display">
            <a:extLst>
              <a:ext uri="{FF2B5EF4-FFF2-40B4-BE49-F238E27FC236}">
                <a16:creationId xmlns:a16="http://schemas.microsoft.com/office/drawing/2014/main" id="{A44593A1-97D2-9AAE-4FEC-3E40EA5557C4}"/>
              </a:ext>
            </a:extLst>
          </p:cNvPr>
          <p:cNvPicPr>
            <a:picLocks noChangeAspect="1"/>
          </p:cNvPicPr>
          <p:nvPr/>
        </p:nvPicPr>
        <p:blipFill rotWithShape="1">
          <a:blip r:embed="rId2"/>
          <a:srcRect l="37149" r="11294"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02446217-B20D-37A9-F8D7-344802BCDF84}"/>
              </a:ext>
            </a:extLst>
          </p:cNvPr>
          <p:cNvSpPr>
            <a:spLocks noGrp="1"/>
          </p:cNvSpPr>
          <p:nvPr>
            <p:ph idx="1"/>
          </p:nvPr>
        </p:nvSpPr>
        <p:spPr>
          <a:xfrm>
            <a:off x="6803409" y="2470245"/>
            <a:ext cx="4156512" cy="3769835"/>
          </a:xfrm>
        </p:spPr>
        <p:txBody>
          <a:bodyPr anchor="ctr">
            <a:normAutofit/>
          </a:bodyPr>
          <a:lstStyle/>
          <a:p>
            <a:pPr marL="0" indent="0">
              <a:buNone/>
            </a:pPr>
            <a:br>
              <a:rPr lang="en-GB" sz="2000"/>
            </a:br>
            <a:r>
              <a:rPr lang="en-GB" sz="2000" b="0" i="0">
                <a:effectLst/>
                <a:latin typeface="Segoe UI" panose="020B0502040204020203" pitchFamily="34" charset="0"/>
              </a:rPr>
              <a:t>In conclusion, data protection is paramount in the modern workplace due to the increasing volume of data generated and the potential risks associated with data breaches. Failure to prioritize data protection can result in severe consequences such as financial loss, reputational damage, and legal implications.</a:t>
            </a:r>
            <a:br>
              <a:rPr lang="en-GB" sz="2000"/>
            </a:br>
            <a:endParaRPr lang="en-GB" sz="2000"/>
          </a:p>
        </p:txBody>
      </p:sp>
    </p:spTree>
    <p:extLst>
      <p:ext uri="{BB962C8B-B14F-4D97-AF65-F5344CB8AC3E}">
        <p14:creationId xmlns:p14="http://schemas.microsoft.com/office/powerpoint/2010/main" val="555220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ircular pattern with icons and symbols&#10;&#10;Description automatically generated">
            <a:extLst>
              <a:ext uri="{FF2B5EF4-FFF2-40B4-BE49-F238E27FC236}">
                <a16:creationId xmlns:a16="http://schemas.microsoft.com/office/drawing/2014/main" id="{B9A6C173-F3E6-74DB-F158-1695CE1B921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29" r="3518" b="2"/>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0F3A40-5175-BB7A-014C-E7A4499D7AD6}"/>
              </a:ext>
            </a:extLst>
          </p:cNvPr>
          <p:cNvSpPr>
            <a:spLocks noGrp="1"/>
          </p:cNvSpPr>
          <p:nvPr>
            <p:ph type="title"/>
          </p:nvPr>
        </p:nvSpPr>
        <p:spPr>
          <a:xfrm>
            <a:off x="7531610" y="365125"/>
            <a:ext cx="3822189" cy="1899912"/>
          </a:xfrm>
        </p:spPr>
        <p:txBody>
          <a:bodyPr>
            <a:normAutofit/>
          </a:bodyPr>
          <a:lstStyle/>
          <a:p>
            <a:r>
              <a:rPr lang="en-GB" sz="4000"/>
              <a:t>References</a:t>
            </a:r>
          </a:p>
        </p:txBody>
      </p:sp>
      <p:sp>
        <p:nvSpPr>
          <p:cNvPr id="3" name="Content Placeholder 2">
            <a:extLst>
              <a:ext uri="{FF2B5EF4-FFF2-40B4-BE49-F238E27FC236}">
                <a16:creationId xmlns:a16="http://schemas.microsoft.com/office/drawing/2014/main" id="{4C8EE3AD-21C1-D3B1-C178-7BD345F312A1}"/>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br>
              <a:rPr lang="en-GB" sz="2000" dirty="0"/>
            </a:br>
            <a:r>
              <a:rPr lang="en-GB" sz="2000" dirty="0"/>
              <a:t>- Data Protection Act 2018, UK Government</a:t>
            </a:r>
            <a:endParaRPr lang="en-US" dirty="0"/>
          </a:p>
          <a:p>
            <a:pPr marL="0" indent="0">
              <a:buNone/>
            </a:pPr>
            <a:r>
              <a:rPr lang="en-GB" sz="2000" dirty="0"/>
              <a:t>- Information Commissioner's Office (ICO) Guidelines on Data Protection</a:t>
            </a:r>
            <a:endParaRPr lang="en-GB" dirty="0"/>
          </a:p>
          <a:p>
            <a:pPr marL="0" indent="0">
              <a:buNone/>
            </a:pPr>
            <a:r>
              <a:rPr lang="en-GB" sz="2000" dirty="0">
                <a:ea typeface="+mn-lt"/>
                <a:cs typeface="+mn-lt"/>
              </a:rPr>
              <a:t>- </a:t>
            </a:r>
            <a:r>
              <a:rPr lang="en-GB" sz="2000" dirty="0" err="1">
                <a:ea typeface="+mn-lt"/>
                <a:cs typeface="+mn-lt"/>
              </a:rPr>
              <a:t>Ponemon</a:t>
            </a:r>
            <a:r>
              <a:rPr lang="en-GB" sz="2000" dirty="0">
                <a:ea typeface="+mn-lt"/>
                <a:cs typeface="+mn-lt"/>
              </a:rPr>
              <a:t> Institute's Cost of a Data Breach Report</a:t>
            </a:r>
            <a:br>
              <a:rPr lang="en-GB" sz="2000" dirty="0">
                <a:effectLst/>
              </a:rPr>
            </a:br>
            <a:endParaRPr lang="en-GB" sz="2000"/>
          </a:p>
        </p:txBody>
      </p:sp>
      <p:sp>
        <p:nvSpPr>
          <p:cNvPr id="6" name="TextBox 5">
            <a:extLst>
              <a:ext uri="{FF2B5EF4-FFF2-40B4-BE49-F238E27FC236}">
                <a16:creationId xmlns:a16="http://schemas.microsoft.com/office/drawing/2014/main" id="{5C4A9625-FD2A-C90C-E877-0FB2E583F7C6}"/>
              </a:ext>
            </a:extLst>
          </p:cNvPr>
          <p:cNvSpPr txBox="1"/>
          <p:nvPr/>
        </p:nvSpPr>
        <p:spPr>
          <a:xfrm>
            <a:off x="7237567"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rivateinternetaccess.com/blog/general-data-protection-regulation-one-year-on-what-nex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5350258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ead9aa6dbb99b6d1cab2b4a026e9e9d">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17bdb7a748c673655957a6b0853c2cfb"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8F59277-FC62-4437-BDA3-1337589AB51F}">
  <ds:schemaRefs>
    <ds:schemaRef ds:uri="http://schemas.microsoft.com/sharepoint/v3/contenttype/forms"/>
  </ds:schemaRefs>
</ds:datastoreItem>
</file>

<file path=customXml/itemProps2.xml><?xml version="1.0" encoding="utf-8"?>
<ds:datastoreItem xmlns:ds="http://schemas.openxmlformats.org/officeDocument/2006/customXml" ds:itemID="{01D10F9B-3557-4118-91F3-676DCA68A0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688359-853E-4BE5-9E17-978306A9F18C}">
  <ds:schemaRefs>
    <ds:schemaRef ds:uri="http://purl.org/dc/dcmitype/"/>
    <ds:schemaRef ds:uri="http://purl.org/dc/terms/"/>
    <ds:schemaRef ds:uri="http://schemas.microsoft.com/office/2006/documentManagement/types"/>
    <ds:schemaRef ds:uri="04c7059f-bde8-4ce9-bb0f-e52888740953"/>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d8e79d84-78fb-44a9-92e9-d04bdd8f0359"/>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68</TotalTime>
  <Words>463</Words>
  <Application>Microsoft Office PowerPoint</Application>
  <PresentationFormat>Widescreen</PresentationFormat>
  <Paragraphs>26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LCHHS4002 – DIGITAL SKILLS AND  RESEARCH METHODS PRESENTATION          BY  SULAIMON EDUN ADUNNI STUDENT ID- (2219831) LECTURER:   Azida Zainol</vt:lpstr>
      <vt:lpstr>TITLE</vt:lpstr>
      <vt:lpstr>Contents</vt:lpstr>
      <vt:lpstr>Introduction</vt:lpstr>
      <vt:lpstr>Outline</vt:lpstr>
      <vt:lpstr>What is Data Protection?</vt:lpstr>
      <vt:lpstr>Example of Keeping Data Safe</vt:lpstr>
      <vt:lpstr>Example of Data Leakage or Loss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LCHHS4002 – DIGITAL SKILLS AND  RESEARCH METHODS PRESENTATION          BY  SULAIMON EDUN ADUNNI STUDENT ID- (2219831)</dc:title>
  <dc:creator>Sulaimon Edun Adunni (2219831)</dc:creator>
  <cp:lastModifiedBy>Sulaimon Edun Adunni (2219831)</cp:lastModifiedBy>
  <cp:revision>39</cp:revision>
  <dcterms:created xsi:type="dcterms:W3CDTF">2024-04-02T05:06:44Z</dcterms:created>
  <dcterms:modified xsi:type="dcterms:W3CDTF">2024-04-04T18:35:31Z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