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9" r:id="rId7"/>
    <p:sldId id="270" r:id="rId8"/>
    <p:sldId id="262" r:id="rId9"/>
    <p:sldId id="267" r:id="rId10"/>
    <p:sldId id="268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C6B67C-EE74-4575-B0C9-07E84F10E66F}" v="10" dt="2026-07-12T22:15:58.0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74" d="100"/>
          <a:sy n="74" d="100"/>
        </p:scale>
        <p:origin x="10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2234190"/>
            <a:ext cx="8427720" cy="3586798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"/>
              </a:rPr>
              <a:t>MODULE NAME: 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ERVIN XHEBEXHIA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2528116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CHARLES OBINWA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presentation will focus on Basil’s Bakery, an independent business specialising in artisan baked goods. There will be a focus on the rise of sales and subsequent fall during the lockdown of 2020 and post-COVID UK. We will perform a PESTLE analysis and use a fishbone diagram to explore and find the reasons why the sales fell and stayed below the pre-lockdown figures.</a:t>
            </a:r>
          </a:p>
          <a:p>
            <a:r>
              <a:rPr lang="en-GB" b="1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We will then discuss possible strategies to help Basil’s Bakery see an increase of sales and get back on track to reach the pre-COVID levels.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/>
          </a:bodyPr>
          <a:lstStyle/>
          <a:p>
            <a:r>
              <a:rPr lang="en-GB" sz="1900" b="1" dirty="0"/>
              <a:t>Basil’s Bakery</a:t>
            </a:r>
            <a:endParaRPr lang="en-GB" sz="19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900" b="1" dirty="0"/>
              <a:t>Founded in 2015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/>
              <a:t>Owners: Basil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/>
              <a:t>Sells: Baked goods; cakes, pastries and breads.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/>
              <a:t>Ownership: Independent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/>
              <a:t>Location: Shopping Retail Park in Coventry, UK.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900" b="1" dirty="0"/>
              <a:t>Popular with Office and Warehouse workers.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96608"/>
            <a:ext cx="10065503" cy="5225926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</a:rPr>
              <a:t>What:</a:t>
            </a:r>
          </a:p>
          <a:p>
            <a:r>
              <a:rPr lang="en-GB" sz="1900" dirty="0">
                <a:solidFill>
                  <a:schemeClr val="tx1"/>
                </a:solidFill>
              </a:rPr>
              <a:t>	Introduce an option for customers to pre-order and collect their orders. </a:t>
            </a:r>
          </a:p>
          <a:p>
            <a:r>
              <a:rPr lang="en-GB" sz="1900" dirty="0">
                <a:solidFill>
                  <a:schemeClr val="tx1"/>
                </a:solidFill>
              </a:rPr>
              <a:t>	Introduce an option of delivery to customers. Limited at first due to Basil’s need 	to bake.</a:t>
            </a:r>
          </a:p>
          <a:p>
            <a:r>
              <a:rPr lang="en-GB" sz="1900" dirty="0">
                <a:solidFill>
                  <a:schemeClr val="tx1"/>
                </a:solidFill>
              </a:rPr>
              <a:t>	Who:</a:t>
            </a:r>
          </a:p>
          <a:p>
            <a:pPr lvl="1"/>
            <a:r>
              <a:rPr lang="en-GB" sz="1900" dirty="0">
                <a:solidFill>
                  <a:schemeClr val="tx1"/>
                </a:solidFill>
              </a:rPr>
              <a:t>Basil remains responsible for production and quality. He also makes any decisions for the business.</a:t>
            </a:r>
          </a:p>
          <a:p>
            <a:pPr lvl="1"/>
            <a:r>
              <a:rPr lang="en-GB" sz="1900" dirty="0">
                <a:solidFill>
                  <a:schemeClr val="tx1"/>
                </a:solidFill>
              </a:rPr>
              <a:t>Part-time workers may be needed to handle calls, packing and collections. And, if delivery option successful help bake orders to allow for more deliveries.</a:t>
            </a:r>
          </a:p>
          <a:p>
            <a:pPr lvl="1"/>
            <a:r>
              <a:rPr lang="en-GB" sz="1900" dirty="0">
                <a:solidFill>
                  <a:schemeClr val="tx1"/>
                </a:solidFill>
              </a:rPr>
              <a:t>Existing delivery apps can be utilised to create a pre-ordering and delivery system without the need to hire a delivery driver.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</a:rPr>
              <a:t>Where:</a:t>
            </a:r>
          </a:p>
          <a:p>
            <a:pPr lvl="1"/>
            <a:r>
              <a:rPr lang="en-GB" sz="1700" dirty="0">
                <a:solidFill>
                  <a:schemeClr val="tx1"/>
                </a:solidFill>
              </a:rPr>
              <a:t>The bakery should still be located inside of the shopping retail park but should expand its market area to include people other than these just passing through the retail park.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CADC04-5438-DBEC-B4B6-9C1B940392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4696E-F68C-1F74-F6F6-4D0921491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2FD4BD-0BCE-1F3D-2658-4B1E4B71E3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96608"/>
            <a:ext cx="10065503" cy="5225926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</a:rPr>
              <a:t>Why:</a:t>
            </a:r>
          </a:p>
          <a:p>
            <a:r>
              <a:rPr lang="en-GB" sz="1900" dirty="0">
                <a:solidFill>
                  <a:schemeClr val="tx1"/>
                </a:solidFill>
              </a:rPr>
              <a:t>	Sales remain below 2019 levels years after lockdown restrictions ended.</a:t>
            </a:r>
          </a:p>
          <a:p>
            <a:r>
              <a:rPr lang="en-GB" sz="1900" dirty="0">
                <a:solidFill>
                  <a:schemeClr val="tx1"/>
                </a:solidFill>
              </a:rPr>
              <a:t>	Less customers in the retail park and working patterns are still affected due to 	changes made during the pandemic.</a:t>
            </a:r>
          </a:p>
          <a:p>
            <a:r>
              <a:rPr lang="en-GB" sz="1900" dirty="0">
                <a:solidFill>
                  <a:schemeClr val="tx1"/>
                </a:solidFill>
              </a:rPr>
              <a:t>	Costs are rising more.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   </a:t>
            </a:r>
            <a:r>
              <a:rPr lang="en-GB" sz="1900" dirty="0">
                <a:solidFill>
                  <a:schemeClr val="tx1"/>
                </a:solidFill>
              </a:rPr>
              <a:t>When:</a:t>
            </a:r>
          </a:p>
          <a:p>
            <a:r>
              <a:rPr lang="en-GB" sz="1900" dirty="0">
                <a:solidFill>
                  <a:schemeClr val="tx1"/>
                </a:solidFill>
              </a:rPr>
              <a:t>	All changes should be introduced in phases:</a:t>
            </a:r>
          </a:p>
          <a:p>
            <a:r>
              <a:rPr lang="en-GB" sz="1900" dirty="0">
                <a:solidFill>
                  <a:schemeClr val="tx1"/>
                </a:solidFill>
              </a:rPr>
              <a:t>		Phase 1: Review of overall patterns</a:t>
            </a:r>
          </a:p>
          <a:p>
            <a:r>
              <a:rPr lang="en-GB" sz="1900" dirty="0">
                <a:solidFill>
                  <a:schemeClr val="tx1"/>
                </a:solidFill>
              </a:rPr>
              <a:t>		Phase 2: Simple pre-order system to allow collection to see demand</a:t>
            </a:r>
          </a:p>
          <a:p>
            <a:r>
              <a:rPr lang="en-GB" sz="1900" dirty="0">
                <a:solidFill>
                  <a:schemeClr val="tx1"/>
                </a:solidFill>
              </a:rPr>
              <a:t>		Phase 3: Limited delivery on selected days to see demand</a:t>
            </a:r>
          </a:p>
          <a:p>
            <a:r>
              <a:rPr lang="en-GB" sz="1900" dirty="0">
                <a:solidFill>
                  <a:schemeClr val="tx1"/>
                </a:solidFill>
              </a:rPr>
              <a:t>		Phase 4: Review sales, margins and if new strategies successful</a:t>
            </a:r>
          </a:p>
          <a:p>
            <a:r>
              <a:rPr lang="en-GB" sz="1900" dirty="0">
                <a:solidFill>
                  <a:schemeClr val="tx1"/>
                </a:solidFill>
              </a:rPr>
              <a:t>		Phase 5: If successful, increase amount of delivery days, and hire part-time 				  workers.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030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87C0CC-D2B1-E36B-E33E-B7611BDA49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C71B2-386F-E2D0-01E4-C63EC62A1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257F53-3671-5DCA-D4F3-E284921BFB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96608"/>
            <a:ext cx="10065503" cy="5225926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</a:rPr>
              <a:t>How:</a:t>
            </a:r>
          </a:p>
          <a:p>
            <a:r>
              <a:rPr lang="en-GB" sz="1900" dirty="0">
                <a:solidFill>
                  <a:schemeClr val="tx1"/>
                </a:solidFill>
              </a:rPr>
              <a:t>	Phase 1: Diagnose current demand, compare sales based on time of day, record how many 	missed sales during busy periods due to being unable to answer phone.</a:t>
            </a:r>
          </a:p>
          <a:p>
            <a:r>
              <a:rPr lang="en-GB" sz="1900" dirty="0">
                <a:solidFill>
                  <a:schemeClr val="tx1"/>
                </a:solidFill>
              </a:rPr>
              <a:t>	Phase 2: Use existing delivery apps to make a pre-order only page. Only allow pre-orders 	during specific hours at first and put priority on most popular items.</a:t>
            </a:r>
          </a:p>
          <a:p>
            <a:r>
              <a:rPr lang="en-GB" sz="1900" dirty="0">
                <a:solidFill>
                  <a:schemeClr val="tx1"/>
                </a:solidFill>
              </a:rPr>
              <a:t>	Phase 3: Open the pre-order only page for delivery on selected days, only offer specific 	products, preferably ones that can be made quickly, and have fixed 	delivery times.</a:t>
            </a:r>
          </a:p>
          <a:p>
            <a:r>
              <a:rPr lang="en-GB" sz="1900" dirty="0">
                <a:solidFill>
                  <a:schemeClr val="tx1"/>
                </a:solidFill>
              </a:rPr>
              <a:t>	Phase 4:  Check how many sales made using pre-order and delivery options, record if sales 	have increased.</a:t>
            </a:r>
          </a:p>
          <a:p>
            <a:r>
              <a:rPr lang="en-GB" sz="1900" dirty="0">
                <a:solidFill>
                  <a:schemeClr val="tx1"/>
                </a:solidFill>
              </a:rPr>
              <a:t>	Phase 5: If sales increased, allow for delivery times during opening hours, hire part-time workers 	to help with increased demand.</a:t>
            </a:r>
          </a:p>
          <a:p>
            <a:endParaRPr lang="en-GB" sz="1900" dirty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900" dirty="0">
                <a:solidFill>
                  <a:schemeClr val="tx1"/>
                </a:solidFill>
              </a:rPr>
              <a:t>How much:</a:t>
            </a:r>
          </a:p>
          <a:p>
            <a:pPr lvl="1"/>
            <a:r>
              <a:rPr lang="en-GB" sz="1900" dirty="0">
                <a:solidFill>
                  <a:schemeClr val="tx1"/>
                </a:solidFill>
              </a:rPr>
              <a:t>A small budget needed to try new strategies due to usage of existing technologies rather than creating new systems specially for Basil. For example, Uber Eats activation fee costs £650 (Uber, n.d.). </a:t>
            </a:r>
          </a:p>
          <a:p>
            <a:endParaRPr lang="en-GB" sz="19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078145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POLITICAL</a:t>
            </a:r>
            <a:endParaRPr lang="en-GB" b="1" dirty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COVID-19 Pandemic and lockdowns led to significant decrease in sales in all businesses globally (Naseer et al., 2023).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Business rates and insurance prices increasing.</a:t>
            </a:r>
          </a:p>
          <a:p>
            <a:r>
              <a:rPr lang="en-GB" b="1" dirty="0"/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Rising bills, rent, business expenses and insurance, due to the continuous increase of cost of living. (Francis-Devine et al., 2022)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Unpredictable stock costs (as organic produce is more vulnerable to crop failure).</a:t>
            </a:r>
          </a:p>
          <a:p>
            <a:r>
              <a:rPr lang="en-GB" b="1" dirty="0"/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Loyal office workers now work for home, due to the pandemic. (Adrjan et al., 2025)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Less visitors in the shopping centre,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Workers from local shops have been made redundant.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/>
              <a:t>TECHNOLOGICAL</a:t>
            </a:r>
          </a:p>
          <a:p>
            <a:r>
              <a:rPr lang="en-GB" b="1" dirty="0"/>
              <a:t>No pre-order or delivery service. </a:t>
            </a:r>
          </a:p>
          <a:p>
            <a:pPr lvl="1"/>
            <a:r>
              <a:rPr lang="en-GB" b="1" dirty="0"/>
              <a:t>Basil is too busy to answer the phone during busy periods.</a:t>
            </a:r>
          </a:p>
          <a:p>
            <a:pPr lvl="1"/>
            <a:r>
              <a:rPr lang="en-GB" b="1" dirty="0"/>
              <a:t>Basil cannot deliver as he needs to bake his products onsite.</a:t>
            </a:r>
          </a:p>
          <a:p>
            <a:r>
              <a:rPr lang="en-GB" b="1" dirty="0"/>
              <a:t>Basil is not using the technology available to provide these services.</a:t>
            </a:r>
          </a:p>
          <a:p>
            <a:pPr marL="0" indent="0">
              <a:buNone/>
            </a:pPr>
            <a:r>
              <a:rPr lang="en-GB" b="1" dirty="0"/>
              <a:t>LEGAL</a:t>
            </a:r>
          </a:p>
          <a:p>
            <a:r>
              <a:rPr lang="en-GB" b="1" dirty="0"/>
              <a:t>The bakery needs to ensure it is insurance and has all permissions. Which the prices keep rising.</a:t>
            </a:r>
          </a:p>
          <a:p>
            <a:r>
              <a:rPr lang="en-GB" b="1" dirty="0"/>
              <a:t>If pre-ordering or delivery options introduces, Basil needs to ensure they follow relevant data protection laws (GOV.UK, 2018).</a:t>
            </a:r>
          </a:p>
          <a:p>
            <a:pPr marL="0" indent="0">
              <a:buNone/>
            </a:pPr>
            <a:r>
              <a:rPr lang="en-GB" b="1" dirty="0"/>
              <a:t>ENVIRONMENTAL </a:t>
            </a:r>
          </a:p>
          <a:p>
            <a:pPr lvl="1"/>
            <a:r>
              <a:rPr lang="en-GB" b="1" dirty="0"/>
              <a:t>Organic ingredients create a positive and premium brand image. However, the prices are more volatile and make it difficult to budget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7" name="Group 176">
            <a:extLst>
              <a:ext uri="{FF2B5EF4-FFF2-40B4-BE49-F238E27FC236}">
                <a16:creationId xmlns:a16="http://schemas.microsoft.com/office/drawing/2014/main" id="{7B7EFD05-5F12-420E-8AEF-74D5EF9D5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6B6786B7-9BA0-488B-8C6B-1C5BB4E2A5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ACF6C842-D596-43D3-B584-5672E0D331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6DF84F3E-35FA-497B-B6FA-F453E82F3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2846D7FA-E05C-448E-B156-F77C205A1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E269AD3A-E6B6-4322-A013-276CBC1B08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CEFB9F00-6239-4BF6-B439-D16231B24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74D1DDDB-FC85-40C5-9225-06312C451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E9217709-40C1-4F4A-AB69-8A693608A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ACCD26D6-BC97-43F5-B803-5838985FCC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8136022F-2988-42E2-90E1-617D189F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03859925-85FA-4D69-A0AB-6F827E3B5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BAE65FC7-970A-4DCC-9FB4-CF0F7496A9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8" name="Group 177">
            <a:extLst>
              <a:ext uri="{FF2B5EF4-FFF2-40B4-BE49-F238E27FC236}">
                <a16:creationId xmlns:a16="http://schemas.microsoft.com/office/drawing/2014/main" id="{B64F33C7-E158-4057-87E7-6F42AA6D0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157"/>
            <a:ext cx="2356675" cy="6853096"/>
            <a:chOff x="6627813" y="195610"/>
            <a:chExt cx="1952625" cy="5678141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26714E66-FCC0-42F6-B127-0F91203BC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7E0BD3C9-F0D9-4A53-87DF-71D17D328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DFA9FE4C-FCED-4A9A-9E43-358EB7501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E5D5BB28-15EC-4D32-9C05-C2206AF9E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06210E9D-4080-4566-B32A-3A8BE356F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894D3505-0982-40B2-8131-1B6BFF273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11598CAB-0965-48D6-999C-91450C50D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29E94126-468A-4060-BCBC-DC3806A46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438F3422-C112-405B-B955-7B1690721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C99C65FC-23C1-4B1D-A385-29B46619D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53D192C3-5E79-4B85-98D0-8F6C681CD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8709C0CF-D42A-4EE0-9C30-B0B72C69A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9" name="Rectangle 178">
            <a:extLst>
              <a:ext uri="{FF2B5EF4-FFF2-40B4-BE49-F238E27FC236}">
                <a16:creationId xmlns:a16="http://schemas.microsoft.com/office/drawing/2014/main" id="{B8FE8EF1-7AF2-4864-A8DE-7EE3481D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0" name="Freeform 6">
            <a:extLst>
              <a:ext uri="{FF2B5EF4-FFF2-40B4-BE49-F238E27FC236}">
                <a16:creationId xmlns:a16="http://schemas.microsoft.com/office/drawing/2014/main" id="{76CB6AE4-A444-41E5-A744-47F048A15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81" name="Rectangle 180">
            <a:extLst>
              <a:ext uri="{FF2B5EF4-FFF2-40B4-BE49-F238E27FC236}">
                <a16:creationId xmlns:a16="http://schemas.microsoft.com/office/drawing/2014/main" id="{25F129D9-8F3D-4302-AB5D-DE987A6B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1F4A57F6-BEF1-4CA6-A0F1-3A01F6AB4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967417"/>
            <a:ext cx="3778870" cy="39432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solidFill>
                  <a:srgbClr val="FEFFFF"/>
                </a:solidFill>
              </a:rPr>
              <a:t>Cause and effect analysis (Fishbone diagram)</a:t>
            </a:r>
            <a:endParaRPr lang="en-US" dirty="0">
              <a:solidFill>
                <a:srgbClr val="FEFFFF"/>
              </a:solidFill>
            </a:endParaRPr>
          </a:p>
          <a:p>
            <a:endParaRPr lang="en-US" dirty="0">
              <a:solidFill>
                <a:srgbClr val="FEFFFF"/>
              </a:solidFill>
            </a:endParaRPr>
          </a:p>
        </p:txBody>
      </p:sp>
      <p:sp>
        <p:nvSpPr>
          <p:cNvPr id="183" name="Freeform 5">
            <a:extLst>
              <a:ext uri="{FF2B5EF4-FFF2-40B4-BE49-F238E27FC236}">
                <a16:creationId xmlns:a16="http://schemas.microsoft.com/office/drawing/2014/main" id="{E3336A73-1C9B-4BAA-A893-AD3C79E66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279" y="5189400"/>
            <a:ext cx="3778870" cy="544260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1600">
              <a:solidFill>
                <a:srgbClr val="FE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4D39F5-7965-A7B8-2C0B-D7682EE0E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2888" y="967417"/>
            <a:ext cx="7492600" cy="385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569968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To stay in business, Basil needs to ensure he tries to implement the following:</a:t>
            </a:r>
          </a:p>
          <a:p>
            <a:pPr marL="342900" indent="-342900">
              <a:buFontTx/>
              <a:buChar char="-"/>
            </a:pPr>
            <a:r>
              <a:rPr lang="en-GB" dirty="0"/>
              <a:t>Leverage the existing technology, such as delivery apps, to allow customers to have a pre-order option and the ability to have baked goods delivered.</a:t>
            </a:r>
          </a:p>
          <a:p>
            <a:pPr marL="342900" indent="-342900">
              <a:buFontTx/>
              <a:buChar char="-"/>
            </a:pPr>
            <a:r>
              <a:rPr lang="en-GB" dirty="0"/>
              <a:t>Introduce the strategies in a phased, limited way to allow for a limited budget and analysis of sales to see if they are successful and have increased sales.</a:t>
            </a:r>
          </a:p>
          <a:p>
            <a:pPr marL="342900" indent="-34290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latin typeface="Arial"/>
                <a:ea typeface="Roboto"/>
                <a:cs typeface="Roboto"/>
              </a:rPr>
              <a:t>Adrjan, P., Ciminelli, G., Judes, A., Koelle, M., </a:t>
            </a:r>
            <a:r>
              <a:rPr lang="en-GB" b="1" dirty="0" err="1">
                <a:latin typeface="Arial"/>
                <a:ea typeface="Roboto"/>
                <a:cs typeface="Roboto"/>
              </a:rPr>
              <a:t>Schwellnus</a:t>
            </a:r>
            <a:r>
              <a:rPr lang="en-GB" b="1" dirty="0">
                <a:latin typeface="Arial"/>
                <a:ea typeface="Roboto"/>
                <a:cs typeface="Roboto"/>
              </a:rPr>
              <a:t>, C. and Sinclair, T.M. (2025). Working from home after COVID-19: Evidence from job postings in 20 countries. Labour Economics, [online] 96, p.102751. doi:10.1016/j.labeco.2025.102751.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Francis-Devine, B., Bolton, P., Keep, M., &amp; Harari, D. (2022). Rising cost of living in the UK. Uber. (n.d.). Pricing. </a:t>
            </a:r>
            <a:r>
              <a:rPr lang="en-GB" b="1" dirty="0" err="1">
                <a:latin typeface="Arial"/>
                <a:ea typeface="Roboto"/>
                <a:cs typeface="Roboto"/>
              </a:rPr>
              <a:t>UberEats.Com</a:t>
            </a:r>
            <a:r>
              <a:rPr lang="en-GB" b="1" dirty="0">
                <a:latin typeface="Arial"/>
                <a:ea typeface="Roboto"/>
                <a:cs typeface="Roboto"/>
              </a:rPr>
              <a:t>; https://www.charnwood.gov.uk/files/documents/cd633_house_of_commons_lrising_cost_of_living_in_the_ukr_november_2022/CD6.33%20House%20of%20Commons%20%E2%80%98Rising%20Cost%20of%20living%20in%20the%20UK%E2%80%99%20%28November%202022%29.pdf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GOV.UK. (2018). Data Protection Act 2018. </a:t>
            </a:r>
            <a:r>
              <a:rPr lang="en-GB" b="1" dirty="0" err="1">
                <a:latin typeface="Arial"/>
                <a:ea typeface="Roboto"/>
                <a:cs typeface="Roboto"/>
              </a:rPr>
              <a:t>Legislation.Gov.Uk</a:t>
            </a:r>
            <a:r>
              <a:rPr lang="en-GB" b="1" dirty="0">
                <a:latin typeface="Arial"/>
                <a:ea typeface="Roboto"/>
                <a:cs typeface="Roboto"/>
              </a:rPr>
              <a:t>. https://www.legislation.gov.uk/ukpga/2018/12/contents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Naseer, S., Khalid, S., Parveen, S., Abbass, K., Song, H., &amp; Achim, M. V. (2023). COVID-19 outbreak: Impact on global economy. Frontiers in Public Health, 10(1009393). https://doi.org/10.3389/fpubh.2022.1009393</a:t>
            </a:r>
          </a:p>
          <a:p>
            <a:r>
              <a:rPr lang="en-GB" b="1" dirty="0">
                <a:latin typeface="Arial"/>
                <a:ea typeface="Roboto"/>
                <a:cs typeface="Roboto"/>
              </a:rPr>
              <a:t>Uber. https://merchants.ubereats.com/gb/en/pricing/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458</TotalTime>
  <Words>1273</Words>
  <Application>Microsoft Office PowerPoint</Application>
  <PresentationFormat>Widescreen</PresentationFormat>
  <Paragraphs>89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   Problem Solving and Decision Making MODULE CODE: LCLM4004 STUDENT NAME: ERVIN XHEBEXHIA STUDENT ID: 2528116 LECTURER: CHARLES OBINWA Assignment 1: Presentation</vt:lpstr>
      <vt:lpstr>OVERVIEW</vt:lpstr>
      <vt:lpstr>Introduction</vt:lpstr>
      <vt:lpstr>Company background</vt:lpstr>
      <vt:lpstr>Problem: nature and scope</vt:lpstr>
      <vt:lpstr>Problem: nature and scope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Ervin Xhebexhia</cp:lastModifiedBy>
  <cp:revision>94</cp:revision>
  <dcterms:created xsi:type="dcterms:W3CDTF">2024-10-08T15:58:04Z</dcterms:created>
  <dcterms:modified xsi:type="dcterms:W3CDTF">2026-07-12T22:23:52Z</dcterms:modified>
</cp:coreProperties>
</file>