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charts/chart5.xml" ContentType="application/vnd.openxmlformats-officedocument.drawingml.chart+xml"/>
  <Override PartName="/ppt/charts/style4.xml" ContentType="application/vnd.ms-office.chartstyle+xml"/>
  <Override PartName="/ppt/charts/colors4.xml" ContentType="application/vnd.ms-office.chartcolorstyle+xml"/>
  <Override PartName="/ppt/charts/chart6.xml" ContentType="application/vnd.openxmlformats-officedocument.drawingml.chart+xml"/>
  <Override PartName="/ppt/charts/style5.xml" ContentType="application/vnd.ms-office.chartstyle+xml"/>
  <Override PartName="/ppt/charts/colors5.xml" ContentType="application/vnd.ms-office.chartcolorstyle+xml"/>
  <Override PartName="/ppt/charts/chartEx1.xml" ContentType="application/vnd.ms-office.chartex+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charts/chartEx2.xml" ContentType="application/vnd.ms-office.chartex+xml"/>
  <Override PartName="/ppt/charts/style10.xml" ContentType="application/vnd.ms-office.chartstyle+xml"/>
  <Override PartName="/ppt/charts/colors10.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handoutMasterIdLst>
    <p:handoutMasterId r:id="rId14"/>
  </p:handoutMasterIdLst>
  <p:sldIdLst>
    <p:sldId id="298" r:id="rId2"/>
    <p:sldId id="290" r:id="rId3"/>
    <p:sldId id="286" r:id="rId4"/>
    <p:sldId id="305" r:id="rId5"/>
    <p:sldId id="306" r:id="rId6"/>
    <p:sldId id="299" r:id="rId7"/>
    <p:sldId id="300" r:id="rId8"/>
    <p:sldId id="307" r:id="rId9"/>
    <p:sldId id="304" r:id="rId10"/>
    <p:sldId id="308" r:id="rId11"/>
    <p:sldId id="309" r:id="rId12"/>
  </p:sldIdLst>
  <p:sldSz cx="12188825" cy="6858000"/>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27"/>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3.xml"/><Relationship Id="rId1" Type="http://schemas.microsoft.com/office/2011/relationships/chartStyle" Target="style3.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4.xml"/><Relationship Id="rId1" Type="http://schemas.microsoft.com/office/2011/relationships/chartStyle" Target="style4.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5.xml"/><Relationship Id="rId1" Type="http://schemas.microsoft.com/office/2011/relationships/chartStyle" Target="style5.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ppt/charts/_rels/chartEx1.xml.rels><?xml version="1.0" encoding="UTF-8" standalone="yes"?>
<Relationships xmlns="http://schemas.openxmlformats.org/package/2006/relationships"><Relationship Id="rId3" Type="http://schemas.microsoft.com/office/2011/relationships/chartColorStyle" Target="colors6.xml"/><Relationship Id="rId2" Type="http://schemas.microsoft.com/office/2011/relationships/chartStyle" Target="style6.xml"/><Relationship Id="rId1" Type="http://schemas.openxmlformats.org/officeDocument/2006/relationships/oleObject" Target="file:///F:\Recovered%20by%20DATASAFE\D-DRIVE\00%20Teaching\01%20PPTs\Quantitative%20Research%20Methods%202021%20Nov\06%20SPSS%20data%20files\Demonstrating%20the%20CLT%20&amp;%20Sampling%20Distribution.xlsx" TargetMode="External"/></Relationships>
</file>

<file path=ppt/charts/_rels/chartEx2.xml.rels><?xml version="1.0" encoding="UTF-8" standalone="yes"?>
<Relationships xmlns="http://schemas.openxmlformats.org/package/2006/relationships"><Relationship Id="rId3" Type="http://schemas.microsoft.com/office/2011/relationships/chartColorStyle" Target="colors10.xml"/><Relationship Id="rId2" Type="http://schemas.microsoft.com/office/2011/relationships/chartStyle" Target="style10.xml"/><Relationship Id="rId1" Type="http://schemas.openxmlformats.org/officeDocument/2006/relationships/oleObject" Target="file:///F:\Recovered%20by%20DATASAFE\D-DRIVE\00%20Teaching\01%20PPTs\Quantitative%20Research%20Methods%202021%20Nov\06%20SPSS%20data%20files\Demonstrating%20the%20CLT%20&amp;%20Sampling%20Distribution.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1819388859081267E-2"/>
          <c:y val="3.4641221280347724E-2"/>
          <c:w val="0.86498533663072286"/>
          <c:h val="0.83505505203797892"/>
        </c:manualLayout>
      </c:layout>
      <c:barChart>
        <c:barDir val="col"/>
        <c:grouping val="clustered"/>
        <c:varyColors val="0"/>
        <c:ser>
          <c:idx val="0"/>
          <c:order val="0"/>
          <c:tx>
            <c:v>Frequency</c:v>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Chart!$A$2:$A$12</c:f>
              <c:numCache>
                <c:formatCode>General</c:formatCode>
                <c:ptCount val="11"/>
                <c:pt idx="0">
                  <c:v>94</c:v>
                </c:pt>
                <c:pt idx="1">
                  <c:v>95</c:v>
                </c:pt>
                <c:pt idx="2">
                  <c:v>96</c:v>
                </c:pt>
                <c:pt idx="3">
                  <c:v>97</c:v>
                </c:pt>
                <c:pt idx="4">
                  <c:v>98</c:v>
                </c:pt>
                <c:pt idx="5">
                  <c:v>99</c:v>
                </c:pt>
                <c:pt idx="6">
                  <c:v>100</c:v>
                </c:pt>
                <c:pt idx="7">
                  <c:v>101</c:v>
                </c:pt>
                <c:pt idx="8">
                  <c:v>102</c:v>
                </c:pt>
                <c:pt idx="9">
                  <c:v>103</c:v>
                </c:pt>
                <c:pt idx="10">
                  <c:v>104</c:v>
                </c:pt>
              </c:numCache>
            </c:numRef>
          </c:cat>
          <c:val>
            <c:numRef>
              <c:f>Chart!$B$2:$B$12</c:f>
              <c:numCache>
                <c:formatCode>General</c:formatCode>
                <c:ptCount val="11"/>
                <c:pt idx="0">
                  <c:v>1</c:v>
                </c:pt>
                <c:pt idx="1">
                  <c:v>2</c:v>
                </c:pt>
                <c:pt idx="2">
                  <c:v>1</c:v>
                </c:pt>
                <c:pt idx="3">
                  <c:v>14</c:v>
                </c:pt>
                <c:pt idx="4">
                  <c:v>11</c:v>
                </c:pt>
                <c:pt idx="5">
                  <c:v>21</c:v>
                </c:pt>
                <c:pt idx="6">
                  <c:v>22</c:v>
                </c:pt>
                <c:pt idx="7">
                  <c:v>13</c:v>
                </c:pt>
                <c:pt idx="8">
                  <c:v>10</c:v>
                </c:pt>
                <c:pt idx="9">
                  <c:v>3</c:v>
                </c:pt>
                <c:pt idx="10">
                  <c:v>2</c:v>
                </c:pt>
              </c:numCache>
            </c:numRef>
          </c:val>
          <c:extLst>
            <c:ext xmlns:c16="http://schemas.microsoft.com/office/drawing/2014/chart" uri="{C3380CC4-5D6E-409C-BE32-E72D297353CC}">
              <c16:uniqueId val="{00000000-7EE6-4368-9B30-A1E4C59A3A70}"/>
            </c:ext>
          </c:extLst>
        </c:ser>
        <c:dLbls>
          <c:showLegendKey val="0"/>
          <c:showVal val="0"/>
          <c:showCatName val="0"/>
          <c:showSerName val="0"/>
          <c:showPercent val="0"/>
          <c:showBubbleSize val="0"/>
        </c:dLbls>
        <c:gapWidth val="150"/>
        <c:axId val="577753848"/>
        <c:axId val="577756472"/>
      </c:barChart>
      <c:catAx>
        <c:axId val="577753848"/>
        <c:scaling>
          <c:orientation val="minMax"/>
        </c:scaling>
        <c:delete val="0"/>
        <c:axPos val="b"/>
        <c:title>
          <c:tx>
            <c:rich>
              <a:bodyPr/>
              <a:lstStyle/>
              <a:p>
                <a:pPr>
                  <a:defRPr/>
                </a:pPr>
                <a:r>
                  <a:rPr lang="en-GB"/>
                  <a:t>IQ</a:t>
                </a:r>
              </a:p>
            </c:rich>
          </c:tx>
          <c:overlay val="0"/>
        </c:title>
        <c:numFmt formatCode="General" sourceLinked="1"/>
        <c:majorTickMark val="out"/>
        <c:minorTickMark val="none"/>
        <c:tickLblPos val="nextTo"/>
        <c:crossAx val="577756472"/>
        <c:crosses val="autoZero"/>
        <c:auto val="1"/>
        <c:lblAlgn val="ctr"/>
        <c:lblOffset val="100"/>
        <c:noMultiLvlLbl val="0"/>
      </c:catAx>
      <c:valAx>
        <c:axId val="577756472"/>
        <c:scaling>
          <c:orientation val="minMax"/>
        </c:scaling>
        <c:delete val="0"/>
        <c:axPos val="l"/>
        <c:numFmt formatCode="General" sourceLinked="1"/>
        <c:majorTickMark val="out"/>
        <c:minorTickMark val="none"/>
        <c:tickLblPos val="nextTo"/>
        <c:crossAx val="5777538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400" b="1" dirty="0"/>
              <a:t>Population mean =</a:t>
            </a:r>
            <a:r>
              <a:rPr lang="en-US" sz="1400" b="1" baseline="0" dirty="0"/>
              <a:t> 98</a:t>
            </a:r>
          </a:p>
          <a:p>
            <a:pPr>
              <a:defRPr/>
            </a:pPr>
            <a:r>
              <a:rPr lang="en-US" sz="1400" b="1" dirty="0"/>
              <a:t>Sampling</a:t>
            </a:r>
            <a:r>
              <a:rPr lang="en-US" sz="1400" b="1" baseline="0" dirty="0"/>
              <a:t> distribution of 100 means</a:t>
            </a:r>
            <a:endParaRPr lang="en-US" sz="1400" b="1"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Chart_98!$B$1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Chart_98!$A$2:$A$11</c:f>
              <c:numCache>
                <c:formatCode>General</c:formatCode>
                <c:ptCount val="10"/>
                <c:pt idx="0">
                  <c:v>94</c:v>
                </c:pt>
                <c:pt idx="1">
                  <c:v>95</c:v>
                </c:pt>
                <c:pt idx="2">
                  <c:v>96</c:v>
                </c:pt>
                <c:pt idx="3">
                  <c:v>97</c:v>
                </c:pt>
                <c:pt idx="4">
                  <c:v>98</c:v>
                </c:pt>
                <c:pt idx="5">
                  <c:v>99</c:v>
                </c:pt>
                <c:pt idx="6">
                  <c:v>100</c:v>
                </c:pt>
                <c:pt idx="7">
                  <c:v>101</c:v>
                </c:pt>
                <c:pt idx="8">
                  <c:v>102</c:v>
                </c:pt>
                <c:pt idx="9">
                  <c:v>103</c:v>
                </c:pt>
              </c:numCache>
            </c:numRef>
          </c:cat>
          <c:val>
            <c:numRef>
              <c:f>Chart_98!$B$2:$B$11</c:f>
              <c:numCache>
                <c:formatCode>General</c:formatCode>
                <c:ptCount val="10"/>
                <c:pt idx="0">
                  <c:v>1</c:v>
                </c:pt>
                <c:pt idx="1">
                  <c:v>16</c:v>
                </c:pt>
                <c:pt idx="2">
                  <c:v>15</c:v>
                </c:pt>
                <c:pt idx="3">
                  <c:v>17</c:v>
                </c:pt>
                <c:pt idx="4">
                  <c:v>14</c:v>
                </c:pt>
                <c:pt idx="5">
                  <c:v>29</c:v>
                </c:pt>
                <c:pt idx="6">
                  <c:v>8</c:v>
                </c:pt>
                <c:pt idx="7">
                  <c:v>0</c:v>
                </c:pt>
                <c:pt idx="8">
                  <c:v>0</c:v>
                </c:pt>
                <c:pt idx="9">
                  <c:v>0</c:v>
                </c:pt>
              </c:numCache>
            </c:numRef>
          </c:val>
          <c:extLst>
            <c:ext xmlns:c16="http://schemas.microsoft.com/office/drawing/2014/chart" uri="{C3380CC4-5D6E-409C-BE32-E72D297353CC}">
              <c16:uniqueId val="{00000000-FE47-41C0-8B24-F19719336EB7}"/>
            </c:ext>
          </c:extLst>
        </c:ser>
        <c:dLbls>
          <c:showLegendKey val="0"/>
          <c:showVal val="0"/>
          <c:showCatName val="0"/>
          <c:showSerName val="0"/>
          <c:showPercent val="0"/>
          <c:showBubbleSize val="0"/>
        </c:dLbls>
        <c:gapWidth val="219"/>
        <c:overlap val="-27"/>
        <c:axId val="517255296"/>
        <c:axId val="517255952"/>
      </c:barChart>
      <c:catAx>
        <c:axId val="517255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952"/>
        <c:crosses val="autoZero"/>
        <c:auto val="1"/>
        <c:lblAlgn val="ctr"/>
        <c:lblOffset val="100"/>
        <c:noMultiLvlLbl val="0"/>
      </c:catAx>
      <c:valAx>
        <c:axId val="5172559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29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dirty="0"/>
              <a:t>Population mean =102</a:t>
            </a:r>
          </a:p>
          <a:p>
            <a:pPr>
              <a:defRPr/>
            </a:pPr>
            <a:r>
              <a:rPr lang="en-US" b="1" dirty="0"/>
              <a:t>Sampling distribution of 100 means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0645020923601077E-2"/>
          <c:y val="0.17668999708369784"/>
          <c:w val="0.88322619503182775"/>
          <c:h val="0.72124234470691162"/>
        </c:manualLayout>
      </c:layout>
      <c:barChart>
        <c:barDir val="col"/>
        <c:grouping val="clustered"/>
        <c:varyColors val="0"/>
        <c:ser>
          <c:idx val="0"/>
          <c:order val="0"/>
          <c:tx>
            <c:strRef>
              <c:f>Chart_102!$B$1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Chart_102!$A$2:$A$12</c:f>
              <c:numCache>
                <c:formatCode>0</c:formatCode>
                <c:ptCount val="11"/>
                <c:pt idx="0">
                  <c:v>97</c:v>
                </c:pt>
                <c:pt idx="1">
                  <c:v>98.440434957278853</c:v>
                </c:pt>
                <c:pt idx="2">
                  <c:v>99.259414641348485</c:v>
                </c:pt>
                <c:pt idx="3">
                  <c:v>100.07839432541812</c:v>
                </c:pt>
                <c:pt idx="4">
                  <c:v>100.89737400948775</c:v>
                </c:pt>
                <c:pt idx="5">
                  <c:v>101.71635369355738</c:v>
                </c:pt>
                <c:pt idx="6">
                  <c:v>102.53533337762701</c:v>
                </c:pt>
                <c:pt idx="7">
                  <c:v>103.35431306169664</c:v>
                </c:pt>
                <c:pt idx="8">
                  <c:v>104.17329274576628</c:v>
                </c:pt>
                <c:pt idx="9">
                  <c:v>104.99227242983591</c:v>
                </c:pt>
                <c:pt idx="10">
                  <c:v>106</c:v>
                </c:pt>
              </c:numCache>
            </c:numRef>
          </c:cat>
          <c:val>
            <c:numRef>
              <c:f>Chart_102!$B$2:$B$12</c:f>
              <c:numCache>
                <c:formatCode>General</c:formatCode>
                <c:ptCount val="11"/>
                <c:pt idx="0">
                  <c:v>1</c:v>
                </c:pt>
                <c:pt idx="1">
                  <c:v>3</c:v>
                </c:pt>
                <c:pt idx="2">
                  <c:v>4</c:v>
                </c:pt>
                <c:pt idx="3">
                  <c:v>10</c:v>
                </c:pt>
                <c:pt idx="4">
                  <c:v>11</c:v>
                </c:pt>
                <c:pt idx="5">
                  <c:v>17</c:v>
                </c:pt>
                <c:pt idx="6">
                  <c:v>17</c:v>
                </c:pt>
                <c:pt idx="7">
                  <c:v>20</c:v>
                </c:pt>
                <c:pt idx="8">
                  <c:v>9</c:v>
                </c:pt>
                <c:pt idx="9">
                  <c:v>2</c:v>
                </c:pt>
                <c:pt idx="10">
                  <c:v>6</c:v>
                </c:pt>
              </c:numCache>
            </c:numRef>
          </c:val>
          <c:extLst>
            <c:ext xmlns:c16="http://schemas.microsoft.com/office/drawing/2014/chart" uri="{C3380CC4-5D6E-409C-BE32-E72D297353CC}">
              <c16:uniqueId val="{00000000-96F0-4949-9899-AEB521BCBE07}"/>
            </c:ext>
          </c:extLst>
        </c:ser>
        <c:dLbls>
          <c:showLegendKey val="0"/>
          <c:showVal val="0"/>
          <c:showCatName val="0"/>
          <c:showSerName val="0"/>
          <c:showPercent val="0"/>
          <c:showBubbleSize val="0"/>
        </c:dLbls>
        <c:gapWidth val="219"/>
        <c:overlap val="-27"/>
        <c:axId val="553407672"/>
        <c:axId val="327739504"/>
      </c:barChart>
      <c:catAx>
        <c:axId val="553407672"/>
        <c:scaling>
          <c:orientation val="minMax"/>
        </c:scaling>
        <c:delete val="0"/>
        <c:axPos val="b"/>
        <c:numFmt formatCode="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7739504"/>
        <c:crosses val="autoZero"/>
        <c:auto val="1"/>
        <c:lblAlgn val="ctr"/>
        <c:lblOffset val="100"/>
        <c:noMultiLvlLbl val="0"/>
      </c:catAx>
      <c:valAx>
        <c:axId val="3277395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34076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400" b="1" dirty="0"/>
              <a:t>Population mean =</a:t>
            </a:r>
            <a:r>
              <a:rPr lang="en-US" sz="1400" b="1" baseline="0" dirty="0"/>
              <a:t> 98</a:t>
            </a:r>
          </a:p>
          <a:p>
            <a:pPr>
              <a:defRPr/>
            </a:pPr>
            <a:r>
              <a:rPr lang="en-US" sz="1400" b="1" dirty="0"/>
              <a:t>Sampling</a:t>
            </a:r>
            <a:r>
              <a:rPr lang="en-US" sz="1400" b="1" baseline="0" dirty="0"/>
              <a:t> distribution of 100 means</a:t>
            </a:r>
            <a:endParaRPr lang="en-US" sz="1400" b="1" dirty="0"/>
          </a:p>
        </c:rich>
      </c:tx>
      <c:layout>
        <c:manualLayout>
          <c:xMode val="edge"/>
          <c:yMode val="edge"/>
          <c:x val="0.12674235543355811"/>
          <c:y val="2.709516376217415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Chart_98!$B$1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Chart_98!$A$2:$A$11</c:f>
              <c:numCache>
                <c:formatCode>General</c:formatCode>
                <c:ptCount val="10"/>
                <c:pt idx="0">
                  <c:v>94</c:v>
                </c:pt>
                <c:pt idx="1">
                  <c:v>95</c:v>
                </c:pt>
                <c:pt idx="2">
                  <c:v>96</c:v>
                </c:pt>
                <c:pt idx="3">
                  <c:v>97</c:v>
                </c:pt>
                <c:pt idx="4">
                  <c:v>98</c:v>
                </c:pt>
                <c:pt idx="5">
                  <c:v>99</c:v>
                </c:pt>
                <c:pt idx="6">
                  <c:v>100</c:v>
                </c:pt>
                <c:pt idx="7">
                  <c:v>101</c:v>
                </c:pt>
                <c:pt idx="8">
                  <c:v>102</c:v>
                </c:pt>
                <c:pt idx="9">
                  <c:v>103</c:v>
                </c:pt>
              </c:numCache>
            </c:numRef>
          </c:cat>
          <c:val>
            <c:numRef>
              <c:f>Chart_98!$B$2:$B$11</c:f>
              <c:numCache>
                <c:formatCode>General</c:formatCode>
                <c:ptCount val="10"/>
                <c:pt idx="0">
                  <c:v>1</c:v>
                </c:pt>
                <c:pt idx="1">
                  <c:v>16</c:v>
                </c:pt>
                <c:pt idx="2">
                  <c:v>15</c:v>
                </c:pt>
                <c:pt idx="3">
                  <c:v>17</c:v>
                </c:pt>
                <c:pt idx="4">
                  <c:v>14</c:v>
                </c:pt>
                <c:pt idx="5">
                  <c:v>29</c:v>
                </c:pt>
                <c:pt idx="6">
                  <c:v>8</c:v>
                </c:pt>
                <c:pt idx="7">
                  <c:v>0</c:v>
                </c:pt>
                <c:pt idx="8">
                  <c:v>0</c:v>
                </c:pt>
                <c:pt idx="9">
                  <c:v>0</c:v>
                </c:pt>
              </c:numCache>
            </c:numRef>
          </c:val>
          <c:extLst>
            <c:ext xmlns:c16="http://schemas.microsoft.com/office/drawing/2014/chart" uri="{C3380CC4-5D6E-409C-BE32-E72D297353CC}">
              <c16:uniqueId val="{00000000-BE39-4CE0-969E-6B1844D00E10}"/>
            </c:ext>
          </c:extLst>
        </c:ser>
        <c:dLbls>
          <c:showLegendKey val="0"/>
          <c:showVal val="0"/>
          <c:showCatName val="0"/>
          <c:showSerName val="0"/>
          <c:showPercent val="0"/>
          <c:showBubbleSize val="0"/>
        </c:dLbls>
        <c:gapWidth val="219"/>
        <c:overlap val="-27"/>
        <c:axId val="517255296"/>
        <c:axId val="517255952"/>
      </c:barChart>
      <c:catAx>
        <c:axId val="517255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952"/>
        <c:crosses val="autoZero"/>
        <c:auto val="1"/>
        <c:lblAlgn val="ctr"/>
        <c:lblOffset val="100"/>
        <c:noMultiLvlLbl val="0"/>
      </c:catAx>
      <c:valAx>
        <c:axId val="5172559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29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200" b="1" i="0" baseline="0" dirty="0">
                <a:effectLst/>
              </a:rPr>
              <a:t>Population mean = 100</a:t>
            </a:r>
            <a:endParaRPr lang="en-GB" sz="1050" dirty="0">
              <a:effectLst/>
            </a:endParaRPr>
          </a:p>
          <a:p>
            <a:pPr>
              <a:defRPr/>
            </a:pPr>
            <a:r>
              <a:rPr lang="en-US" sz="1200" b="1" i="0" baseline="0" dirty="0">
                <a:effectLst/>
              </a:rPr>
              <a:t>Sampling distribution of 100 means</a:t>
            </a:r>
            <a:endParaRPr lang="en-GB" sz="2000"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Chart_100!$A$2:$A$12</c:f>
              <c:numCache>
                <c:formatCode>General</c:formatCode>
                <c:ptCount val="11"/>
                <c:pt idx="0">
                  <c:v>94</c:v>
                </c:pt>
                <c:pt idx="1">
                  <c:v>95</c:v>
                </c:pt>
                <c:pt idx="2">
                  <c:v>96</c:v>
                </c:pt>
                <c:pt idx="3">
                  <c:v>97</c:v>
                </c:pt>
                <c:pt idx="4">
                  <c:v>98</c:v>
                </c:pt>
                <c:pt idx="5">
                  <c:v>99</c:v>
                </c:pt>
                <c:pt idx="6">
                  <c:v>100</c:v>
                </c:pt>
                <c:pt idx="7">
                  <c:v>101</c:v>
                </c:pt>
                <c:pt idx="8">
                  <c:v>102</c:v>
                </c:pt>
                <c:pt idx="9">
                  <c:v>103</c:v>
                </c:pt>
                <c:pt idx="10">
                  <c:v>104</c:v>
                </c:pt>
              </c:numCache>
            </c:numRef>
          </c:cat>
          <c:val>
            <c:numRef>
              <c:f>Chart_100!$B$2:$B$12</c:f>
              <c:numCache>
                <c:formatCode>General</c:formatCode>
                <c:ptCount val="11"/>
                <c:pt idx="0">
                  <c:v>1</c:v>
                </c:pt>
                <c:pt idx="1">
                  <c:v>2</c:v>
                </c:pt>
                <c:pt idx="2">
                  <c:v>1</c:v>
                </c:pt>
                <c:pt idx="3">
                  <c:v>14</c:v>
                </c:pt>
                <c:pt idx="4">
                  <c:v>11</c:v>
                </c:pt>
                <c:pt idx="5">
                  <c:v>21</c:v>
                </c:pt>
                <c:pt idx="6">
                  <c:v>22</c:v>
                </c:pt>
                <c:pt idx="7">
                  <c:v>13</c:v>
                </c:pt>
                <c:pt idx="8">
                  <c:v>10</c:v>
                </c:pt>
                <c:pt idx="9">
                  <c:v>3</c:v>
                </c:pt>
                <c:pt idx="10">
                  <c:v>2</c:v>
                </c:pt>
              </c:numCache>
            </c:numRef>
          </c:val>
          <c:extLst>
            <c:ext xmlns:c16="http://schemas.microsoft.com/office/drawing/2014/chart" uri="{C3380CC4-5D6E-409C-BE32-E72D297353CC}">
              <c16:uniqueId val="{00000000-9409-4675-8D38-43863B5EE5EF}"/>
            </c:ext>
          </c:extLst>
        </c:ser>
        <c:dLbls>
          <c:showLegendKey val="0"/>
          <c:showVal val="0"/>
          <c:showCatName val="0"/>
          <c:showSerName val="0"/>
          <c:showPercent val="0"/>
          <c:showBubbleSize val="0"/>
        </c:dLbls>
        <c:gapWidth val="219"/>
        <c:overlap val="-27"/>
        <c:axId val="396608936"/>
        <c:axId val="396601064"/>
      </c:barChart>
      <c:catAx>
        <c:axId val="3966089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6601064"/>
        <c:crosses val="autoZero"/>
        <c:auto val="1"/>
        <c:lblAlgn val="ctr"/>
        <c:lblOffset val="100"/>
        <c:noMultiLvlLbl val="0"/>
      </c:catAx>
      <c:valAx>
        <c:axId val="39660106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660893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200" b="1" dirty="0"/>
              <a:t>Population mean =102</a:t>
            </a:r>
          </a:p>
          <a:p>
            <a:pPr>
              <a:defRPr/>
            </a:pPr>
            <a:r>
              <a:rPr lang="en-US" sz="1200" b="1" dirty="0"/>
              <a:t>Sampling distribution of 100 means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0645020923601077E-2"/>
          <c:y val="0.17668999708369784"/>
          <c:w val="0.88322619503182775"/>
          <c:h val="0.72124234470691162"/>
        </c:manualLayout>
      </c:layout>
      <c:barChart>
        <c:barDir val="col"/>
        <c:grouping val="clustered"/>
        <c:varyColors val="0"/>
        <c:ser>
          <c:idx val="0"/>
          <c:order val="0"/>
          <c:tx>
            <c:strRef>
              <c:f>Chart_102!$B$1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Chart_102!$A$2:$A$12</c:f>
              <c:numCache>
                <c:formatCode>0</c:formatCode>
                <c:ptCount val="11"/>
                <c:pt idx="0">
                  <c:v>97</c:v>
                </c:pt>
                <c:pt idx="1">
                  <c:v>98.440434957278853</c:v>
                </c:pt>
                <c:pt idx="2">
                  <c:v>99.259414641348485</c:v>
                </c:pt>
                <c:pt idx="3">
                  <c:v>100.07839432541812</c:v>
                </c:pt>
                <c:pt idx="4">
                  <c:v>100.89737400948775</c:v>
                </c:pt>
                <c:pt idx="5">
                  <c:v>101.71635369355738</c:v>
                </c:pt>
                <c:pt idx="6">
                  <c:v>102.53533337762701</c:v>
                </c:pt>
                <c:pt idx="7">
                  <c:v>103.35431306169664</c:v>
                </c:pt>
                <c:pt idx="8">
                  <c:v>104.17329274576628</c:v>
                </c:pt>
                <c:pt idx="9">
                  <c:v>104.99227242983591</c:v>
                </c:pt>
                <c:pt idx="10">
                  <c:v>106</c:v>
                </c:pt>
              </c:numCache>
            </c:numRef>
          </c:cat>
          <c:val>
            <c:numRef>
              <c:f>Chart_102!$B$2:$B$12</c:f>
              <c:numCache>
                <c:formatCode>General</c:formatCode>
                <c:ptCount val="11"/>
                <c:pt idx="0">
                  <c:v>1</c:v>
                </c:pt>
                <c:pt idx="1">
                  <c:v>3</c:v>
                </c:pt>
                <c:pt idx="2">
                  <c:v>4</c:v>
                </c:pt>
                <c:pt idx="3">
                  <c:v>10</c:v>
                </c:pt>
                <c:pt idx="4">
                  <c:v>11</c:v>
                </c:pt>
                <c:pt idx="5">
                  <c:v>17</c:v>
                </c:pt>
                <c:pt idx="6">
                  <c:v>17</c:v>
                </c:pt>
                <c:pt idx="7">
                  <c:v>20</c:v>
                </c:pt>
                <c:pt idx="8">
                  <c:v>9</c:v>
                </c:pt>
                <c:pt idx="9">
                  <c:v>2</c:v>
                </c:pt>
                <c:pt idx="10">
                  <c:v>6</c:v>
                </c:pt>
              </c:numCache>
            </c:numRef>
          </c:val>
          <c:extLst>
            <c:ext xmlns:c16="http://schemas.microsoft.com/office/drawing/2014/chart" uri="{C3380CC4-5D6E-409C-BE32-E72D297353CC}">
              <c16:uniqueId val="{00000000-DC23-4BF9-8566-1FD44B55F19D}"/>
            </c:ext>
          </c:extLst>
        </c:ser>
        <c:dLbls>
          <c:showLegendKey val="0"/>
          <c:showVal val="0"/>
          <c:showCatName val="0"/>
          <c:showSerName val="0"/>
          <c:showPercent val="0"/>
          <c:showBubbleSize val="0"/>
        </c:dLbls>
        <c:gapWidth val="219"/>
        <c:overlap val="-27"/>
        <c:axId val="553407672"/>
        <c:axId val="327739504"/>
      </c:barChart>
      <c:catAx>
        <c:axId val="553407672"/>
        <c:scaling>
          <c:orientation val="minMax"/>
        </c:scaling>
        <c:delete val="0"/>
        <c:axPos val="b"/>
        <c:numFmt formatCode="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7739504"/>
        <c:crosses val="autoZero"/>
        <c:auto val="1"/>
        <c:lblAlgn val="ctr"/>
        <c:lblOffset val="100"/>
        <c:noMultiLvlLbl val="0"/>
      </c:catAx>
      <c:valAx>
        <c:axId val="3277395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34076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400" b="1" dirty="0"/>
              <a:t>Population mean =</a:t>
            </a:r>
            <a:r>
              <a:rPr lang="en-US" sz="1400" b="1" baseline="0" dirty="0"/>
              <a:t> 98</a:t>
            </a:r>
          </a:p>
          <a:p>
            <a:pPr>
              <a:defRPr/>
            </a:pPr>
            <a:r>
              <a:rPr lang="en-US" sz="1400" b="1" dirty="0"/>
              <a:t>Sampling</a:t>
            </a:r>
            <a:r>
              <a:rPr lang="en-US" sz="1400" b="1" baseline="0" dirty="0"/>
              <a:t> distribution of 100 means</a:t>
            </a:r>
            <a:endParaRPr lang="en-US" sz="1400" b="1" dirty="0"/>
          </a:p>
        </c:rich>
      </c:tx>
      <c:layout>
        <c:manualLayout>
          <c:xMode val="edge"/>
          <c:yMode val="edge"/>
          <c:x val="0.12674235543355811"/>
          <c:y val="2.709516376217415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Chart_98!$B$1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Chart_98!$A$2:$A$11</c:f>
              <c:numCache>
                <c:formatCode>General</c:formatCode>
                <c:ptCount val="10"/>
                <c:pt idx="0">
                  <c:v>94</c:v>
                </c:pt>
                <c:pt idx="1">
                  <c:v>95</c:v>
                </c:pt>
                <c:pt idx="2">
                  <c:v>96</c:v>
                </c:pt>
                <c:pt idx="3">
                  <c:v>97</c:v>
                </c:pt>
                <c:pt idx="4">
                  <c:v>98</c:v>
                </c:pt>
                <c:pt idx="5">
                  <c:v>99</c:v>
                </c:pt>
                <c:pt idx="6">
                  <c:v>100</c:v>
                </c:pt>
                <c:pt idx="7">
                  <c:v>101</c:v>
                </c:pt>
                <c:pt idx="8">
                  <c:v>102</c:v>
                </c:pt>
                <c:pt idx="9">
                  <c:v>103</c:v>
                </c:pt>
              </c:numCache>
            </c:numRef>
          </c:cat>
          <c:val>
            <c:numRef>
              <c:f>Chart_98!$B$2:$B$11</c:f>
              <c:numCache>
                <c:formatCode>General</c:formatCode>
                <c:ptCount val="10"/>
                <c:pt idx="0">
                  <c:v>1</c:v>
                </c:pt>
                <c:pt idx="1">
                  <c:v>16</c:v>
                </c:pt>
                <c:pt idx="2">
                  <c:v>15</c:v>
                </c:pt>
                <c:pt idx="3">
                  <c:v>17</c:v>
                </c:pt>
                <c:pt idx="4">
                  <c:v>14</c:v>
                </c:pt>
                <c:pt idx="5">
                  <c:v>29</c:v>
                </c:pt>
                <c:pt idx="6">
                  <c:v>8</c:v>
                </c:pt>
                <c:pt idx="7">
                  <c:v>0</c:v>
                </c:pt>
                <c:pt idx="8">
                  <c:v>0</c:v>
                </c:pt>
                <c:pt idx="9">
                  <c:v>0</c:v>
                </c:pt>
              </c:numCache>
            </c:numRef>
          </c:val>
          <c:extLst>
            <c:ext xmlns:c16="http://schemas.microsoft.com/office/drawing/2014/chart" uri="{C3380CC4-5D6E-409C-BE32-E72D297353CC}">
              <c16:uniqueId val="{00000000-BE39-4CE0-969E-6B1844D00E10}"/>
            </c:ext>
          </c:extLst>
        </c:ser>
        <c:dLbls>
          <c:showLegendKey val="0"/>
          <c:showVal val="0"/>
          <c:showCatName val="0"/>
          <c:showSerName val="0"/>
          <c:showPercent val="0"/>
          <c:showBubbleSize val="0"/>
        </c:dLbls>
        <c:gapWidth val="219"/>
        <c:overlap val="-27"/>
        <c:axId val="517255296"/>
        <c:axId val="517255952"/>
      </c:barChart>
      <c:catAx>
        <c:axId val="517255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952"/>
        <c:crosses val="autoZero"/>
        <c:auto val="1"/>
        <c:lblAlgn val="ctr"/>
        <c:lblOffset val="100"/>
        <c:noMultiLvlLbl val="0"/>
      </c:catAx>
      <c:valAx>
        <c:axId val="5172559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29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200" b="1" i="0" baseline="0" dirty="0">
                <a:effectLst/>
              </a:rPr>
              <a:t>Population mean = 100</a:t>
            </a:r>
            <a:endParaRPr lang="en-GB" sz="1050" dirty="0">
              <a:effectLst/>
            </a:endParaRPr>
          </a:p>
          <a:p>
            <a:pPr>
              <a:defRPr/>
            </a:pPr>
            <a:r>
              <a:rPr lang="en-US" sz="1200" b="1" i="0" baseline="0" dirty="0">
                <a:effectLst/>
              </a:rPr>
              <a:t>Sampling distribution of 100 means</a:t>
            </a:r>
            <a:endParaRPr lang="en-GB" sz="2000"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Chart_100!$A$2:$A$12</c:f>
              <c:numCache>
                <c:formatCode>General</c:formatCode>
                <c:ptCount val="11"/>
                <c:pt idx="0">
                  <c:v>94</c:v>
                </c:pt>
                <c:pt idx="1">
                  <c:v>95</c:v>
                </c:pt>
                <c:pt idx="2">
                  <c:v>96</c:v>
                </c:pt>
                <c:pt idx="3">
                  <c:v>97</c:v>
                </c:pt>
                <c:pt idx="4">
                  <c:v>98</c:v>
                </c:pt>
                <c:pt idx="5">
                  <c:v>99</c:v>
                </c:pt>
                <c:pt idx="6">
                  <c:v>100</c:v>
                </c:pt>
                <c:pt idx="7">
                  <c:v>101</c:v>
                </c:pt>
                <c:pt idx="8">
                  <c:v>102</c:v>
                </c:pt>
                <c:pt idx="9">
                  <c:v>103</c:v>
                </c:pt>
                <c:pt idx="10">
                  <c:v>104</c:v>
                </c:pt>
              </c:numCache>
            </c:numRef>
          </c:cat>
          <c:val>
            <c:numRef>
              <c:f>Chart_100!$B$2:$B$12</c:f>
              <c:numCache>
                <c:formatCode>General</c:formatCode>
                <c:ptCount val="11"/>
                <c:pt idx="0">
                  <c:v>1</c:v>
                </c:pt>
                <c:pt idx="1">
                  <c:v>2</c:v>
                </c:pt>
                <c:pt idx="2">
                  <c:v>1</c:v>
                </c:pt>
                <c:pt idx="3">
                  <c:v>14</c:v>
                </c:pt>
                <c:pt idx="4">
                  <c:v>11</c:v>
                </c:pt>
                <c:pt idx="5">
                  <c:v>21</c:v>
                </c:pt>
                <c:pt idx="6">
                  <c:v>22</c:v>
                </c:pt>
                <c:pt idx="7">
                  <c:v>13</c:v>
                </c:pt>
                <c:pt idx="8">
                  <c:v>10</c:v>
                </c:pt>
                <c:pt idx="9">
                  <c:v>3</c:v>
                </c:pt>
                <c:pt idx="10">
                  <c:v>2</c:v>
                </c:pt>
              </c:numCache>
            </c:numRef>
          </c:val>
          <c:extLst>
            <c:ext xmlns:c16="http://schemas.microsoft.com/office/drawing/2014/chart" uri="{C3380CC4-5D6E-409C-BE32-E72D297353CC}">
              <c16:uniqueId val="{00000000-9409-4675-8D38-43863B5EE5EF}"/>
            </c:ext>
          </c:extLst>
        </c:ser>
        <c:dLbls>
          <c:showLegendKey val="0"/>
          <c:showVal val="0"/>
          <c:showCatName val="0"/>
          <c:showSerName val="0"/>
          <c:showPercent val="0"/>
          <c:showBubbleSize val="0"/>
        </c:dLbls>
        <c:gapWidth val="219"/>
        <c:overlap val="-27"/>
        <c:axId val="396608936"/>
        <c:axId val="396601064"/>
      </c:barChart>
      <c:catAx>
        <c:axId val="3966089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6601064"/>
        <c:crosses val="autoZero"/>
        <c:auto val="1"/>
        <c:lblAlgn val="ctr"/>
        <c:lblOffset val="100"/>
        <c:noMultiLvlLbl val="0"/>
      </c:catAx>
      <c:valAx>
        <c:axId val="39660106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660893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dirty="0"/>
              <a:t>Population mean =102</a:t>
            </a:r>
          </a:p>
          <a:p>
            <a:pPr>
              <a:defRPr/>
            </a:pPr>
            <a:r>
              <a:rPr lang="en-US" b="1" dirty="0"/>
              <a:t>Sampling distribution of 100 means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0645020923601077E-2"/>
          <c:y val="0.17668999708369784"/>
          <c:w val="0.88322619503182775"/>
          <c:h val="0.72124234470691162"/>
        </c:manualLayout>
      </c:layout>
      <c:barChart>
        <c:barDir val="col"/>
        <c:grouping val="clustered"/>
        <c:varyColors val="0"/>
        <c:ser>
          <c:idx val="0"/>
          <c:order val="0"/>
          <c:tx>
            <c:strRef>
              <c:f>Chart_102!$B$1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Chart_102!$A$2:$A$12</c:f>
              <c:numCache>
                <c:formatCode>0</c:formatCode>
                <c:ptCount val="11"/>
                <c:pt idx="0">
                  <c:v>97</c:v>
                </c:pt>
                <c:pt idx="1">
                  <c:v>98.440434957278853</c:v>
                </c:pt>
                <c:pt idx="2">
                  <c:v>99.259414641348485</c:v>
                </c:pt>
                <c:pt idx="3">
                  <c:v>100.07839432541812</c:v>
                </c:pt>
                <c:pt idx="4">
                  <c:v>100.89737400948775</c:v>
                </c:pt>
                <c:pt idx="5">
                  <c:v>101.71635369355738</c:v>
                </c:pt>
                <c:pt idx="6">
                  <c:v>102.53533337762701</c:v>
                </c:pt>
                <c:pt idx="7">
                  <c:v>103.35431306169664</c:v>
                </c:pt>
                <c:pt idx="8">
                  <c:v>104.17329274576628</c:v>
                </c:pt>
                <c:pt idx="9">
                  <c:v>104.99227242983591</c:v>
                </c:pt>
                <c:pt idx="10">
                  <c:v>106</c:v>
                </c:pt>
              </c:numCache>
            </c:numRef>
          </c:cat>
          <c:val>
            <c:numRef>
              <c:f>Chart_102!$B$2:$B$12</c:f>
              <c:numCache>
                <c:formatCode>General</c:formatCode>
                <c:ptCount val="11"/>
                <c:pt idx="0">
                  <c:v>1</c:v>
                </c:pt>
                <c:pt idx="1">
                  <c:v>3</c:v>
                </c:pt>
                <c:pt idx="2">
                  <c:v>4</c:v>
                </c:pt>
                <c:pt idx="3">
                  <c:v>10</c:v>
                </c:pt>
                <c:pt idx="4">
                  <c:v>11</c:v>
                </c:pt>
                <c:pt idx="5">
                  <c:v>17</c:v>
                </c:pt>
                <c:pt idx="6">
                  <c:v>17</c:v>
                </c:pt>
                <c:pt idx="7">
                  <c:v>20</c:v>
                </c:pt>
                <c:pt idx="8">
                  <c:v>9</c:v>
                </c:pt>
                <c:pt idx="9">
                  <c:v>2</c:v>
                </c:pt>
                <c:pt idx="10">
                  <c:v>6</c:v>
                </c:pt>
              </c:numCache>
            </c:numRef>
          </c:val>
          <c:extLst>
            <c:ext xmlns:c16="http://schemas.microsoft.com/office/drawing/2014/chart" uri="{C3380CC4-5D6E-409C-BE32-E72D297353CC}">
              <c16:uniqueId val="{00000000-DC23-4BF9-8566-1FD44B55F19D}"/>
            </c:ext>
          </c:extLst>
        </c:ser>
        <c:dLbls>
          <c:showLegendKey val="0"/>
          <c:showVal val="0"/>
          <c:showCatName val="0"/>
          <c:showSerName val="0"/>
          <c:showPercent val="0"/>
          <c:showBubbleSize val="0"/>
        </c:dLbls>
        <c:gapWidth val="219"/>
        <c:overlap val="-27"/>
        <c:axId val="553407672"/>
        <c:axId val="327739504"/>
      </c:barChart>
      <c:catAx>
        <c:axId val="553407672"/>
        <c:scaling>
          <c:orientation val="minMax"/>
        </c:scaling>
        <c:delete val="0"/>
        <c:axPos val="b"/>
        <c:numFmt formatCode="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7739504"/>
        <c:crosses val="autoZero"/>
        <c:auto val="1"/>
        <c:lblAlgn val="ctr"/>
        <c:lblOffset val="100"/>
        <c:noMultiLvlLbl val="0"/>
      </c:catAx>
      <c:valAx>
        <c:axId val="3277395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34076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numDim type="val">
        <cx:f>'1st Sample'!$A$1:$A$64</cx:f>
        <cx:lvl ptCount="64" formatCode="0">
          <cx:pt idx="0">72.020077620982192</cx:pt>
          <cx:pt idx="1">93.780829754541628</cx:pt>
          <cx:pt idx="2">80.96636772970669</cx:pt>
          <cx:pt idx="3">123.17294729436981</cx:pt>
          <cx:pt idx="4">107.1211900376511</cx:pt>
          <cx:pt idx="5">115.78813453306793</cx:pt>
          <cx:pt idx="6">104.18278318647936</cx:pt>
          <cx:pt idx="7">87.662152989287279</cx:pt>
          <cx:pt idx="8">99.745824652563897</cx:pt>
          <cx:pt idx="9">99.914513182375231</cx:pt>
          <cx:pt idx="10">103.48205730915652</cx:pt>
          <cx:pt idx="11">92.494997513858834</cx:pt>
          <cx:pt idx="12">92.919890701159602</cx:pt>
          <cx:pt idx="13">104.01363422497525</cx:pt>
          <cx:pt idx="14">94.988490925607039</cx:pt>
          <cx:pt idx="15">107.37782102078199</cx:pt>
          <cx:pt idx="16">99.111912529770052</cx:pt>
          <cx:pt idx="17">110.3748902802181</cx:pt>
          <cx:pt idx="18">112.01559598484891</cx:pt>
          <cx:pt idx="19">80.180768943682779</cx:pt>
          <cx:pt idx="20">117.11561026240815</cx:pt>
          <cx:pt idx="21">118.80737272585975</cx:pt>
          <cx:pt idx="22">94.077245446533198</cx:pt>
          <cx:pt idx="23">107.9228016147681</cx:pt>
          <cx:pt idx="24">82.915153395879315</cx:pt>
          <cx:pt idx="25">98.72189277994039</cx:pt>
          <cx:pt idx="26">92.79649500749656</cx:pt>
          <cx:pt idx="27">89.810885381302796</cx:pt>
          <cx:pt idx="28">107.69940697864513</cx:pt>
          <cx:pt idx="29">101.10200062408694</cx:pt>
          <cx:pt idx="30">116.772469280113</cx:pt>
          <cx:pt idx="31">84.582393608434359</cx:pt>
          <cx:pt idx="32">146.60032573156059</cx:pt>
          <cx:pt idx="33">118.37207719290745</cx:pt>
          <cx:pt idx="34">87.513484711598721</cx:pt>
          <cx:pt idx="35">105.20973344464437</cx:pt>
          <cx:pt idx="36">101.64820903592044</cx:pt>
          <cx:pt idx="37">88.483887136681005</cx:pt>
          <cx:pt idx="38">106.47643219053862</cx:pt>
          <cx:pt idx="39">115.90242391102947</cx:pt>
          <cx:pt idx="40">75.427203935396392</cx:pt>
          <cx:pt idx="41">86.968111898022471</cx:pt>
          <cx:pt idx="42">118.03657596610719</cx:pt>
          <cx:pt idx="43">70.080534694716334</cx:pt>
          <cx:pt idx="44">102.96301436719659</cx:pt>
          <cx:pt idx="45">103.43492274623713</cx:pt>
          <cx:pt idx="46">117.76526232788456</cx:pt>
          <cx:pt idx="47">101.22399796964601</cx:pt>
          <cx:pt idx="48">105.69148141948972</cx:pt>
          <cx:pt idx="49">98.002664369778358</cx:pt>
          <cx:pt idx="50">87.694297942653066</cx:pt>
          <cx:pt idx="51">79.345511746942066</cx:pt>
          <cx:pt idx="52">94.958136539935367</cx:pt>
          <cx:pt idx="53">85.242720867972821</cx:pt>
          <cx:pt idx="54">76.40154560940573</cx:pt>
          <cx:pt idx="55">113.19160674029263</cx:pt>
          <cx:pt idx="56">102.34404069487937</cx:pt>
          <cx:pt idx="57">105.06128685628937</cx:pt>
          <cx:pt idx="58">96.690996795223327</cx:pt>
          <cx:pt idx="59">96.189364992460469</cx:pt>
          <cx:pt idx="60">118.30908331612591</cx:pt>
          <cx:pt idx="61">94.998194097206579</cx:pt>
          <cx:pt idx="62">84.217834025912452</cx:pt>
          <cx:pt idx="63">88.548483997874428</cx:pt>
        </cx:lvl>
      </cx:numDim>
    </cx:data>
  </cx:chartData>
  <cx:chart>
    <cx:title pos="t" align="ctr" overlay="0">
      <cx:tx>
        <cx:rich>
          <a:bodyPr spcFirstLastPara="1" vertOverflow="ellipsis" horzOverflow="overflow" wrap="square" lIns="0" tIns="0" rIns="0" bIns="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1st sample (mean</a:t>
            </a:r>
            <a:r>
              <a:rPr lang="en-HK" sz="14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 = 99.48; SD = 14.17)</a:t>
            </a:r>
          </a:p>
        </cx:rich>
      </cx:tx>
    </cx:title>
    <cx:plotArea>
      <cx:plotAreaRegion>
        <cx:series layoutId="clusteredColumn" uniqueId="{E3CAFCE7-9453-4D52-8A1F-027D77411E06}">
          <cx:dataLabels/>
          <cx:dataId val="0"/>
          <cx:layoutPr>
            <cx:binning intervalClosed="r"/>
          </cx:layoutPr>
        </cx:series>
      </cx:plotAreaRegion>
      <cx:axis id="0">
        <cx:catScaling gapWidth="0"/>
        <cx:tickLabels/>
      </cx:axis>
      <cx:axis id="1">
        <cx:valScaling/>
        <cx:majorGridlines/>
        <cx:tickLabels/>
      </cx:axis>
    </cx:plotArea>
  </cx:chart>
</cx:chartSpace>
</file>

<file path=ppt/charts/chartEx2.xml><?xml version="1.0" encoding="utf-8"?>
<cx:chartSpace xmlns:a="http://schemas.openxmlformats.org/drawingml/2006/main" xmlns:r="http://schemas.openxmlformats.org/officeDocument/2006/relationships" xmlns:cx="http://schemas.microsoft.com/office/drawing/2014/chartex">
  <cx:chartData>
    <cx:externalData r:id="rId1" cx:autoUpdate="0"/>
    <cx:data id="0">
      <cx:numDim type="val">
        <cx:f>'2nd Sample'!$A$1:$A$64</cx:f>
        <cx:lvl ptCount="64" formatCode="0">
          <cx:pt idx="0">122.52854756079614</cx:pt>
          <cx:pt idx="1">95.241387296118774</cx:pt>
          <cx:pt idx="2">105.53885683984845</cx:pt>
          <cx:pt idx="3">82.21157966327155</cx:pt>
          <cx:pt idx="4">110.47864088832284</cx:pt>
          <cx:pt idx="5">113.45892997051124</cx:pt>
          <cx:pt idx="6">81.439418661466334</cx:pt>
          <cx:pt idx="7">110.75875388778513</cx:pt>
          <cx:pt idx="8">114.96157437941292</cx:pt>
          <cx:pt idx="9">109.46521367950481</cx:pt>
          <cx:pt idx="10">111.39631535806984</cx:pt>
          <cx:pt idx="11">120.10295929721906</cx:pt>
          <cx:pt idx="12">119.07991418192978</cx:pt>
          <cx:pt idx="13">120.71383278234862</cx:pt>
          <cx:pt idx="14">127.57201400527265</cx:pt>
          <cx:pt idx="15">68.022711982484907</cx:pt>
          <cx:pt idx="16">90.217600043251878</cx:pt>
          <cx:pt idx="17">96.291205661691492</cx:pt>
          <cx:pt idx="18">97.044011479374603</cx:pt>
          <cx:pt idx="19">104.67904328615987</cx:pt>
          <cx:pt idx="20">99.263599193000118</cx:pt>
          <cx:pt idx="21">83.289569627231685</cx:pt>
          <cx:pt idx="22">122.33202849311056</cx:pt>
          <cx:pt idx="23">128.6688646156108</cx:pt>
          <cx:pt idx="24">136.54695319710299</cx:pt>
          <cx:pt idx="25">102.39516566580278</cx:pt>
          <cx:pt idx="26">126.43566858751001</cx:pt>
          <cx:pt idx="27">105.35867457074346</cx:pt>
          <cx:pt idx="28">108.05636091172346</cx:pt>
          <cx:pt idx="29">91.849369962437777</cx:pt>
          <cx:pt idx="30">90.943001648702193</cx:pt>
          <cx:pt idx="31">84.739179126336239</cx:pt>
          <cx:pt idx="32">105.29757357980998</cx:pt>
          <cx:pt idx="33">107.39985352993244</cx:pt>
          <cx:pt idx="34">102.07260768547712</cx:pt>
          <cx:pt idx="35">104.83712483401177</cx:pt>
          <cx:pt idx="36">101.95681764125766</cx:pt>
          <cx:pt idx="37">100.35057610148215</cx:pt>
          <cx:pt idx="38">74.216711962071713</cx:pt>
          <cx:pt idx="39">95.020021970049129</cx:pt>
          <cx:pt idx="40">102.48587070927897</cx:pt>
          <cx:pt idx="41">101.1526140042406</cx:pt>
          <cx:pt idx="42">84.221824433916481</cx:pt>
          <cx:pt idx="43">101.11809868030832</cx:pt>
          <cx:pt idx="44">111.88319629363832</cx:pt>
          <cx:pt idx="45">85.812939939933131</cx:pt>
          <cx:pt idx="46">78.343680595571641</cx:pt>
          <cx:pt idx="47">108.10279630059085</cx:pt>
          <cx:pt idx="48">122.08482783316867</cx:pt>
          <cx:pt idx="49">82.41164576029405</cx:pt>
          <cx:pt idx="50">98.466012129938463</cx:pt>
          <cx:pt idx="51">102.91739752356079</cx:pt>
          <cx:pt idx="52">124.75458131812047</cx:pt>
          <cx:pt idx="53">125.42865331633948</cx:pt>
          <cx:pt idx="54">131.56651473545935</cx:pt>
          <cx:pt idx="55">101.11004965219763</cx:pt>
          <cx:pt idx="56">106.35071728538605</cx:pt>
          <cx:pt idx="57">111.20124579756521</cx:pt>
          <cx:pt idx="58">145.02435331232846</cx:pt>
          <cx:pt idx="59">91.152787970349891</cx:pt>
          <cx:pt idx="60">95.073346781282453</cx:pt>
          <cx:pt idx="61">113.28986627413542</cx:pt>
          <cx:pt idx="62">85.218505571538117</cx:pt>
          <cx:pt idx="63">99.686139062760049</cx:pt>
        </cx:lvl>
      </cx:numDim>
    </cx:data>
  </cx:chartData>
  <cx:chart>
    <cx:title pos="t" align="ctr" overlay="0">
      <cx:tx>
        <cx:rich>
          <a:bodyPr spcFirstLastPara="1" vertOverflow="ellipsis" horzOverflow="overflow" wrap="square" lIns="0" tIns="0" rIns="0" bIns="0" anchor="ctr" anchorCtr="1"/>
          <a:lstStyle/>
          <a:p>
            <a:pPr algn="ctr" rtl="0">
              <a:defRPr/>
            </a:pPr>
            <a:r>
              <a:rPr lang="en-US" sz="1400" b="0" i="0" u="none" strike="noStrike" baseline="0" dirty="0">
                <a:solidFill>
                  <a:srgbClr val="545454">
                    <a:lumMod val="65000"/>
                    <a:lumOff val="35000"/>
                  </a:srgbClr>
                </a:solidFill>
                <a:latin typeface="Century Gothic"/>
              </a:rPr>
              <a:t>2nd sample (mean= 104.39; SD = 15.82)</a:t>
            </a:r>
          </a:p>
        </cx:rich>
      </cx:tx>
    </cx:title>
    <cx:plotArea>
      <cx:plotAreaRegion>
        <cx:series layoutId="clusteredColumn" uniqueId="{C26AC7FD-4710-49F9-8F4C-8924D4DFFFE7}">
          <cx:dataLabels/>
          <cx:dataId val="0"/>
          <cx:layoutPr>
            <cx:binning intervalClosed="r"/>
          </cx:layoutPr>
        </cx:series>
      </cx:plotAreaRegion>
      <cx:axis id="0">
        <cx:catScaling gapWidth="0"/>
        <cx:tickLabels/>
      </cx:axis>
      <cx:axis id="1">
        <cx:valScaling/>
        <cx:majorGridlines/>
        <cx:tickLabels/>
      </cx:axis>
    </cx:plotArea>
  </cx:chart>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366">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366">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777607" y="0"/>
            <a:ext cx="2889938" cy="496332"/>
          </a:xfrm>
          <a:prstGeom prst="rect">
            <a:avLst/>
          </a:prstGeom>
        </p:spPr>
        <p:txBody>
          <a:bodyPr vert="horz" lIns="91440" tIns="45720" rIns="91440" bIns="45720" rtlCol="0"/>
          <a:lstStyle>
            <a:lvl1pPr algn="r">
              <a:defRPr sz="1200"/>
            </a:lvl1pPr>
          </a:lstStyle>
          <a:p>
            <a:fld id="{128FCA9C-FF92-4024-BDEC-A6D3B663DC09}" type="datetimeFigureOut">
              <a:rPr lang="en-US"/>
              <a:t>3/14/2022</a:t>
            </a:fld>
            <a:endParaRPr/>
          </a:p>
        </p:txBody>
      </p:sp>
      <p:sp>
        <p:nvSpPr>
          <p:cNvPr id="4" name="Footer Placeholder 3"/>
          <p:cNvSpPr>
            <a:spLocks noGrp="1"/>
          </p:cNvSpPr>
          <p:nvPr>
            <p:ph type="ftr" sz="quarter" idx="2"/>
          </p:nvPr>
        </p:nvSpPr>
        <p:spPr>
          <a:xfrm>
            <a:off x="0" y="9428583"/>
            <a:ext cx="2889938" cy="496332"/>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777607" y="9428583"/>
            <a:ext cx="2889938" cy="496332"/>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777607" y="0"/>
            <a:ext cx="2889938" cy="496332"/>
          </a:xfrm>
          <a:prstGeom prst="rect">
            <a:avLst/>
          </a:prstGeom>
        </p:spPr>
        <p:txBody>
          <a:bodyPr vert="horz" lIns="91440" tIns="45720" rIns="91440" bIns="45720" rtlCol="0"/>
          <a:lstStyle>
            <a:lvl1pPr algn="r">
              <a:defRPr sz="1200"/>
            </a:lvl1pPr>
          </a:lstStyle>
          <a:p>
            <a:fld id="{772AB877-E7B1-4681-847E-D0918612832B}" type="datetimeFigureOut">
              <a:rPr lang="en-US"/>
              <a:t>3/14/2022</a:t>
            </a:fld>
            <a:endParaRPr/>
          </a:p>
        </p:txBody>
      </p:sp>
      <p:sp>
        <p:nvSpPr>
          <p:cNvPr id="4" name="Slide Image Placeholder 3"/>
          <p:cNvSpPr>
            <a:spLocks noGrp="1" noRot="1" noChangeAspect="1"/>
          </p:cNvSpPr>
          <p:nvPr>
            <p:ph type="sldImg" idx="2"/>
          </p:nvPr>
        </p:nvSpPr>
        <p:spPr>
          <a:xfrm>
            <a:off x="26988" y="744538"/>
            <a:ext cx="6615112" cy="37226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715154"/>
            <a:ext cx="5335270" cy="4466987"/>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28583"/>
            <a:ext cx="2889938" cy="496332"/>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777607" y="9428583"/>
            <a:ext cx="2889938" cy="496332"/>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C0647C7-D935-479B-8003-C0C1578FE212}" type="datetime1">
              <a:rPr lang="en-US" smtClean="0"/>
              <a:t>3/14/2022</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9F4182E-0E84-4075-9DD8-A0AB58629F34}" type="datetime1">
              <a:rPr lang="en-US" smtClean="0"/>
              <a:t>3/14/2022</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9A116B75-CD87-47A7-80C7-F1772D95E93F}" type="datetime1">
              <a:rPr lang="en-US" smtClean="0"/>
              <a:t>3/14/2022</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31D6804B-BF4A-447B-9425-9003D4232ADF}" type="datetime1">
              <a:rPr lang="en-US" smtClean="0"/>
              <a:t>3/14/2022</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4CC0FDCE-C157-40BC-92BD-24C6038ABD58}" type="datetime1">
              <a:rPr lang="en-US" smtClean="0"/>
              <a:t>3/14/2022</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0EE237B2-BB11-4875-8003-B9BAD611E5B8}" type="datetime1">
              <a:rPr lang="en-US" smtClean="0"/>
              <a:t>3/14/2022</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EC3E725-CA37-431D-AED8-E9E1F70D81F6}" type="datetime1">
              <a:rPr lang="en-US" smtClean="0"/>
              <a:t>3/14/2022</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5FDA3A0-F350-45BE-9143-EA5B88B2C4BB}" type="datetime1">
              <a:rPr lang="en-US" smtClean="0"/>
              <a:t>3/14/2022</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16DCA11B-28DA-472F-9A13-C9F1CF0EA2CD}" type="datetime1">
              <a:rPr lang="en-US" smtClean="0"/>
              <a:t>3/14/2022</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6EADB3B-D964-4119-AECB-C53460F601C1}" type="datetime1">
              <a:rPr lang="en-US" smtClean="0"/>
              <a:t>3/14/2022</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782F41C2-EA9B-4B3F-891F-8C7B06E2B0E2}" type="datetime1">
              <a:rPr lang="en-US" smtClean="0"/>
              <a:t>3/14/2022</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3.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hart" Target="../charts/chart2.xml"/><Relationship Id="rId1" Type="http://schemas.openxmlformats.org/officeDocument/2006/relationships/slideLayout" Target="../slideLayouts/slideLayout2.xml"/><Relationship Id="rId4" Type="http://schemas.openxmlformats.org/officeDocument/2006/relationships/chart" Target="../charts/chart3.xml"/></Relationships>
</file>

<file path=ppt/slides/_rels/slide10.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chart" Target="../charts/chart4.xml"/><Relationship Id="rId1" Type="http://schemas.openxmlformats.org/officeDocument/2006/relationships/slideLayout" Target="../slideLayouts/slideLayout2.xml"/><Relationship Id="rId6" Type="http://schemas.openxmlformats.org/officeDocument/2006/relationships/image" Target="../media/image5.png"/><Relationship Id="rId5" Type="http://schemas.microsoft.com/office/2014/relationships/chartEx" Target="../charts/chartEx1.xml"/><Relationship Id="rId4" Type="http://schemas.openxmlformats.org/officeDocument/2006/relationships/chart" Target="../charts/chart6.xml"/></Relationships>
</file>

<file path=ppt/slides/_rels/slide11.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chart" Target="../charts/chart7.xml"/><Relationship Id="rId1" Type="http://schemas.openxmlformats.org/officeDocument/2006/relationships/slideLayout" Target="../slideLayouts/slideLayout2.xml"/><Relationship Id="rId6" Type="http://schemas.openxmlformats.org/officeDocument/2006/relationships/image" Target="../media/image6.png"/><Relationship Id="rId5" Type="http://schemas.microsoft.com/office/2014/relationships/chartEx" Target="../charts/chartEx2.xml"/><Relationship Id="rId4" Type="http://schemas.openxmlformats.org/officeDocument/2006/relationships/chart" Target="../charts/char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1A16C-BF64-45DC-A01E-EC8116F65920}"/>
              </a:ext>
            </a:extLst>
          </p:cNvPr>
          <p:cNvSpPr>
            <a:spLocks noGrp="1"/>
          </p:cNvSpPr>
          <p:nvPr>
            <p:ph type="title"/>
          </p:nvPr>
        </p:nvSpPr>
        <p:spPr/>
        <p:txBody>
          <a:bodyPr/>
          <a:lstStyle/>
          <a:p>
            <a:r>
              <a:rPr lang="en-HK" dirty="0"/>
              <a:t>Hypothesis testing</a:t>
            </a:r>
            <a:endParaRPr lang="en-GB" dirty="0"/>
          </a:p>
        </p:txBody>
      </p:sp>
      <p:sp>
        <p:nvSpPr>
          <p:cNvPr id="3" name="Content Placeholder 2">
            <a:extLst>
              <a:ext uri="{FF2B5EF4-FFF2-40B4-BE49-F238E27FC236}">
                <a16:creationId xmlns:a16="http://schemas.microsoft.com/office/drawing/2014/main" id="{C0553100-B113-4C5B-AFB7-FD4270745096}"/>
              </a:ext>
            </a:extLst>
          </p:cNvPr>
          <p:cNvSpPr>
            <a:spLocks noGrp="1"/>
          </p:cNvSpPr>
          <p:nvPr>
            <p:ph idx="1"/>
          </p:nvPr>
        </p:nvSpPr>
        <p:spPr>
          <a:xfrm>
            <a:off x="220824" y="1710217"/>
            <a:ext cx="7829126" cy="5039076"/>
          </a:xfrm>
        </p:spPr>
        <p:txBody>
          <a:bodyPr>
            <a:normAutofit fontScale="92500" lnSpcReduction="20000"/>
          </a:bodyPr>
          <a:lstStyle/>
          <a:p>
            <a:r>
              <a:rPr lang="en-HK" dirty="0"/>
              <a:t>A researcher wants to test whether the mean IQ of a population is 100 </a:t>
            </a:r>
          </a:p>
          <a:p>
            <a:pPr marL="45720" indent="0" algn="ctr">
              <a:buNone/>
            </a:pPr>
            <a:r>
              <a:rPr lang="en-HK" dirty="0"/>
              <a:t>H0 </a:t>
            </a:r>
            <a:r>
              <a:rPr lang="en-HK" dirty="0" err="1"/>
              <a:t>μ</a:t>
            </a:r>
            <a:r>
              <a:rPr lang="en-HK" baseline="-25000" dirty="0" err="1"/>
              <a:t>IQ</a:t>
            </a:r>
            <a:r>
              <a:rPr lang="en-HK" dirty="0"/>
              <a:t> = 100; Ha </a:t>
            </a:r>
            <a:r>
              <a:rPr lang="en-HK" dirty="0" err="1"/>
              <a:t>μ</a:t>
            </a:r>
            <a:r>
              <a:rPr lang="en-HK" baseline="-25000" dirty="0" err="1"/>
              <a:t>IQ</a:t>
            </a:r>
            <a:r>
              <a:rPr lang="en-HK" dirty="0"/>
              <a:t> ≠ 100</a:t>
            </a:r>
          </a:p>
          <a:p>
            <a:r>
              <a:rPr lang="en-HK" dirty="0"/>
              <a:t>He can use either </a:t>
            </a:r>
            <a:r>
              <a:rPr lang="en-HK" b="1" dirty="0"/>
              <a:t>P values with significance levels</a:t>
            </a:r>
            <a:r>
              <a:rPr lang="en-HK" dirty="0"/>
              <a:t> or </a:t>
            </a:r>
            <a:r>
              <a:rPr lang="en-HK" b="1" dirty="0"/>
              <a:t>confidence intervals</a:t>
            </a:r>
            <a:r>
              <a:rPr lang="en-HK" dirty="0"/>
              <a:t> to determine if the test results are statistically significant. </a:t>
            </a:r>
          </a:p>
          <a:p>
            <a:r>
              <a:rPr lang="en-HK" dirty="0"/>
              <a:t>These two methods always agree. The relationship between the confidence level and the significance level for a hypothesis test is as follows:</a:t>
            </a:r>
          </a:p>
          <a:p>
            <a:pPr lvl="1"/>
            <a:r>
              <a:rPr lang="en-HK" dirty="0"/>
              <a:t>Confidence level = 1 – Significance level (alpha)</a:t>
            </a:r>
          </a:p>
          <a:p>
            <a:pPr lvl="1"/>
            <a:r>
              <a:rPr lang="en-HK" dirty="0"/>
              <a:t>For example, if your significance level is 0.05, the equivalent confidence level is 95%.</a:t>
            </a:r>
          </a:p>
          <a:p>
            <a:r>
              <a:rPr lang="en-HK" dirty="0"/>
              <a:t>Both of the following conditions represent a hypothesis test with statistically significant results:</a:t>
            </a:r>
          </a:p>
          <a:p>
            <a:pPr lvl="1"/>
            <a:r>
              <a:rPr lang="en-HK" dirty="0"/>
              <a:t>The P value is smaller than the significance level.</a:t>
            </a:r>
          </a:p>
          <a:p>
            <a:pPr lvl="1"/>
            <a:r>
              <a:rPr lang="en-HK" dirty="0"/>
              <a:t>The confidence interval excludes the null hypothesis value.</a:t>
            </a:r>
            <a:endParaRPr lang="en-GB" dirty="0"/>
          </a:p>
        </p:txBody>
      </p:sp>
      <p:pic>
        <p:nvPicPr>
          <p:cNvPr id="4" name="Picture 7" descr="normal curve">
            <a:extLst>
              <a:ext uri="{FF2B5EF4-FFF2-40B4-BE49-F238E27FC236}">
                <a16:creationId xmlns:a16="http://schemas.microsoft.com/office/drawing/2014/main" id="{D1654CCF-ADE9-49FB-9EB1-21C6000EA6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8341314" y="1726918"/>
            <a:ext cx="3623354" cy="1816387"/>
          </a:xfrm>
          <a:prstGeom prst="rect">
            <a:avLst/>
          </a:prstGeom>
          <a:noFill/>
        </p:spPr>
      </p:pic>
      <p:pic>
        <p:nvPicPr>
          <p:cNvPr id="5" name="Picture 7" descr="normal curve">
            <a:extLst>
              <a:ext uri="{FF2B5EF4-FFF2-40B4-BE49-F238E27FC236}">
                <a16:creationId xmlns:a16="http://schemas.microsoft.com/office/drawing/2014/main" id="{0472483A-BC4A-4E1F-B53A-AE5892C71EF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8378922" y="4609565"/>
            <a:ext cx="3623354" cy="1816387"/>
          </a:xfrm>
          <a:prstGeom prst="rect">
            <a:avLst/>
          </a:prstGeom>
          <a:noFill/>
        </p:spPr>
      </p:pic>
      <p:sp>
        <p:nvSpPr>
          <p:cNvPr id="6" name="TextBox 5">
            <a:extLst>
              <a:ext uri="{FF2B5EF4-FFF2-40B4-BE49-F238E27FC236}">
                <a16:creationId xmlns:a16="http://schemas.microsoft.com/office/drawing/2014/main" id="{7CFF00BA-A575-4F11-8375-8ED057C2ACE1}"/>
              </a:ext>
            </a:extLst>
          </p:cNvPr>
          <p:cNvSpPr txBox="1"/>
          <p:nvPr/>
        </p:nvSpPr>
        <p:spPr>
          <a:xfrm>
            <a:off x="7678588" y="620688"/>
            <a:ext cx="4248472" cy="1089529"/>
          </a:xfrm>
          <a:prstGeom prst="rect">
            <a:avLst/>
          </a:prstGeom>
          <a:noFill/>
          <a:ln>
            <a:solidFill>
              <a:srgbClr val="FF0000"/>
            </a:solidFill>
          </a:ln>
        </p:spPr>
        <p:txBody>
          <a:bodyPr wrap="square" rtlCol="0">
            <a:spAutoFit/>
          </a:bodyPr>
          <a:lstStyle/>
          <a:p>
            <a:pPr>
              <a:lnSpc>
                <a:spcPct val="90000"/>
              </a:lnSpc>
            </a:pPr>
            <a:r>
              <a:rPr lang="en-HK" dirty="0"/>
              <a:t>The </a:t>
            </a:r>
            <a:r>
              <a:rPr lang="en-HK" b="1" dirty="0"/>
              <a:t>p-value is 0.03</a:t>
            </a:r>
            <a:r>
              <a:rPr lang="en-HK" dirty="0"/>
              <a:t> which is less than the </a:t>
            </a:r>
            <a:r>
              <a:rPr lang="en-HK" b="1" dirty="0"/>
              <a:t>pre-specified alpha of 0.05</a:t>
            </a:r>
            <a:r>
              <a:rPr lang="en-HK" dirty="0"/>
              <a:t>, so the researcher concludes there is statistical significance for the study.</a:t>
            </a:r>
            <a:endParaRPr lang="en-GB" dirty="0"/>
          </a:p>
        </p:txBody>
      </p:sp>
      <p:cxnSp>
        <p:nvCxnSpPr>
          <p:cNvPr id="8" name="Straight Arrow Connector 7">
            <a:extLst>
              <a:ext uri="{FF2B5EF4-FFF2-40B4-BE49-F238E27FC236}">
                <a16:creationId xmlns:a16="http://schemas.microsoft.com/office/drawing/2014/main" id="{D2F4835E-8887-4401-A18F-873424F07A3A}"/>
              </a:ext>
            </a:extLst>
          </p:cNvPr>
          <p:cNvCxnSpPr/>
          <p:nvPr/>
        </p:nvCxnSpPr>
        <p:spPr>
          <a:xfrm flipH="1">
            <a:off x="11206980" y="1710217"/>
            <a:ext cx="504056" cy="1574767"/>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3F91136-8652-408F-9232-27C292120A5E}"/>
              </a:ext>
            </a:extLst>
          </p:cNvPr>
          <p:cNvSpPr txBox="1"/>
          <p:nvPr/>
        </p:nvSpPr>
        <p:spPr>
          <a:xfrm>
            <a:off x="8902724" y="6425952"/>
            <a:ext cx="2736304" cy="286232"/>
          </a:xfrm>
          <a:prstGeom prst="rect">
            <a:avLst/>
          </a:prstGeom>
          <a:noFill/>
        </p:spPr>
        <p:txBody>
          <a:bodyPr wrap="square" rtlCol="0">
            <a:spAutoFit/>
          </a:bodyPr>
          <a:lstStyle/>
          <a:p>
            <a:pPr>
              <a:lnSpc>
                <a:spcPct val="90000"/>
              </a:lnSpc>
            </a:pPr>
            <a:r>
              <a:rPr lang="en-HK" sz="1400" b="1" dirty="0"/>
              <a:t>100.44        104.39      108.35</a:t>
            </a:r>
            <a:endParaRPr lang="en-GB" sz="1400" b="1" dirty="0"/>
          </a:p>
        </p:txBody>
      </p:sp>
      <p:cxnSp>
        <p:nvCxnSpPr>
          <p:cNvPr id="11" name="Straight Arrow Connector 10">
            <a:extLst>
              <a:ext uri="{FF2B5EF4-FFF2-40B4-BE49-F238E27FC236}">
                <a16:creationId xmlns:a16="http://schemas.microsoft.com/office/drawing/2014/main" id="{1005F1A4-2897-4D43-ACFE-75D06082E6C3}"/>
              </a:ext>
            </a:extLst>
          </p:cNvPr>
          <p:cNvCxnSpPr>
            <a:cxnSpLocks/>
          </p:cNvCxnSpPr>
          <p:nvPr/>
        </p:nvCxnSpPr>
        <p:spPr>
          <a:xfrm>
            <a:off x="9190756" y="4797152"/>
            <a:ext cx="0" cy="1368152"/>
          </a:xfrm>
          <a:prstGeom prst="straightConnector1">
            <a:avLst/>
          </a:prstGeom>
          <a:ln w="317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E53D363-C635-4C3E-8209-75B0916A442B}"/>
              </a:ext>
            </a:extLst>
          </p:cNvPr>
          <p:cNvSpPr txBox="1"/>
          <p:nvPr/>
        </p:nvSpPr>
        <p:spPr>
          <a:xfrm>
            <a:off x="8902724" y="4653136"/>
            <a:ext cx="576059" cy="286232"/>
          </a:xfrm>
          <a:prstGeom prst="rect">
            <a:avLst/>
          </a:prstGeom>
          <a:noFill/>
        </p:spPr>
        <p:txBody>
          <a:bodyPr wrap="square" rtlCol="0">
            <a:spAutoFit/>
          </a:bodyPr>
          <a:lstStyle/>
          <a:p>
            <a:pPr>
              <a:lnSpc>
                <a:spcPct val="90000"/>
              </a:lnSpc>
            </a:pPr>
            <a:r>
              <a:rPr lang="en-HK" sz="1400" b="1" dirty="0"/>
              <a:t>100</a:t>
            </a:r>
            <a:endParaRPr lang="en-GB" sz="2400" b="1" dirty="0"/>
          </a:p>
        </p:txBody>
      </p:sp>
      <p:sp>
        <p:nvSpPr>
          <p:cNvPr id="14" name="TextBox 13">
            <a:extLst>
              <a:ext uri="{FF2B5EF4-FFF2-40B4-BE49-F238E27FC236}">
                <a16:creationId xmlns:a16="http://schemas.microsoft.com/office/drawing/2014/main" id="{51A06394-C4F1-4163-95B5-BB327FBD8F2E}"/>
              </a:ext>
            </a:extLst>
          </p:cNvPr>
          <p:cNvSpPr txBox="1"/>
          <p:nvPr/>
        </p:nvSpPr>
        <p:spPr>
          <a:xfrm>
            <a:off x="7678588" y="3706563"/>
            <a:ext cx="4286080" cy="840230"/>
          </a:xfrm>
          <a:prstGeom prst="rect">
            <a:avLst/>
          </a:prstGeom>
          <a:noFill/>
          <a:ln>
            <a:solidFill>
              <a:srgbClr val="FF0000"/>
            </a:solidFill>
          </a:ln>
        </p:spPr>
        <p:txBody>
          <a:bodyPr wrap="square" rtlCol="0">
            <a:spAutoFit/>
          </a:bodyPr>
          <a:lstStyle/>
          <a:p>
            <a:pPr>
              <a:lnSpc>
                <a:spcPct val="90000"/>
              </a:lnSpc>
            </a:pPr>
            <a:r>
              <a:rPr lang="en-HK" dirty="0"/>
              <a:t>CI = 100.44~108.35. Here, the </a:t>
            </a:r>
            <a:r>
              <a:rPr lang="en-HK" b="1" dirty="0"/>
              <a:t>confidence interval</a:t>
            </a:r>
            <a:r>
              <a:rPr lang="en-HK" dirty="0"/>
              <a:t> excludes the null hypothesis value of 1000.</a:t>
            </a:r>
          </a:p>
        </p:txBody>
      </p:sp>
      <p:sp>
        <p:nvSpPr>
          <p:cNvPr id="7" name="TextBox 6">
            <a:extLst>
              <a:ext uri="{FF2B5EF4-FFF2-40B4-BE49-F238E27FC236}">
                <a16:creationId xmlns:a16="http://schemas.microsoft.com/office/drawing/2014/main" id="{2B44D159-4BB9-4A1E-AF96-F1C79EF86E24}"/>
              </a:ext>
            </a:extLst>
          </p:cNvPr>
          <p:cNvSpPr txBox="1"/>
          <p:nvPr/>
        </p:nvSpPr>
        <p:spPr>
          <a:xfrm>
            <a:off x="9036867" y="3335324"/>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5" name="TextBox 14">
            <a:extLst>
              <a:ext uri="{FF2B5EF4-FFF2-40B4-BE49-F238E27FC236}">
                <a16:creationId xmlns:a16="http://schemas.microsoft.com/office/drawing/2014/main" id="{DEAB6E89-F132-4D3D-8E07-A43AE53F0E8A}"/>
              </a:ext>
            </a:extLst>
          </p:cNvPr>
          <p:cNvSpPr txBox="1"/>
          <p:nvPr/>
        </p:nvSpPr>
        <p:spPr>
          <a:xfrm>
            <a:off x="10854597" y="3342185"/>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6" name="TextBox 15">
            <a:extLst>
              <a:ext uri="{FF2B5EF4-FFF2-40B4-BE49-F238E27FC236}">
                <a16:creationId xmlns:a16="http://schemas.microsoft.com/office/drawing/2014/main" id="{26D17125-1247-4BFD-8D7B-11EE2564A17D}"/>
              </a:ext>
            </a:extLst>
          </p:cNvPr>
          <p:cNvSpPr txBox="1"/>
          <p:nvPr/>
        </p:nvSpPr>
        <p:spPr>
          <a:xfrm>
            <a:off x="9036867" y="6220644"/>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7" name="TextBox 16">
            <a:extLst>
              <a:ext uri="{FF2B5EF4-FFF2-40B4-BE49-F238E27FC236}">
                <a16:creationId xmlns:a16="http://schemas.microsoft.com/office/drawing/2014/main" id="{8B5E192A-E74E-4EEA-879A-658783631F73}"/>
              </a:ext>
            </a:extLst>
          </p:cNvPr>
          <p:cNvSpPr txBox="1"/>
          <p:nvPr/>
        </p:nvSpPr>
        <p:spPr>
          <a:xfrm>
            <a:off x="10854597" y="6241926"/>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0" name="TextBox 9">
            <a:extLst>
              <a:ext uri="{FF2B5EF4-FFF2-40B4-BE49-F238E27FC236}">
                <a16:creationId xmlns:a16="http://schemas.microsoft.com/office/drawing/2014/main" id="{A5BB75CE-9FCE-48D3-BCF2-F2E4F9C169BE}"/>
              </a:ext>
            </a:extLst>
          </p:cNvPr>
          <p:cNvSpPr txBox="1"/>
          <p:nvPr/>
        </p:nvSpPr>
        <p:spPr>
          <a:xfrm>
            <a:off x="9648935" y="2555823"/>
            <a:ext cx="1008112" cy="397032"/>
          </a:xfrm>
          <a:prstGeom prst="rect">
            <a:avLst/>
          </a:prstGeom>
          <a:solidFill>
            <a:schemeClr val="bg1"/>
          </a:solidFill>
        </p:spPr>
        <p:txBody>
          <a:bodyPr wrap="square" rtlCol="0">
            <a:spAutoFit/>
          </a:bodyPr>
          <a:lstStyle/>
          <a:p>
            <a:pPr algn="ctr">
              <a:lnSpc>
                <a:spcPct val="90000"/>
              </a:lnSpc>
            </a:pPr>
            <a:r>
              <a:rPr lang="en-HK" sz="1100" dirty="0"/>
              <a:t>Middle of 95% of data</a:t>
            </a:r>
            <a:endParaRPr lang="en-GB" sz="2400" dirty="0"/>
          </a:p>
        </p:txBody>
      </p:sp>
      <p:sp>
        <p:nvSpPr>
          <p:cNvPr id="18" name="TextBox 17">
            <a:extLst>
              <a:ext uri="{FF2B5EF4-FFF2-40B4-BE49-F238E27FC236}">
                <a16:creationId xmlns:a16="http://schemas.microsoft.com/office/drawing/2014/main" id="{B20F1B32-7FB2-412B-958F-B1A3CD50A05A}"/>
              </a:ext>
            </a:extLst>
          </p:cNvPr>
          <p:cNvSpPr txBox="1"/>
          <p:nvPr/>
        </p:nvSpPr>
        <p:spPr>
          <a:xfrm>
            <a:off x="9694812" y="5507479"/>
            <a:ext cx="1008112" cy="397032"/>
          </a:xfrm>
          <a:prstGeom prst="rect">
            <a:avLst/>
          </a:prstGeom>
          <a:solidFill>
            <a:schemeClr val="bg1"/>
          </a:solidFill>
        </p:spPr>
        <p:txBody>
          <a:bodyPr wrap="square" rtlCol="0">
            <a:spAutoFit/>
          </a:bodyPr>
          <a:lstStyle/>
          <a:p>
            <a:pPr algn="ctr">
              <a:lnSpc>
                <a:spcPct val="90000"/>
              </a:lnSpc>
            </a:pPr>
            <a:r>
              <a:rPr lang="en-HK" sz="1100" dirty="0"/>
              <a:t>Middle of 95% of data</a:t>
            </a:r>
            <a:endParaRPr lang="en-GB" sz="2400" dirty="0"/>
          </a:p>
        </p:txBody>
      </p:sp>
      <p:sp>
        <p:nvSpPr>
          <p:cNvPr id="12" name="Slide Number Placeholder 11">
            <a:extLst>
              <a:ext uri="{FF2B5EF4-FFF2-40B4-BE49-F238E27FC236}">
                <a16:creationId xmlns:a16="http://schemas.microsoft.com/office/drawing/2014/main" id="{40E1D2FF-F551-48CD-B167-42C2CE3EFAB8}"/>
              </a:ext>
            </a:extLst>
          </p:cNvPr>
          <p:cNvSpPr>
            <a:spLocks noGrp="1"/>
          </p:cNvSpPr>
          <p:nvPr>
            <p:ph type="sldNum" sz="quarter" idx="12"/>
          </p:nvPr>
        </p:nvSpPr>
        <p:spPr/>
        <p:txBody>
          <a:bodyPr/>
          <a:lstStyle/>
          <a:p>
            <a:fld id="{F36C87F6-986D-49E6-AF40-1B3A1EE8064D}" type="slidenum">
              <a:rPr lang="en-GB" smtClean="0"/>
              <a:t>1</a:t>
            </a:fld>
            <a:endParaRPr lang="en-GB" dirty="0"/>
          </a:p>
        </p:txBody>
      </p:sp>
      <p:sp>
        <p:nvSpPr>
          <p:cNvPr id="19" name="TextBox 18">
            <a:extLst>
              <a:ext uri="{FF2B5EF4-FFF2-40B4-BE49-F238E27FC236}">
                <a16:creationId xmlns:a16="http://schemas.microsoft.com/office/drawing/2014/main" id="{267508A6-4642-47B4-95D4-A0B7C6876C1D}"/>
              </a:ext>
            </a:extLst>
          </p:cNvPr>
          <p:cNvSpPr txBox="1"/>
          <p:nvPr/>
        </p:nvSpPr>
        <p:spPr>
          <a:xfrm>
            <a:off x="333772" y="274638"/>
            <a:ext cx="7128792" cy="424732"/>
          </a:xfrm>
          <a:prstGeom prst="rect">
            <a:avLst/>
          </a:prstGeom>
          <a:noFill/>
        </p:spPr>
        <p:txBody>
          <a:bodyPr wrap="square" rtlCol="0">
            <a:spAutoFit/>
          </a:bodyPr>
          <a:lstStyle/>
          <a:p>
            <a:pPr>
              <a:lnSpc>
                <a:spcPct val="90000"/>
              </a:lnSpc>
            </a:pPr>
            <a:r>
              <a:rPr lang="en-HK" sz="2400" b="1" dirty="0"/>
              <a:t>Unit 6 – Data Analysis I (Supplementary Notes)</a:t>
            </a:r>
            <a:endParaRPr lang="en-GB" sz="2400" b="1" dirty="0"/>
          </a:p>
        </p:txBody>
      </p:sp>
    </p:spTree>
    <p:extLst>
      <p:ext uri="{BB962C8B-B14F-4D97-AF65-F5344CB8AC3E}">
        <p14:creationId xmlns:p14="http://schemas.microsoft.com/office/powerpoint/2010/main" val="3714799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36CF7-83FD-4C13-86E6-F4B482FFBF08}"/>
              </a:ext>
            </a:extLst>
          </p:cNvPr>
          <p:cNvSpPr>
            <a:spLocks noGrp="1"/>
          </p:cNvSpPr>
          <p:nvPr>
            <p:ph type="title"/>
          </p:nvPr>
        </p:nvSpPr>
        <p:spPr>
          <a:xfrm>
            <a:off x="568426" y="103644"/>
            <a:ext cx="9753600" cy="1325562"/>
          </a:xfrm>
        </p:spPr>
        <p:txBody>
          <a:bodyPr>
            <a:normAutofit/>
          </a:bodyPr>
          <a:lstStyle/>
          <a:p>
            <a:r>
              <a:rPr lang="en-HK" dirty="0"/>
              <a:t>Central limit theorem and sampling distribution</a:t>
            </a:r>
            <a:endParaRPr lang="en-GB" dirty="0"/>
          </a:p>
        </p:txBody>
      </p:sp>
      <p:sp>
        <p:nvSpPr>
          <p:cNvPr id="3" name="Content Placeholder 2">
            <a:extLst>
              <a:ext uri="{FF2B5EF4-FFF2-40B4-BE49-F238E27FC236}">
                <a16:creationId xmlns:a16="http://schemas.microsoft.com/office/drawing/2014/main" id="{77863DED-1C26-429A-B39A-7034E0BA8663}"/>
              </a:ext>
            </a:extLst>
          </p:cNvPr>
          <p:cNvSpPr>
            <a:spLocks noGrp="1"/>
          </p:cNvSpPr>
          <p:nvPr>
            <p:ph idx="1"/>
          </p:nvPr>
        </p:nvSpPr>
        <p:spPr>
          <a:xfrm>
            <a:off x="543375" y="1588435"/>
            <a:ext cx="6055093" cy="4955897"/>
          </a:xfrm>
        </p:spPr>
        <p:txBody>
          <a:bodyPr>
            <a:normAutofit/>
          </a:bodyPr>
          <a:lstStyle/>
          <a:p>
            <a:r>
              <a:rPr lang="en-HK" sz="2000" b="1" dirty="0"/>
              <a:t>The sampling distribution of the mean </a:t>
            </a:r>
            <a:r>
              <a:rPr lang="en-HK" sz="2000" dirty="0"/>
              <a:t>is a theoretical distribution. It is produced through drawing successive samples from a defined population. </a:t>
            </a:r>
          </a:p>
          <a:p>
            <a:pPr lvl="1"/>
            <a:r>
              <a:rPr lang="en-HK" sz="1800" dirty="0"/>
              <a:t>The samples must be randomly selected and of the same size.</a:t>
            </a:r>
          </a:p>
          <a:p>
            <a:pPr lvl="1"/>
            <a:r>
              <a:rPr lang="en-HK" sz="1800" dirty="0"/>
              <a:t>Calculate the mean for each sample and plot the sample means. This produces a distribution of sample means. A plot of an “infinite” number of sample means is called the </a:t>
            </a:r>
            <a:r>
              <a:rPr lang="en-HK" sz="1800" b="1" dirty="0"/>
              <a:t>sampling distribution of the mean.</a:t>
            </a:r>
          </a:p>
          <a:p>
            <a:r>
              <a:rPr lang="en-HK" sz="2000" dirty="0"/>
              <a:t>The </a:t>
            </a:r>
            <a:r>
              <a:rPr lang="en-HK" sz="2000" b="1" dirty="0"/>
              <a:t>central limit theorem</a:t>
            </a:r>
            <a:r>
              <a:rPr lang="en-HK" sz="2000" dirty="0"/>
              <a:t> states that with infinite numbers of successive random samples, the sampling distributions all have </a:t>
            </a:r>
            <a:r>
              <a:rPr lang="en-HK" sz="2000" u="sng" dirty="0"/>
              <a:t>a normal distribution</a:t>
            </a:r>
            <a:r>
              <a:rPr lang="en-HK" sz="2000" dirty="0"/>
              <a:t> </a:t>
            </a:r>
            <a:r>
              <a:rPr lang="en-HK" sz="2000" u="sng" dirty="0"/>
              <a:t>with a mean that is equal to the population mean</a:t>
            </a:r>
            <a:r>
              <a:rPr lang="en-HK" sz="2000" dirty="0"/>
              <a:t> (μ).</a:t>
            </a:r>
            <a:endParaRPr lang="en-GB" sz="2000" dirty="0"/>
          </a:p>
        </p:txBody>
      </p:sp>
      <p:pic>
        <p:nvPicPr>
          <p:cNvPr id="5" name="Picture 4">
            <a:extLst>
              <a:ext uri="{FF2B5EF4-FFF2-40B4-BE49-F238E27FC236}">
                <a16:creationId xmlns:a16="http://schemas.microsoft.com/office/drawing/2014/main" id="{8EE8F5B1-B7E9-446E-A9FB-3E5C741D5D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6879" y="1588435"/>
            <a:ext cx="5048571" cy="4715532"/>
          </a:xfrm>
          <a:prstGeom prst="rect">
            <a:avLst/>
          </a:prstGeom>
        </p:spPr>
      </p:pic>
      <p:sp>
        <p:nvSpPr>
          <p:cNvPr id="4" name="TextBox 3">
            <a:extLst>
              <a:ext uri="{FF2B5EF4-FFF2-40B4-BE49-F238E27FC236}">
                <a16:creationId xmlns:a16="http://schemas.microsoft.com/office/drawing/2014/main" id="{E32204C9-296B-4687-93CD-309A4D1413C0}"/>
              </a:ext>
            </a:extLst>
          </p:cNvPr>
          <p:cNvSpPr txBox="1"/>
          <p:nvPr/>
        </p:nvSpPr>
        <p:spPr>
          <a:xfrm>
            <a:off x="8758708" y="4679425"/>
            <a:ext cx="432048" cy="286232"/>
          </a:xfrm>
          <a:prstGeom prst="rect">
            <a:avLst/>
          </a:prstGeom>
          <a:solidFill>
            <a:schemeClr val="bg1"/>
          </a:solidFill>
        </p:spPr>
        <p:txBody>
          <a:bodyPr wrap="square" rtlCol="0">
            <a:spAutoFit/>
          </a:bodyPr>
          <a:lstStyle/>
          <a:p>
            <a:pPr>
              <a:lnSpc>
                <a:spcPct val="90000"/>
              </a:lnSpc>
            </a:pPr>
            <a:r>
              <a:rPr lang="en-HK" sz="1400" dirty="0"/>
              <a:t>64</a:t>
            </a:r>
            <a:endParaRPr lang="en-GB" sz="1400" dirty="0"/>
          </a:p>
        </p:txBody>
      </p:sp>
      <p:sp>
        <p:nvSpPr>
          <p:cNvPr id="6" name="TextBox 5">
            <a:extLst>
              <a:ext uri="{FF2B5EF4-FFF2-40B4-BE49-F238E27FC236}">
                <a16:creationId xmlns:a16="http://schemas.microsoft.com/office/drawing/2014/main" id="{245E77EB-D3D8-4B61-A89E-B47B53DE00A3}"/>
              </a:ext>
            </a:extLst>
          </p:cNvPr>
          <p:cNvSpPr txBox="1"/>
          <p:nvPr/>
        </p:nvSpPr>
        <p:spPr>
          <a:xfrm>
            <a:off x="11165565" y="5996233"/>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7" name="TextBox 6">
            <a:extLst>
              <a:ext uri="{FF2B5EF4-FFF2-40B4-BE49-F238E27FC236}">
                <a16:creationId xmlns:a16="http://schemas.microsoft.com/office/drawing/2014/main" id="{34213F02-6625-4E32-9182-79CD54AB365E}"/>
              </a:ext>
            </a:extLst>
          </p:cNvPr>
          <p:cNvSpPr txBox="1"/>
          <p:nvPr/>
        </p:nvSpPr>
        <p:spPr>
          <a:xfrm>
            <a:off x="11163824" y="4393193"/>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8" name="TextBox 7">
            <a:extLst>
              <a:ext uri="{FF2B5EF4-FFF2-40B4-BE49-F238E27FC236}">
                <a16:creationId xmlns:a16="http://schemas.microsoft.com/office/drawing/2014/main" id="{C06E180F-650E-40A6-89C6-30E3BE2A4DC6}"/>
              </a:ext>
            </a:extLst>
          </p:cNvPr>
          <p:cNvSpPr txBox="1"/>
          <p:nvPr/>
        </p:nvSpPr>
        <p:spPr>
          <a:xfrm>
            <a:off x="11163824" y="2933269"/>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9" name="Rectangle 8">
            <a:extLst>
              <a:ext uri="{FF2B5EF4-FFF2-40B4-BE49-F238E27FC236}">
                <a16:creationId xmlns:a16="http://schemas.microsoft.com/office/drawing/2014/main" id="{E8ABAE29-0416-48E2-B3AB-09B0641267C4}"/>
              </a:ext>
            </a:extLst>
          </p:cNvPr>
          <p:cNvSpPr/>
          <p:nvPr/>
        </p:nvSpPr>
        <p:spPr>
          <a:xfrm>
            <a:off x="6814492" y="3362795"/>
            <a:ext cx="216024" cy="1152128"/>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Rectangle 9">
            <a:extLst>
              <a:ext uri="{FF2B5EF4-FFF2-40B4-BE49-F238E27FC236}">
                <a16:creationId xmlns:a16="http://schemas.microsoft.com/office/drawing/2014/main" id="{FA659D9F-837D-46A6-97CA-29EF416181B8}"/>
              </a:ext>
            </a:extLst>
          </p:cNvPr>
          <p:cNvSpPr/>
          <p:nvPr/>
        </p:nvSpPr>
        <p:spPr>
          <a:xfrm>
            <a:off x="6788225" y="4833381"/>
            <a:ext cx="216024" cy="1152128"/>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1" name="Slide Number Placeholder 10">
            <a:extLst>
              <a:ext uri="{FF2B5EF4-FFF2-40B4-BE49-F238E27FC236}">
                <a16:creationId xmlns:a16="http://schemas.microsoft.com/office/drawing/2014/main" id="{6B00DA78-071E-4152-92B4-B5E95B10ACA3}"/>
              </a:ext>
            </a:extLst>
          </p:cNvPr>
          <p:cNvSpPr>
            <a:spLocks noGrp="1"/>
          </p:cNvSpPr>
          <p:nvPr>
            <p:ph type="sldNum" sz="quarter" idx="12"/>
          </p:nvPr>
        </p:nvSpPr>
        <p:spPr/>
        <p:txBody>
          <a:bodyPr/>
          <a:lstStyle/>
          <a:p>
            <a:fld id="{F36C87F6-986D-49E6-AF40-1B3A1EE8064D}" type="slidenum">
              <a:rPr lang="en-GB" smtClean="0"/>
              <a:t>2</a:t>
            </a:fld>
            <a:endParaRPr lang="en-GB" dirty="0"/>
          </a:p>
        </p:txBody>
      </p:sp>
      <p:cxnSp>
        <p:nvCxnSpPr>
          <p:cNvPr id="13" name="Straight Arrow Connector 12">
            <a:extLst>
              <a:ext uri="{FF2B5EF4-FFF2-40B4-BE49-F238E27FC236}">
                <a16:creationId xmlns:a16="http://schemas.microsoft.com/office/drawing/2014/main" id="{5623DE1B-226A-4120-AC24-2C44676AE276}"/>
              </a:ext>
            </a:extLst>
          </p:cNvPr>
          <p:cNvCxnSpPr>
            <a:cxnSpLocks/>
          </p:cNvCxnSpPr>
          <p:nvPr/>
        </p:nvCxnSpPr>
        <p:spPr>
          <a:xfrm flipV="1">
            <a:off x="9243391" y="2204864"/>
            <a:ext cx="19373" cy="4265510"/>
          </a:xfrm>
          <a:prstGeom prst="straightConnector1">
            <a:avLst/>
          </a:prstGeom>
          <a:ln w="317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399461F3-DAB2-465E-AC02-6FE819DC49EB}"/>
              </a:ext>
            </a:extLst>
          </p:cNvPr>
          <p:cNvSpPr txBox="1"/>
          <p:nvPr/>
        </p:nvSpPr>
        <p:spPr>
          <a:xfrm>
            <a:off x="7332974" y="4983333"/>
            <a:ext cx="1504636" cy="286232"/>
          </a:xfrm>
          <a:prstGeom prst="rect">
            <a:avLst/>
          </a:prstGeom>
          <a:solidFill>
            <a:schemeClr val="bg1"/>
          </a:solidFill>
        </p:spPr>
        <p:txBody>
          <a:bodyPr wrap="square" rtlCol="0">
            <a:spAutoFit/>
          </a:bodyPr>
          <a:lstStyle/>
          <a:p>
            <a:pPr>
              <a:lnSpc>
                <a:spcPct val="90000"/>
              </a:lnSpc>
            </a:pPr>
            <a:r>
              <a:rPr lang="en-HK" sz="1400" dirty="0"/>
              <a:t>1,000 samples</a:t>
            </a:r>
            <a:endParaRPr lang="en-GB" sz="1400" dirty="0"/>
          </a:p>
        </p:txBody>
      </p:sp>
    </p:spTree>
    <p:extLst>
      <p:ext uri="{BB962C8B-B14F-4D97-AF65-F5344CB8AC3E}">
        <p14:creationId xmlns:p14="http://schemas.microsoft.com/office/powerpoint/2010/main" val="3532158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786B4-5A71-4955-A200-FDBE600BC539}"/>
              </a:ext>
            </a:extLst>
          </p:cNvPr>
          <p:cNvSpPr>
            <a:spLocks noGrp="1"/>
          </p:cNvSpPr>
          <p:nvPr>
            <p:ph type="title"/>
          </p:nvPr>
        </p:nvSpPr>
        <p:spPr/>
        <p:txBody>
          <a:bodyPr/>
          <a:lstStyle/>
          <a:p>
            <a:r>
              <a:rPr lang="en-HK" dirty="0"/>
              <a:t>Hypothesis testing</a:t>
            </a:r>
            <a:endParaRPr lang="en-GB" dirty="0"/>
          </a:p>
        </p:txBody>
      </p:sp>
      <p:sp>
        <p:nvSpPr>
          <p:cNvPr id="3" name="Content Placeholder 2">
            <a:extLst>
              <a:ext uri="{FF2B5EF4-FFF2-40B4-BE49-F238E27FC236}">
                <a16:creationId xmlns:a16="http://schemas.microsoft.com/office/drawing/2014/main" id="{33C6D73C-95C8-45DC-98DE-4F925B623CFE}"/>
              </a:ext>
            </a:extLst>
          </p:cNvPr>
          <p:cNvSpPr>
            <a:spLocks noGrp="1"/>
          </p:cNvSpPr>
          <p:nvPr>
            <p:ph idx="1"/>
          </p:nvPr>
        </p:nvSpPr>
        <p:spPr>
          <a:xfrm>
            <a:off x="1217614" y="1828800"/>
            <a:ext cx="9753600" cy="4912568"/>
          </a:xfrm>
        </p:spPr>
        <p:txBody>
          <a:bodyPr>
            <a:normAutofit/>
          </a:bodyPr>
          <a:lstStyle/>
          <a:p>
            <a:r>
              <a:rPr lang="en-HK" dirty="0"/>
              <a:t>The researcher draws a random sample from the population and use the </a:t>
            </a:r>
            <a:r>
              <a:rPr lang="en-HK" b="1" dirty="0"/>
              <a:t>sample mean (x) and standard deviation (s)</a:t>
            </a:r>
            <a:r>
              <a:rPr lang="en-HK" dirty="0"/>
              <a:t> to construct a confidence interval that likely contains the mean IQ of the population. </a:t>
            </a:r>
          </a:p>
          <a:p>
            <a:r>
              <a:rPr lang="en-HK" dirty="0"/>
              <a:t>The random number generation function in Excel was used to generate 100 samples of size 64 from a population with a normal distribution (μ = 100, σ = 15). </a:t>
            </a:r>
          </a:p>
          <a:p>
            <a:r>
              <a:rPr lang="en-HK" dirty="0"/>
              <a:t>The output is an Excel array with 64 rows and 100 columns. We then calculate the </a:t>
            </a:r>
            <a:r>
              <a:rPr lang="en-HK" b="1" dirty="0"/>
              <a:t>mean, standard deviation, confidence interval and p value</a:t>
            </a:r>
            <a:r>
              <a:rPr lang="en-HK" dirty="0"/>
              <a:t> of each random sample (shown in the following 2 slides).</a:t>
            </a:r>
          </a:p>
        </p:txBody>
      </p:sp>
      <p:sp>
        <p:nvSpPr>
          <p:cNvPr id="5" name="Slide Number Placeholder 4">
            <a:extLst>
              <a:ext uri="{FF2B5EF4-FFF2-40B4-BE49-F238E27FC236}">
                <a16:creationId xmlns:a16="http://schemas.microsoft.com/office/drawing/2014/main" id="{E326AA6A-9EF8-4DAC-B850-422BA5CA10EC}"/>
              </a:ext>
            </a:extLst>
          </p:cNvPr>
          <p:cNvSpPr>
            <a:spLocks noGrp="1"/>
          </p:cNvSpPr>
          <p:nvPr>
            <p:ph type="sldNum" sz="quarter" idx="12"/>
          </p:nvPr>
        </p:nvSpPr>
        <p:spPr/>
        <p:txBody>
          <a:bodyPr/>
          <a:lstStyle/>
          <a:p>
            <a:fld id="{F36C87F6-986D-49E6-AF40-1B3A1EE8064D}" type="slidenum">
              <a:rPr lang="en-GB" smtClean="0"/>
              <a:t>3</a:t>
            </a:fld>
            <a:endParaRPr lang="en-GB" dirty="0"/>
          </a:p>
        </p:txBody>
      </p:sp>
    </p:spTree>
    <p:extLst>
      <p:ext uri="{BB962C8B-B14F-4D97-AF65-F5344CB8AC3E}">
        <p14:creationId xmlns:p14="http://schemas.microsoft.com/office/powerpoint/2010/main" val="3934662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F4C41-0D89-4098-86FA-56327972487E}"/>
              </a:ext>
            </a:extLst>
          </p:cNvPr>
          <p:cNvSpPr>
            <a:spLocks noGrp="1"/>
          </p:cNvSpPr>
          <p:nvPr>
            <p:ph type="title"/>
          </p:nvPr>
        </p:nvSpPr>
        <p:spPr>
          <a:xfrm>
            <a:off x="1217614" y="274638"/>
            <a:ext cx="9753600" cy="562074"/>
          </a:xfrm>
        </p:spPr>
        <p:txBody>
          <a:bodyPr>
            <a:noAutofit/>
          </a:bodyPr>
          <a:lstStyle/>
          <a:p>
            <a:r>
              <a:rPr lang="en-HK" sz="2400" b="1" cap="none" dirty="0"/>
              <a:t>Means of the 100 random samples (the true population </a:t>
            </a:r>
            <a:r>
              <a:rPr lang="el-GR" sz="2400" b="1" cap="none" dirty="0"/>
              <a:t>μ</a:t>
            </a:r>
            <a:r>
              <a:rPr lang="en-HK" sz="2400" b="1" cap="none" dirty="0"/>
              <a:t> = 100)</a:t>
            </a:r>
            <a:endParaRPr lang="en-GB" sz="2400" cap="none" dirty="0"/>
          </a:p>
        </p:txBody>
      </p:sp>
      <p:graphicFrame>
        <p:nvGraphicFramePr>
          <p:cNvPr id="4" name="Table 3">
            <a:extLst>
              <a:ext uri="{FF2B5EF4-FFF2-40B4-BE49-F238E27FC236}">
                <a16:creationId xmlns:a16="http://schemas.microsoft.com/office/drawing/2014/main" id="{DB60B3D1-7888-42DB-A9B3-41245378A52B}"/>
              </a:ext>
            </a:extLst>
          </p:cNvPr>
          <p:cNvGraphicFramePr>
            <a:graphicFrameLocks noGrp="1"/>
          </p:cNvGraphicFramePr>
          <p:nvPr>
            <p:extLst>
              <p:ext uri="{D42A27DB-BD31-4B8C-83A1-F6EECF244321}">
                <p14:modId xmlns:p14="http://schemas.microsoft.com/office/powerpoint/2010/main" val="2797275196"/>
              </p:ext>
            </p:extLst>
          </p:nvPr>
        </p:nvGraphicFramePr>
        <p:xfrm>
          <a:off x="1228873" y="853344"/>
          <a:ext cx="9485315" cy="5883536"/>
        </p:xfrm>
        <a:graphic>
          <a:graphicData uri="http://schemas.openxmlformats.org/drawingml/2006/table">
            <a:tbl>
              <a:tblPr>
                <a:tableStyleId>{073A0DAA-6AF3-43AB-8588-CEC1D06C72B9}</a:tableStyleId>
              </a:tblPr>
              <a:tblGrid>
                <a:gridCol w="513233">
                  <a:extLst>
                    <a:ext uri="{9D8B030D-6E8A-4147-A177-3AD203B41FA5}">
                      <a16:colId xmlns:a16="http://schemas.microsoft.com/office/drawing/2014/main" val="724948460"/>
                    </a:ext>
                  </a:extLst>
                </a:gridCol>
                <a:gridCol w="703320">
                  <a:extLst>
                    <a:ext uri="{9D8B030D-6E8A-4147-A177-3AD203B41FA5}">
                      <a16:colId xmlns:a16="http://schemas.microsoft.com/office/drawing/2014/main" val="331627030"/>
                    </a:ext>
                  </a:extLst>
                </a:gridCol>
                <a:gridCol w="703320">
                  <a:extLst>
                    <a:ext uri="{9D8B030D-6E8A-4147-A177-3AD203B41FA5}">
                      <a16:colId xmlns:a16="http://schemas.microsoft.com/office/drawing/2014/main" val="860575797"/>
                    </a:ext>
                  </a:extLst>
                </a:gridCol>
                <a:gridCol w="703320">
                  <a:extLst>
                    <a:ext uri="{9D8B030D-6E8A-4147-A177-3AD203B41FA5}">
                      <a16:colId xmlns:a16="http://schemas.microsoft.com/office/drawing/2014/main" val="388513656"/>
                    </a:ext>
                  </a:extLst>
                </a:gridCol>
                <a:gridCol w="703320">
                  <a:extLst>
                    <a:ext uri="{9D8B030D-6E8A-4147-A177-3AD203B41FA5}">
                      <a16:colId xmlns:a16="http://schemas.microsoft.com/office/drawing/2014/main" val="1648151744"/>
                    </a:ext>
                  </a:extLst>
                </a:gridCol>
                <a:gridCol w="703320">
                  <a:extLst>
                    <a:ext uri="{9D8B030D-6E8A-4147-A177-3AD203B41FA5}">
                      <a16:colId xmlns:a16="http://schemas.microsoft.com/office/drawing/2014/main" val="4909835"/>
                    </a:ext>
                  </a:extLst>
                </a:gridCol>
                <a:gridCol w="703320">
                  <a:extLst>
                    <a:ext uri="{9D8B030D-6E8A-4147-A177-3AD203B41FA5}">
                      <a16:colId xmlns:a16="http://schemas.microsoft.com/office/drawing/2014/main" val="2637361139"/>
                    </a:ext>
                  </a:extLst>
                </a:gridCol>
                <a:gridCol w="532242">
                  <a:extLst>
                    <a:ext uri="{9D8B030D-6E8A-4147-A177-3AD203B41FA5}">
                      <a16:colId xmlns:a16="http://schemas.microsoft.com/office/drawing/2014/main" val="2035225802"/>
                    </a:ext>
                  </a:extLst>
                </a:gridCol>
                <a:gridCol w="703320">
                  <a:extLst>
                    <a:ext uri="{9D8B030D-6E8A-4147-A177-3AD203B41FA5}">
                      <a16:colId xmlns:a16="http://schemas.microsoft.com/office/drawing/2014/main" val="3706903643"/>
                    </a:ext>
                  </a:extLst>
                </a:gridCol>
                <a:gridCol w="703320">
                  <a:extLst>
                    <a:ext uri="{9D8B030D-6E8A-4147-A177-3AD203B41FA5}">
                      <a16:colId xmlns:a16="http://schemas.microsoft.com/office/drawing/2014/main" val="2899325294"/>
                    </a:ext>
                  </a:extLst>
                </a:gridCol>
                <a:gridCol w="703320">
                  <a:extLst>
                    <a:ext uri="{9D8B030D-6E8A-4147-A177-3AD203B41FA5}">
                      <a16:colId xmlns:a16="http://schemas.microsoft.com/office/drawing/2014/main" val="2500333667"/>
                    </a:ext>
                  </a:extLst>
                </a:gridCol>
                <a:gridCol w="703320">
                  <a:extLst>
                    <a:ext uri="{9D8B030D-6E8A-4147-A177-3AD203B41FA5}">
                      <a16:colId xmlns:a16="http://schemas.microsoft.com/office/drawing/2014/main" val="62799504"/>
                    </a:ext>
                  </a:extLst>
                </a:gridCol>
                <a:gridCol w="703320">
                  <a:extLst>
                    <a:ext uri="{9D8B030D-6E8A-4147-A177-3AD203B41FA5}">
                      <a16:colId xmlns:a16="http://schemas.microsoft.com/office/drawing/2014/main" val="3678392171"/>
                    </a:ext>
                  </a:extLst>
                </a:gridCol>
                <a:gridCol w="703320">
                  <a:extLst>
                    <a:ext uri="{9D8B030D-6E8A-4147-A177-3AD203B41FA5}">
                      <a16:colId xmlns:a16="http://schemas.microsoft.com/office/drawing/2014/main" val="884879052"/>
                    </a:ext>
                  </a:extLst>
                </a:gridCol>
              </a:tblGrid>
              <a:tr h="410111">
                <a:tc>
                  <a:txBody>
                    <a:bodyPr/>
                    <a:lstStyle/>
                    <a:p>
                      <a:pPr algn="l" fontAlgn="b"/>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600" b="1" u="none" strike="noStrike" dirty="0">
                          <a:effectLst/>
                        </a:rPr>
                        <a:t>s</a:t>
                      </a:r>
                      <a:endParaRPr lang="en-GB" sz="16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600" b="1" u="none" strike="noStrike" dirty="0">
                          <a:effectLst/>
                        </a:rPr>
                        <a:t>s</a:t>
                      </a:r>
                      <a:endParaRPr lang="en-GB" sz="16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510744544"/>
                  </a:ext>
                </a:extLst>
              </a:tr>
              <a:tr h="207701">
                <a:tc>
                  <a:txBody>
                    <a:bodyPr/>
                    <a:lstStyle/>
                    <a:p>
                      <a:pPr algn="ctr" fontAlgn="b"/>
                      <a:r>
                        <a:rPr lang="en-GB" sz="1400" u="none" strike="noStrike" dirty="0">
                          <a:effectLst/>
                        </a:rPr>
                        <a:t>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0.13</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753802737"/>
                  </a:ext>
                </a:extLst>
              </a:tr>
              <a:tr h="207701">
                <a:tc>
                  <a:txBody>
                    <a:bodyPr/>
                    <a:lstStyle/>
                    <a:p>
                      <a:pPr algn="ctr" fontAlgn="b"/>
                      <a:r>
                        <a:rPr lang="en-GB" sz="1400" u="none" strike="noStrike" dirty="0">
                          <a:effectLst/>
                        </a:rPr>
                        <a:t>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108.35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16527647"/>
                  </a:ext>
                </a:extLst>
              </a:tr>
              <a:tr h="207701">
                <a:tc>
                  <a:txBody>
                    <a:bodyPr/>
                    <a:lstStyle/>
                    <a:p>
                      <a:pPr algn="ctr" fontAlgn="b"/>
                      <a:r>
                        <a:rPr lang="en-GB" sz="1400" u="none" strike="noStrike" dirty="0">
                          <a:effectLst/>
                        </a:rPr>
                        <a:t>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289279630"/>
                  </a:ext>
                </a:extLst>
              </a:tr>
              <a:tr h="207701">
                <a:tc>
                  <a:txBody>
                    <a:bodyPr/>
                    <a:lstStyle/>
                    <a:p>
                      <a:pPr algn="ctr" fontAlgn="b"/>
                      <a:r>
                        <a:rPr lang="en-GB" sz="1400" u="none" strike="noStrike" dirty="0">
                          <a:effectLst/>
                        </a:rPr>
                        <a:t>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952887613"/>
                  </a:ext>
                </a:extLst>
              </a:tr>
              <a:tr h="207701">
                <a:tc>
                  <a:txBody>
                    <a:bodyPr/>
                    <a:lstStyle/>
                    <a:p>
                      <a:pPr algn="ctr" fontAlgn="b"/>
                      <a:r>
                        <a:rPr lang="en-GB" sz="1400" u="none" strike="noStrike" dirty="0">
                          <a:effectLst/>
                        </a:rPr>
                        <a:t>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87406090"/>
                  </a:ext>
                </a:extLst>
              </a:tr>
              <a:tr h="207701">
                <a:tc>
                  <a:txBody>
                    <a:bodyPr/>
                    <a:lstStyle/>
                    <a:p>
                      <a:pPr algn="ctr" fontAlgn="b"/>
                      <a:r>
                        <a:rPr lang="en-GB" sz="1400" u="none" strike="noStrike" dirty="0">
                          <a:effectLst/>
                        </a:rPr>
                        <a:t>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95.52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06876142"/>
                  </a:ext>
                </a:extLst>
              </a:tr>
              <a:tr h="207701">
                <a:tc>
                  <a:txBody>
                    <a:bodyPr/>
                    <a:lstStyle/>
                    <a:p>
                      <a:pPr algn="ctr" fontAlgn="b"/>
                      <a:r>
                        <a:rPr lang="en-GB" sz="1400" u="none" strike="noStrike" dirty="0">
                          <a:effectLst/>
                        </a:rPr>
                        <a:t>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23483523"/>
                  </a:ext>
                </a:extLst>
              </a:tr>
              <a:tr h="207701">
                <a:tc>
                  <a:txBody>
                    <a:bodyPr/>
                    <a:lstStyle/>
                    <a:p>
                      <a:pPr algn="ctr" fontAlgn="b"/>
                      <a:r>
                        <a:rPr lang="en-GB" sz="1400" u="none" strike="noStrike" dirty="0">
                          <a:effectLst/>
                        </a:rPr>
                        <a:t>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261110878"/>
                  </a:ext>
                </a:extLst>
              </a:tr>
              <a:tr h="207701">
                <a:tc>
                  <a:txBody>
                    <a:bodyPr/>
                    <a:lstStyle/>
                    <a:p>
                      <a:pPr algn="ctr" fontAlgn="b"/>
                      <a:r>
                        <a:rPr lang="en-GB" sz="1400" u="none" strike="noStrike" dirty="0">
                          <a:effectLst/>
                        </a:rPr>
                        <a:t>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260803114"/>
                  </a:ext>
                </a:extLst>
              </a:tr>
              <a:tr h="207701">
                <a:tc>
                  <a:txBody>
                    <a:bodyPr/>
                    <a:lstStyle/>
                    <a:p>
                      <a:pPr algn="ctr" fontAlgn="b"/>
                      <a:r>
                        <a:rPr lang="en-GB" sz="1400" u="none" strike="noStrike" dirty="0">
                          <a:effectLst/>
                        </a:rPr>
                        <a:t>10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65620247"/>
                  </a:ext>
                </a:extLst>
              </a:tr>
              <a:tr h="207701">
                <a:tc>
                  <a:txBody>
                    <a:bodyPr/>
                    <a:lstStyle/>
                    <a:p>
                      <a:pPr algn="ctr" fontAlgn="b"/>
                      <a:r>
                        <a:rPr lang="en-GB" sz="1400" u="none" strike="noStrike" dirty="0">
                          <a:effectLst/>
                        </a:rPr>
                        <a:t>11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957793489"/>
                  </a:ext>
                </a:extLst>
              </a:tr>
              <a:tr h="207701">
                <a:tc>
                  <a:txBody>
                    <a:bodyPr/>
                    <a:lstStyle/>
                    <a:p>
                      <a:pPr algn="ctr" fontAlgn="b"/>
                      <a:r>
                        <a:rPr lang="en-GB" sz="1400" u="none" strike="noStrike" dirty="0">
                          <a:effectLst/>
                        </a:rPr>
                        <a:t>12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86906943"/>
                  </a:ext>
                </a:extLst>
              </a:tr>
              <a:tr h="207701">
                <a:tc>
                  <a:txBody>
                    <a:bodyPr/>
                    <a:lstStyle/>
                    <a:p>
                      <a:pPr algn="ctr" fontAlgn="b"/>
                      <a:r>
                        <a:rPr lang="en-GB" sz="1400" u="none" strike="noStrike" dirty="0">
                          <a:effectLst/>
                        </a:rPr>
                        <a:t>13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90.02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923482599"/>
                  </a:ext>
                </a:extLst>
              </a:tr>
              <a:tr h="207701">
                <a:tc>
                  <a:txBody>
                    <a:bodyPr/>
                    <a:lstStyle/>
                    <a:p>
                      <a:pPr algn="ctr" fontAlgn="b"/>
                      <a:r>
                        <a:rPr lang="en-GB" sz="1400" u="none" strike="noStrike" dirty="0">
                          <a:effectLst/>
                        </a:rPr>
                        <a:t>14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0.24</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23383165"/>
                  </a:ext>
                </a:extLst>
              </a:tr>
              <a:tr h="207701">
                <a:tc>
                  <a:txBody>
                    <a:bodyPr/>
                    <a:lstStyle/>
                    <a:p>
                      <a:pPr algn="ctr" fontAlgn="b"/>
                      <a:r>
                        <a:rPr lang="en-GB" sz="1400" u="none" strike="noStrike" dirty="0">
                          <a:effectLst/>
                        </a:rPr>
                        <a:t>15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693545790"/>
                  </a:ext>
                </a:extLst>
              </a:tr>
              <a:tr h="207701">
                <a:tc>
                  <a:txBody>
                    <a:bodyPr/>
                    <a:lstStyle/>
                    <a:p>
                      <a:pPr algn="ctr" fontAlgn="b"/>
                      <a:r>
                        <a:rPr lang="en-GB" sz="1400" u="none" strike="noStrike" dirty="0">
                          <a:effectLst/>
                        </a:rPr>
                        <a:t>16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45078810"/>
                  </a:ext>
                </a:extLst>
              </a:tr>
              <a:tr h="207701">
                <a:tc>
                  <a:txBody>
                    <a:bodyPr/>
                    <a:lstStyle/>
                    <a:p>
                      <a:pPr algn="ctr" fontAlgn="b"/>
                      <a:r>
                        <a:rPr lang="en-GB" sz="1400" u="none" strike="noStrike" dirty="0">
                          <a:effectLst/>
                        </a:rPr>
                        <a:t>17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706036364"/>
                  </a:ext>
                </a:extLst>
              </a:tr>
              <a:tr h="207701">
                <a:tc>
                  <a:txBody>
                    <a:bodyPr/>
                    <a:lstStyle/>
                    <a:p>
                      <a:pPr algn="ctr" fontAlgn="b"/>
                      <a:r>
                        <a:rPr lang="en-GB" sz="1400" u="none" strike="noStrike" dirty="0">
                          <a:effectLst/>
                        </a:rPr>
                        <a:t>18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37071138"/>
                  </a:ext>
                </a:extLst>
              </a:tr>
              <a:tr h="207701">
                <a:tc>
                  <a:txBody>
                    <a:bodyPr/>
                    <a:lstStyle/>
                    <a:p>
                      <a:pPr algn="ctr" fontAlgn="b"/>
                      <a:r>
                        <a:rPr lang="en-GB" sz="1400" u="none" strike="noStrike" dirty="0">
                          <a:effectLst/>
                        </a:rPr>
                        <a:t>19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0.23</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348302979"/>
                  </a:ext>
                </a:extLst>
              </a:tr>
              <a:tr h="207701">
                <a:tc>
                  <a:txBody>
                    <a:bodyPr/>
                    <a:lstStyle/>
                    <a:p>
                      <a:pPr algn="ctr" fontAlgn="b"/>
                      <a:r>
                        <a:rPr lang="en-GB" sz="1400" u="none" strike="noStrike" dirty="0">
                          <a:effectLst/>
                        </a:rPr>
                        <a:t>20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667604667"/>
                  </a:ext>
                </a:extLst>
              </a:tr>
              <a:tr h="207701">
                <a:tc>
                  <a:txBody>
                    <a:bodyPr/>
                    <a:lstStyle/>
                    <a:p>
                      <a:pPr algn="ctr" fontAlgn="b"/>
                      <a:r>
                        <a:rPr lang="en-GB" sz="1400" u="none" strike="noStrike" dirty="0">
                          <a:effectLst/>
                        </a:rPr>
                        <a:t>21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85583892"/>
                  </a:ext>
                </a:extLst>
              </a:tr>
              <a:tr h="207701">
                <a:tc>
                  <a:txBody>
                    <a:bodyPr/>
                    <a:lstStyle/>
                    <a:p>
                      <a:pPr algn="ctr" fontAlgn="b"/>
                      <a:r>
                        <a:rPr lang="en-GB" sz="1400" u="none" strike="noStrike" dirty="0">
                          <a:effectLst/>
                        </a:rPr>
                        <a:t>22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345715077"/>
                  </a:ext>
                </a:extLst>
              </a:tr>
              <a:tr h="207701">
                <a:tc>
                  <a:txBody>
                    <a:bodyPr/>
                    <a:lstStyle/>
                    <a:p>
                      <a:pPr algn="ctr" fontAlgn="b"/>
                      <a:r>
                        <a:rPr lang="en-GB" sz="1400" u="none" strike="noStrike" dirty="0">
                          <a:effectLst/>
                        </a:rPr>
                        <a:t>23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868828700"/>
                  </a:ext>
                </a:extLst>
              </a:tr>
              <a:tr h="207701">
                <a:tc>
                  <a:txBody>
                    <a:bodyPr/>
                    <a:lstStyle/>
                    <a:p>
                      <a:pPr algn="ctr" fontAlgn="b"/>
                      <a:r>
                        <a:rPr lang="en-GB" sz="1400" u="none" strike="noStrike" dirty="0">
                          <a:effectLst/>
                        </a:rPr>
                        <a:t>24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722993932"/>
                  </a:ext>
                </a:extLst>
              </a:tr>
              <a:tr h="207701">
                <a:tc>
                  <a:txBody>
                    <a:bodyPr/>
                    <a:lstStyle/>
                    <a:p>
                      <a:pPr algn="ctr" fontAlgn="b"/>
                      <a:r>
                        <a:rPr lang="en-GB" sz="1400" u="none" strike="noStrike" dirty="0">
                          <a:effectLst/>
                        </a:rPr>
                        <a:t>25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99.98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16.72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4.18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95.80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104.16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0.99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50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101.46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14.58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3.64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97.82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105.11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0.42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077355654"/>
                  </a:ext>
                </a:extLst>
              </a:tr>
            </a:tbl>
          </a:graphicData>
        </a:graphic>
      </p:graphicFrame>
      <p:sp>
        <p:nvSpPr>
          <p:cNvPr id="5" name="Rectangle 4">
            <a:extLst>
              <a:ext uri="{FF2B5EF4-FFF2-40B4-BE49-F238E27FC236}">
                <a16:creationId xmlns:a16="http://schemas.microsoft.com/office/drawing/2014/main" id="{B6F72298-B519-48DF-A9C6-CF0F55D36FCC}"/>
              </a:ext>
            </a:extLst>
          </p:cNvPr>
          <p:cNvSpPr/>
          <p:nvPr/>
        </p:nvSpPr>
        <p:spPr>
          <a:xfrm>
            <a:off x="1228873" y="1484784"/>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Rectangle 5">
            <a:extLst>
              <a:ext uri="{FF2B5EF4-FFF2-40B4-BE49-F238E27FC236}">
                <a16:creationId xmlns:a16="http://schemas.microsoft.com/office/drawing/2014/main" id="{6E295127-005A-4672-9D71-585F8DDECC88}"/>
              </a:ext>
            </a:extLst>
          </p:cNvPr>
          <p:cNvSpPr/>
          <p:nvPr/>
        </p:nvSpPr>
        <p:spPr>
          <a:xfrm>
            <a:off x="1177999" y="2564904"/>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Rectangle 6">
            <a:extLst>
              <a:ext uri="{FF2B5EF4-FFF2-40B4-BE49-F238E27FC236}">
                <a16:creationId xmlns:a16="http://schemas.microsoft.com/office/drawing/2014/main" id="{AE8B199D-A4DA-485F-8A1D-E18A0E084C51}"/>
              </a:ext>
            </a:extLst>
          </p:cNvPr>
          <p:cNvSpPr/>
          <p:nvPr/>
        </p:nvSpPr>
        <p:spPr>
          <a:xfrm>
            <a:off x="1177999" y="3209122"/>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8" name="Rectangle 7">
            <a:extLst>
              <a:ext uri="{FF2B5EF4-FFF2-40B4-BE49-F238E27FC236}">
                <a16:creationId xmlns:a16="http://schemas.microsoft.com/office/drawing/2014/main" id="{A254C990-2CA4-448C-8E5D-326F18D12825}"/>
              </a:ext>
            </a:extLst>
          </p:cNvPr>
          <p:cNvSpPr/>
          <p:nvPr/>
        </p:nvSpPr>
        <p:spPr>
          <a:xfrm>
            <a:off x="1152340" y="3894808"/>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32605388-FEB1-42C9-A73F-1549C2F6A736}"/>
              </a:ext>
            </a:extLst>
          </p:cNvPr>
          <p:cNvSpPr>
            <a:spLocks noGrp="1"/>
          </p:cNvSpPr>
          <p:nvPr>
            <p:ph type="sldNum" sz="quarter" idx="12"/>
          </p:nvPr>
        </p:nvSpPr>
        <p:spPr/>
        <p:txBody>
          <a:bodyPr/>
          <a:lstStyle/>
          <a:p>
            <a:fld id="{F36C87F6-986D-49E6-AF40-1B3A1EE8064D}" type="slidenum">
              <a:rPr lang="en-GB" smtClean="0"/>
              <a:t>4</a:t>
            </a:fld>
            <a:endParaRPr lang="en-GB" dirty="0"/>
          </a:p>
        </p:txBody>
      </p:sp>
      <p:graphicFrame>
        <p:nvGraphicFramePr>
          <p:cNvPr id="9" name="Object 2">
            <a:extLst>
              <a:ext uri="{FF2B5EF4-FFF2-40B4-BE49-F238E27FC236}">
                <a16:creationId xmlns:a16="http://schemas.microsoft.com/office/drawing/2014/main" id="{E9402E07-CF04-47B5-9272-FB7B73BBAF13}"/>
              </a:ext>
            </a:extLst>
          </p:cNvPr>
          <p:cNvGraphicFramePr>
            <a:graphicFrameLocks noChangeAspect="1"/>
          </p:cNvGraphicFramePr>
          <p:nvPr>
            <p:extLst>
              <p:ext uri="{D42A27DB-BD31-4B8C-83A1-F6EECF244321}">
                <p14:modId xmlns:p14="http://schemas.microsoft.com/office/powerpoint/2010/main" val="1379504012"/>
              </p:ext>
            </p:extLst>
          </p:nvPr>
        </p:nvGraphicFramePr>
        <p:xfrm>
          <a:off x="10959952" y="1123324"/>
          <a:ext cx="890587" cy="571500"/>
        </p:xfrm>
        <a:graphic>
          <a:graphicData uri="http://schemas.openxmlformats.org/presentationml/2006/ole">
            <mc:AlternateContent xmlns:mc="http://schemas.openxmlformats.org/markup-compatibility/2006">
              <mc:Choice xmlns:v="urn:schemas-microsoft-com:vml" Requires="v">
                <p:oleObj spid="_x0000_s1032" name="方程式" r:id="rId3" imgW="558720" imgH="419040" progId="Equation.3">
                  <p:embed/>
                </p:oleObj>
              </mc:Choice>
              <mc:Fallback>
                <p:oleObj name="方程式" r:id="rId3" imgW="558720" imgH="419040" progId="Equation.3">
                  <p:embed/>
                  <p:pic>
                    <p:nvPicPr>
                      <p:cNvPr id="157698"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59952" y="1123324"/>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cxnSp>
        <p:nvCxnSpPr>
          <p:cNvPr id="13" name="Straight Connector 12">
            <a:extLst>
              <a:ext uri="{FF2B5EF4-FFF2-40B4-BE49-F238E27FC236}">
                <a16:creationId xmlns:a16="http://schemas.microsoft.com/office/drawing/2014/main" id="{55031A05-B20E-402D-8CA3-850B17D00E16}"/>
              </a:ext>
            </a:extLst>
          </p:cNvPr>
          <p:cNvCxnSpPr>
            <a:cxnSpLocks/>
          </p:cNvCxnSpPr>
          <p:nvPr/>
        </p:nvCxnSpPr>
        <p:spPr>
          <a:xfrm>
            <a:off x="7534572" y="980728"/>
            <a:ext cx="4104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42FBC32-375D-4D3B-BA73-789920B566E9}"/>
              </a:ext>
            </a:extLst>
          </p:cNvPr>
          <p:cNvCxnSpPr>
            <a:cxnSpLocks/>
          </p:cNvCxnSpPr>
          <p:nvPr/>
        </p:nvCxnSpPr>
        <p:spPr>
          <a:xfrm>
            <a:off x="11639028" y="980728"/>
            <a:ext cx="0" cy="1440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67FBD85-EBA8-4AD2-8CA4-78172BAC5C37}"/>
              </a:ext>
            </a:extLst>
          </p:cNvPr>
          <p:cNvCxnSpPr/>
          <p:nvPr/>
        </p:nvCxnSpPr>
        <p:spPr>
          <a:xfrm>
            <a:off x="7534572" y="980728"/>
            <a:ext cx="0" cy="720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B2B236D-A6C0-4648-A77A-CEAA42A17D10}"/>
              </a:ext>
            </a:extLst>
          </p:cNvPr>
          <p:cNvCxnSpPr/>
          <p:nvPr/>
        </p:nvCxnSpPr>
        <p:spPr>
          <a:xfrm>
            <a:off x="7966620" y="836712"/>
            <a:ext cx="3438625" cy="166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C32178-4A21-4944-B59A-AA55359CCDCF}"/>
              </a:ext>
            </a:extLst>
          </p:cNvPr>
          <p:cNvCxnSpPr/>
          <p:nvPr/>
        </p:nvCxnSpPr>
        <p:spPr>
          <a:xfrm>
            <a:off x="11405245" y="853344"/>
            <a:ext cx="0" cy="4154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11949FB-5B5D-4552-876B-EB67A269547B}"/>
              </a:ext>
            </a:extLst>
          </p:cNvPr>
          <p:cNvCxnSpPr/>
          <p:nvPr/>
        </p:nvCxnSpPr>
        <p:spPr>
          <a:xfrm>
            <a:off x="7966620" y="853344"/>
            <a:ext cx="0" cy="2077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8161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078D2-B91B-4BC1-A94B-1D4D49D6D495}"/>
              </a:ext>
            </a:extLst>
          </p:cNvPr>
          <p:cNvSpPr>
            <a:spLocks noGrp="1"/>
          </p:cNvSpPr>
          <p:nvPr>
            <p:ph type="title"/>
          </p:nvPr>
        </p:nvSpPr>
        <p:spPr>
          <a:xfrm>
            <a:off x="1217614" y="274638"/>
            <a:ext cx="9753600" cy="490066"/>
          </a:xfrm>
        </p:spPr>
        <p:txBody>
          <a:bodyPr>
            <a:noAutofit/>
          </a:bodyPr>
          <a:lstStyle/>
          <a:p>
            <a:r>
              <a:rPr lang="en-HK" sz="2400" b="1" cap="none" dirty="0"/>
              <a:t>Means of the 100 random samples (the true population </a:t>
            </a:r>
            <a:r>
              <a:rPr lang="el-GR" sz="2400" b="1" cap="none" dirty="0"/>
              <a:t>μ</a:t>
            </a:r>
            <a:r>
              <a:rPr lang="en-HK" sz="2400" b="1" cap="none" dirty="0"/>
              <a:t> = 100)</a:t>
            </a:r>
            <a:endParaRPr lang="en-GB" sz="2400" cap="none" dirty="0"/>
          </a:p>
        </p:txBody>
      </p:sp>
      <p:graphicFrame>
        <p:nvGraphicFramePr>
          <p:cNvPr id="4" name="Table 3">
            <a:extLst>
              <a:ext uri="{FF2B5EF4-FFF2-40B4-BE49-F238E27FC236}">
                <a16:creationId xmlns:a16="http://schemas.microsoft.com/office/drawing/2014/main" id="{20A3622A-CCA0-47F9-BF9A-8F00613B7D13}"/>
              </a:ext>
            </a:extLst>
          </p:cNvPr>
          <p:cNvGraphicFramePr>
            <a:graphicFrameLocks noGrp="1"/>
          </p:cNvGraphicFramePr>
          <p:nvPr>
            <p:extLst>
              <p:ext uri="{D42A27DB-BD31-4B8C-83A1-F6EECF244321}">
                <p14:modId xmlns:p14="http://schemas.microsoft.com/office/powerpoint/2010/main" val="952124186"/>
              </p:ext>
            </p:extLst>
          </p:nvPr>
        </p:nvGraphicFramePr>
        <p:xfrm>
          <a:off x="1229073" y="908720"/>
          <a:ext cx="9753602" cy="5831699"/>
        </p:xfrm>
        <a:graphic>
          <a:graphicData uri="http://schemas.openxmlformats.org/drawingml/2006/table">
            <a:tbl>
              <a:tblPr>
                <a:tableStyleId>{073A0DAA-6AF3-43AB-8588-CEC1D06C72B9}</a:tableStyleId>
              </a:tblPr>
              <a:tblGrid>
                <a:gridCol w="527750">
                  <a:extLst>
                    <a:ext uri="{9D8B030D-6E8A-4147-A177-3AD203B41FA5}">
                      <a16:colId xmlns:a16="http://schemas.microsoft.com/office/drawing/2014/main" val="4053996247"/>
                    </a:ext>
                  </a:extLst>
                </a:gridCol>
                <a:gridCol w="723213">
                  <a:extLst>
                    <a:ext uri="{9D8B030D-6E8A-4147-A177-3AD203B41FA5}">
                      <a16:colId xmlns:a16="http://schemas.microsoft.com/office/drawing/2014/main" val="1894387908"/>
                    </a:ext>
                  </a:extLst>
                </a:gridCol>
                <a:gridCol w="723213">
                  <a:extLst>
                    <a:ext uri="{9D8B030D-6E8A-4147-A177-3AD203B41FA5}">
                      <a16:colId xmlns:a16="http://schemas.microsoft.com/office/drawing/2014/main" val="2497617299"/>
                    </a:ext>
                  </a:extLst>
                </a:gridCol>
                <a:gridCol w="723213">
                  <a:extLst>
                    <a:ext uri="{9D8B030D-6E8A-4147-A177-3AD203B41FA5}">
                      <a16:colId xmlns:a16="http://schemas.microsoft.com/office/drawing/2014/main" val="796246741"/>
                    </a:ext>
                  </a:extLst>
                </a:gridCol>
                <a:gridCol w="723213">
                  <a:extLst>
                    <a:ext uri="{9D8B030D-6E8A-4147-A177-3AD203B41FA5}">
                      <a16:colId xmlns:a16="http://schemas.microsoft.com/office/drawing/2014/main" val="3781599931"/>
                    </a:ext>
                  </a:extLst>
                </a:gridCol>
                <a:gridCol w="723213">
                  <a:extLst>
                    <a:ext uri="{9D8B030D-6E8A-4147-A177-3AD203B41FA5}">
                      <a16:colId xmlns:a16="http://schemas.microsoft.com/office/drawing/2014/main" val="3125349561"/>
                    </a:ext>
                  </a:extLst>
                </a:gridCol>
                <a:gridCol w="723213">
                  <a:extLst>
                    <a:ext uri="{9D8B030D-6E8A-4147-A177-3AD203B41FA5}">
                      <a16:colId xmlns:a16="http://schemas.microsoft.com/office/drawing/2014/main" val="3084906603"/>
                    </a:ext>
                  </a:extLst>
                </a:gridCol>
                <a:gridCol w="547296">
                  <a:extLst>
                    <a:ext uri="{9D8B030D-6E8A-4147-A177-3AD203B41FA5}">
                      <a16:colId xmlns:a16="http://schemas.microsoft.com/office/drawing/2014/main" val="2090334157"/>
                    </a:ext>
                  </a:extLst>
                </a:gridCol>
                <a:gridCol w="723213">
                  <a:extLst>
                    <a:ext uri="{9D8B030D-6E8A-4147-A177-3AD203B41FA5}">
                      <a16:colId xmlns:a16="http://schemas.microsoft.com/office/drawing/2014/main" val="252459331"/>
                    </a:ext>
                  </a:extLst>
                </a:gridCol>
                <a:gridCol w="723213">
                  <a:extLst>
                    <a:ext uri="{9D8B030D-6E8A-4147-A177-3AD203B41FA5}">
                      <a16:colId xmlns:a16="http://schemas.microsoft.com/office/drawing/2014/main" val="558259454"/>
                    </a:ext>
                  </a:extLst>
                </a:gridCol>
                <a:gridCol w="723213">
                  <a:extLst>
                    <a:ext uri="{9D8B030D-6E8A-4147-A177-3AD203B41FA5}">
                      <a16:colId xmlns:a16="http://schemas.microsoft.com/office/drawing/2014/main" val="3616247546"/>
                    </a:ext>
                  </a:extLst>
                </a:gridCol>
                <a:gridCol w="723213">
                  <a:extLst>
                    <a:ext uri="{9D8B030D-6E8A-4147-A177-3AD203B41FA5}">
                      <a16:colId xmlns:a16="http://schemas.microsoft.com/office/drawing/2014/main" val="2137500493"/>
                    </a:ext>
                  </a:extLst>
                </a:gridCol>
                <a:gridCol w="723213">
                  <a:extLst>
                    <a:ext uri="{9D8B030D-6E8A-4147-A177-3AD203B41FA5}">
                      <a16:colId xmlns:a16="http://schemas.microsoft.com/office/drawing/2014/main" val="2526973507"/>
                    </a:ext>
                  </a:extLst>
                </a:gridCol>
                <a:gridCol w="723213">
                  <a:extLst>
                    <a:ext uri="{9D8B030D-6E8A-4147-A177-3AD203B41FA5}">
                      <a16:colId xmlns:a16="http://schemas.microsoft.com/office/drawing/2014/main" val="4069269287"/>
                    </a:ext>
                  </a:extLst>
                </a:gridCol>
              </a:tblGrid>
              <a:tr h="358274">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53763948"/>
                  </a:ext>
                </a:extLst>
              </a:tr>
              <a:tr h="193121">
                <a:tc>
                  <a:txBody>
                    <a:bodyPr/>
                    <a:lstStyle/>
                    <a:p>
                      <a:pPr algn="ctr" fontAlgn="b"/>
                      <a:r>
                        <a:rPr lang="en-GB" sz="1400" u="none" strike="noStrike" dirty="0">
                          <a:effectLst/>
                        </a:rPr>
                        <a:t>51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100.18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094424056"/>
                  </a:ext>
                </a:extLst>
              </a:tr>
              <a:tr h="193121">
                <a:tc>
                  <a:txBody>
                    <a:bodyPr/>
                    <a:lstStyle/>
                    <a:p>
                      <a:pPr algn="ctr" fontAlgn="b"/>
                      <a:r>
                        <a:rPr lang="en-GB" sz="1400" u="none" strike="noStrike" dirty="0">
                          <a:effectLst/>
                        </a:rPr>
                        <a:t>52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32720782"/>
                  </a:ext>
                </a:extLst>
              </a:tr>
              <a:tr h="193121">
                <a:tc>
                  <a:txBody>
                    <a:bodyPr/>
                    <a:lstStyle/>
                    <a:p>
                      <a:pPr algn="ctr" fontAlgn="b"/>
                      <a:r>
                        <a:rPr lang="en-GB" sz="1400" u="none" strike="noStrike" dirty="0">
                          <a:effectLst/>
                        </a:rPr>
                        <a:t>53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078491621"/>
                  </a:ext>
                </a:extLst>
              </a:tr>
              <a:tr h="193121">
                <a:tc>
                  <a:txBody>
                    <a:bodyPr/>
                    <a:lstStyle/>
                    <a:p>
                      <a:pPr algn="ctr" fontAlgn="b"/>
                      <a:r>
                        <a:rPr lang="en-GB" sz="1400" u="none" strike="noStrike" dirty="0">
                          <a:effectLst/>
                        </a:rPr>
                        <a:t>54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108.16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17.26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2274540"/>
                  </a:ext>
                </a:extLst>
              </a:tr>
              <a:tr h="193121">
                <a:tc>
                  <a:txBody>
                    <a:bodyPr/>
                    <a:lstStyle/>
                    <a:p>
                      <a:pPr algn="ctr" fontAlgn="b"/>
                      <a:r>
                        <a:rPr lang="en-GB" sz="1400" u="none" strike="noStrike" dirty="0">
                          <a:effectLst/>
                        </a:rPr>
                        <a:t>55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0.64</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456343889"/>
                  </a:ext>
                </a:extLst>
              </a:tr>
              <a:tr h="193121">
                <a:tc>
                  <a:txBody>
                    <a:bodyPr/>
                    <a:lstStyle/>
                    <a:p>
                      <a:pPr algn="ctr" fontAlgn="b"/>
                      <a:r>
                        <a:rPr lang="en-GB" sz="1400" u="none" strike="noStrike" dirty="0">
                          <a:effectLst/>
                        </a:rPr>
                        <a:t>56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17.28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519708973"/>
                  </a:ext>
                </a:extLst>
              </a:tr>
              <a:tr h="193121">
                <a:tc>
                  <a:txBody>
                    <a:bodyPr/>
                    <a:lstStyle/>
                    <a:p>
                      <a:pPr algn="ctr" fontAlgn="b"/>
                      <a:r>
                        <a:rPr lang="en-GB" sz="1400" u="none" strike="noStrike" dirty="0">
                          <a:effectLst/>
                        </a:rPr>
                        <a:t>57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400416565"/>
                  </a:ext>
                </a:extLst>
              </a:tr>
              <a:tr h="193121">
                <a:tc>
                  <a:txBody>
                    <a:bodyPr/>
                    <a:lstStyle/>
                    <a:p>
                      <a:pPr algn="ctr" fontAlgn="b"/>
                      <a:r>
                        <a:rPr lang="en-GB" sz="1400" u="none" strike="noStrike" dirty="0">
                          <a:effectLst/>
                        </a:rPr>
                        <a:t>58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39807310"/>
                  </a:ext>
                </a:extLst>
              </a:tr>
              <a:tr h="193121">
                <a:tc>
                  <a:txBody>
                    <a:bodyPr/>
                    <a:lstStyle/>
                    <a:p>
                      <a:pPr algn="ctr" fontAlgn="b"/>
                      <a:r>
                        <a:rPr lang="en-GB" sz="1400" u="none" strike="noStrike" dirty="0">
                          <a:effectLst/>
                        </a:rPr>
                        <a:t>59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753357970"/>
                  </a:ext>
                </a:extLst>
              </a:tr>
              <a:tr h="193121">
                <a:tc>
                  <a:txBody>
                    <a:bodyPr/>
                    <a:lstStyle/>
                    <a:p>
                      <a:pPr algn="ctr" fontAlgn="b"/>
                      <a:r>
                        <a:rPr lang="en-GB" sz="1400" u="none" strike="noStrike" dirty="0">
                          <a:effectLst/>
                        </a:rPr>
                        <a:t>60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13909657"/>
                  </a:ext>
                </a:extLst>
              </a:tr>
              <a:tr h="193121">
                <a:tc>
                  <a:txBody>
                    <a:bodyPr/>
                    <a:lstStyle/>
                    <a:p>
                      <a:pPr algn="ctr" fontAlgn="b"/>
                      <a:r>
                        <a:rPr lang="en-GB" sz="1400" u="none" strike="noStrike" dirty="0">
                          <a:effectLst/>
                        </a:rPr>
                        <a:t>61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92.99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21558817"/>
                  </a:ext>
                </a:extLst>
              </a:tr>
              <a:tr h="193121">
                <a:tc>
                  <a:txBody>
                    <a:bodyPr/>
                    <a:lstStyle/>
                    <a:p>
                      <a:pPr algn="ctr" fontAlgn="b"/>
                      <a:r>
                        <a:rPr lang="en-GB" sz="1400" u="none" strike="noStrike" dirty="0">
                          <a:effectLst/>
                        </a:rPr>
                        <a:t>62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531405158"/>
                  </a:ext>
                </a:extLst>
              </a:tr>
              <a:tr h="193121">
                <a:tc>
                  <a:txBody>
                    <a:bodyPr/>
                    <a:lstStyle/>
                    <a:p>
                      <a:pPr algn="ctr" fontAlgn="b"/>
                      <a:r>
                        <a:rPr lang="en-GB" sz="1400" u="none" strike="noStrike" dirty="0">
                          <a:effectLst/>
                        </a:rPr>
                        <a:t>63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13001136"/>
                  </a:ext>
                </a:extLst>
              </a:tr>
              <a:tr h="193121">
                <a:tc>
                  <a:txBody>
                    <a:bodyPr/>
                    <a:lstStyle/>
                    <a:p>
                      <a:pPr algn="ctr" fontAlgn="b"/>
                      <a:r>
                        <a:rPr lang="en-GB" sz="1400" u="none" strike="noStrike" dirty="0">
                          <a:effectLst/>
                        </a:rPr>
                        <a:t>64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49687892"/>
                  </a:ext>
                </a:extLst>
              </a:tr>
              <a:tr h="193121">
                <a:tc>
                  <a:txBody>
                    <a:bodyPr/>
                    <a:lstStyle/>
                    <a:p>
                      <a:pPr algn="ctr" fontAlgn="b"/>
                      <a:r>
                        <a:rPr lang="en-GB" sz="1400" u="none" strike="noStrike" dirty="0">
                          <a:effectLst/>
                        </a:rPr>
                        <a:t>65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54897818"/>
                  </a:ext>
                </a:extLst>
              </a:tr>
              <a:tr h="193121">
                <a:tc>
                  <a:txBody>
                    <a:bodyPr/>
                    <a:lstStyle/>
                    <a:p>
                      <a:pPr algn="ctr" fontAlgn="b"/>
                      <a:r>
                        <a:rPr lang="en-GB" sz="1400" u="none" strike="noStrike" dirty="0">
                          <a:effectLst/>
                        </a:rPr>
                        <a:t>66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610356317"/>
                  </a:ext>
                </a:extLst>
              </a:tr>
              <a:tr h="193121">
                <a:tc>
                  <a:txBody>
                    <a:bodyPr/>
                    <a:lstStyle/>
                    <a:p>
                      <a:pPr algn="ctr" fontAlgn="b"/>
                      <a:r>
                        <a:rPr lang="en-GB" sz="1400" u="none" strike="noStrike" dirty="0">
                          <a:effectLst/>
                        </a:rPr>
                        <a:t>67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827883574"/>
                  </a:ext>
                </a:extLst>
              </a:tr>
              <a:tr h="193121">
                <a:tc>
                  <a:txBody>
                    <a:bodyPr/>
                    <a:lstStyle/>
                    <a:p>
                      <a:pPr algn="ctr" fontAlgn="b"/>
                      <a:r>
                        <a:rPr lang="en-GB" sz="1400" u="none" strike="noStrike" dirty="0">
                          <a:effectLst/>
                        </a:rPr>
                        <a:t>68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54706965"/>
                  </a:ext>
                </a:extLst>
              </a:tr>
              <a:tr h="193121">
                <a:tc>
                  <a:txBody>
                    <a:bodyPr/>
                    <a:lstStyle/>
                    <a:p>
                      <a:pPr algn="ctr" fontAlgn="b"/>
                      <a:r>
                        <a:rPr lang="en-GB" sz="1400" u="none" strike="noStrike" dirty="0">
                          <a:effectLst/>
                        </a:rPr>
                        <a:t>69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539430925"/>
                  </a:ext>
                </a:extLst>
              </a:tr>
              <a:tr h="193121">
                <a:tc>
                  <a:txBody>
                    <a:bodyPr/>
                    <a:lstStyle/>
                    <a:p>
                      <a:pPr algn="ctr" fontAlgn="b"/>
                      <a:r>
                        <a:rPr lang="en-GB" sz="1400" u="none" strike="noStrike" dirty="0">
                          <a:effectLst/>
                        </a:rPr>
                        <a:t>70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369367536"/>
                  </a:ext>
                </a:extLst>
              </a:tr>
              <a:tr h="193121">
                <a:tc>
                  <a:txBody>
                    <a:bodyPr/>
                    <a:lstStyle/>
                    <a:p>
                      <a:pPr algn="ctr" fontAlgn="b"/>
                      <a:r>
                        <a:rPr lang="en-GB" sz="1400" u="none" strike="noStrike" dirty="0">
                          <a:effectLst/>
                        </a:rPr>
                        <a:t>71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98747138"/>
                  </a:ext>
                </a:extLst>
              </a:tr>
              <a:tr h="193121">
                <a:tc>
                  <a:txBody>
                    <a:bodyPr/>
                    <a:lstStyle/>
                    <a:p>
                      <a:pPr algn="ctr" fontAlgn="b"/>
                      <a:r>
                        <a:rPr lang="en-GB" sz="1400" u="none" strike="noStrike" dirty="0">
                          <a:effectLst/>
                        </a:rPr>
                        <a:t>72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741240248"/>
                  </a:ext>
                </a:extLst>
              </a:tr>
              <a:tr h="193121">
                <a:tc>
                  <a:txBody>
                    <a:bodyPr/>
                    <a:lstStyle/>
                    <a:p>
                      <a:pPr algn="ctr" fontAlgn="b"/>
                      <a:r>
                        <a:rPr lang="en-GB" sz="1400" u="none" strike="noStrike" dirty="0">
                          <a:effectLst/>
                        </a:rPr>
                        <a:t>73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8642476"/>
                  </a:ext>
                </a:extLst>
              </a:tr>
              <a:tr h="193121">
                <a:tc>
                  <a:txBody>
                    <a:bodyPr/>
                    <a:lstStyle/>
                    <a:p>
                      <a:pPr algn="ctr" fontAlgn="b"/>
                      <a:r>
                        <a:rPr lang="en-GB" sz="1400" u="none" strike="noStrike" dirty="0">
                          <a:effectLst/>
                        </a:rPr>
                        <a:t>74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16375328"/>
                  </a:ext>
                </a:extLst>
              </a:tr>
              <a:tr h="193121">
                <a:tc>
                  <a:txBody>
                    <a:bodyPr/>
                    <a:lstStyle/>
                    <a:p>
                      <a:pPr algn="ctr" fontAlgn="b"/>
                      <a:r>
                        <a:rPr lang="en-GB" sz="1400" u="none" strike="noStrike" dirty="0">
                          <a:effectLst/>
                        </a:rPr>
                        <a:t>75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97.50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18.25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4.56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92.94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102.06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0.28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99.02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15.39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3.85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95.17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102.87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0.61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758212835"/>
                  </a:ext>
                </a:extLst>
              </a:tr>
            </a:tbl>
          </a:graphicData>
        </a:graphic>
      </p:graphicFrame>
      <p:sp>
        <p:nvSpPr>
          <p:cNvPr id="5" name="Rectangle 4">
            <a:extLst>
              <a:ext uri="{FF2B5EF4-FFF2-40B4-BE49-F238E27FC236}">
                <a16:creationId xmlns:a16="http://schemas.microsoft.com/office/drawing/2014/main" id="{A70D657F-B011-4B1E-81C0-D4EFD72A4CC3}"/>
              </a:ext>
            </a:extLst>
          </p:cNvPr>
          <p:cNvSpPr/>
          <p:nvPr/>
        </p:nvSpPr>
        <p:spPr>
          <a:xfrm>
            <a:off x="1229073" y="1916832"/>
            <a:ext cx="4865339"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CECDFEF6-2899-4AD2-83DF-CB2B1287E82C}"/>
              </a:ext>
            </a:extLst>
          </p:cNvPr>
          <p:cNvSpPr>
            <a:spLocks noGrp="1"/>
          </p:cNvSpPr>
          <p:nvPr>
            <p:ph type="sldNum" sz="quarter" idx="12"/>
          </p:nvPr>
        </p:nvSpPr>
        <p:spPr/>
        <p:txBody>
          <a:bodyPr/>
          <a:lstStyle/>
          <a:p>
            <a:fld id="{F36C87F6-986D-49E6-AF40-1B3A1EE8064D}" type="slidenum">
              <a:rPr lang="en-GB" smtClean="0"/>
              <a:t>5</a:t>
            </a:fld>
            <a:endParaRPr lang="en-GB" dirty="0"/>
          </a:p>
        </p:txBody>
      </p:sp>
    </p:spTree>
    <p:extLst>
      <p:ext uri="{BB962C8B-B14F-4D97-AF65-F5344CB8AC3E}">
        <p14:creationId xmlns:p14="http://schemas.microsoft.com/office/powerpoint/2010/main" val="3402937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7C92E8-C888-4138-B236-A1BA990DB680}"/>
              </a:ext>
            </a:extLst>
          </p:cNvPr>
          <p:cNvSpPr>
            <a:spLocks noGrp="1"/>
          </p:cNvSpPr>
          <p:nvPr>
            <p:ph type="title"/>
          </p:nvPr>
        </p:nvSpPr>
        <p:spPr/>
        <p:txBody>
          <a:bodyPr>
            <a:normAutofit fontScale="90000"/>
          </a:bodyPr>
          <a:lstStyle/>
          <a:p>
            <a:r>
              <a:rPr lang="en-HK" dirty="0"/>
              <a:t>Frequency distribution of the 100 sample Means (sampling distribution) </a:t>
            </a:r>
            <a:endParaRPr lang="en-GB" dirty="0"/>
          </a:p>
        </p:txBody>
      </p:sp>
      <p:graphicFrame>
        <p:nvGraphicFramePr>
          <p:cNvPr id="7" name="Content Placeholder 6">
            <a:extLst>
              <a:ext uri="{FF2B5EF4-FFF2-40B4-BE49-F238E27FC236}">
                <a16:creationId xmlns:a16="http://schemas.microsoft.com/office/drawing/2014/main" id="{D465FD84-E125-478B-947A-234B16B75E09}"/>
              </a:ext>
            </a:extLst>
          </p:cNvPr>
          <p:cNvGraphicFramePr>
            <a:graphicFrameLocks noGrp="1"/>
          </p:cNvGraphicFramePr>
          <p:nvPr>
            <p:ph sz="half" idx="1"/>
            <p:extLst>
              <p:ext uri="{D42A27DB-BD31-4B8C-83A1-F6EECF244321}">
                <p14:modId xmlns:p14="http://schemas.microsoft.com/office/powerpoint/2010/main" val="67466133"/>
              </p:ext>
            </p:extLst>
          </p:nvPr>
        </p:nvGraphicFramePr>
        <p:xfrm>
          <a:off x="970683" y="1660988"/>
          <a:ext cx="3816423" cy="3648710"/>
        </p:xfrm>
        <a:graphic>
          <a:graphicData uri="http://schemas.openxmlformats.org/drawingml/2006/table">
            <a:tbl>
              <a:tblPr>
                <a:tableStyleId>{073A0DAA-6AF3-43AB-8588-CEC1D06C72B9}</a:tableStyleId>
              </a:tblPr>
              <a:tblGrid>
                <a:gridCol w="1272141">
                  <a:extLst>
                    <a:ext uri="{9D8B030D-6E8A-4147-A177-3AD203B41FA5}">
                      <a16:colId xmlns:a16="http://schemas.microsoft.com/office/drawing/2014/main" val="308603743"/>
                    </a:ext>
                  </a:extLst>
                </a:gridCol>
                <a:gridCol w="1272141">
                  <a:extLst>
                    <a:ext uri="{9D8B030D-6E8A-4147-A177-3AD203B41FA5}">
                      <a16:colId xmlns:a16="http://schemas.microsoft.com/office/drawing/2014/main" val="206658255"/>
                    </a:ext>
                  </a:extLst>
                </a:gridCol>
                <a:gridCol w="1272141">
                  <a:extLst>
                    <a:ext uri="{9D8B030D-6E8A-4147-A177-3AD203B41FA5}">
                      <a16:colId xmlns:a16="http://schemas.microsoft.com/office/drawing/2014/main" val="2579682842"/>
                    </a:ext>
                  </a:extLst>
                </a:gridCol>
              </a:tblGrid>
              <a:tr h="247085">
                <a:tc>
                  <a:txBody>
                    <a:bodyPr/>
                    <a:lstStyle/>
                    <a:p>
                      <a:pPr algn="ctr" fontAlgn="b"/>
                      <a:r>
                        <a:rPr lang="en-GB" sz="1800" b="1" u="none" strike="noStrike" dirty="0">
                          <a:effectLst/>
                        </a:rPr>
                        <a:t> </a:t>
                      </a:r>
                      <a:endParaRPr lang="en-GB" sz="1800" b="1" i="1"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Frequency</a:t>
                      </a:r>
                      <a:endParaRPr lang="en-GB" sz="1800" b="1" i="1"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Percent</a:t>
                      </a:r>
                      <a:endParaRPr lang="en-GB" sz="1800" b="1" i="1"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74448244"/>
                  </a:ext>
                </a:extLst>
              </a:tr>
              <a:tr h="247085">
                <a:tc>
                  <a:txBody>
                    <a:bodyPr/>
                    <a:lstStyle/>
                    <a:p>
                      <a:pPr algn="ctr" fontAlgn="b"/>
                      <a:r>
                        <a:rPr lang="en-GB" sz="1800" b="1" u="none" strike="noStrike" dirty="0">
                          <a:solidFill>
                            <a:srgbClr val="FF0000"/>
                          </a:solidFill>
                          <a:effectLst/>
                        </a:rPr>
                        <a:t>94</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a:solidFill>
                            <a:srgbClr val="FF0000"/>
                          </a:solidFill>
                          <a:effectLst/>
                        </a:rPr>
                        <a:t>1</a:t>
                      </a:r>
                      <a:endParaRPr lang="en-GB" sz="1800" b="1" i="0" u="none" strike="noStrike">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a:solidFill>
                            <a:srgbClr val="FF0000"/>
                          </a:solidFill>
                          <a:effectLst/>
                        </a:rPr>
                        <a:t>1%</a:t>
                      </a:r>
                      <a:endParaRPr lang="en-GB" sz="1800" b="1" i="0" u="none" strike="noStrike">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692940456"/>
                  </a:ext>
                </a:extLst>
              </a:tr>
              <a:tr h="247085">
                <a:tc>
                  <a:txBody>
                    <a:bodyPr/>
                    <a:lstStyle/>
                    <a:p>
                      <a:pPr algn="ctr" fontAlgn="b"/>
                      <a:r>
                        <a:rPr lang="en-GB" sz="1800" b="1" u="none" strike="noStrike" dirty="0">
                          <a:solidFill>
                            <a:srgbClr val="FF0000"/>
                          </a:solidFill>
                          <a:effectLst/>
                        </a:rPr>
                        <a:t>95</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95608549"/>
                  </a:ext>
                </a:extLst>
              </a:tr>
              <a:tr h="247085">
                <a:tc>
                  <a:txBody>
                    <a:bodyPr/>
                    <a:lstStyle/>
                    <a:p>
                      <a:pPr algn="ctr" fontAlgn="b"/>
                      <a:r>
                        <a:rPr lang="en-GB" sz="1800" b="1" u="none" strike="noStrike" dirty="0">
                          <a:effectLst/>
                        </a:rPr>
                        <a:t>96</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45396007"/>
                  </a:ext>
                </a:extLst>
              </a:tr>
              <a:tr h="247085">
                <a:tc>
                  <a:txBody>
                    <a:bodyPr/>
                    <a:lstStyle/>
                    <a:p>
                      <a:pPr algn="ctr" fontAlgn="b"/>
                      <a:r>
                        <a:rPr lang="en-GB" sz="1800" b="1" u="none" strike="noStrike" dirty="0">
                          <a:effectLst/>
                        </a:rPr>
                        <a:t>97</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14</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14%</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003789445"/>
                  </a:ext>
                </a:extLst>
              </a:tr>
              <a:tr h="247085">
                <a:tc>
                  <a:txBody>
                    <a:bodyPr/>
                    <a:lstStyle/>
                    <a:p>
                      <a:pPr algn="ctr" fontAlgn="b"/>
                      <a:r>
                        <a:rPr lang="en-GB" sz="1800" b="1" u="none" strike="noStrike" dirty="0">
                          <a:effectLst/>
                        </a:rPr>
                        <a:t>98</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912740140"/>
                  </a:ext>
                </a:extLst>
              </a:tr>
              <a:tr h="247085">
                <a:tc>
                  <a:txBody>
                    <a:bodyPr/>
                    <a:lstStyle/>
                    <a:p>
                      <a:pPr algn="ctr" fontAlgn="b"/>
                      <a:r>
                        <a:rPr lang="en-GB" sz="1800" b="1" u="none" strike="noStrike" dirty="0">
                          <a:effectLst/>
                        </a:rPr>
                        <a:t>99</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084651476"/>
                  </a:ext>
                </a:extLst>
              </a:tr>
              <a:tr h="247085">
                <a:tc>
                  <a:txBody>
                    <a:bodyPr/>
                    <a:lstStyle/>
                    <a:p>
                      <a:pPr algn="ctr" fontAlgn="b"/>
                      <a:r>
                        <a:rPr lang="en-GB" sz="1800" b="1" u="none" strike="noStrike" dirty="0">
                          <a:effectLst/>
                        </a:rPr>
                        <a:t>100</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22</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22%</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296250844"/>
                  </a:ext>
                </a:extLst>
              </a:tr>
              <a:tr h="247085">
                <a:tc>
                  <a:txBody>
                    <a:bodyPr/>
                    <a:lstStyle/>
                    <a:p>
                      <a:pPr algn="ctr" fontAlgn="b"/>
                      <a:r>
                        <a:rPr lang="en-GB" sz="1800" b="1" u="none" strike="noStrike" dirty="0">
                          <a:effectLst/>
                        </a:rPr>
                        <a:t>101</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13</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13%</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72325683"/>
                  </a:ext>
                </a:extLst>
              </a:tr>
              <a:tr h="247085">
                <a:tc>
                  <a:txBody>
                    <a:bodyPr/>
                    <a:lstStyle/>
                    <a:p>
                      <a:pPr algn="ctr" fontAlgn="b"/>
                      <a:r>
                        <a:rPr lang="en-GB" sz="1800" b="1" u="none" strike="noStrike" dirty="0">
                          <a:effectLst/>
                        </a:rPr>
                        <a:t>102</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10</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10%</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965352205"/>
                  </a:ext>
                </a:extLst>
              </a:tr>
              <a:tr h="247085">
                <a:tc>
                  <a:txBody>
                    <a:bodyPr/>
                    <a:lstStyle/>
                    <a:p>
                      <a:pPr algn="ctr" fontAlgn="b"/>
                      <a:r>
                        <a:rPr lang="en-GB" sz="1800" b="1" u="none" strike="noStrike" dirty="0">
                          <a:effectLst/>
                        </a:rPr>
                        <a:t>103</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3</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3%</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1029119"/>
                  </a:ext>
                </a:extLst>
              </a:tr>
              <a:tr h="247085">
                <a:tc>
                  <a:txBody>
                    <a:bodyPr/>
                    <a:lstStyle/>
                    <a:p>
                      <a:pPr algn="ctr" fontAlgn="b"/>
                      <a:r>
                        <a:rPr lang="en-GB" sz="1800" b="1" u="none" strike="noStrike" dirty="0">
                          <a:solidFill>
                            <a:srgbClr val="FF0000"/>
                          </a:solidFill>
                          <a:effectLst/>
                        </a:rPr>
                        <a:t>104</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249209226"/>
                  </a:ext>
                </a:extLst>
              </a:tr>
              <a:tr h="247085">
                <a:tc>
                  <a:txBody>
                    <a:bodyPr/>
                    <a:lstStyle/>
                    <a:p>
                      <a:pPr algn="ctr"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100</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88256767"/>
                  </a:ext>
                </a:extLst>
              </a:tr>
            </a:tbl>
          </a:graphicData>
        </a:graphic>
      </p:graphicFrame>
      <p:graphicFrame>
        <p:nvGraphicFramePr>
          <p:cNvPr id="11" name="Chart 10">
            <a:extLst>
              <a:ext uri="{FF2B5EF4-FFF2-40B4-BE49-F238E27FC236}">
                <a16:creationId xmlns:a16="http://schemas.microsoft.com/office/drawing/2014/main" id="{C83A22A0-02D6-4B0A-B22D-1E46B0F86175}"/>
              </a:ext>
            </a:extLst>
          </p:cNvPr>
          <p:cNvGraphicFramePr>
            <a:graphicFrameLocks/>
          </p:cNvGraphicFramePr>
          <p:nvPr>
            <p:extLst>
              <p:ext uri="{D42A27DB-BD31-4B8C-83A1-F6EECF244321}">
                <p14:modId xmlns:p14="http://schemas.microsoft.com/office/powerpoint/2010/main" val="144911273"/>
              </p:ext>
            </p:extLst>
          </p:nvPr>
        </p:nvGraphicFramePr>
        <p:xfrm>
          <a:off x="5294670" y="1772817"/>
          <a:ext cx="5552271" cy="4399383"/>
        </p:xfrm>
        <a:graphic>
          <a:graphicData uri="http://schemas.openxmlformats.org/drawingml/2006/chart">
            <c:chart xmlns:c="http://schemas.openxmlformats.org/drawingml/2006/chart" xmlns:r="http://schemas.openxmlformats.org/officeDocument/2006/relationships" r:id="rId2"/>
          </a:graphicData>
        </a:graphic>
      </p:graphicFrame>
      <p:cxnSp>
        <p:nvCxnSpPr>
          <p:cNvPr id="14" name="Straight Connector 13">
            <a:extLst>
              <a:ext uri="{FF2B5EF4-FFF2-40B4-BE49-F238E27FC236}">
                <a16:creationId xmlns:a16="http://schemas.microsoft.com/office/drawing/2014/main" id="{EF3AEB80-E12E-4983-8F3C-0E2719BC1B33}"/>
              </a:ext>
            </a:extLst>
          </p:cNvPr>
          <p:cNvCxnSpPr>
            <a:cxnSpLocks/>
          </p:cNvCxnSpPr>
          <p:nvPr/>
        </p:nvCxnSpPr>
        <p:spPr>
          <a:xfrm>
            <a:off x="6814492" y="2077683"/>
            <a:ext cx="30243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911BFF67-929E-49B1-9414-32CDDDD36444}"/>
              </a:ext>
            </a:extLst>
          </p:cNvPr>
          <p:cNvSpPr txBox="1"/>
          <p:nvPr/>
        </p:nvSpPr>
        <p:spPr>
          <a:xfrm>
            <a:off x="6486629" y="2101794"/>
            <a:ext cx="648072" cy="286232"/>
          </a:xfrm>
          <a:prstGeom prst="rect">
            <a:avLst/>
          </a:prstGeom>
          <a:noFill/>
        </p:spPr>
        <p:txBody>
          <a:bodyPr wrap="square" rtlCol="0">
            <a:spAutoFit/>
          </a:bodyPr>
          <a:lstStyle/>
          <a:p>
            <a:pPr>
              <a:lnSpc>
                <a:spcPct val="90000"/>
              </a:lnSpc>
            </a:pPr>
            <a:r>
              <a:rPr lang="en-HK" sz="1400" b="1" dirty="0"/>
              <a:t>95.94</a:t>
            </a:r>
            <a:endParaRPr lang="en-GB" sz="2400" b="1" dirty="0"/>
          </a:p>
        </p:txBody>
      </p:sp>
      <p:sp>
        <p:nvSpPr>
          <p:cNvPr id="17" name="TextBox 16">
            <a:extLst>
              <a:ext uri="{FF2B5EF4-FFF2-40B4-BE49-F238E27FC236}">
                <a16:creationId xmlns:a16="http://schemas.microsoft.com/office/drawing/2014/main" id="{E5BFA5E4-9157-4CFD-9776-5B969017FB88}"/>
              </a:ext>
            </a:extLst>
          </p:cNvPr>
          <p:cNvSpPr txBox="1"/>
          <p:nvPr/>
        </p:nvSpPr>
        <p:spPr>
          <a:xfrm>
            <a:off x="9507735" y="2096317"/>
            <a:ext cx="828092" cy="286232"/>
          </a:xfrm>
          <a:prstGeom prst="rect">
            <a:avLst/>
          </a:prstGeom>
          <a:noFill/>
        </p:spPr>
        <p:txBody>
          <a:bodyPr wrap="square" rtlCol="0">
            <a:spAutoFit/>
          </a:bodyPr>
          <a:lstStyle/>
          <a:p>
            <a:pPr>
              <a:lnSpc>
                <a:spcPct val="90000"/>
              </a:lnSpc>
            </a:pPr>
            <a:r>
              <a:rPr lang="en-HK" sz="1400" b="1" dirty="0"/>
              <a:t>103.02</a:t>
            </a:r>
            <a:endParaRPr lang="en-GB" sz="2400" b="1" dirty="0"/>
          </a:p>
        </p:txBody>
      </p:sp>
      <p:cxnSp>
        <p:nvCxnSpPr>
          <p:cNvPr id="19" name="Straight Arrow Connector 18">
            <a:extLst>
              <a:ext uri="{FF2B5EF4-FFF2-40B4-BE49-F238E27FC236}">
                <a16:creationId xmlns:a16="http://schemas.microsoft.com/office/drawing/2014/main" id="{0D36F159-CF75-4DBD-A079-AA2067730F39}"/>
              </a:ext>
            </a:extLst>
          </p:cNvPr>
          <p:cNvCxnSpPr/>
          <p:nvPr/>
        </p:nvCxnSpPr>
        <p:spPr>
          <a:xfrm>
            <a:off x="8398668" y="1778699"/>
            <a:ext cx="0" cy="29898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6C2322BC-B6FF-4CA2-A05C-478DD353B012}"/>
              </a:ext>
            </a:extLst>
          </p:cNvPr>
          <p:cNvCxnSpPr/>
          <p:nvPr/>
        </p:nvCxnSpPr>
        <p:spPr>
          <a:xfrm flipV="1">
            <a:off x="10296505" y="6021288"/>
            <a:ext cx="0" cy="360040"/>
          </a:xfrm>
          <a:prstGeom prst="straightConnector1">
            <a:avLst/>
          </a:prstGeom>
          <a:ln w="2222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645B0C0-3C21-4A89-9293-F89FFE615F06}"/>
              </a:ext>
            </a:extLst>
          </p:cNvPr>
          <p:cNvCxnSpPr>
            <a:cxnSpLocks/>
          </p:cNvCxnSpPr>
          <p:nvPr/>
        </p:nvCxnSpPr>
        <p:spPr>
          <a:xfrm>
            <a:off x="8686700" y="6021288"/>
            <a:ext cx="30243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2D664B51-D4D9-4EB8-B758-C6D150133ED5}"/>
              </a:ext>
            </a:extLst>
          </p:cNvPr>
          <p:cNvSpPr txBox="1"/>
          <p:nvPr/>
        </p:nvSpPr>
        <p:spPr>
          <a:xfrm>
            <a:off x="8272654" y="6095096"/>
            <a:ext cx="828092" cy="286232"/>
          </a:xfrm>
          <a:prstGeom prst="rect">
            <a:avLst/>
          </a:prstGeom>
          <a:noFill/>
        </p:spPr>
        <p:txBody>
          <a:bodyPr wrap="square" rtlCol="0">
            <a:spAutoFit/>
          </a:bodyPr>
          <a:lstStyle/>
          <a:p>
            <a:pPr>
              <a:lnSpc>
                <a:spcPct val="90000"/>
              </a:lnSpc>
            </a:pPr>
            <a:r>
              <a:rPr lang="en-HK" sz="1400" b="1" dirty="0"/>
              <a:t>100.44</a:t>
            </a:r>
            <a:endParaRPr lang="en-GB" sz="2400" b="1" dirty="0"/>
          </a:p>
        </p:txBody>
      </p:sp>
      <p:sp>
        <p:nvSpPr>
          <p:cNvPr id="28" name="TextBox 27">
            <a:extLst>
              <a:ext uri="{FF2B5EF4-FFF2-40B4-BE49-F238E27FC236}">
                <a16:creationId xmlns:a16="http://schemas.microsoft.com/office/drawing/2014/main" id="{44AB3798-EBD6-474C-AA73-C16AFAF6CC16}"/>
              </a:ext>
            </a:extLst>
          </p:cNvPr>
          <p:cNvSpPr txBox="1"/>
          <p:nvPr/>
        </p:nvSpPr>
        <p:spPr>
          <a:xfrm>
            <a:off x="11296990" y="6095096"/>
            <a:ext cx="828092" cy="286232"/>
          </a:xfrm>
          <a:prstGeom prst="rect">
            <a:avLst/>
          </a:prstGeom>
          <a:noFill/>
        </p:spPr>
        <p:txBody>
          <a:bodyPr wrap="square" rtlCol="0">
            <a:spAutoFit/>
          </a:bodyPr>
          <a:lstStyle/>
          <a:p>
            <a:pPr>
              <a:lnSpc>
                <a:spcPct val="90000"/>
              </a:lnSpc>
            </a:pPr>
            <a:r>
              <a:rPr lang="en-HK" sz="1400" b="1" dirty="0"/>
              <a:t>108.35</a:t>
            </a:r>
            <a:endParaRPr lang="en-GB" sz="2400" b="1" dirty="0"/>
          </a:p>
        </p:txBody>
      </p:sp>
      <p:sp>
        <p:nvSpPr>
          <p:cNvPr id="29" name="TextBox 28">
            <a:extLst>
              <a:ext uri="{FF2B5EF4-FFF2-40B4-BE49-F238E27FC236}">
                <a16:creationId xmlns:a16="http://schemas.microsoft.com/office/drawing/2014/main" id="{F3579518-BC78-4CDE-BF26-3C75DF545DC2}"/>
              </a:ext>
            </a:extLst>
          </p:cNvPr>
          <p:cNvSpPr txBox="1"/>
          <p:nvPr/>
        </p:nvSpPr>
        <p:spPr>
          <a:xfrm>
            <a:off x="9100745" y="6363592"/>
            <a:ext cx="2196243" cy="286232"/>
          </a:xfrm>
          <a:prstGeom prst="rect">
            <a:avLst/>
          </a:prstGeom>
          <a:noFill/>
        </p:spPr>
        <p:txBody>
          <a:bodyPr wrap="square" rtlCol="0">
            <a:spAutoFit/>
          </a:bodyPr>
          <a:lstStyle/>
          <a:p>
            <a:pPr>
              <a:lnSpc>
                <a:spcPct val="90000"/>
              </a:lnSpc>
            </a:pPr>
            <a:r>
              <a:rPr lang="en-HK" sz="1400" b="1" dirty="0"/>
              <a:t>m = 104.39, s = 15.82</a:t>
            </a:r>
            <a:endParaRPr lang="en-GB" sz="2400" b="1" dirty="0"/>
          </a:p>
        </p:txBody>
      </p:sp>
      <p:sp>
        <p:nvSpPr>
          <p:cNvPr id="30" name="TextBox 29">
            <a:extLst>
              <a:ext uri="{FF2B5EF4-FFF2-40B4-BE49-F238E27FC236}">
                <a16:creationId xmlns:a16="http://schemas.microsoft.com/office/drawing/2014/main" id="{45842455-9474-4E4F-8B2F-949031CA9310}"/>
              </a:ext>
            </a:extLst>
          </p:cNvPr>
          <p:cNvSpPr txBox="1"/>
          <p:nvPr/>
        </p:nvSpPr>
        <p:spPr>
          <a:xfrm>
            <a:off x="7462563" y="1511217"/>
            <a:ext cx="1966027" cy="286232"/>
          </a:xfrm>
          <a:prstGeom prst="rect">
            <a:avLst/>
          </a:prstGeom>
          <a:noFill/>
        </p:spPr>
        <p:txBody>
          <a:bodyPr wrap="square" rtlCol="0">
            <a:spAutoFit/>
          </a:bodyPr>
          <a:lstStyle/>
          <a:p>
            <a:pPr>
              <a:lnSpc>
                <a:spcPct val="90000"/>
              </a:lnSpc>
            </a:pPr>
            <a:r>
              <a:rPr lang="en-HK" sz="1400" b="1" dirty="0"/>
              <a:t>m = 99.48, s = 14.17</a:t>
            </a:r>
            <a:endParaRPr lang="en-GB" sz="2400" b="1" dirty="0"/>
          </a:p>
        </p:txBody>
      </p:sp>
      <p:cxnSp>
        <p:nvCxnSpPr>
          <p:cNvPr id="34" name="Straight Connector 33">
            <a:extLst>
              <a:ext uri="{FF2B5EF4-FFF2-40B4-BE49-F238E27FC236}">
                <a16:creationId xmlns:a16="http://schemas.microsoft.com/office/drawing/2014/main" id="{2C732954-58CA-45C4-8138-6AD3E663530B}"/>
              </a:ext>
            </a:extLst>
          </p:cNvPr>
          <p:cNvCxnSpPr/>
          <p:nvPr/>
        </p:nvCxnSpPr>
        <p:spPr>
          <a:xfrm>
            <a:off x="6814492" y="1906095"/>
            <a:ext cx="0" cy="171588"/>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7E67E2D-B926-459A-A1E1-00A2E123C378}"/>
              </a:ext>
            </a:extLst>
          </p:cNvPr>
          <p:cNvCxnSpPr/>
          <p:nvPr/>
        </p:nvCxnSpPr>
        <p:spPr>
          <a:xfrm>
            <a:off x="9838828" y="1906095"/>
            <a:ext cx="0" cy="171588"/>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B9EDD0D-EA1C-400A-B23C-9F6E09BE57A6}"/>
              </a:ext>
            </a:extLst>
          </p:cNvPr>
          <p:cNvCxnSpPr/>
          <p:nvPr/>
        </p:nvCxnSpPr>
        <p:spPr>
          <a:xfrm>
            <a:off x="8686700" y="5805264"/>
            <a:ext cx="0" cy="216024"/>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FB2561D-7348-4BCB-8F6A-C2D0B1908AB4}"/>
              </a:ext>
            </a:extLst>
          </p:cNvPr>
          <p:cNvCxnSpPr/>
          <p:nvPr/>
        </p:nvCxnSpPr>
        <p:spPr>
          <a:xfrm>
            <a:off x="11711036" y="5805264"/>
            <a:ext cx="0" cy="216024"/>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64D66C9D-EA8E-49FB-9C33-C76446BDB061}"/>
              </a:ext>
            </a:extLst>
          </p:cNvPr>
          <p:cNvSpPr txBox="1"/>
          <p:nvPr/>
        </p:nvSpPr>
        <p:spPr>
          <a:xfrm>
            <a:off x="10382702" y="1619863"/>
            <a:ext cx="1742378" cy="369332"/>
          </a:xfrm>
          <a:prstGeom prst="rect">
            <a:avLst/>
          </a:prstGeom>
          <a:noFill/>
        </p:spPr>
        <p:txBody>
          <a:bodyPr wrap="square" rtlCol="0">
            <a:spAutoFit/>
          </a:bodyPr>
          <a:lstStyle/>
          <a:p>
            <a:pPr>
              <a:lnSpc>
                <a:spcPct val="90000"/>
              </a:lnSpc>
            </a:pPr>
            <a:r>
              <a:rPr lang="en-HK" sz="2000" dirty="0"/>
              <a:t>First sample</a:t>
            </a:r>
            <a:endParaRPr lang="en-GB" sz="2400" dirty="0"/>
          </a:p>
        </p:txBody>
      </p:sp>
      <p:cxnSp>
        <p:nvCxnSpPr>
          <p:cNvPr id="58" name="Straight Connector 57">
            <a:extLst>
              <a:ext uri="{FF2B5EF4-FFF2-40B4-BE49-F238E27FC236}">
                <a16:creationId xmlns:a16="http://schemas.microsoft.com/office/drawing/2014/main" id="{30975311-68CE-456F-82FF-6157D4A65F1A}"/>
              </a:ext>
            </a:extLst>
          </p:cNvPr>
          <p:cNvCxnSpPr>
            <a:cxnSpLocks/>
          </p:cNvCxnSpPr>
          <p:nvPr/>
        </p:nvCxnSpPr>
        <p:spPr>
          <a:xfrm>
            <a:off x="8407669" y="1796148"/>
            <a:ext cx="1966033" cy="7079"/>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0F2E58F2-DAD5-464D-8D32-1785C23FE47A}"/>
              </a:ext>
            </a:extLst>
          </p:cNvPr>
          <p:cNvSpPr txBox="1"/>
          <p:nvPr/>
        </p:nvSpPr>
        <p:spPr>
          <a:xfrm>
            <a:off x="5737294" y="6131845"/>
            <a:ext cx="2311910" cy="369332"/>
          </a:xfrm>
          <a:prstGeom prst="rect">
            <a:avLst/>
          </a:prstGeom>
          <a:noFill/>
        </p:spPr>
        <p:txBody>
          <a:bodyPr wrap="square" rtlCol="0">
            <a:spAutoFit/>
          </a:bodyPr>
          <a:lstStyle/>
          <a:p>
            <a:pPr>
              <a:lnSpc>
                <a:spcPct val="90000"/>
              </a:lnSpc>
            </a:pPr>
            <a:r>
              <a:rPr lang="en-HK" sz="2000" dirty="0"/>
              <a:t>Second sample</a:t>
            </a:r>
            <a:endParaRPr lang="en-GB" sz="2800" dirty="0"/>
          </a:p>
        </p:txBody>
      </p:sp>
      <p:cxnSp>
        <p:nvCxnSpPr>
          <p:cNvPr id="61" name="Straight Connector 60">
            <a:extLst>
              <a:ext uri="{FF2B5EF4-FFF2-40B4-BE49-F238E27FC236}">
                <a16:creationId xmlns:a16="http://schemas.microsoft.com/office/drawing/2014/main" id="{1F8C1BC2-AB46-43CE-B087-9733BD48B5E1}"/>
              </a:ext>
            </a:extLst>
          </p:cNvPr>
          <p:cNvCxnSpPr>
            <a:cxnSpLocks/>
          </p:cNvCxnSpPr>
          <p:nvPr/>
        </p:nvCxnSpPr>
        <p:spPr>
          <a:xfrm>
            <a:off x="7744061" y="6356865"/>
            <a:ext cx="2552444" cy="6726"/>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33F338B6-4A13-43A9-A771-8CBB19C1AD0A}"/>
              </a:ext>
            </a:extLst>
          </p:cNvPr>
          <p:cNvSpPr txBox="1"/>
          <p:nvPr/>
        </p:nvSpPr>
        <p:spPr>
          <a:xfrm>
            <a:off x="261764" y="5445224"/>
            <a:ext cx="5032903" cy="1200329"/>
          </a:xfrm>
          <a:prstGeom prst="rect">
            <a:avLst/>
          </a:prstGeom>
          <a:noFill/>
        </p:spPr>
        <p:txBody>
          <a:bodyPr wrap="square" rtlCol="0">
            <a:spAutoFit/>
          </a:bodyPr>
          <a:lstStyle/>
          <a:p>
            <a:pPr>
              <a:lnSpc>
                <a:spcPct val="90000"/>
              </a:lnSpc>
            </a:pPr>
            <a:r>
              <a:rPr lang="en-HK" sz="1600" b="1" dirty="0"/>
              <a:t>If repeated samples were taken and the 95% confidence interval computed for each sample, 95% of the intervals would contain the population mean. Naturally, 5% of the intervals would not contain the population mean.</a:t>
            </a:r>
            <a:endParaRPr lang="en-GB" sz="1600" b="1" dirty="0"/>
          </a:p>
        </p:txBody>
      </p:sp>
      <p:sp>
        <p:nvSpPr>
          <p:cNvPr id="2" name="Slide Number Placeholder 1">
            <a:extLst>
              <a:ext uri="{FF2B5EF4-FFF2-40B4-BE49-F238E27FC236}">
                <a16:creationId xmlns:a16="http://schemas.microsoft.com/office/drawing/2014/main" id="{077FEC31-8C9B-40FF-99EA-3E7CAFA54C4A}"/>
              </a:ext>
            </a:extLst>
          </p:cNvPr>
          <p:cNvSpPr>
            <a:spLocks noGrp="1"/>
          </p:cNvSpPr>
          <p:nvPr>
            <p:ph type="sldNum" sz="quarter" idx="12"/>
          </p:nvPr>
        </p:nvSpPr>
        <p:spPr/>
        <p:txBody>
          <a:bodyPr/>
          <a:lstStyle/>
          <a:p>
            <a:fld id="{F36C87F6-986D-49E6-AF40-1B3A1EE8064D}" type="slidenum">
              <a:rPr lang="en-GB" smtClean="0"/>
              <a:t>6</a:t>
            </a:fld>
            <a:endParaRPr lang="en-GB"/>
          </a:p>
        </p:txBody>
      </p:sp>
      <p:sp>
        <p:nvSpPr>
          <p:cNvPr id="3" name="Oval 2">
            <a:extLst>
              <a:ext uri="{FF2B5EF4-FFF2-40B4-BE49-F238E27FC236}">
                <a16:creationId xmlns:a16="http://schemas.microsoft.com/office/drawing/2014/main" id="{F3EE776F-7064-4340-B9DD-0705BD22D236}"/>
              </a:ext>
            </a:extLst>
          </p:cNvPr>
          <p:cNvSpPr/>
          <p:nvPr/>
        </p:nvSpPr>
        <p:spPr>
          <a:xfrm>
            <a:off x="5590359" y="5013176"/>
            <a:ext cx="896266" cy="1008095"/>
          </a:xfrm>
          <a:prstGeom prst="ellipse">
            <a:avLst/>
          </a:prstGeom>
          <a:noFill/>
          <a:ln w="1905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5" name="Oval 4">
            <a:extLst>
              <a:ext uri="{FF2B5EF4-FFF2-40B4-BE49-F238E27FC236}">
                <a16:creationId xmlns:a16="http://schemas.microsoft.com/office/drawing/2014/main" id="{A9EB2985-F4D4-4C9F-893F-A5FC3CD2A9EF}"/>
              </a:ext>
            </a:extLst>
          </p:cNvPr>
          <p:cNvSpPr/>
          <p:nvPr/>
        </p:nvSpPr>
        <p:spPr>
          <a:xfrm>
            <a:off x="10054882" y="4941168"/>
            <a:ext cx="327811" cy="1059696"/>
          </a:xfrm>
          <a:prstGeom prst="ellipse">
            <a:avLst/>
          </a:prstGeom>
          <a:noFill/>
          <a:ln w="1905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4012274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60A939F-C129-42FA-A3A8-68CE29B32976}"/>
              </a:ext>
            </a:extLst>
          </p:cNvPr>
          <p:cNvSpPr>
            <a:spLocks noGrp="1"/>
          </p:cNvSpPr>
          <p:nvPr>
            <p:ph type="title"/>
          </p:nvPr>
        </p:nvSpPr>
        <p:spPr/>
        <p:txBody>
          <a:bodyPr/>
          <a:lstStyle/>
          <a:p>
            <a:r>
              <a:rPr lang="en-GB" dirty="0"/>
              <a:t>Confidence Intervals</a:t>
            </a:r>
          </a:p>
        </p:txBody>
      </p:sp>
      <p:sp>
        <p:nvSpPr>
          <p:cNvPr id="9" name="Content Placeholder 8">
            <a:extLst>
              <a:ext uri="{FF2B5EF4-FFF2-40B4-BE49-F238E27FC236}">
                <a16:creationId xmlns:a16="http://schemas.microsoft.com/office/drawing/2014/main" id="{BF73C89D-1ABD-4232-9BAA-E49BC2EF4F79}"/>
              </a:ext>
            </a:extLst>
          </p:cNvPr>
          <p:cNvSpPr>
            <a:spLocks noGrp="1"/>
          </p:cNvSpPr>
          <p:nvPr>
            <p:ph idx="1"/>
          </p:nvPr>
        </p:nvSpPr>
        <p:spPr>
          <a:xfrm>
            <a:off x="1217612" y="1772816"/>
            <a:ext cx="9753600" cy="4810546"/>
          </a:xfrm>
        </p:spPr>
        <p:txBody>
          <a:bodyPr>
            <a:normAutofit/>
          </a:bodyPr>
          <a:lstStyle/>
          <a:p>
            <a:r>
              <a:rPr lang="en-HK" dirty="0"/>
              <a:t>Confidence interval formula: </a:t>
            </a:r>
          </a:p>
          <a:p>
            <a:pPr lvl="1"/>
            <a:r>
              <a:rPr lang="en-HK" dirty="0"/>
              <a:t>Confidence level = 1 – Significance level (alpha): 100% - 5% = 95%</a:t>
            </a:r>
          </a:p>
          <a:p>
            <a:pPr lvl="1"/>
            <a:r>
              <a:rPr lang="en-HK" dirty="0"/>
              <a:t>For 95% CI and 63 degrees of freedom, the critical t-value is 2.</a:t>
            </a:r>
          </a:p>
          <a:p>
            <a:pPr marL="45720" indent="0">
              <a:buNone/>
            </a:pPr>
            <a:r>
              <a:rPr lang="en-HK" b="1" dirty="0"/>
              <a:t>H</a:t>
            </a:r>
            <a:r>
              <a:rPr lang="en-HK" b="1" baseline="-25000" dirty="0"/>
              <a:t>0</a:t>
            </a:r>
            <a:r>
              <a:rPr lang="en-HK" b="1" dirty="0"/>
              <a:t> </a:t>
            </a:r>
            <a:r>
              <a:rPr lang="el-GR" b="1" dirty="0"/>
              <a:t>μ</a:t>
            </a:r>
            <a:r>
              <a:rPr lang="en-HK" b="1" baseline="-25000" dirty="0"/>
              <a:t>IQ</a:t>
            </a:r>
            <a:r>
              <a:rPr lang="en-HK" b="1" dirty="0"/>
              <a:t> = 100; H</a:t>
            </a:r>
            <a:r>
              <a:rPr lang="en-HK" b="1" baseline="-25000" dirty="0"/>
              <a:t>a</a:t>
            </a:r>
            <a:r>
              <a:rPr lang="en-HK" b="1" dirty="0"/>
              <a:t> </a:t>
            </a:r>
            <a:r>
              <a:rPr lang="el-GR" b="1" dirty="0"/>
              <a:t>μ</a:t>
            </a:r>
            <a:r>
              <a:rPr lang="en-HK" b="1" baseline="-25000" dirty="0"/>
              <a:t>IQ</a:t>
            </a:r>
            <a:r>
              <a:rPr lang="en-HK" b="1" dirty="0"/>
              <a:t> ≠ 100</a:t>
            </a:r>
          </a:p>
          <a:p>
            <a:r>
              <a:rPr lang="en-HK" dirty="0"/>
              <a:t>Second sample:</a:t>
            </a:r>
          </a:p>
          <a:p>
            <a:pPr lvl="1"/>
            <a:r>
              <a:rPr lang="en-HK" dirty="0"/>
              <a:t>Mean = 104.39; SD = 15.82</a:t>
            </a:r>
          </a:p>
          <a:p>
            <a:pPr lvl="1"/>
            <a:r>
              <a:rPr lang="en-HK" dirty="0"/>
              <a:t>Lower limit: 104.39 – 2 x 15.82/√ 64 = 100.44</a:t>
            </a:r>
          </a:p>
          <a:p>
            <a:pPr lvl="1"/>
            <a:r>
              <a:rPr lang="en-HK" dirty="0"/>
              <a:t>Upper limit: 104.39 + 2 x 15.82/√64 = 108.35</a:t>
            </a:r>
          </a:p>
          <a:p>
            <a:pPr lvl="1"/>
            <a:r>
              <a:rPr lang="en-HK" b="1" dirty="0"/>
              <a:t>Since the 95% confidence interval does not contain 100, H</a:t>
            </a:r>
            <a:r>
              <a:rPr lang="en-HK" b="1" baseline="-25000" dirty="0"/>
              <a:t>0</a:t>
            </a:r>
            <a:r>
              <a:rPr lang="en-HK" b="1" dirty="0"/>
              <a:t> will be rejected and we are 95% confident that the population mean is not equal to 100. It also means that there is a 5% chance that we could be wrong (Type I error).</a:t>
            </a:r>
          </a:p>
        </p:txBody>
      </p:sp>
      <p:graphicFrame>
        <p:nvGraphicFramePr>
          <p:cNvPr id="10" name="Object 2">
            <a:extLst>
              <a:ext uri="{FF2B5EF4-FFF2-40B4-BE49-F238E27FC236}">
                <a16:creationId xmlns:a16="http://schemas.microsoft.com/office/drawing/2014/main" id="{60323F30-8884-43E7-BEBE-C65D8960F2F2}"/>
              </a:ext>
            </a:extLst>
          </p:cNvPr>
          <p:cNvGraphicFramePr>
            <a:graphicFrameLocks noChangeAspect="1"/>
          </p:cNvGraphicFramePr>
          <p:nvPr>
            <p:extLst>
              <p:ext uri="{D42A27DB-BD31-4B8C-83A1-F6EECF244321}">
                <p14:modId xmlns:p14="http://schemas.microsoft.com/office/powerpoint/2010/main" val="772697764"/>
              </p:ext>
            </p:extLst>
          </p:nvPr>
        </p:nvGraphicFramePr>
        <p:xfrm>
          <a:off x="6166420" y="1484784"/>
          <a:ext cx="1296143" cy="718170"/>
        </p:xfrm>
        <a:graphic>
          <a:graphicData uri="http://schemas.openxmlformats.org/presentationml/2006/ole">
            <mc:AlternateContent xmlns:mc="http://schemas.openxmlformats.org/markup-compatibility/2006">
              <mc:Choice xmlns:v="urn:schemas-microsoft-com:vml" Requires="v">
                <p:oleObj spid="_x0000_s2056" name="方程式" r:id="rId3" imgW="558720" imgH="419040" progId="Equation.3">
                  <p:embed/>
                </p:oleObj>
              </mc:Choice>
              <mc:Fallback>
                <p:oleObj name="方程式" r:id="rId3" imgW="558720" imgH="419040" progId="Equation.3">
                  <p:embed/>
                  <p:pic>
                    <p:nvPicPr>
                      <p:cNvPr id="7" name="Object 2">
                        <a:extLst>
                          <a:ext uri="{FF2B5EF4-FFF2-40B4-BE49-F238E27FC236}">
                            <a16:creationId xmlns:a16="http://schemas.microsoft.com/office/drawing/2014/main" id="{2361B3CF-EF39-4C3A-8CA0-1F942C4BD7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6420" y="1484784"/>
                        <a:ext cx="1296143" cy="718170"/>
                      </a:xfrm>
                      <a:prstGeom prst="rect">
                        <a:avLst/>
                      </a:prstGeom>
                      <a:noFill/>
                      <a:ln>
                        <a:noFill/>
                      </a:ln>
                      <a:effectLst/>
                    </p:spPr>
                  </p:pic>
                </p:oleObj>
              </mc:Fallback>
            </mc:AlternateContent>
          </a:graphicData>
        </a:graphic>
      </p:graphicFrame>
      <p:sp>
        <p:nvSpPr>
          <p:cNvPr id="2" name="Slide Number Placeholder 1">
            <a:extLst>
              <a:ext uri="{FF2B5EF4-FFF2-40B4-BE49-F238E27FC236}">
                <a16:creationId xmlns:a16="http://schemas.microsoft.com/office/drawing/2014/main" id="{2AD86BBE-8B6B-4F41-9C63-7D2399DC7F9B}"/>
              </a:ext>
            </a:extLst>
          </p:cNvPr>
          <p:cNvSpPr>
            <a:spLocks noGrp="1"/>
          </p:cNvSpPr>
          <p:nvPr>
            <p:ph type="sldNum" sz="quarter" idx="12"/>
          </p:nvPr>
        </p:nvSpPr>
        <p:spPr/>
        <p:txBody>
          <a:bodyPr/>
          <a:lstStyle/>
          <a:p>
            <a:fld id="{F36C87F6-986D-49E6-AF40-1B3A1EE8064D}" type="slidenum">
              <a:rPr lang="en-GB" smtClean="0"/>
              <a:t>7</a:t>
            </a:fld>
            <a:endParaRPr lang="en-GB" dirty="0"/>
          </a:p>
        </p:txBody>
      </p:sp>
    </p:spTree>
    <p:extLst>
      <p:ext uri="{BB962C8B-B14F-4D97-AF65-F5344CB8AC3E}">
        <p14:creationId xmlns:p14="http://schemas.microsoft.com/office/powerpoint/2010/main" val="2465391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8449E-C797-474B-A425-9C51732DA8AB}"/>
              </a:ext>
            </a:extLst>
          </p:cNvPr>
          <p:cNvSpPr>
            <a:spLocks noGrp="1"/>
          </p:cNvSpPr>
          <p:nvPr>
            <p:ph type="title"/>
          </p:nvPr>
        </p:nvSpPr>
        <p:spPr/>
        <p:txBody>
          <a:bodyPr/>
          <a:lstStyle/>
          <a:p>
            <a:r>
              <a:rPr lang="en-HK" dirty="0"/>
              <a:t>Confidence intervals</a:t>
            </a:r>
            <a:endParaRPr lang="en-GB" dirty="0"/>
          </a:p>
        </p:txBody>
      </p:sp>
      <p:sp>
        <p:nvSpPr>
          <p:cNvPr id="3" name="Content Placeholder 2">
            <a:extLst>
              <a:ext uri="{FF2B5EF4-FFF2-40B4-BE49-F238E27FC236}">
                <a16:creationId xmlns:a16="http://schemas.microsoft.com/office/drawing/2014/main" id="{369D11D8-B540-46F3-A678-A47A02729B69}"/>
              </a:ext>
            </a:extLst>
          </p:cNvPr>
          <p:cNvSpPr>
            <a:spLocks noGrp="1"/>
          </p:cNvSpPr>
          <p:nvPr>
            <p:ph idx="1"/>
          </p:nvPr>
        </p:nvSpPr>
        <p:spPr/>
        <p:txBody>
          <a:bodyPr>
            <a:normAutofit lnSpcReduction="10000"/>
          </a:bodyPr>
          <a:lstStyle/>
          <a:p>
            <a:r>
              <a:rPr lang="en-HK" dirty="0"/>
              <a:t>First sample:</a:t>
            </a:r>
          </a:p>
          <a:p>
            <a:pPr lvl="1"/>
            <a:r>
              <a:rPr lang="en-HK" dirty="0"/>
              <a:t>Mean = 99.48; SD = 14.17</a:t>
            </a:r>
          </a:p>
          <a:p>
            <a:pPr lvl="1"/>
            <a:r>
              <a:rPr lang="en-HK" dirty="0"/>
              <a:t>Lower limit: 99.48 – 2 x 14.17/√ 64 = 95.94</a:t>
            </a:r>
          </a:p>
          <a:p>
            <a:pPr lvl="1"/>
            <a:r>
              <a:rPr lang="en-HK" dirty="0"/>
              <a:t>Upper limit: 99.48 + 2 x 14.17/√64 = 103.02</a:t>
            </a:r>
          </a:p>
          <a:p>
            <a:pPr lvl="1"/>
            <a:r>
              <a:rPr lang="en-HK" b="1" dirty="0"/>
              <a:t>Since the 95% confidence interval contains 100, we fail to reject the null hypothesis. </a:t>
            </a:r>
          </a:p>
          <a:p>
            <a:pPr lvl="1"/>
            <a:r>
              <a:rPr lang="en-HK" dirty="0"/>
              <a:t>If we are unable to reject a null hypothesis, there are at least two reasons why this might be the case.  </a:t>
            </a:r>
          </a:p>
          <a:p>
            <a:pPr lvl="1"/>
            <a:r>
              <a:rPr lang="en-HK" dirty="0"/>
              <a:t>The first, and most obvious, is that the population mean happens to be equal to 100. </a:t>
            </a:r>
          </a:p>
          <a:p>
            <a:pPr lvl="1"/>
            <a:r>
              <a:rPr lang="en-HK" b="1" dirty="0"/>
              <a:t>The other alternative is that the population mean is not equal to 100, but we have not collected sufficient evidence to reject it (type II error). That is, the sample could come from a population with a mean IQ of 98, 99, 101, 102 or any other values.</a:t>
            </a:r>
            <a:endParaRPr lang="en-GB" dirty="0"/>
          </a:p>
        </p:txBody>
      </p:sp>
      <p:sp>
        <p:nvSpPr>
          <p:cNvPr id="4" name="Slide Number Placeholder 3">
            <a:extLst>
              <a:ext uri="{FF2B5EF4-FFF2-40B4-BE49-F238E27FC236}">
                <a16:creationId xmlns:a16="http://schemas.microsoft.com/office/drawing/2014/main" id="{56A1B0C7-9F29-4EFB-84B7-A986CA3DA2F5}"/>
              </a:ext>
            </a:extLst>
          </p:cNvPr>
          <p:cNvSpPr>
            <a:spLocks noGrp="1"/>
          </p:cNvSpPr>
          <p:nvPr>
            <p:ph type="sldNum" sz="quarter" idx="12"/>
          </p:nvPr>
        </p:nvSpPr>
        <p:spPr/>
        <p:txBody>
          <a:bodyPr/>
          <a:lstStyle/>
          <a:p>
            <a:fld id="{F36C87F6-986D-49E6-AF40-1B3A1EE8064D}" type="slidenum">
              <a:rPr lang="en-GB" smtClean="0"/>
              <a:t>8</a:t>
            </a:fld>
            <a:endParaRPr lang="en-GB" dirty="0"/>
          </a:p>
        </p:txBody>
      </p:sp>
    </p:spTree>
    <p:extLst>
      <p:ext uri="{BB962C8B-B14F-4D97-AF65-F5344CB8AC3E}">
        <p14:creationId xmlns:p14="http://schemas.microsoft.com/office/powerpoint/2010/main" val="711115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B94A3-B136-46A8-AD36-E26B09F3A95E}"/>
              </a:ext>
            </a:extLst>
          </p:cNvPr>
          <p:cNvSpPr>
            <a:spLocks noGrp="1"/>
          </p:cNvSpPr>
          <p:nvPr>
            <p:ph type="title"/>
          </p:nvPr>
        </p:nvSpPr>
        <p:spPr/>
        <p:txBody>
          <a:bodyPr>
            <a:noAutofit/>
          </a:bodyPr>
          <a:lstStyle/>
          <a:p>
            <a:r>
              <a:rPr lang="en-HK" sz="2000" cap="none" dirty="0"/>
              <a:t>When the sample mean = 99.48, the 95% confidence interval contains 100 (CI = 95.94 ~ 103.02) and H</a:t>
            </a:r>
            <a:r>
              <a:rPr lang="en-HK" sz="2000" cap="none" baseline="-25000" dirty="0"/>
              <a:t>0 </a:t>
            </a:r>
            <a:r>
              <a:rPr lang="en-HK" sz="2000" cap="none" dirty="0"/>
              <a:t>was </a:t>
            </a:r>
            <a:r>
              <a:rPr lang="en-HK" sz="2000" b="1" cap="none" dirty="0"/>
              <a:t>not rejected.</a:t>
            </a:r>
            <a:r>
              <a:rPr lang="en-HK" sz="2000" cap="none" dirty="0"/>
              <a:t> Note that the true population mean is still unknown because the sample could come from a population with a mean IQ of 98, 99, 101, 102 or any other values.</a:t>
            </a:r>
            <a:endParaRPr lang="en-GB" sz="2000" cap="none" dirty="0"/>
          </a:p>
        </p:txBody>
      </p:sp>
      <p:graphicFrame>
        <p:nvGraphicFramePr>
          <p:cNvPr id="8" name="Chart 7">
            <a:extLst>
              <a:ext uri="{FF2B5EF4-FFF2-40B4-BE49-F238E27FC236}">
                <a16:creationId xmlns:a16="http://schemas.microsoft.com/office/drawing/2014/main" id="{BFC76596-8588-4031-AB4E-7CB4A1CD1632}"/>
              </a:ext>
            </a:extLst>
          </p:cNvPr>
          <p:cNvGraphicFramePr>
            <a:graphicFrameLocks/>
          </p:cNvGraphicFramePr>
          <p:nvPr>
            <p:extLst>
              <p:ext uri="{D42A27DB-BD31-4B8C-83A1-F6EECF244321}">
                <p14:modId xmlns:p14="http://schemas.microsoft.com/office/powerpoint/2010/main" val="106108978"/>
              </p:ext>
            </p:extLst>
          </p:nvPr>
        </p:nvGraphicFramePr>
        <p:xfrm>
          <a:off x="1341884" y="1631031"/>
          <a:ext cx="4101207" cy="3310137"/>
        </p:xfrm>
        <a:graphic>
          <a:graphicData uri="http://schemas.openxmlformats.org/drawingml/2006/chart">
            <c:chart xmlns:c="http://schemas.openxmlformats.org/drawingml/2006/chart" xmlns:r="http://schemas.openxmlformats.org/officeDocument/2006/relationships" r:id="rId2"/>
          </a:graphicData>
        </a:graphic>
      </p:graphicFrame>
      <p:pic>
        <p:nvPicPr>
          <p:cNvPr id="13" name="Picture 12">
            <a:extLst>
              <a:ext uri="{FF2B5EF4-FFF2-40B4-BE49-F238E27FC236}">
                <a16:creationId xmlns:a16="http://schemas.microsoft.com/office/drawing/2014/main" id="{B15DE6C2-899B-4307-B043-970FB1A2F38D}"/>
              </a:ext>
            </a:extLst>
          </p:cNvPr>
          <p:cNvPicPr>
            <a:picLocks noChangeAspect="1"/>
          </p:cNvPicPr>
          <p:nvPr/>
        </p:nvPicPr>
        <p:blipFill>
          <a:blip r:embed="rId3"/>
          <a:stretch>
            <a:fillRect/>
          </a:stretch>
        </p:blipFill>
        <p:spPr>
          <a:xfrm>
            <a:off x="976039" y="5059362"/>
            <a:ext cx="4324350" cy="1524000"/>
          </a:xfrm>
          <a:prstGeom prst="rect">
            <a:avLst/>
          </a:prstGeom>
        </p:spPr>
      </p:pic>
      <p:pic>
        <p:nvPicPr>
          <p:cNvPr id="14" name="Picture 13">
            <a:extLst>
              <a:ext uri="{FF2B5EF4-FFF2-40B4-BE49-F238E27FC236}">
                <a16:creationId xmlns:a16="http://schemas.microsoft.com/office/drawing/2014/main" id="{CADBE576-D7B9-41B7-9907-69FC15C22FE9}"/>
              </a:ext>
            </a:extLst>
          </p:cNvPr>
          <p:cNvPicPr>
            <a:picLocks noChangeAspect="1"/>
          </p:cNvPicPr>
          <p:nvPr/>
        </p:nvPicPr>
        <p:blipFill>
          <a:blip r:embed="rId3"/>
          <a:stretch>
            <a:fillRect/>
          </a:stretch>
        </p:blipFill>
        <p:spPr>
          <a:xfrm>
            <a:off x="6314393" y="5151513"/>
            <a:ext cx="4324350" cy="1524000"/>
          </a:xfrm>
          <a:prstGeom prst="rect">
            <a:avLst/>
          </a:prstGeom>
        </p:spPr>
      </p:pic>
      <p:sp>
        <p:nvSpPr>
          <p:cNvPr id="21" name="TextBox 20">
            <a:extLst>
              <a:ext uri="{FF2B5EF4-FFF2-40B4-BE49-F238E27FC236}">
                <a16:creationId xmlns:a16="http://schemas.microsoft.com/office/drawing/2014/main" id="{931BD582-AA01-4AFA-A272-D254BF859726}"/>
              </a:ext>
            </a:extLst>
          </p:cNvPr>
          <p:cNvSpPr txBox="1"/>
          <p:nvPr/>
        </p:nvSpPr>
        <p:spPr>
          <a:xfrm>
            <a:off x="1554039" y="6570552"/>
            <a:ext cx="2736304" cy="341632"/>
          </a:xfrm>
          <a:prstGeom prst="rect">
            <a:avLst/>
          </a:prstGeom>
          <a:noFill/>
        </p:spPr>
        <p:txBody>
          <a:bodyPr wrap="square" rtlCol="0">
            <a:spAutoFit/>
          </a:bodyPr>
          <a:lstStyle/>
          <a:p>
            <a:pPr>
              <a:lnSpc>
                <a:spcPct val="90000"/>
              </a:lnSpc>
            </a:pPr>
            <a:r>
              <a:rPr lang="en-HK" b="1" dirty="0"/>
              <a:t>Population mean = 98</a:t>
            </a:r>
            <a:endParaRPr lang="en-GB" sz="2400" b="1" dirty="0"/>
          </a:p>
        </p:txBody>
      </p:sp>
      <p:sp>
        <p:nvSpPr>
          <p:cNvPr id="22" name="TextBox 21">
            <a:extLst>
              <a:ext uri="{FF2B5EF4-FFF2-40B4-BE49-F238E27FC236}">
                <a16:creationId xmlns:a16="http://schemas.microsoft.com/office/drawing/2014/main" id="{EB8B7EF8-A8F9-4A26-9950-FC605226FD5F}"/>
              </a:ext>
            </a:extLst>
          </p:cNvPr>
          <p:cNvSpPr txBox="1"/>
          <p:nvPr/>
        </p:nvSpPr>
        <p:spPr>
          <a:xfrm>
            <a:off x="7108416" y="6549479"/>
            <a:ext cx="2874428" cy="341632"/>
          </a:xfrm>
          <a:prstGeom prst="rect">
            <a:avLst/>
          </a:prstGeom>
          <a:noFill/>
        </p:spPr>
        <p:txBody>
          <a:bodyPr wrap="square" rtlCol="0">
            <a:spAutoFit/>
          </a:bodyPr>
          <a:lstStyle/>
          <a:p>
            <a:pPr>
              <a:lnSpc>
                <a:spcPct val="90000"/>
              </a:lnSpc>
            </a:pPr>
            <a:r>
              <a:rPr lang="en-HK" b="1" dirty="0"/>
              <a:t>Population mean = 102</a:t>
            </a:r>
            <a:endParaRPr lang="en-GB" sz="2400" b="1" dirty="0"/>
          </a:p>
        </p:txBody>
      </p:sp>
      <p:sp>
        <p:nvSpPr>
          <p:cNvPr id="23" name="Rectangle 22">
            <a:extLst>
              <a:ext uri="{FF2B5EF4-FFF2-40B4-BE49-F238E27FC236}">
                <a16:creationId xmlns:a16="http://schemas.microsoft.com/office/drawing/2014/main" id="{015DAB24-6772-4AC2-85BA-7EEA299B6724}"/>
              </a:ext>
            </a:extLst>
          </p:cNvPr>
          <p:cNvSpPr/>
          <p:nvPr/>
        </p:nvSpPr>
        <p:spPr>
          <a:xfrm>
            <a:off x="3502124" y="2761161"/>
            <a:ext cx="288032" cy="1949612"/>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24" name="Rectangle 23">
            <a:extLst>
              <a:ext uri="{FF2B5EF4-FFF2-40B4-BE49-F238E27FC236}">
                <a16:creationId xmlns:a16="http://schemas.microsoft.com/office/drawing/2014/main" id="{2095D913-C029-44B4-B0B6-D15AEF60DCB9}"/>
              </a:ext>
            </a:extLst>
          </p:cNvPr>
          <p:cNvSpPr/>
          <p:nvPr/>
        </p:nvSpPr>
        <p:spPr>
          <a:xfrm>
            <a:off x="7525432" y="3789040"/>
            <a:ext cx="227720" cy="905653"/>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CE8172B3-579C-482D-AC99-88783AEF5390}"/>
              </a:ext>
            </a:extLst>
          </p:cNvPr>
          <p:cNvSpPr>
            <a:spLocks noGrp="1"/>
          </p:cNvSpPr>
          <p:nvPr>
            <p:ph type="sldNum" sz="quarter" idx="12"/>
          </p:nvPr>
        </p:nvSpPr>
        <p:spPr/>
        <p:txBody>
          <a:bodyPr/>
          <a:lstStyle/>
          <a:p>
            <a:fld id="{F36C87F6-986D-49E6-AF40-1B3A1EE8064D}" type="slidenum">
              <a:rPr lang="en-GB" smtClean="0"/>
              <a:t>9</a:t>
            </a:fld>
            <a:endParaRPr lang="en-GB" dirty="0"/>
          </a:p>
        </p:txBody>
      </p:sp>
      <p:cxnSp>
        <p:nvCxnSpPr>
          <p:cNvPr id="5" name="Straight Connector 4">
            <a:extLst>
              <a:ext uri="{FF2B5EF4-FFF2-40B4-BE49-F238E27FC236}">
                <a16:creationId xmlns:a16="http://schemas.microsoft.com/office/drawing/2014/main" id="{869889A8-F282-4F25-A9CE-BAC620D0AEE3}"/>
              </a:ext>
            </a:extLst>
          </p:cNvPr>
          <p:cNvCxnSpPr/>
          <p:nvPr/>
        </p:nvCxnSpPr>
        <p:spPr>
          <a:xfrm flipV="1">
            <a:off x="3286100" y="2492896"/>
            <a:ext cx="0" cy="404601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graphicFrame>
        <p:nvGraphicFramePr>
          <p:cNvPr id="18" name="Chart 17">
            <a:extLst>
              <a:ext uri="{FF2B5EF4-FFF2-40B4-BE49-F238E27FC236}">
                <a16:creationId xmlns:a16="http://schemas.microsoft.com/office/drawing/2014/main" id="{939D6F0D-9587-4BB4-A04F-C3CA36B82119}"/>
              </a:ext>
            </a:extLst>
          </p:cNvPr>
          <p:cNvGraphicFramePr>
            <a:graphicFrameLocks/>
          </p:cNvGraphicFramePr>
          <p:nvPr>
            <p:extLst>
              <p:ext uri="{D42A27DB-BD31-4B8C-83A1-F6EECF244321}">
                <p14:modId xmlns:p14="http://schemas.microsoft.com/office/powerpoint/2010/main" val="1536683103"/>
              </p:ext>
            </p:extLst>
          </p:nvPr>
        </p:nvGraphicFramePr>
        <p:xfrm>
          <a:off x="6532352" y="1772816"/>
          <a:ext cx="3888432" cy="3162529"/>
        </p:xfrm>
        <a:graphic>
          <a:graphicData uri="http://schemas.openxmlformats.org/drawingml/2006/chart">
            <c:chart xmlns:c="http://schemas.openxmlformats.org/drawingml/2006/chart" xmlns:r="http://schemas.openxmlformats.org/officeDocument/2006/relationships" r:id="rId4"/>
          </a:graphicData>
        </a:graphic>
      </p:graphicFrame>
      <p:cxnSp>
        <p:nvCxnSpPr>
          <p:cNvPr id="11" name="Straight Connector 10">
            <a:extLst>
              <a:ext uri="{FF2B5EF4-FFF2-40B4-BE49-F238E27FC236}">
                <a16:creationId xmlns:a16="http://schemas.microsoft.com/office/drawing/2014/main" id="{40C7A199-D3D9-4678-B0CA-EA71033C73A9}"/>
              </a:ext>
            </a:extLst>
          </p:cNvPr>
          <p:cNvCxnSpPr>
            <a:cxnSpLocks/>
          </p:cNvCxnSpPr>
          <p:nvPr/>
        </p:nvCxnSpPr>
        <p:spPr>
          <a:xfrm flipV="1">
            <a:off x="8614692" y="2761161"/>
            <a:ext cx="0" cy="3788318"/>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681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BDC723C-3F11-47E7-AF0C-0B3C8456E189}"/>
              </a:ext>
            </a:extLst>
          </p:cNvPr>
          <p:cNvSpPr>
            <a:spLocks noGrp="1"/>
          </p:cNvSpPr>
          <p:nvPr>
            <p:ph type="sldNum" sz="quarter" idx="12"/>
          </p:nvPr>
        </p:nvSpPr>
        <p:spPr/>
        <p:txBody>
          <a:bodyPr/>
          <a:lstStyle/>
          <a:p>
            <a:fld id="{F36C87F6-986D-49E6-AF40-1B3A1EE8064D}" type="slidenum">
              <a:rPr lang="en-GB" smtClean="0"/>
              <a:t>10</a:t>
            </a:fld>
            <a:endParaRPr lang="en-GB" dirty="0"/>
          </a:p>
        </p:txBody>
      </p:sp>
      <p:sp>
        <p:nvSpPr>
          <p:cNvPr id="7" name="TextBox 6">
            <a:extLst>
              <a:ext uri="{FF2B5EF4-FFF2-40B4-BE49-F238E27FC236}">
                <a16:creationId xmlns:a16="http://schemas.microsoft.com/office/drawing/2014/main" id="{9B45F744-A8C1-4E76-8CB6-0CECBD6C16D8}"/>
              </a:ext>
            </a:extLst>
          </p:cNvPr>
          <p:cNvSpPr txBox="1"/>
          <p:nvPr/>
        </p:nvSpPr>
        <p:spPr>
          <a:xfrm>
            <a:off x="261764" y="307469"/>
            <a:ext cx="3087926" cy="2308324"/>
          </a:xfrm>
          <a:prstGeom prst="rect">
            <a:avLst/>
          </a:prstGeom>
          <a:noFill/>
        </p:spPr>
        <p:txBody>
          <a:bodyPr wrap="square" rtlCol="0">
            <a:spAutoFit/>
          </a:bodyPr>
          <a:lstStyle/>
          <a:p>
            <a:pPr>
              <a:lnSpc>
                <a:spcPct val="90000"/>
              </a:lnSpc>
            </a:pPr>
            <a:r>
              <a:rPr lang="en-HK" sz="2000" dirty="0"/>
              <a:t>First sample:</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Mean = 99.48</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SD = 14.17</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Confidence Interval:</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LL: 99.48 – 2 x 14.17/√ 64 = 95.94</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UL: 99.48 + 2 x 14.17/√64 = 103.02</a:t>
            </a:r>
          </a:p>
        </p:txBody>
      </p:sp>
      <p:graphicFrame>
        <p:nvGraphicFramePr>
          <p:cNvPr id="9" name="Chart 8">
            <a:extLst>
              <a:ext uri="{FF2B5EF4-FFF2-40B4-BE49-F238E27FC236}">
                <a16:creationId xmlns:a16="http://schemas.microsoft.com/office/drawing/2014/main" id="{B4CD722E-DAB7-44A5-804C-1DC851C89092}"/>
              </a:ext>
            </a:extLst>
          </p:cNvPr>
          <p:cNvGraphicFramePr>
            <a:graphicFrameLocks/>
          </p:cNvGraphicFramePr>
          <p:nvPr>
            <p:extLst>
              <p:ext uri="{D42A27DB-BD31-4B8C-83A1-F6EECF244321}">
                <p14:modId xmlns:p14="http://schemas.microsoft.com/office/powerpoint/2010/main" val="2013849949"/>
              </p:ext>
            </p:extLst>
          </p:nvPr>
        </p:nvGraphicFramePr>
        <p:xfrm>
          <a:off x="693812" y="3292722"/>
          <a:ext cx="3381127" cy="281231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0" name="Chart 9">
            <a:extLst>
              <a:ext uri="{FF2B5EF4-FFF2-40B4-BE49-F238E27FC236}">
                <a16:creationId xmlns:a16="http://schemas.microsoft.com/office/drawing/2014/main" id="{08940225-52B0-4100-AE14-31B98BCD42D3}"/>
              </a:ext>
            </a:extLst>
          </p:cNvPr>
          <p:cNvGraphicFramePr>
            <a:graphicFrameLocks/>
          </p:cNvGraphicFramePr>
          <p:nvPr>
            <p:extLst>
              <p:ext uri="{D42A27DB-BD31-4B8C-83A1-F6EECF244321}">
                <p14:modId xmlns:p14="http://schemas.microsoft.com/office/powerpoint/2010/main" val="250372511"/>
              </p:ext>
            </p:extLst>
          </p:nvPr>
        </p:nvGraphicFramePr>
        <p:xfrm>
          <a:off x="4074939" y="3292722"/>
          <a:ext cx="3747665" cy="281231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1" name="Chart 10">
            <a:extLst>
              <a:ext uri="{FF2B5EF4-FFF2-40B4-BE49-F238E27FC236}">
                <a16:creationId xmlns:a16="http://schemas.microsoft.com/office/drawing/2014/main" id="{19A5BFC8-1D15-4EB6-808A-517F7E76ECBA}"/>
              </a:ext>
            </a:extLst>
          </p:cNvPr>
          <p:cNvGraphicFramePr>
            <a:graphicFrameLocks/>
          </p:cNvGraphicFramePr>
          <p:nvPr>
            <p:extLst>
              <p:ext uri="{D42A27DB-BD31-4B8C-83A1-F6EECF244321}">
                <p14:modId xmlns:p14="http://schemas.microsoft.com/office/powerpoint/2010/main" val="2987046691"/>
              </p:ext>
            </p:extLst>
          </p:nvPr>
        </p:nvGraphicFramePr>
        <p:xfrm>
          <a:off x="8113887" y="3212976"/>
          <a:ext cx="3102236" cy="2812310"/>
        </p:xfrm>
        <a:graphic>
          <a:graphicData uri="http://schemas.openxmlformats.org/drawingml/2006/chart">
            <c:chart xmlns:c="http://schemas.openxmlformats.org/drawingml/2006/chart" xmlns:r="http://schemas.openxmlformats.org/officeDocument/2006/relationships" r:id="rId4"/>
          </a:graphicData>
        </a:graphic>
      </p:graphicFrame>
      <mc:AlternateContent xmlns:mc="http://schemas.openxmlformats.org/markup-compatibility/2006">
        <mc:Choice xmlns:cx1="http://schemas.microsoft.com/office/drawing/2015/9/8/chartex" Requires="cx1">
          <p:graphicFrame>
            <p:nvGraphicFramePr>
              <p:cNvPr id="14" name="Chart 13">
                <a:extLst>
                  <a:ext uri="{FF2B5EF4-FFF2-40B4-BE49-F238E27FC236}">
                    <a16:creationId xmlns:a16="http://schemas.microsoft.com/office/drawing/2014/main" id="{C7C13314-E6D3-4163-BA21-45407AE2BF1F}"/>
                  </a:ext>
                </a:extLst>
              </p:cNvPr>
              <p:cNvGraphicFramePr/>
              <p:nvPr>
                <p:extLst>
                  <p:ext uri="{D42A27DB-BD31-4B8C-83A1-F6EECF244321}">
                    <p14:modId xmlns:p14="http://schemas.microsoft.com/office/powerpoint/2010/main" val="2827749079"/>
                  </p:ext>
                </p:extLst>
              </p:nvPr>
            </p:nvGraphicFramePr>
            <p:xfrm>
              <a:off x="3662771" y="372844"/>
              <a:ext cx="4572000" cy="2743200"/>
            </p:xfrm>
            <a:graphic>
              <a:graphicData uri="http://schemas.microsoft.com/office/drawing/2014/chartex">
                <cx:chart xmlns:cx="http://schemas.microsoft.com/office/drawing/2014/chartex" xmlns:r="http://schemas.openxmlformats.org/officeDocument/2006/relationships" r:id="rId5"/>
              </a:graphicData>
            </a:graphic>
          </p:graphicFrame>
        </mc:Choice>
        <mc:Fallback>
          <p:pic>
            <p:nvPicPr>
              <p:cNvPr id="14" name="Chart 13">
                <a:extLst>
                  <a:ext uri="{FF2B5EF4-FFF2-40B4-BE49-F238E27FC236}">
                    <a16:creationId xmlns:a16="http://schemas.microsoft.com/office/drawing/2014/main" id="{C7C13314-E6D3-4163-BA21-45407AE2BF1F}"/>
                  </a:ext>
                </a:extLst>
              </p:cNvPr>
              <p:cNvPicPr>
                <a:picLocks noGrp="1" noRot="1" noChangeAspect="1" noMove="1" noResize="1" noEditPoints="1" noAdjustHandles="1" noChangeArrowheads="1" noChangeShapeType="1"/>
              </p:cNvPicPr>
              <p:nvPr/>
            </p:nvPicPr>
            <p:blipFill>
              <a:blip r:embed="rId6"/>
              <a:stretch>
                <a:fillRect/>
              </a:stretch>
            </p:blipFill>
            <p:spPr>
              <a:xfrm>
                <a:off x="3662771" y="372844"/>
                <a:ext cx="4572000" cy="2743200"/>
              </a:xfrm>
              <a:prstGeom prst="rect">
                <a:avLst/>
              </a:prstGeom>
            </p:spPr>
          </p:pic>
        </mc:Fallback>
      </mc:AlternateContent>
      <p:graphicFrame>
        <p:nvGraphicFramePr>
          <p:cNvPr id="15" name="Table 14">
            <a:extLst>
              <a:ext uri="{FF2B5EF4-FFF2-40B4-BE49-F238E27FC236}">
                <a16:creationId xmlns:a16="http://schemas.microsoft.com/office/drawing/2014/main" id="{2D25A250-50FC-4085-A8B7-D9EF8768C08F}"/>
              </a:ext>
            </a:extLst>
          </p:cNvPr>
          <p:cNvGraphicFramePr>
            <a:graphicFrameLocks noGrp="1"/>
          </p:cNvGraphicFramePr>
          <p:nvPr>
            <p:extLst>
              <p:ext uri="{D42A27DB-BD31-4B8C-83A1-F6EECF244321}">
                <p14:modId xmlns:p14="http://schemas.microsoft.com/office/powerpoint/2010/main" val="971043104"/>
              </p:ext>
            </p:extLst>
          </p:nvPr>
        </p:nvGraphicFramePr>
        <p:xfrm>
          <a:off x="8777723" y="157879"/>
          <a:ext cx="2438400" cy="2946400"/>
        </p:xfrm>
        <a:graphic>
          <a:graphicData uri="http://schemas.openxmlformats.org/drawingml/2006/table">
            <a:tbl>
              <a:tblPr>
                <a:tableStyleId>{073A0DAA-6AF3-43AB-8588-CEC1D06C72B9}</a:tableStyleId>
              </a:tblPr>
              <a:tblGrid>
                <a:gridCol w="609600">
                  <a:extLst>
                    <a:ext uri="{9D8B030D-6E8A-4147-A177-3AD203B41FA5}">
                      <a16:colId xmlns:a16="http://schemas.microsoft.com/office/drawing/2014/main" val="1349974076"/>
                    </a:ext>
                  </a:extLst>
                </a:gridCol>
                <a:gridCol w="609600">
                  <a:extLst>
                    <a:ext uri="{9D8B030D-6E8A-4147-A177-3AD203B41FA5}">
                      <a16:colId xmlns:a16="http://schemas.microsoft.com/office/drawing/2014/main" val="3877257313"/>
                    </a:ext>
                  </a:extLst>
                </a:gridCol>
                <a:gridCol w="609600">
                  <a:extLst>
                    <a:ext uri="{9D8B030D-6E8A-4147-A177-3AD203B41FA5}">
                      <a16:colId xmlns:a16="http://schemas.microsoft.com/office/drawing/2014/main" val="34985166"/>
                    </a:ext>
                  </a:extLst>
                </a:gridCol>
                <a:gridCol w="609600">
                  <a:extLst>
                    <a:ext uri="{9D8B030D-6E8A-4147-A177-3AD203B41FA5}">
                      <a16:colId xmlns:a16="http://schemas.microsoft.com/office/drawing/2014/main" val="3219480137"/>
                    </a:ext>
                  </a:extLst>
                </a:gridCol>
              </a:tblGrid>
              <a:tr h="184150">
                <a:tc>
                  <a:txBody>
                    <a:bodyPr/>
                    <a:lstStyle/>
                    <a:p>
                      <a:pPr algn="r" fontAlgn="b"/>
                      <a:r>
                        <a:rPr lang="en-GB" sz="1100" u="none" strike="noStrike">
                          <a:effectLst/>
                        </a:rPr>
                        <a:t>72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147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106</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00704029"/>
                  </a:ext>
                </a:extLst>
              </a:tr>
              <a:tr h="184150">
                <a:tc>
                  <a:txBody>
                    <a:bodyPr/>
                    <a:lstStyle/>
                    <a:p>
                      <a:pPr algn="r" fontAlgn="b"/>
                      <a:r>
                        <a:rPr lang="en-GB" sz="1100" u="none" strike="noStrike">
                          <a:effectLst/>
                        </a:rPr>
                        <a:t>94</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98</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06656241"/>
                  </a:ext>
                </a:extLst>
              </a:tr>
              <a:tr h="184150">
                <a:tc>
                  <a:txBody>
                    <a:bodyPr/>
                    <a:lstStyle/>
                    <a:p>
                      <a:pPr algn="r" fontAlgn="b"/>
                      <a:r>
                        <a:rPr lang="en-GB" sz="1100" u="none" strike="noStrike">
                          <a:effectLst/>
                        </a:rPr>
                        <a:t>81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88</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60564874"/>
                  </a:ext>
                </a:extLst>
              </a:tr>
              <a:tr h="184150">
                <a:tc>
                  <a:txBody>
                    <a:bodyPr/>
                    <a:lstStyle/>
                    <a:p>
                      <a:pPr algn="r" fontAlgn="b"/>
                      <a:r>
                        <a:rPr lang="en-GB" sz="1100" u="none" strike="noStrike">
                          <a:effectLst/>
                        </a:rPr>
                        <a:t>123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79</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95098112"/>
                  </a:ext>
                </a:extLst>
              </a:tr>
              <a:tr h="184150">
                <a:tc>
                  <a:txBody>
                    <a:bodyPr/>
                    <a:lstStyle/>
                    <a:p>
                      <a:pPr algn="r" fontAlgn="b"/>
                      <a:r>
                        <a:rPr lang="en-GB" sz="1100" u="none" strike="noStrike">
                          <a:effectLst/>
                        </a:rPr>
                        <a:t>107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282943446"/>
                  </a:ext>
                </a:extLst>
              </a:tr>
              <a:tr h="184150">
                <a:tc>
                  <a:txBody>
                    <a:bodyPr/>
                    <a:lstStyle/>
                    <a:p>
                      <a:pPr algn="r" fontAlgn="b"/>
                      <a:r>
                        <a:rPr lang="en-GB" sz="1100" u="none" strike="noStrike">
                          <a:effectLst/>
                        </a:rPr>
                        <a:t>116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700022991"/>
                  </a:ext>
                </a:extLst>
              </a:tr>
              <a:tr h="184150">
                <a:tc>
                  <a:txBody>
                    <a:bodyPr/>
                    <a:lstStyle/>
                    <a:p>
                      <a:pPr algn="r" fontAlgn="b"/>
                      <a:r>
                        <a:rPr lang="en-GB" sz="1100" u="none" strike="noStrike">
                          <a:effectLst/>
                        </a:rPr>
                        <a:t>104</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94</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76</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83893058"/>
                  </a:ext>
                </a:extLst>
              </a:tr>
              <a:tr h="184150">
                <a:tc>
                  <a:txBody>
                    <a:bodyPr/>
                    <a:lstStyle/>
                    <a:p>
                      <a:pPr algn="r" fontAlgn="b"/>
                      <a:r>
                        <a:rPr lang="en-GB" sz="1100" u="none" strike="noStrike">
                          <a:effectLst/>
                        </a:rPr>
                        <a:t>88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113</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618652977"/>
                  </a:ext>
                </a:extLst>
              </a:tr>
              <a:tr h="184150">
                <a:tc>
                  <a:txBody>
                    <a:bodyPr/>
                    <a:lstStyle/>
                    <a:p>
                      <a:pPr algn="r" fontAlgn="b"/>
                      <a:r>
                        <a:rPr lang="en-GB" sz="1100" u="none" strike="noStrike">
                          <a:effectLst/>
                        </a:rPr>
                        <a:t>100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75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102</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56809710"/>
                  </a:ext>
                </a:extLst>
              </a:tr>
              <a:tr h="184150">
                <a:tc>
                  <a:txBody>
                    <a:bodyPr/>
                    <a:lstStyle/>
                    <a:p>
                      <a:pPr algn="r" fontAlgn="b"/>
                      <a:r>
                        <a:rPr lang="en-GB" sz="1100" u="none" strike="noStrike">
                          <a:effectLst/>
                        </a:rPr>
                        <a:t>100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32425070"/>
                  </a:ext>
                </a:extLst>
              </a:tr>
              <a:tr h="184150">
                <a:tc>
                  <a:txBody>
                    <a:bodyPr/>
                    <a:lstStyle/>
                    <a:p>
                      <a:pPr algn="r" fontAlgn="b"/>
                      <a:r>
                        <a:rPr lang="en-GB" sz="1100" u="none" strike="noStrike">
                          <a:effectLst/>
                        </a:rPr>
                        <a:t>103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97</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66433542"/>
                  </a:ext>
                </a:extLst>
              </a:tr>
              <a:tr h="184150">
                <a:tc>
                  <a:txBody>
                    <a:bodyPr/>
                    <a:lstStyle/>
                    <a:p>
                      <a:pPr algn="r" fontAlgn="b"/>
                      <a:r>
                        <a:rPr lang="en-GB" sz="1100" u="none" strike="noStrike">
                          <a:effectLst/>
                        </a:rPr>
                        <a:t>92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70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96</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39592135"/>
                  </a:ext>
                </a:extLst>
              </a:tr>
              <a:tr h="184150">
                <a:tc>
                  <a:txBody>
                    <a:bodyPr/>
                    <a:lstStyle/>
                    <a:p>
                      <a:pPr algn="r" fontAlgn="b"/>
                      <a:r>
                        <a:rPr lang="en-GB" sz="1100" u="none" strike="noStrike">
                          <a:effectLst/>
                        </a:rPr>
                        <a:t>93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118</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11597294"/>
                  </a:ext>
                </a:extLst>
              </a:tr>
              <a:tr h="184150">
                <a:tc>
                  <a:txBody>
                    <a:bodyPr/>
                    <a:lstStyle/>
                    <a:p>
                      <a:pPr algn="r" fontAlgn="b"/>
                      <a:r>
                        <a:rPr lang="en-GB" sz="1100" u="none" strike="noStrike">
                          <a:effectLst/>
                        </a:rPr>
                        <a:t>104</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397087284"/>
                  </a:ext>
                </a:extLst>
              </a:tr>
              <a:tr h="184150">
                <a:tc>
                  <a:txBody>
                    <a:bodyPr/>
                    <a:lstStyle/>
                    <a:p>
                      <a:pPr algn="r" fontAlgn="b"/>
                      <a:r>
                        <a:rPr lang="en-GB" sz="1100" u="none" strike="noStrike">
                          <a:effectLst/>
                        </a:rPr>
                        <a:t>95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84</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60703165"/>
                  </a:ext>
                </a:extLst>
              </a:tr>
              <a:tr h="184150">
                <a:tc>
                  <a:txBody>
                    <a:bodyPr/>
                    <a:lstStyle/>
                    <a:p>
                      <a:pPr algn="r" fontAlgn="b"/>
                      <a:r>
                        <a:rPr lang="en-GB" sz="1100" u="none" strike="noStrike">
                          <a:effectLst/>
                        </a:rPr>
                        <a:t>107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dirty="0">
                          <a:effectLst/>
                        </a:rPr>
                        <a:t>89</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91002540"/>
                  </a:ext>
                </a:extLst>
              </a:tr>
            </a:tbl>
          </a:graphicData>
        </a:graphic>
      </p:graphicFrame>
    </p:spTree>
    <p:extLst>
      <p:ext uri="{BB962C8B-B14F-4D97-AF65-F5344CB8AC3E}">
        <p14:creationId xmlns:p14="http://schemas.microsoft.com/office/powerpoint/2010/main" val="1489848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BDC723C-3F11-47E7-AF0C-0B3C8456E189}"/>
              </a:ext>
            </a:extLst>
          </p:cNvPr>
          <p:cNvSpPr>
            <a:spLocks noGrp="1"/>
          </p:cNvSpPr>
          <p:nvPr>
            <p:ph type="sldNum" sz="quarter" idx="12"/>
          </p:nvPr>
        </p:nvSpPr>
        <p:spPr/>
        <p:txBody>
          <a:bodyPr/>
          <a:lstStyle/>
          <a:p>
            <a:fld id="{F36C87F6-986D-49E6-AF40-1B3A1EE8064D}" type="slidenum">
              <a:rPr lang="en-GB" smtClean="0"/>
              <a:t>11</a:t>
            </a:fld>
            <a:endParaRPr lang="en-GB" dirty="0"/>
          </a:p>
        </p:txBody>
      </p:sp>
      <p:sp>
        <p:nvSpPr>
          <p:cNvPr id="7" name="TextBox 6">
            <a:extLst>
              <a:ext uri="{FF2B5EF4-FFF2-40B4-BE49-F238E27FC236}">
                <a16:creationId xmlns:a16="http://schemas.microsoft.com/office/drawing/2014/main" id="{9B45F744-A8C1-4E76-8CB6-0CECBD6C16D8}"/>
              </a:ext>
            </a:extLst>
          </p:cNvPr>
          <p:cNvSpPr txBox="1"/>
          <p:nvPr/>
        </p:nvSpPr>
        <p:spPr>
          <a:xfrm>
            <a:off x="333772" y="307469"/>
            <a:ext cx="3015918" cy="2308324"/>
          </a:xfrm>
          <a:prstGeom prst="rect">
            <a:avLst/>
          </a:prstGeom>
          <a:noFill/>
        </p:spPr>
        <p:txBody>
          <a:bodyPr wrap="square" rtlCol="0">
            <a:spAutoFit/>
          </a:bodyPr>
          <a:lstStyle/>
          <a:p>
            <a:pPr>
              <a:lnSpc>
                <a:spcPct val="90000"/>
              </a:lnSpc>
            </a:pPr>
            <a:r>
              <a:rPr lang="en-HK" sz="2000" dirty="0"/>
              <a:t>Second sample:</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Mean = 104.39</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SD = 15.82</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Confidence Interval:</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LL: 104.39 – 2 x 15.82/√ 64 = 100.44</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UL: 104.39 + 2 x 15.82/√64 = 108.35</a:t>
            </a:r>
          </a:p>
        </p:txBody>
      </p:sp>
      <p:graphicFrame>
        <p:nvGraphicFramePr>
          <p:cNvPr id="9" name="Chart 8">
            <a:extLst>
              <a:ext uri="{FF2B5EF4-FFF2-40B4-BE49-F238E27FC236}">
                <a16:creationId xmlns:a16="http://schemas.microsoft.com/office/drawing/2014/main" id="{B4CD722E-DAB7-44A5-804C-1DC851C89092}"/>
              </a:ext>
            </a:extLst>
          </p:cNvPr>
          <p:cNvGraphicFramePr>
            <a:graphicFrameLocks/>
          </p:cNvGraphicFramePr>
          <p:nvPr/>
        </p:nvGraphicFramePr>
        <p:xfrm>
          <a:off x="693812" y="3292722"/>
          <a:ext cx="3381127" cy="281231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0" name="Chart 9">
            <a:extLst>
              <a:ext uri="{FF2B5EF4-FFF2-40B4-BE49-F238E27FC236}">
                <a16:creationId xmlns:a16="http://schemas.microsoft.com/office/drawing/2014/main" id="{08940225-52B0-4100-AE14-31B98BCD42D3}"/>
              </a:ext>
            </a:extLst>
          </p:cNvPr>
          <p:cNvGraphicFramePr>
            <a:graphicFrameLocks/>
          </p:cNvGraphicFramePr>
          <p:nvPr/>
        </p:nvGraphicFramePr>
        <p:xfrm>
          <a:off x="4074939" y="3292722"/>
          <a:ext cx="3747665" cy="281231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1" name="Chart 10">
            <a:extLst>
              <a:ext uri="{FF2B5EF4-FFF2-40B4-BE49-F238E27FC236}">
                <a16:creationId xmlns:a16="http://schemas.microsoft.com/office/drawing/2014/main" id="{19A5BFC8-1D15-4EB6-808A-517F7E76ECBA}"/>
              </a:ext>
            </a:extLst>
          </p:cNvPr>
          <p:cNvGraphicFramePr>
            <a:graphicFrameLocks/>
          </p:cNvGraphicFramePr>
          <p:nvPr/>
        </p:nvGraphicFramePr>
        <p:xfrm>
          <a:off x="8113887" y="3212976"/>
          <a:ext cx="3102236" cy="2812310"/>
        </p:xfrm>
        <a:graphic>
          <a:graphicData uri="http://schemas.openxmlformats.org/drawingml/2006/chart">
            <c:chart xmlns:c="http://schemas.openxmlformats.org/drawingml/2006/chart" xmlns:r="http://schemas.openxmlformats.org/officeDocument/2006/relationships" r:id="rId4"/>
          </a:graphicData>
        </a:graphic>
      </p:graphicFrame>
      <mc:AlternateContent xmlns:mc="http://schemas.openxmlformats.org/markup-compatibility/2006">
        <mc:Choice xmlns:cx1="http://schemas.microsoft.com/office/drawing/2015/9/8/chartex" Requires="cx1">
          <p:graphicFrame>
            <p:nvGraphicFramePr>
              <p:cNvPr id="13" name="Chart 12">
                <a:extLst>
                  <a:ext uri="{FF2B5EF4-FFF2-40B4-BE49-F238E27FC236}">
                    <a16:creationId xmlns:a16="http://schemas.microsoft.com/office/drawing/2014/main" id="{078B8C1B-9C48-4A2B-BC01-FCA4D72D6322}"/>
                  </a:ext>
                </a:extLst>
              </p:cNvPr>
              <p:cNvGraphicFramePr/>
              <p:nvPr>
                <p:extLst>
                  <p:ext uri="{D42A27DB-BD31-4B8C-83A1-F6EECF244321}">
                    <p14:modId xmlns:p14="http://schemas.microsoft.com/office/powerpoint/2010/main" val="2868858251"/>
                  </p:ext>
                </p:extLst>
              </p:nvPr>
            </p:nvGraphicFramePr>
            <p:xfrm>
              <a:off x="3777706" y="364527"/>
              <a:ext cx="4572000" cy="2743200"/>
            </p:xfrm>
            <a:graphic>
              <a:graphicData uri="http://schemas.microsoft.com/office/drawing/2014/chartex">
                <cx:chart xmlns:cx="http://schemas.microsoft.com/office/drawing/2014/chartex" xmlns:r="http://schemas.openxmlformats.org/officeDocument/2006/relationships" r:id="rId5"/>
              </a:graphicData>
            </a:graphic>
          </p:graphicFrame>
        </mc:Choice>
        <mc:Fallback>
          <p:pic>
            <p:nvPicPr>
              <p:cNvPr id="13" name="Chart 12">
                <a:extLst>
                  <a:ext uri="{FF2B5EF4-FFF2-40B4-BE49-F238E27FC236}">
                    <a16:creationId xmlns:a16="http://schemas.microsoft.com/office/drawing/2014/main" id="{078B8C1B-9C48-4A2B-BC01-FCA4D72D6322}"/>
                  </a:ext>
                </a:extLst>
              </p:cNvPr>
              <p:cNvPicPr>
                <a:picLocks noGrp="1" noRot="1" noChangeAspect="1" noMove="1" noResize="1" noEditPoints="1" noAdjustHandles="1" noChangeArrowheads="1" noChangeShapeType="1"/>
              </p:cNvPicPr>
              <p:nvPr/>
            </p:nvPicPr>
            <p:blipFill>
              <a:blip r:embed="rId6"/>
              <a:stretch>
                <a:fillRect/>
              </a:stretch>
            </p:blipFill>
            <p:spPr>
              <a:xfrm>
                <a:off x="3777706" y="364527"/>
                <a:ext cx="4572000" cy="2743200"/>
              </a:xfrm>
              <a:prstGeom prst="rect">
                <a:avLst/>
              </a:prstGeom>
            </p:spPr>
          </p:pic>
        </mc:Fallback>
      </mc:AlternateContent>
      <p:graphicFrame>
        <p:nvGraphicFramePr>
          <p:cNvPr id="2" name="Table 1">
            <a:extLst>
              <a:ext uri="{FF2B5EF4-FFF2-40B4-BE49-F238E27FC236}">
                <a16:creationId xmlns:a16="http://schemas.microsoft.com/office/drawing/2014/main" id="{2D34B8EC-56F5-43E4-AFCC-1BE0E1BE486E}"/>
              </a:ext>
            </a:extLst>
          </p:cNvPr>
          <p:cNvGraphicFramePr>
            <a:graphicFrameLocks noGrp="1"/>
          </p:cNvGraphicFramePr>
          <p:nvPr>
            <p:extLst>
              <p:ext uri="{D42A27DB-BD31-4B8C-83A1-F6EECF244321}">
                <p14:modId xmlns:p14="http://schemas.microsoft.com/office/powerpoint/2010/main" val="2579292643"/>
              </p:ext>
            </p:extLst>
          </p:nvPr>
        </p:nvGraphicFramePr>
        <p:xfrm>
          <a:off x="8777723" y="285765"/>
          <a:ext cx="2438400" cy="2946400"/>
        </p:xfrm>
        <a:graphic>
          <a:graphicData uri="http://schemas.openxmlformats.org/drawingml/2006/table">
            <a:tbl>
              <a:tblPr>
                <a:tableStyleId>{073A0DAA-6AF3-43AB-8588-CEC1D06C72B9}</a:tableStyleId>
              </a:tblPr>
              <a:tblGrid>
                <a:gridCol w="609600">
                  <a:extLst>
                    <a:ext uri="{9D8B030D-6E8A-4147-A177-3AD203B41FA5}">
                      <a16:colId xmlns:a16="http://schemas.microsoft.com/office/drawing/2014/main" val="243427942"/>
                    </a:ext>
                  </a:extLst>
                </a:gridCol>
                <a:gridCol w="609600">
                  <a:extLst>
                    <a:ext uri="{9D8B030D-6E8A-4147-A177-3AD203B41FA5}">
                      <a16:colId xmlns:a16="http://schemas.microsoft.com/office/drawing/2014/main" val="3307751224"/>
                    </a:ext>
                  </a:extLst>
                </a:gridCol>
                <a:gridCol w="609600">
                  <a:extLst>
                    <a:ext uri="{9D8B030D-6E8A-4147-A177-3AD203B41FA5}">
                      <a16:colId xmlns:a16="http://schemas.microsoft.com/office/drawing/2014/main" val="2102149800"/>
                    </a:ext>
                  </a:extLst>
                </a:gridCol>
                <a:gridCol w="609600">
                  <a:extLst>
                    <a:ext uri="{9D8B030D-6E8A-4147-A177-3AD203B41FA5}">
                      <a16:colId xmlns:a16="http://schemas.microsoft.com/office/drawing/2014/main" val="348768759"/>
                    </a:ext>
                  </a:extLst>
                </a:gridCol>
              </a:tblGrid>
              <a:tr h="184150">
                <a:tc>
                  <a:txBody>
                    <a:bodyPr/>
                    <a:lstStyle/>
                    <a:p>
                      <a:pPr algn="r" fontAlgn="b"/>
                      <a:r>
                        <a:rPr lang="en-GB" sz="1100" u="none" strike="noStrike">
                          <a:effectLst/>
                        </a:rPr>
                        <a:t>123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122</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54686489"/>
                  </a:ext>
                </a:extLst>
              </a:tr>
              <a:tr h="184150">
                <a:tc>
                  <a:txBody>
                    <a:bodyPr/>
                    <a:lstStyle/>
                    <a:p>
                      <a:pPr algn="r" fontAlgn="b"/>
                      <a:r>
                        <a:rPr lang="en-GB" sz="1100" u="none" strike="noStrike">
                          <a:effectLst/>
                        </a:rPr>
                        <a:t>95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82</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86992297"/>
                  </a:ext>
                </a:extLst>
              </a:tr>
              <a:tr h="184150">
                <a:tc>
                  <a:txBody>
                    <a:bodyPr/>
                    <a:lstStyle/>
                    <a:p>
                      <a:pPr algn="r" fontAlgn="b"/>
                      <a:r>
                        <a:rPr lang="en-GB" sz="1100" u="none" strike="noStrike">
                          <a:effectLst/>
                        </a:rPr>
                        <a:t>106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98</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17957375"/>
                  </a:ext>
                </a:extLst>
              </a:tr>
              <a:tr h="184150">
                <a:tc>
                  <a:txBody>
                    <a:bodyPr/>
                    <a:lstStyle/>
                    <a:p>
                      <a:pPr algn="r" fontAlgn="b"/>
                      <a:r>
                        <a:rPr lang="en-GB" sz="1100" u="none" strike="noStrike">
                          <a:effectLst/>
                        </a:rPr>
                        <a:t>82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103</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976087896"/>
                  </a:ext>
                </a:extLst>
              </a:tr>
              <a:tr h="184150">
                <a:tc>
                  <a:txBody>
                    <a:bodyPr/>
                    <a:lstStyle/>
                    <a:p>
                      <a:pPr algn="r" fontAlgn="b"/>
                      <a:r>
                        <a:rPr lang="en-GB" sz="1100" u="none" strike="noStrike">
                          <a:effectLst/>
                        </a:rPr>
                        <a:t>110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125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4208895"/>
                  </a:ext>
                </a:extLst>
              </a:tr>
              <a:tr h="184150">
                <a:tc>
                  <a:txBody>
                    <a:bodyPr/>
                    <a:lstStyle/>
                    <a:p>
                      <a:pPr algn="r" fontAlgn="b"/>
                      <a:r>
                        <a:rPr lang="en-GB" sz="1100" u="none" strike="noStrike">
                          <a:effectLst/>
                        </a:rPr>
                        <a:t>113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125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244107238"/>
                  </a:ext>
                </a:extLst>
              </a:tr>
              <a:tr h="184150">
                <a:tc>
                  <a:txBody>
                    <a:bodyPr/>
                    <a:lstStyle/>
                    <a:p>
                      <a:pPr algn="r" fontAlgn="b"/>
                      <a:r>
                        <a:rPr lang="en-GB" sz="1100" u="none" strike="noStrike">
                          <a:effectLst/>
                        </a:rPr>
                        <a:t>81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122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74</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132</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72937144"/>
                  </a:ext>
                </a:extLst>
              </a:tr>
              <a:tr h="184150">
                <a:tc>
                  <a:txBody>
                    <a:bodyPr/>
                    <a:lstStyle/>
                    <a:p>
                      <a:pPr algn="r" fontAlgn="b"/>
                      <a:r>
                        <a:rPr lang="en-GB" sz="1100" u="none" strike="noStrike">
                          <a:effectLst/>
                        </a:rPr>
                        <a:t>111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129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101</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59589501"/>
                  </a:ext>
                </a:extLst>
              </a:tr>
              <a:tr h="184150">
                <a:tc>
                  <a:txBody>
                    <a:bodyPr/>
                    <a:lstStyle/>
                    <a:p>
                      <a:pPr algn="r" fontAlgn="b"/>
                      <a:r>
                        <a:rPr lang="en-GB" sz="1100" u="none" strike="noStrike">
                          <a:effectLst/>
                        </a:rPr>
                        <a:t>115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137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106</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29322133"/>
                  </a:ext>
                </a:extLst>
              </a:tr>
              <a:tr h="184150">
                <a:tc>
                  <a:txBody>
                    <a:bodyPr/>
                    <a:lstStyle/>
                    <a:p>
                      <a:pPr algn="r" fontAlgn="b"/>
                      <a:r>
                        <a:rPr lang="en-GB" sz="1100" u="none" strike="noStrike">
                          <a:effectLst/>
                        </a:rPr>
                        <a:t>109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111</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91882255"/>
                  </a:ext>
                </a:extLst>
              </a:tr>
              <a:tr h="184150">
                <a:tc>
                  <a:txBody>
                    <a:bodyPr/>
                    <a:lstStyle/>
                    <a:p>
                      <a:pPr algn="r" fontAlgn="b"/>
                      <a:r>
                        <a:rPr lang="en-GB" sz="1100" u="none" strike="noStrike">
                          <a:effectLst/>
                        </a:rPr>
                        <a:t>111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126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84</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145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002521878"/>
                  </a:ext>
                </a:extLst>
              </a:tr>
              <a:tr h="184150">
                <a:tc>
                  <a:txBody>
                    <a:bodyPr/>
                    <a:lstStyle/>
                    <a:p>
                      <a:pPr algn="r" fontAlgn="b"/>
                      <a:r>
                        <a:rPr lang="en-GB" sz="1100" u="none" strike="noStrike">
                          <a:effectLst/>
                        </a:rPr>
                        <a:t>120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91</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238655911"/>
                  </a:ext>
                </a:extLst>
              </a:tr>
              <a:tr h="184150">
                <a:tc>
                  <a:txBody>
                    <a:bodyPr/>
                    <a:lstStyle/>
                    <a:p>
                      <a:pPr algn="r" fontAlgn="b"/>
                      <a:r>
                        <a:rPr lang="en-GB" sz="1100" u="none" strike="noStrike">
                          <a:effectLst/>
                        </a:rPr>
                        <a:t>119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265266797"/>
                  </a:ext>
                </a:extLst>
              </a:tr>
              <a:tr h="184150">
                <a:tc>
                  <a:txBody>
                    <a:bodyPr/>
                    <a:lstStyle/>
                    <a:p>
                      <a:pPr algn="r" fontAlgn="b"/>
                      <a:r>
                        <a:rPr lang="en-GB" sz="1100" u="none" strike="noStrike">
                          <a:effectLst/>
                        </a:rPr>
                        <a:t>121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113</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077277539"/>
                  </a:ext>
                </a:extLst>
              </a:tr>
              <a:tr h="184150">
                <a:tc>
                  <a:txBody>
                    <a:bodyPr/>
                    <a:lstStyle/>
                    <a:p>
                      <a:pPr algn="r" fontAlgn="b"/>
                      <a:r>
                        <a:rPr lang="en-GB" sz="1100" u="none" strike="noStrike">
                          <a:effectLst/>
                        </a:rPr>
                        <a:t>128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78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48006032"/>
                  </a:ext>
                </a:extLst>
              </a:tr>
              <a:tr h="184150">
                <a:tc>
                  <a:txBody>
                    <a:bodyPr/>
                    <a:lstStyle/>
                    <a:p>
                      <a:pPr algn="r" fontAlgn="b"/>
                      <a:r>
                        <a:rPr lang="en-GB" sz="1100" u="none" strike="noStrike">
                          <a:effectLst/>
                        </a:rPr>
                        <a:t>68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dirty="0">
                          <a:effectLst/>
                        </a:rPr>
                        <a:t>100</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679202444"/>
                  </a:ext>
                </a:extLst>
              </a:tr>
            </a:tbl>
          </a:graphicData>
        </a:graphic>
      </p:graphicFrame>
    </p:spTree>
    <p:extLst>
      <p:ext uri="{BB962C8B-B14F-4D97-AF65-F5344CB8AC3E}">
        <p14:creationId xmlns:p14="http://schemas.microsoft.com/office/powerpoint/2010/main" val="417237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1895</TotalTime>
  <Words>2007</Words>
  <Application>Microsoft Office PowerPoint</Application>
  <PresentationFormat>Custom</PresentationFormat>
  <Paragraphs>1002</Paragraphs>
  <Slides>11</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11</vt:i4>
      </vt:variant>
    </vt:vector>
  </HeadingPairs>
  <TitlesOfParts>
    <vt:vector size="16" baseType="lpstr">
      <vt:lpstr>Arial</vt:lpstr>
      <vt:lpstr>Calibri</vt:lpstr>
      <vt:lpstr>Century Gothic</vt:lpstr>
      <vt:lpstr>Continental Asia 16x9</vt:lpstr>
      <vt:lpstr>方程式</vt:lpstr>
      <vt:lpstr>Hypothesis testing</vt:lpstr>
      <vt:lpstr>Central limit theorem and sampling distribution</vt:lpstr>
      <vt:lpstr>Hypothesis testing</vt:lpstr>
      <vt:lpstr>Means of the 100 random samples (the true population μ = 100)</vt:lpstr>
      <vt:lpstr>Means of the 100 random samples (the true population μ = 100)</vt:lpstr>
      <vt:lpstr>Frequency distribution of the 100 sample Means (sampling distribution) </vt:lpstr>
      <vt:lpstr>Confidence Intervals</vt:lpstr>
      <vt:lpstr>Confidence intervals</vt:lpstr>
      <vt:lpstr>When the sample mean = 99.48, the 95% confidence interval contains 100 (CI = 95.94 ~ 103.02) and H0 was not rejected. Note that the true population mean is still unknown because the sample could come from a population with a mean IQ of 98, 99, 101, 102 or any other values.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106</cp:revision>
  <cp:lastPrinted>2020-03-21T11:32:05Z</cp:lastPrinted>
  <dcterms:created xsi:type="dcterms:W3CDTF">2018-01-28T08:08:54Z</dcterms:created>
  <dcterms:modified xsi:type="dcterms:W3CDTF">2022-03-14T09:20:14Z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