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handoutMasterIdLst>
    <p:handoutMasterId r:id="rId15"/>
  </p:handoutMasterIdLst>
  <p:sldIdLst>
    <p:sldId id="262" r:id="rId2"/>
    <p:sldId id="257" r:id="rId3"/>
    <p:sldId id="282" r:id="rId4"/>
    <p:sldId id="270" r:id="rId5"/>
    <p:sldId id="279" r:id="rId6"/>
    <p:sldId id="280" r:id="rId7"/>
    <p:sldId id="261" r:id="rId8"/>
    <p:sldId id="281" r:id="rId9"/>
    <p:sldId id="271" r:id="rId10"/>
    <p:sldId id="277" r:id="rId11"/>
    <p:sldId id="278" r:id="rId12"/>
    <p:sldId id="27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CF1AB2-1976-4502-BF36-3FF5EA218861}">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3" autoAdjust="0"/>
    <p:restoredTop sz="63647" autoAdjust="0"/>
  </p:normalViewPr>
  <p:slideViewPr>
    <p:cSldViewPr snapToGrid="0">
      <p:cViewPr varScale="1">
        <p:scale>
          <a:sx n="54" d="100"/>
          <a:sy n="54" d="100"/>
        </p:scale>
        <p:origin x="1296" y="48"/>
      </p:cViewPr>
      <p:guideLst>
        <p:guide pos="3840"/>
        <p:guide orient="horz" pos="2160"/>
      </p:guideLst>
    </p:cSldViewPr>
  </p:slideViewPr>
  <p:notesTextViewPr>
    <p:cViewPr>
      <p:scale>
        <a:sx n="1" d="1"/>
        <a:sy n="1" d="1"/>
      </p:scale>
      <p:origin x="0" y="0"/>
    </p:cViewPr>
  </p:notesTextViewPr>
  <p:notesViewPr>
    <p:cSldViewPr snapToGrid="0" showGuides="1">
      <p:cViewPr varScale="1">
        <p:scale>
          <a:sx n="87" d="100"/>
          <a:sy n="87" d="100"/>
        </p:scale>
        <p:origin x="3090"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image" Target="../media/image3.jpeg"/></Relationships>
</file>

<file path=ppt/diagrams/_rels/data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5.png"/></Relationships>
</file>

<file path=ppt/diagrams/_rels/drawing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image" Target="../media/image3.jpeg"/></Relationships>
</file>

<file path=ppt/diagrams/_rels/drawing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2DE2DF-BA50-460B-BD55-5E28E22DEFA8}" type="doc">
      <dgm:prSet loTypeId="urn:microsoft.com/office/officeart/2005/8/layout/pList1#1" loCatId="list" qsTypeId="urn:microsoft.com/office/officeart/2005/8/quickstyle/simple1" qsCatId="simple" csTypeId="urn:microsoft.com/office/officeart/2005/8/colors/accent1_2" csCatId="accent1" phldr="1"/>
      <dgm:spPr/>
      <dgm:t>
        <a:bodyPr/>
        <a:lstStyle/>
        <a:p>
          <a:endParaRPr lang="en-US"/>
        </a:p>
      </dgm:t>
    </dgm:pt>
    <dgm:pt modelId="{F3F45809-6ABC-4B40-918A-872027AC850E}">
      <dgm:prSet custT="1"/>
      <dgm:spPr/>
      <dgm:t>
        <a:bodyPr/>
        <a:lstStyle/>
        <a:p>
          <a:pPr rtl="0"/>
          <a:r>
            <a:rPr lang="en-GB" sz="1600" dirty="0"/>
            <a:t>An organisation's attempts to reduce its impact on the society and environment are called "corporate social responsibility" (CSR).</a:t>
          </a:r>
        </a:p>
      </dgm:t>
    </dgm:pt>
    <dgm:pt modelId="{21E1C22F-F399-49A3-A147-2F23DA9B0C0C}" type="parTrans" cxnId="{DAB8F1EB-11DF-4D33-BD42-EDE21F4C5EA4}">
      <dgm:prSet/>
      <dgm:spPr/>
      <dgm:t>
        <a:bodyPr/>
        <a:lstStyle/>
        <a:p>
          <a:endParaRPr lang="en-US"/>
        </a:p>
      </dgm:t>
    </dgm:pt>
    <dgm:pt modelId="{D5C5221A-4FB6-4B64-A2E4-0A94081F5656}" type="sibTrans" cxnId="{DAB8F1EB-11DF-4D33-BD42-EDE21F4C5EA4}">
      <dgm:prSet/>
      <dgm:spPr/>
      <dgm:t>
        <a:bodyPr/>
        <a:lstStyle/>
        <a:p>
          <a:endParaRPr lang="en-US"/>
        </a:p>
      </dgm:t>
    </dgm:pt>
    <dgm:pt modelId="{864D9B8B-CBDA-4A65-803A-EC0E6A4B5EF7}">
      <dgm:prSet custT="1"/>
      <dgm:spPr/>
      <dgm:t>
        <a:bodyPr/>
        <a:lstStyle/>
        <a:p>
          <a:pPr rtl="0"/>
          <a:r>
            <a:rPr lang="en-GB" sz="1600" dirty="0"/>
            <a:t>The hotel sector's importance of CSR Through CSR, hotels can strengthen customer relationships and address social and environmental issues.</a:t>
          </a:r>
        </a:p>
      </dgm:t>
    </dgm:pt>
    <dgm:pt modelId="{AA034C6B-FC31-4C7C-B9A5-6211C7E4DFDC}" type="parTrans" cxnId="{C45EFCB0-1241-462B-A0F2-C81A0397AAFC}">
      <dgm:prSet/>
      <dgm:spPr/>
      <dgm:t>
        <a:bodyPr/>
        <a:lstStyle/>
        <a:p>
          <a:endParaRPr lang="en-US"/>
        </a:p>
      </dgm:t>
    </dgm:pt>
    <dgm:pt modelId="{67DDE806-5D48-4DD6-85BF-DBBA20B47BAA}" type="sibTrans" cxnId="{C45EFCB0-1241-462B-A0F2-C81A0397AAFC}">
      <dgm:prSet/>
      <dgm:spPr/>
      <dgm:t>
        <a:bodyPr/>
        <a:lstStyle/>
        <a:p>
          <a:endParaRPr lang="en-US"/>
        </a:p>
      </dgm:t>
    </dgm:pt>
    <dgm:pt modelId="{55823457-79E3-4545-AF42-06EAFA0AB835}" type="pres">
      <dgm:prSet presAssocID="{442DE2DF-BA50-460B-BD55-5E28E22DEFA8}" presName="Name0" presStyleCnt="0">
        <dgm:presLayoutVars>
          <dgm:dir/>
          <dgm:resizeHandles val="exact"/>
        </dgm:presLayoutVars>
      </dgm:prSet>
      <dgm:spPr/>
    </dgm:pt>
    <dgm:pt modelId="{8369DB41-F904-421F-B3A4-6E3181283559}" type="pres">
      <dgm:prSet presAssocID="{F3F45809-6ABC-4B40-918A-872027AC850E}" presName="compNode" presStyleCnt="0"/>
      <dgm:spPr/>
    </dgm:pt>
    <dgm:pt modelId="{7EE6CA54-E351-4B8E-AA99-2DCED1366586}" type="pres">
      <dgm:prSet presAssocID="{F3F45809-6ABC-4B40-918A-872027AC850E}" presName="pict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2000" r="-2000"/>
          </a:stretch>
        </a:blipFill>
      </dgm:spPr>
    </dgm:pt>
    <dgm:pt modelId="{862739A2-B5F2-4B5C-A1EE-7A7B0FCF20A4}" type="pres">
      <dgm:prSet presAssocID="{F3F45809-6ABC-4B40-918A-872027AC850E}" presName="textRect" presStyleLbl="revTx" presStyleIdx="0" presStyleCnt="2">
        <dgm:presLayoutVars>
          <dgm:bulletEnabled val="1"/>
        </dgm:presLayoutVars>
      </dgm:prSet>
      <dgm:spPr/>
    </dgm:pt>
    <dgm:pt modelId="{A910327A-860F-4F70-BCFD-BEEA16169851}" type="pres">
      <dgm:prSet presAssocID="{D5C5221A-4FB6-4B64-A2E4-0A94081F5656}" presName="sibTrans" presStyleLbl="sibTrans2D1" presStyleIdx="0" presStyleCnt="0"/>
      <dgm:spPr/>
    </dgm:pt>
    <dgm:pt modelId="{E4D0BD26-F7C6-4C8F-825C-530547FE3104}" type="pres">
      <dgm:prSet presAssocID="{864D9B8B-CBDA-4A65-803A-EC0E6A4B5EF7}" presName="compNode" presStyleCnt="0"/>
      <dgm:spPr/>
    </dgm:pt>
    <dgm:pt modelId="{63DBB7A7-48AC-49E7-9DA2-012241D865EF}" type="pres">
      <dgm:prSet presAssocID="{864D9B8B-CBDA-4A65-803A-EC0E6A4B5EF7}" presName="pict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rcRect/>
          <a:stretch>
            <a:fillRect l="-3000" r="-3000"/>
          </a:stretch>
        </a:blipFill>
      </dgm:spPr>
    </dgm:pt>
    <dgm:pt modelId="{3223E084-F6AC-4B05-B39A-48B82BF78FC3}" type="pres">
      <dgm:prSet presAssocID="{864D9B8B-CBDA-4A65-803A-EC0E6A4B5EF7}" presName="textRect" presStyleLbl="revTx" presStyleIdx="1" presStyleCnt="2">
        <dgm:presLayoutVars>
          <dgm:bulletEnabled val="1"/>
        </dgm:presLayoutVars>
      </dgm:prSet>
      <dgm:spPr/>
    </dgm:pt>
  </dgm:ptLst>
  <dgm:cxnLst>
    <dgm:cxn modelId="{587AC63A-6BB5-46C3-A6BF-C57C17470D5B}" type="presOf" srcId="{D5C5221A-4FB6-4B64-A2E4-0A94081F5656}" destId="{A910327A-860F-4F70-BCFD-BEEA16169851}" srcOrd="0" destOrd="0" presId="urn:microsoft.com/office/officeart/2005/8/layout/pList1#1"/>
    <dgm:cxn modelId="{C45EFCB0-1241-462B-A0F2-C81A0397AAFC}" srcId="{442DE2DF-BA50-460B-BD55-5E28E22DEFA8}" destId="{864D9B8B-CBDA-4A65-803A-EC0E6A4B5EF7}" srcOrd="1" destOrd="0" parTransId="{AA034C6B-FC31-4C7C-B9A5-6211C7E4DFDC}" sibTransId="{67DDE806-5D48-4DD6-85BF-DBBA20B47BAA}"/>
    <dgm:cxn modelId="{D69209B9-D824-42E7-A69D-F9C700B7AEE2}" type="presOf" srcId="{F3F45809-6ABC-4B40-918A-872027AC850E}" destId="{862739A2-B5F2-4B5C-A1EE-7A7B0FCF20A4}" srcOrd="0" destOrd="0" presId="urn:microsoft.com/office/officeart/2005/8/layout/pList1#1"/>
    <dgm:cxn modelId="{73AD56BD-A44D-478C-82BD-39282D6161DE}" type="presOf" srcId="{442DE2DF-BA50-460B-BD55-5E28E22DEFA8}" destId="{55823457-79E3-4545-AF42-06EAFA0AB835}" srcOrd="0" destOrd="0" presId="urn:microsoft.com/office/officeart/2005/8/layout/pList1#1"/>
    <dgm:cxn modelId="{A2AF7DC8-CABA-4DBA-BE3D-48C1D8DD823A}" type="presOf" srcId="{864D9B8B-CBDA-4A65-803A-EC0E6A4B5EF7}" destId="{3223E084-F6AC-4B05-B39A-48B82BF78FC3}" srcOrd="0" destOrd="0" presId="urn:microsoft.com/office/officeart/2005/8/layout/pList1#1"/>
    <dgm:cxn modelId="{DAB8F1EB-11DF-4D33-BD42-EDE21F4C5EA4}" srcId="{442DE2DF-BA50-460B-BD55-5E28E22DEFA8}" destId="{F3F45809-6ABC-4B40-918A-872027AC850E}" srcOrd="0" destOrd="0" parTransId="{21E1C22F-F399-49A3-A147-2F23DA9B0C0C}" sibTransId="{D5C5221A-4FB6-4B64-A2E4-0A94081F5656}"/>
    <dgm:cxn modelId="{A195C3AE-F0B1-4B12-81AC-7D1F63EEAEA8}" type="presParOf" srcId="{55823457-79E3-4545-AF42-06EAFA0AB835}" destId="{8369DB41-F904-421F-B3A4-6E3181283559}" srcOrd="0" destOrd="0" presId="urn:microsoft.com/office/officeart/2005/8/layout/pList1#1"/>
    <dgm:cxn modelId="{4F1E3A58-D18A-461B-94A7-EB69F79801A3}" type="presParOf" srcId="{8369DB41-F904-421F-B3A4-6E3181283559}" destId="{7EE6CA54-E351-4B8E-AA99-2DCED1366586}" srcOrd="0" destOrd="0" presId="urn:microsoft.com/office/officeart/2005/8/layout/pList1#1"/>
    <dgm:cxn modelId="{9F6DAE89-E988-4188-B13E-675D45DE300D}" type="presParOf" srcId="{8369DB41-F904-421F-B3A4-6E3181283559}" destId="{862739A2-B5F2-4B5C-A1EE-7A7B0FCF20A4}" srcOrd="1" destOrd="0" presId="urn:microsoft.com/office/officeart/2005/8/layout/pList1#1"/>
    <dgm:cxn modelId="{1B619BF5-8435-48C5-A398-B3297976ABB4}" type="presParOf" srcId="{55823457-79E3-4545-AF42-06EAFA0AB835}" destId="{A910327A-860F-4F70-BCFD-BEEA16169851}" srcOrd="1" destOrd="0" presId="urn:microsoft.com/office/officeart/2005/8/layout/pList1#1"/>
    <dgm:cxn modelId="{9FF18C0A-06DD-4221-862F-14EEA476A8ED}" type="presParOf" srcId="{55823457-79E3-4545-AF42-06EAFA0AB835}" destId="{E4D0BD26-F7C6-4C8F-825C-530547FE3104}" srcOrd="2" destOrd="0" presId="urn:microsoft.com/office/officeart/2005/8/layout/pList1#1"/>
    <dgm:cxn modelId="{F4F90344-BE21-475B-B7E5-0C99E45C7BCC}" type="presParOf" srcId="{E4D0BD26-F7C6-4C8F-825C-530547FE3104}" destId="{63DBB7A7-48AC-49E7-9DA2-012241D865EF}" srcOrd="0" destOrd="0" presId="urn:microsoft.com/office/officeart/2005/8/layout/pList1#1"/>
    <dgm:cxn modelId="{D3452C66-9996-4A96-8CE4-1CD48E883E69}" type="presParOf" srcId="{E4D0BD26-F7C6-4C8F-825C-530547FE3104}" destId="{3223E084-F6AC-4B05-B39A-48B82BF78FC3}" srcOrd="1" destOrd="0" presId="urn:microsoft.com/office/officeart/2005/8/layout/pLis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2DE2DF-BA50-460B-BD55-5E28E22DEFA8}" type="doc">
      <dgm:prSet loTypeId="urn:microsoft.com/office/officeart/2005/8/layout/pList1#1" loCatId="list" qsTypeId="urn:microsoft.com/office/officeart/2005/8/quickstyle/simple1" qsCatId="simple" csTypeId="urn:microsoft.com/office/officeart/2005/8/colors/accent1_2" csCatId="accent1" phldr="1"/>
      <dgm:spPr/>
      <dgm:t>
        <a:bodyPr/>
        <a:lstStyle/>
        <a:p>
          <a:endParaRPr lang="en-US"/>
        </a:p>
      </dgm:t>
    </dgm:pt>
    <dgm:pt modelId="{A7357EF4-0C05-49D9-BCCE-C69AEB40A264}">
      <dgm:prSet custT="1"/>
      <dgm:spPr/>
      <dgm:t>
        <a:bodyPr/>
        <a:lstStyle/>
        <a:p>
          <a:pPr rtl="0"/>
          <a:r>
            <a:rPr lang="en-GB" sz="1600" dirty="0"/>
            <a:t>Hotels conduct corporate social responsibility through energy-efficient measures, community participation, partnerships with local institutions.</a:t>
          </a:r>
        </a:p>
      </dgm:t>
    </dgm:pt>
    <dgm:pt modelId="{4882A443-C8A8-4B05-A15E-30FF8226E446}" type="parTrans" cxnId="{98BC540D-5232-49DF-B26D-38C419BAF1BC}">
      <dgm:prSet/>
      <dgm:spPr/>
      <dgm:t>
        <a:bodyPr/>
        <a:lstStyle/>
        <a:p>
          <a:endParaRPr lang="en-US"/>
        </a:p>
      </dgm:t>
    </dgm:pt>
    <dgm:pt modelId="{4CBBCA31-10A6-40CB-ADBE-70306A85F463}" type="sibTrans" cxnId="{98BC540D-5232-49DF-B26D-38C419BAF1BC}">
      <dgm:prSet/>
      <dgm:spPr/>
      <dgm:t>
        <a:bodyPr/>
        <a:lstStyle/>
        <a:p>
          <a:endParaRPr lang="en-US"/>
        </a:p>
      </dgm:t>
    </dgm:pt>
    <dgm:pt modelId="{2A68D36B-A77A-4BBE-8500-09FE4A3D47CC}">
      <dgm:prSet custT="1"/>
      <dgm:spPr/>
      <dgm:t>
        <a:bodyPr/>
        <a:lstStyle/>
        <a:p>
          <a:pPr rtl="0"/>
          <a:r>
            <a:rPr lang="en-GB" sz="1600" dirty="0"/>
            <a:t>Success in CSR practises increases hotel profitability, customer satisfaction, and employee loyalty, according to studies.</a:t>
          </a:r>
        </a:p>
      </dgm:t>
    </dgm:pt>
    <dgm:pt modelId="{B51CEF83-AB98-47DD-B601-434D2C2EA671}" type="parTrans" cxnId="{0A5494B8-9248-4DF6-A082-622E8AF53A4C}">
      <dgm:prSet/>
      <dgm:spPr/>
      <dgm:t>
        <a:bodyPr/>
        <a:lstStyle/>
        <a:p>
          <a:endParaRPr lang="en-US"/>
        </a:p>
      </dgm:t>
    </dgm:pt>
    <dgm:pt modelId="{35EFB03D-EEB0-46DF-882F-36C1CD492E0D}" type="sibTrans" cxnId="{0A5494B8-9248-4DF6-A082-622E8AF53A4C}">
      <dgm:prSet/>
      <dgm:spPr/>
      <dgm:t>
        <a:bodyPr/>
        <a:lstStyle/>
        <a:p>
          <a:endParaRPr lang="en-US"/>
        </a:p>
      </dgm:t>
    </dgm:pt>
    <dgm:pt modelId="{55823457-79E3-4545-AF42-06EAFA0AB835}" type="pres">
      <dgm:prSet presAssocID="{442DE2DF-BA50-460B-BD55-5E28E22DEFA8}" presName="Name0" presStyleCnt="0">
        <dgm:presLayoutVars>
          <dgm:dir/>
          <dgm:resizeHandles val="exact"/>
        </dgm:presLayoutVars>
      </dgm:prSet>
      <dgm:spPr/>
    </dgm:pt>
    <dgm:pt modelId="{B784C2F0-545A-4F87-A6F3-CF418555139C}" type="pres">
      <dgm:prSet presAssocID="{A7357EF4-0C05-49D9-BCCE-C69AEB40A264}" presName="compNode" presStyleCnt="0"/>
      <dgm:spPr/>
    </dgm:pt>
    <dgm:pt modelId="{A00AAF84-F439-4E5F-AD9E-AAD3FC1EF07D}" type="pres">
      <dgm:prSet presAssocID="{A7357EF4-0C05-49D9-BCCE-C69AEB40A264}" presName="pict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dgm:spPr>
    </dgm:pt>
    <dgm:pt modelId="{5E9D4F2E-8C5B-48D3-9DBF-512862D95561}" type="pres">
      <dgm:prSet presAssocID="{A7357EF4-0C05-49D9-BCCE-C69AEB40A264}" presName="textRect" presStyleLbl="revTx" presStyleIdx="0" presStyleCnt="2">
        <dgm:presLayoutVars>
          <dgm:bulletEnabled val="1"/>
        </dgm:presLayoutVars>
      </dgm:prSet>
      <dgm:spPr/>
    </dgm:pt>
    <dgm:pt modelId="{F5A5F6CB-40E5-44F9-8E24-0561AABA3138}" type="pres">
      <dgm:prSet presAssocID="{4CBBCA31-10A6-40CB-ADBE-70306A85F463}" presName="sibTrans" presStyleLbl="sibTrans2D1" presStyleIdx="0" presStyleCnt="0"/>
      <dgm:spPr/>
    </dgm:pt>
    <dgm:pt modelId="{EFA49DB2-8671-4156-AE66-08F5815F5740}" type="pres">
      <dgm:prSet presAssocID="{2A68D36B-A77A-4BBE-8500-09FE4A3D47CC}" presName="compNode" presStyleCnt="0"/>
      <dgm:spPr/>
    </dgm:pt>
    <dgm:pt modelId="{90EAA4E8-DFA5-4CD9-817F-63EA212FCBE0}" type="pres">
      <dgm:prSet presAssocID="{2A68D36B-A77A-4BBE-8500-09FE4A3D47CC}" presName="pictRect" presStyleLbl="node1" presStyleIdx="1" presStyleCnt="2"/>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t="-3000" b="-3000"/>
          </a:stretch>
        </a:blipFill>
      </dgm:spPr>
    </dgm:pt>
    <dgm:pt modelId="{C64BA873-3499-486A-B21D-4A2F3D3B8D76}" type="pres">
      <dgm:prSet presAssocID="{2A68D36B-A77A-4BBE-8500-09FE4A3D47CC}" presName="textRect" presStyleLbl="revTx" presStyleIdx="1" presStyleCnt="2">
        <dgm:presLayoutVars>
          <dgm:bulletEnabled val="1"/>
        </dgm:presLayoutVars>
      </dgm:prSet>
      <dgm:spPr/>
    </dgm:pt>
  </dgm:ptLst>
  <dgm:cxnLst>
    <dgm:cxn modelId="{98BC540D-5232-49DF-B26D-38C419BAF1BC}" srcId="{442DE2DF-BA50-460B-BD55-5E28E22DEFA8}" destId="{A7357EF4-0C05-49D9-BCCE-C69AEB40A264}" srcOrd="0" destOrd="0" parTransId="{4882A443-C8A8-4B05-A15E-30FF8226E446}" sibTransId="{4CBBCA31-10A6-40CB-ADBE-70306A85F463}"/>
    <dgm:cxn modelId="{451A26A2-0D65-49C4-8BE9-7393E796640A}" type="presOf" srcId="{2A68D36B-A77A-4BBE-8500-09FE4A3D47CC}" destId="{C64BA873-3499-486A-B21D-4A2F3D3B8D76}" srcOrd="0" destOrd="0" presId="urn:microsoft.com/office/officeart/2005/8/layout/pList1#1"/>
    <dgm:cxn modelId="{27135DA8-F65A-4921-B815-B19D1D843101}" type="presOf" srcId="{442DE2DF-BA50-460B-BD55-5E28E22DEFA8}" destId="{55823457-79E3-4545-AF42-06EAFA0AB835}" srcOrd="0" destOrd="0" presId="urn:microsoft.com/office/officeart/2005/8/layout/pList1#1"/>
    <dgm:cxn modelId="{0A5494B8-9248-4DF6-A082-622E8AF53A4C}" srcId="{442DE2DF-BA50-460B-BD55-5E28E22DEFA8}" destId="{2A68D36B-A77A-4BBE-8500-09FE4A3D47CC}" srcOrd="1" destOrd="0" parTransId="{B51CEF83-AB98-47DD-B601-434D2C2EA671}" sibTransId="{35EFB03D-EEB0-46DF-882F-36C1CD492E0D}"/>
    <dgm:cxn modelId="{991AD7B8-F8AD-4ECF-8593-5D7B686B4A1A}" type="presOf" srcId="{4CBBCA31-10A6-40CB-ADBE-70306A85F463}" destId="{F5A5F6CB-40E5-44F9-8E24-0561AABA3138}" srcOrd="0" destOrd="0" presId="urn:microsoft.com/office/officeart/2005/8/layout/pList1#1"/>
    <dgm:cxn modelId="{075E91D6-08B4-44D5-97F4-96525771E2BE}" type="presOf" srcId="{A7357EF4-0C05-49D9-BCCE-C69AEB40A264}" destId="{5E9D4F2E-8C5B-48D3-9DBF-512862D95561}" srcOrd="0" destOrd="0" presId="urn:microsoft.com/office/officeart/2005/8/layout/pList1#1"/>
    <dgm:cxn modelId="{CCCC6BB2-D7A8-4059-AFAE-8C2DC0F308CB}" type="presParOf" srcId="{55823457-79E3-4545-AF42-06EAFA0AB835}" destId="{B784C2F0-545A-4F87-A6F3-CF418555139C}" srcOrd="0" destOrd="0" presId="urn:microsoft.com/office/officeart/2005/8/layout/pList1#1"/>
    <dgm:cxn modelId="{6A5DA2A5-1DFA-4B12-98F3-0F61BEB7BCC7}" type="presParOf" srcId="{B784C2F0-545A-4F87-A6F3-CF418555139C}" destId="{A00AAF84-F439-4E5F-AD9E-AAD3FC1EF07D}" srcOrd="0" destOrd="0" presId="urn:microsoft.com/office/officeart/2005/8/layout/pList1#1"/>
    <dgm:cxn modelId="{D5E402F4-B241-4C12-8F06-4BDFDED8E33D}" type="presParOf" srcId="{B784C2F0-545A-4F87-A6F3-CF418555139C}" destId="{5E9D4F2E-8C5B-48D3-9DBF-512862D95561}" srcOrd="1" destOrd="0" presId="urn:microsoft.com/office/officeart/2005/8/layout/pList1#1"/>
    <dgm:cxn modelId="{9B881027-8A68-4B9E-BC9E-050570DD449F}" type="presParOf" srcId="{55823457-79E3-4545-AF42-06EAFA0AB835}" destId="{F5A5F6CB-40E5-44F9-8E24-0561AABA3138}" srcOrd="1" destOrd="0" presId="urn:microsoft.com/office/officeart/2005/8/layout/pList1#1"/>
    <dgm:cxn modelId="{34DAB84C-EC8F-438B-AB1D-6138E5D1A929}" type="presParOf" srcId="{55823457-79E3-4545-AF42-06EAFA0AB835}" destId="{EFA49DB2-8671-4156-AE66-08F5815F5740}" srcOrd="2" destOrd="0" presId="urn:microsoft.com/office/officeart/2005/8/layout/pList1#1"/>
    <dgm:cxn modelId="{6657858C-CBC7-471D-ACA7-4E0F58C53784}" type="presParOf" srcId="{EFA49DB2-8671-4156-AE66-08F5815F5740}" destId="{90EAA4E8-DFA5-4CD9-817F-63EA212FCBE0}" srcOrd="0" destOrd="0" presId="urn:microsoft.com/office/officeart/2005/8/layout/pList1#1"/>
    <dgm:cxn modelId="{BAEC2618-9C23-46DB-9D3E-1DE7204FDB99}" type="presParOf" srcId="{EFA49DB2-8671-4156-AE66-08F5815F5740}" destId="{C64BA873-3499-486A-B21D-4A2F3D3B8D76}" srcOrd="1" destOrd="0" presId="urn:microsoft.com/office/officeart/2005/8/layout/pLis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E6CA54-E351-4B8E-AA99-2DCED1366586}">
      <dsp:nvSpPr>
        <dsp:cNvPr id="0" name=""/>
        <dsp:cNvSpPr/>
      </dsp:nvSpPr>
      <dsp:spPr>
        <a:xfrm>
          <a:off x="1269646" y="435"/>
          <a:ext cx="3613228" cy="2489514"/>
        </a:xfrm>
        <a:prstGeom prst="round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2739A2-B5F2-4B5C-A1EE-7A7B0FCF20A4}">
      <dsp:nvSpPr>
        <dsp:cNvPr id="0" name=""/>
        <dsp:cNvSpPr/>
      </dsp:nvSpPr>
      <dsp:spPr>
        <a:xfrm>
          <a:off x="1269646" y="2489950"/>
          <a:ext cx="3613228" cy="1340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ctr" defTabSz="711200" rtl="0">
            <a:lnSpc>
              <a:spcPct val="90000"/>
            </a:lnSpc>
            <a:spcBef>
              <a:spcPct val="0"/>
            </a:spcBef>
            <a:spcAft>
              <a:spcPct val="35000"/>
            </a:spcAft>
            <a:buNone/>
          </a:pPr>
          <a:r>
            <a:rPr lang="en-GB" sz="1600" kern="1200" dirty="0"/>
            <a:t>An organisation's attempts to reduce its impact on the society and environment are called "corporate social responsibility" (CSR).</a:t>
          </a:r>
        </a:p>
      </dsp:txBody>
      <dsp:txXfrm>
        <a:off x="1269646" y="2489950"/>
        <a:ext cx="3613228" cy="1340507"/>
      </dsp:txXfrm>
    </dsp:sp>
    <dsp:sp modelId="{63DBB7A7-48AC-49E7-9DA2-012241D865EF}">
      <dsp:nvSpPr>
        <dsp:cNvPr id="0" name=""/>
        <dsp:cNvSpPr/>
      </dsp:nvSpPr>
      <dsp:spPr>
        <a:xfrm>
          <a:off x="5244350" y="435"/>
          <a:ext cx="3613228" cy="2489514"/>
        </a:xfrm>
        <a:prstGeom prst="round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3000" r="-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23E084-F6AC-4B05-B39A-48B82BF78FC3}">
      <dsp:nvSpPr>
        <dsp:cNvPr id="0" name=""/>
        <dsp:cNvSpPr/>
      </dsp:nvSpPr>
      <dsp:spPr>
        <a:xfrm>
          <a:off x="5244350" y="2489950"/>
          <a:ext cx="3613228" cy="1340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ctr" defTabSz="711200" rtl="0">
            <a:lnSpc>
              <a:spcPct val="90000"/>
            </a:lnSpc>
            <a:spcBef>
              <a:spcPct val="0"/>
            </a:spcBef>
            <a:spcAft>
              <a:spcPct val="35000"/>
            </a:spcAft>
            <a:buNone/>
          </a:pPr>
          <a:r>
            <a:rPr lang="en-GB" sz="1600" kern="1200" dirty="0"/>
            <a:t>The hotel sector's importance of CSR Through CSR, hotels can strengthen customer relationships and address social and environmental issues.</a:t>
          </a:r>
        </a:p>
      </dsp:txBody>
      <dsp:txXfrm>
        <a:off x="5244350" y="2489950"/>
        <a:ext cx="3613228" cy="13405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0AAF84-F439-4E5F-AD9E-AAD3FC1EF07D}">
      <dsp:nvSpPr>
        <dsp:cNvPr id="0" name=""/>
        <dsp:cNvSpPr/>
      </dsp:nvSpPr>
      <dsp:spPr>
        <a:xfrm>
          <a:off x="1269646" y="435"/>
          <a:ext cx="3613228" cy="2489514"/>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9D4F2E-8C5B-48D3-9DBF-512862D95561}">
      <dsp:nvSpPr>
        <dsp:cNvPr id="0" name=""/>
        <dsp:cNvSpPr/>
      </dsp:nvSpPr>
      <dsp:spPr>
        <a:xfrm>
          <a:off x="1269646" y="2489950"/>
          <a:ext cx="3613228" cy="1340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ctr" defTabSz="711200" rtl="0">
            <a:lnSpc>
              <a:spcPct val="90000"/>
            </a:lnSpc>
            <a:spcBef>
              <a:spcPct val="0"/>
            </a:spcBef>
            <a:spcAft>
              <a:spcPct val="35000"/>
            </a:spcAft>
            <a:buNone/>
          </a:pPr>
          <a:r>
            <a:rPr lang="en-GB" sz="1600" kern="1200" dirty="0"/>
            <a:t>Hotels conduct corporate social responsibility through energy-efficient measures, community participation, partnerships with local institutions.</a:t>
          </a:r>
        </a:p>
      </dsp:txBody>
      <dsp:txXfrm>
        <a:off x="1269646" y="2489950"/>
        <a:ext cx="3613228" cy="1340507"/>
      </dsp:txXfrm>
    </dsp:sp>
    <dsp:sp modelId="{90EAA4E8-DFA5-4CD9-817F-63EA212FCBE0}">
      <dsp:nvSpPr>
        <dsp:cNvPr id="0" name=""/>
        <dsp:cNvSpPr/>
      </dsp:nvSpPr>
      <dsp:spPr>
        <a:xfrm>
          <a:off x="5244350" y="435"/>
          <a:ext cx="3613228" cy="2489514"/>
        </a:xfrm>
        <a:prstGeom prst="roundRect">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t="-3000" b="-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4BA873-3499-486A-B21D-4A2F3D3B8D76}">
      <dsp:nvSpPr>
        <dsp:cNvPr id="0" name=""/>
        <dsp:cNvSpPr/>
      </dsp:nvSpPr>
      <dsp:spPr>
        <a:xfrm>
          <a:off x="5244350" y="2489950"/>
          <a:ext cx="3613228" cy="1340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0" numCol="1" spcCol="1270" anchor="t" anchorCtr="0">
          <a:noAutofit/>
        </a:bodyPr>
        <a:lstStyle/>
        <a:p>
          <a:pPr marL="0" lvl="0" indent="0" algn="ctr" defTabSz="711200" rtl="0">
            <a:lnSpc>
              <a:spcPct val="90000"/>
            </a:lnSpc>
            <a:spcBef>
              <a:spcPct val="0"/>
            </a:spcBef>
            <a:spcAft>
              <a:spcPct val="35000"/>
            </a:spcAft>
            <a:buNone/>
          </a:pPr>
          <a:r>
            <a:rPr lang="en-GB" sz="1600" kern="1200" dirty="0"/>
            <a:t>Success in CSR practises increases hotel profitability, customer satisfaction, and employee loyalty, according to studies.</a:t>
          </a:r>
        </a:p>
      </dsp:txBody>
      <dsp:txXfrm>
        <a:off x="5244350" y="2489950"/>
        <a:ext cx="3613228" cy="1340507"/>
      </dsp:txXfrm>
    </dsp:sp>
  </dsp:spTree>
</dsp:drawing>
</file>

<file path=ppt/diagrams/layout1.xml><?xml version="1.0" encoding="utf-8"?>
<dgm:layoutDef xmlns:dgm="http://schemas.openxmlformats.org/drawingml/2006/diagram" xmlns:a="http://schemas.openxmlformats.org/drawingml/2006/main" uniqueId="urn:microsoft.com/office/officeart/2005/8/layout/pList1#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List1#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9BCE0C-CD74-4A59-802C-6D2F8C15331A}" type="datetimeFigureOut">
              <a:rPr lang="en-US" smtClean="0"/>
              <a:pPr/>
              <a:t>6/9/2023</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98501B-77B5-4365-9881-C6E19A3C1E42}" type="slidenum">
              <a:rPr lang="en-US" smtClean="0"/>
              <a:pPr/>
              <a:t>‹#›</a:t>
            </a:fld>
            <a:endParaRPr lang="en-US"/>
          </a:p>
        </p:txBody>
      </p:sp>
    </p:spTree>
    <p:extLst>
      <p:ext uri="{BB962C8B-B14F-4D97-AF65-F5344CB8AC3E}">
        <p14:creationId xmlns:p14="http://schemas.microsoft.com/office/powerpoint/2010/main" val="28514561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4FDEA8-CBB8-46CC-9562-028963DBC55A}" type="datetimeFigureOut">
              <a:rPr lang="en-US" smtClean="0"/>
              <a:pPr/>
              <a:t>6/9/2023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8BD8E7-1312-41F3-99C4-6DA5AF891969}" type="slidenum">
              <a:rPr lang="en-US" smtClean="0"/>
              <a:pPr/>
              <a:t>‹#›</a:t>
            </a:fld>
            <a:endParaRPr lang="en-US"/>
          </a:p>
        </p:txBody>
      </p:sp>
    </p:spTree>
    <p:extLst>
      <p:ext uri="{BB962C8B-B14F-4D97-AF65-F5344CB8AC3E}">
        <p14:creationId xmlns:p14="http://schemas.microsoft.com/office/powerpoint/2010/main" val="2892084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https://web.microsoftstream.com/video/8f5e3d99-d48d-4114-b741-815fd8d28f5e</a:t>
            </a:r>
          </a:p>
        </p:txBody>
      </p:sp>
      <p:sp>
        <p:nvSpPr>
          <p:cNvPr id="4" name="Slide Number Placeholder 3"/>
          <p:cNvSpPr>
            <a:spLocks noGrp="1"/>
          </p:cNvSpPr>
          <p:nvPr>
            <p:ph type="sldNum" sz="quarter" idx="5"/>
          </p:nvPr>
        </p:nvSpPr>
        <p:spPr/>
        <p:txBody>
          <a:bodyPr/>
          <a:lstStyle/>
          <a:p>
            <a:fld id="{FC8BD8E7-1312-41F3-99C4-6DA5AF891969}" type="slidenum">
              <a:rPr lang="en-US" smtClean="0"/>
              <a:pPr/>
              <a:t>1</a:t>
            </a:fld>
            <a:endParaRPr lang="en-US"/>
          </a:p>
        </p:txBody>
      </p:sp>
    </p:spTree>
    <p:extLst>
      <p:ext uri="{BB962C8B-B14F-4D97-AF65-F5344CB8AC3E}">
        <p14:creationId xmlns:p14="http://schemas.microsoft.com/office/powerpoint/2010/main" val="929709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The vital theme of sustainability issues in the hotel and hospitality sector is the focus of today's research paper, which I am pleased to share in this presentation. Due to the possible environmental and social ramifications of sustainability, it has become an urgent concern in this sector (Legrand, Chen, and </a:t>
            </a:r>
            <a:r>
              <a:rPr lang="en-US" sz="1200" kern="1200" dirty="0" err="1">
                <a:solidFill>
                  <a:schemeClr val="tx1"/>
                </a:solidFill>
                <a:effectLst/>
                <a:latin typeface="+mn-lt"/>
                <a:ea typeface="+mn-ea"/>
                <a:cs typeface="+mn-cs"/>
              </a:rPr>
              <a:t>Laeis</a:t>
            </a:r>
            <a:r>
              <a:rPr lang="en-US" sz="1200" kern="1200" dirty="0">
                <a:solidFill>
                  <a:schemeClr val="tx1"/>
                </a:solidFill>
                <a:effectLst/>
                <a:latin typeface="+mn-lt"/>
                <a:ea typeface="+mn-ea"/>
                <a:cs typeface="+mn-cs"/>
              </a:rPr>
              <a:t>, 2022). The necessity of tackling hotel sustainability issues in their operations will be discussed in this talk, which will examine why this theme is so important and relevant for hotels. According to Cooper and Hall (2019), the hotel sector is made up of a wide variety of businesses around the world that provide lodging for millions of tourists. It's crucial to the success of local economies, the growth of the tourism industry, and the creation of new jobs. However, as more people become aware of environmental issues, hotels are beginning to see the value in incorporating sustainability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The growing environmental awareness of consumers, the need for environmentally responsible business methods, and the determination of businesses to achieve sustainable development objectives are all major forces propelling this change.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C8BD8E7-1312-41F3-99C4-6DA5AF891969}" type="slidenum">
              <a:rPr lang="en-US" smtClean="0"/>
              <a:pPr/>
              <a:t>2</a:t>
            </a:fld>
            <a:endParaRPr lang="en-US"/>
          </a:p>
        </p:txBody>
      </p:sp>
    </p:spTree>
    <p:extLst>
      <p:ext uri="{BB962C8B-B14F-4D97-AF65-F5344CB8AC3E}">
        <p14:creationId xmlns:p14="http://schemas.microsoft.com/office/powerpoint/2010/main" val="936626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a core concept in sustainability, corporate social responsibility (CSR) encourages businesses to think about how their actions may affect the world around them. According to Jones, Hillier, and Comfort (2014), corporate social responsibility (CSR) in the hotel sector refers to hotels actively pursuing social and environmental improvement. Recent studies have shown that by engaging in CSR, hotels can improve their brand perception and stakeholder connections while also addressing critical issues including resource consumption and community welfare (González-</a:t>
            </a:r>
            <a:r>
              <a:rPr lang="en-US" sz="1200" kern="1200" dirty="0" err="1">
                <a:solidFill>
                  <a:schemeClr val="tx1"/>
                </a:solidFill>
                <a:effectLst/>
                <a:latin typeface="+mn-lt"/>
                <a:ea typeface="+mn-ea"/>
                <a:cs typeface="+mn-cs"/>
              </a:rPr>
              <a:t>Rodrguez</a:t>
            </a:r>
            <a:r>
              <a:rPr lang="en-US" sz="1200" kern="1200" dirty="0">
                <a:solidFill>
                  <a:schemeClr val="tx1"/>
                </a:solidFill>
                <a:effectLst/>
                <a:latin typeface="+mn-lt"/>
                <a:ea typeface="+mn-ea"/>
                <a:cs typeface="+mn-cs"/>
              </a:rPr>
              <a:t> et al., 2019). Hotels can improve their environmental impact in a number of ways, such by installing energy-saving equipment, implementing waste management strategies, lending financial assistance to </a:t>
            </a:r>
            <a:r>
              <a:rPr lang="en-US" sz="1200" kern="1200" dirty="0" err="1">
                <a:solidFill>
                  <a:schemeClr val="tx1"/>
                </a:solidFill>
                <a:effectLst/>
                <a:latin typeface="+mn-lt"/>
                <a:ea typeface="+mn-ea"/>
                <a:cs typeface="+mn-cs"/>
              </a:rPr>
              <a:t>neighbourhood</a:t>
            </a:r>
            <a:r>
              <a:rPr lang="en-US" sz="1200" kern="1200" dirty="0">
                <a:solidFill>
                  <a:schemeClr val="tx1"/>
                </a:solidFill>
                <a:effectLst/>
                <a:latin typeface="+mn-lt"/>
                <a:ea typeface="+mn-ea"/>
                <a:cs typeface="+mn-cs"/>
              </a:rPr>
              <a:t> projects, and ensuring that their staff members have safe and healthy workplaces (Legrand, Chen, and </a:t>
            </a:r>
            <a:r>
              <a:rPr lang="en-US" sz="1200" kern="1200" dirty="0" err="1">
                <a:solidFill>
                  <a:schemeClr val="tx1"/>
                </a:solidFill>
                <a:effectLst/>
                <a:latin typeface="+mn-lt"/>
                <a:ea typeface="+mn-ea"/>
                <a:cs typeface="+mn-cs"/>
              </a:rPr>
              <a:t>Laeis</a:t>
            </a:r>
            <a:r>
              <a:rPr lang="en-US" sz="1200" kern="1200" dirty="0">
                <a:solidFill>
                  <a:schemeClr val="tx1"/>
                </a:solidFill>
                <a:effectLst/>
                <a:latin typeface="+mn-lt"/>
                <a:ea typeface="+mn-ea"/>
                <a:cs typeface="+mn-cs"/>
              </a:rPr>
              <a:t>, 2022). According to </a:t>
            </a:r>
            <a:r>
              <a:rPr lang="en-US" sz="1200" kern="1200" dirty="0" err="1">
                <a:solidFill>
                  <a:schemeClr val="tx1"/>
                </a:solidFill>
                <a:effectLst/>
                <a:latin typeface="+mn-lt"/>
                <a:ea typeface="+mn-ea"/>
                <a:cs typeface="+mn-cs"/>
              </a:rPr>
              <a:t>Puitha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Rasdi</a:t>
            </a:r>
            <a:r>
              <a:rPr lang="en-US" sz="1200" kern="1200" dirty="0">
                <a:solidFill>
                  <a:schemeClr val="tx1"/>
                </a:solidFill>
                <a:effectLst/>
                <a:latin typeface="+mn-lt"/>
                <a:ea typeface="+mn-ea"/>
                <a:cs typeface="+mn-cs"/>
              </a:rPr>
              <a:t> (2013), these measures not only have a beneficial social and environmental impact on hotels but also have a </a:t>
            </a:r>
            <a:r>
              <a:rPr lang="en-US" sz="1200" kern="1200" dirty="0" err="1">
                <a:solidFill>
                  <a:schemeClr val="tx1"/>
                </a:solidFill>
                <a:effectLst/>
                <a:latin typeface="+mn-lt"/>
                <a:ea typeface="+mn-ea"/>
                <a:cs typeface="+mn-cs"/>
              </a:rPr>
              <a:t>favourable</a:t>
            </a:r>
            <a:r>
              <a:rPr lang="en-US" sz="1200" kern="1200" dirty="0">
                <a:solidFill>
                  <a:schemeClr val="tx1"/>
                </a:solidFill>
                <a:effectLst/>
                <a:latin typeface="+mn-lt"/>
                <a:ea typeface="+mn-ea"/>
                <a:cs typeface="+mn-cs"/>
              </a:rPr>
              <a:t> impact on their bottom lines, customer satisfaction, and employee loyalty.</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C8BD8E7-1312-41F3-99C4-6DA5AF891969}" type="slidenum">
              <a:rPr lang="en-US" smtClean="0"/>
              <a:pPr/>
              <a:t>3</a:t>
            </a:fld>
            <a:endParaRPr lang="en-US"/>
          </a:p>
        </p:txBody>
      </p:sp>
    </p:spTree>
    <p:extLst>
      <p:ext uri="{BB962C8B-B14F-4D97-AF65-F5344CB8AC3E}">
        <p14:creationId xmlns:p14="http://schemas.microsoft.com/office/powerpoint/2010/main" val="41407611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a core concept in sustainability, corporate social responsibility (CSR) encourages businesses to think about how their actions may affect the world around them. According to Jones, Hillier, and Comfort (2014), corporate social responsibility (CSR) in the hotel sector refers to hotels actively pursuing social and environmental improvement. Recent studies have shown that by engaging in CSR, hotels can improve their brand perception and stakeholder connections while also addressing critical issues including resource consumption and community welfare (González-</a:t>
            </a:r>
            <a:r>
              <a:rPr lang="en-US" sz="1200" kern="1200" dirty="0" err="1">
                <a:solidFill>
                  <a:schemeClr val="tx1"/>
                </a:solidFill>
                <a:effectLst/>
                <a:latin typeface="+mn-lt"/>
                <a:ea typeface="+mn-ea"/>
                <a:cs typeface="+mn-cs"/>
              </a:rPr>
              <a:t>Rodrguez</a:t>
            </a:r>
            <a:r>
              <a:rPr lang="en-US" sz="1200" kern="1200" dirty="0">
                <a:solidFill>
                  <a:schemeClr val="tx1"/>
                </a:solidFill>
                <a:effectLst/>
                <a:latin typeface="+mn-lt"/>
                <a:ea typeface="+mn-ea"/>
                <a:cs typeface="+mn-cs"/>
              </a:rPr>
              <a:t> et al., 2019). Hotels can improve their environmental impact in a number of ways, such by installing energy-saving equipment, implementing waste management strategies, lending financial assistance to </a:t>
            </a:r>
            <a:r>
              <a:rPr lang="en-US" sz="1200" kern="1200" dirty="0" err="1">
                <a:solidFill>
                  <a:schemeClr val="tx1"/>
                </a:solidFill>
                <a:effectLst/>
                <a:latin typeface="+mn-lt"/>
                <a:ea typeface="+mn-ea"/>
                <a:cs typeface="+mn-cs"/>
              </a:rPr>
              <a:t>neighbourhood</a:t>
            </a:r>
            <a:r>
              <a:rPr lang="en-US" sz="1200" kern="1200" dirty="0">
                <a:solidFill>
                  <a:schemeClr val="tx1"/>
                </a:solidFill>
                <a:effectLst/>
                <a:latin typeface="+mn-lt"/>
                <a:ea typeface="+mn-ea"/>
                <a:cs typeface="+mn-cs"/>
              </a:rPr>
              <a:t> projects, and ensuring that their staff members have safe and healthy workplaces (Legrand, Chen, and </a:t>
            </a:r>
            <a:r>
              <a:rPr lang="en-US" sz="1200" kern="1200" dirty="0" err="1">
                <a:solidFill>
                  <a:schemeClr val="tx1"/>
                </a:solidFill>
                <a:effectLst/>
                <a:latin typeface="+mn-lt"/>
                <a:ea typeface="+mn-ea"/>
                <a:cs typeface="+mn-cs"/>
              </a:rPr>
              <a:t>Laeis</a:t>
            </a:r>
            <a:r>
              <a:rPr lang="en-US" sz="1200" kern="1200" dirty="0">
                <a:solidFill>
                  <a:schemeClr val="tx1"/>
                </a:solidFill>
                <a:effectLst/>
                <a:latin typeface="+mn-lt"/>
                <a:ea typeface="+mn-ea"/>
                <a:cs typeface="+mn-cs"/>
              </a:rPr>
              <a:t>, 2022). According to </a:t>
            </a:r>
            <a:r>
              <a:rPr lang="en-US" sz="1200" kern="1200" dirty="0" err="1">
                <a:solidFill>
                  <a:schemeClr val="tx1"/>
                </a:solidFill>
                <a:effectLst/>
                <a:latin typeface="+mn-lt"/>
                <a:ea typeface="+mn-ea"/>
                <a:cs typeface="+mn-cs"/>
              </a:rPr>
              <a:t>Puitha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Rasdi</a:t>
            </a:r>
            <a:r>
              <a:rPr lang="en-US" sz="1200" kern="1200" dirty="0">
                <a:solidFill>
                  <a:schemeClr val="tx1"/>
                </a:solidFill>
                <a:effectLst/>
                <a:latin typeface="+mn-lt"/>
                <a:ea typeface="+mn-ea"/>
                <a:cs typeface="+mn-cs"/>
              </a:rPr>
              <a:t> (2013), these measures not only have a beneficial social and environmental impact on hotels but also have a </a:t>
            </a:r>
            <a:r>
              <a:rPr lang="en-US" sz="1200" kern="1200" dirty="0" err="1">
                <a:solidFill>
                  <a:schemeClr val="tx1"/>
                </a:solidFill>
                <a:effectLst/>
                <a:latin typeface="+mn-lt"/>
                <a:ea typeface="+mn-ea"/>
                <a:cs typeface="+mn-cs"/>
              </a:rPr>
              <a:t>favourable</a:t>
            </a:r>
            <a:r>
              <a:rPr lang="en-US" sz="1200" kern="1200" dirty="0">
                <a:solidFill>
                  <a:schemeClr val="tx1"/>
                </a:solidFill>
                <a:effectLst/>
                <a:latin typeface="+mn-lt"/>
                <a:ea typeface="+mn-ea"/>
                <a:cs typeface="+mn-cs"/>
              </a:rPr>
              <a:t> impact on their bottom lines, customer satisfaction, and employee loyalty.</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C8BD8E7-1312-41F3-99C4-6DA5AF891969}" type="slidenum">
              <a:rPr lang="en-US" smtClean="0"/>
              <a:pPr/>
              <a:t>4</a:t>
            </a:fld>
            <a:endParaRPr lang="en-US"/>
          </a:p>
        </p:txBody>
      </p:sp>
    </p:spTree>
    <p:extLst>
      <p:ext uri="{BB962C8B-B14F-4D97-AF65-F5344CB8AC3E}">
        <p14:creationId xmlns:p14="http://schemas.microsoft.com/office/powerpoint/2010/main" val="4140761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Triple Bottom Line (TBL) concept provides a framework for businesses to think about how their actions affect people and the world around them as well as the bottom line. By incorporating sustainable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into all facets of hotel operations, the TBL method can be used in the hotel sector. Responsible sourcing refers to the </a:t>
            </a:r>
            <a:r>
              <a:rPr lang="en-US" sz="1200" kern="1200" dirty="0" err="1">
                <a:solidFill>
                  <a:schemeClr val="tx1"/>
                </a:solidFill>
                <a:effectLst/>
                <a:latin typeface="+mn-lt"/>
                <a:ea typeface="+mn-ea"/>
                <a:cs typeface="+mn-cs"/>
              </a:rPr>
              <a:t>practise</a:t>
            </a:r>
            <a:r>
              <a:rPr lang="en-US" sz="1200" kern="1200" dirty="0">
                <a:solidFill>
                  <a:schemeClr val="tx1"/>
                </a:solidFill>
                <a:effectLst/>
                <a:latin typeface="+mn-lt"/>
                <a:ea typeface="+mn-ea"/>
                <a:cs typeface="+mn-cs"/>
              </a:rPr>
              <a:t> of acquiring goods and services from vendors who share the same values as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(Font, Sánchez-</a:t>
            </a:r>
            <a:r>
              <a:rPr lang="en-US" sz="1200" kern="1200" dirty="0" err="1">
                <a:solidFill>
                  <a:schemeClr val="tx1"/>
                </a:solidFill>
                <a:effectLst/>
                <a:latin typeface="+mn-lt"/>
                <a:ea typeface="+mn-ea"/>
                <a:cs typeface="+mn-cs"/>
              </a:rPr>
              <a:t>Masferrer</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Vinyals-Mirabent</a:t>
            </a:r>
            <a:r>
              <a:rPr lang="en-US" sz="1200" kern="1200" dirty="0">
                <a:solidFill>
                  <a:schemeClr val="tx1"/>
                </a:solidFill>
                <a:effectLst/>
                <a:latin typeface="+mn-lt"/>
                <a:ea typeface="+mn-ea"/>
                <a:cs typeface="+mn-cs"/>
              </a:rPr>
              <a:t>, 2019). TBL can help hotels become good stewards of the environment by lowering their carbon impact. They may show they care about the community by investing in local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and providing safe and healthy working conditions for their employees. Hotels may secure their long-term financial health by cutting expenses and luring eco-conscious guests (Aragon-Correa et al., 2015).</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C8BD8E7-1312-41F3-99C4-6DA5AF891969}" type="slidenum">
              <a:rPr lang="en-US" smtClean="0"/>
              <a:pPr/>
              <a:t>5</a:t>
            </a:fld>
            <a:endParaRPr lang="en-US"/>
          </a:p>
        </p:txBody>
      </p:sp>
    </p:spTree>
    <p:extLst>
      <p:ext uri="{BB962C8B-B14F-4D97-AF65-F5344CB8AC3E}">
        <p14:creationId xmlns:p14="http://schemas.microsoft.com/office/powerpoint/2010/main" val="2840603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Green marketing enables hotels to meet the needs of guests who care about the environment. The green marketing sector is crucial to the hotel industry. Green marketing, as defined by Kotler, Armstrong, Harris, and Piercy (2017), entails creating and advertising goods and services that have a negligible effect on the natural and social environments. To attract and keep eco-conscious customers, hotels must adopt sustainable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and provide eco-friendly amenities. It cannot be </a:t>
            </a:r>
            <a:r>
              <a:rPr lang="en-US" sz="1200" kern="1200" dirty="0" err="1">
                <a:solidFill>
                  <a:schemeClr val="tx1"/>
                </a:solidFill>
                <a:effectLst/>
                <a:latin typeface="+mn-lt"/>
                <a:ea typeface="+mn-ea"/>
                <a:cs typeface="+mn-cs"/>
              </a:rPr>
              <a:t>emphasised</a:t>
            </a:r>
            <a:r>
              <a:rPr lang="en-US" sz="1200" kern="1200" dirty="0">
                <a:solidFill>
                  <a:schemeClr val="tx1"/>
                </a:solidFill>
                <a:effectLst/>
                <a:latin typeface="+mn-lt"/>
                <a:ea typeface="+mn-ea"/>
                <a:cs typeface="+mn-cs"/>
              </a:rPr>
              <a:t> how important green marketing is to the hotel sector. These days, guests expect hotels to go the extra mile to show they care about the environment, and they actively seek out those who do. It has been shown by Choi and Yu's (2020) research that there is an increasing need for sustainable offerings in the hotel business. Hoteliers may promote themselves as eco-friendly businesses by embracing green marketing, attracting more guests and earning a competitive edge.</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C8BD8E7-1312-41F3-99C4-6DA5AF891969}" type="slidenum">
              <a:rPr lang="en-US" smtClean="0"/>
              <a:pPr/>
              <a:t>6</a:t>
            </a:fld>
            <a:endParaRPr lang="en-US"/>
          </a:p>
        </p:txBody>
      </p:sp>
    </p:spTree>
    <p:extLst>
      <p:ext uri="{BB962C8B-B14F-4D97-AF65-F5344CB8AC3E}">
        <p14:creationId xmlns:p14="http://schemas.microsoft.com/office/powerpoint/2010/main" val="19912164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Water management is of utmost importance to the hotel sector. In hotels, multiple activities, such as cleaning, cooking, and doing laundry, consume a significant amount of water on a daily basis. Research conducted by </a:t>
            </a:r>
            <a:r>
              <a:rPr lang="en-US" sz="1200" kern="1200" dirty="0" err="1">
                <a:solidFill>
                  <a:schemeClr val="tx1"/>
                </a:solidFill>
                <a:effectLst/>
                <a:latin typeface="+mn-lt"/>
                <a:ea typeface="+mn-ea"/>
                <a:cs typeface="+mn-cs"/>
              </a:rPr>
              <a:t>Gossling</a:t>
            </a:r>
            <a:r>
              <a:rPr lang="en-US" sz="1200" kern="1200" dirty="0">
                <a:solidFill>
                  <a:schemeClr val="tx1"/>
                </a:solidFill>
                <a:effectLst/>
                <a:latin typeface="+mn-lt"/>
                <a:ea typeface="+mn-ea"/>
                <a:cs typeface="+mn-cs"/>
              </a:rPr>
              <a:t> et al. (2012) found that the average daily water use in a single hotel room might be as high as 440 </a:t>
            </a:r>
            <a:r>
              <a:rPr lang="en-US" sz="1200" kern="1200" dirty="0" err="1">
                <a:solidFill>
                  <a:schemeClr val="tx1"/>
                </a:solidFill>
                <a:effectLst/>
                <a:latin typeface="+mn-lt"/>
                <a:ea typeface="+mn-ea"/>
                <a:cs typeface="+mn-cs"/>
              </a:rPr>
              <a:t>litres</a:t>
            </a:r>
            <a:r>
              <a:rPr lang="en-US" sz="1200" kern="1200" dirty="0">
                <a:solidFill>
                  <a:schemeClr val="tx1"/>
                </a:solidFill>
                <a:effectLst/>
                <a:latin typeface="+mn-lt"/>
                <a:ea typeface="+mn-ea"/>
                <a:cs typeface="+mn-cs"/>
              </a:rPr>
              <a:t>. In view of growing concerns regarding water scarcity and the negative impacts of excessive water use on the environment, hotels need to implement efficient water management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in order to reduce their water footprint and contribute to the achievement of sustainability goals.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C8BD8E7-1312-41F3-99C4-6DA5AF891969}" type="slidenum">
              <a:rPr lang="en-US" smtClean="0"/>
              <a:pPr/>
              <a:t>7</a:t>
            </a:fld>
            <a:endParaRPr lang="en-US"/>
          </a:p>
        </p:txBody>
      </p:sp>
    </p:spTree>
    <p:extLst>
      <p:ext uri="{BB962C8B-B14F-4D97-AF65-F5344CB8AC3E}">
        <p14:creationId xmlns:p14="http://schemas.microsoft.com/office/powerpoint/2010/main" val="41570716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environmental sustainability and operational efficiency of hotels are greatly impacted by their water management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It is possible for hotels to significantly reduce their water use through the implementation of water-saving measures, so contributing to the conservation of this precious resource. According to research, hotels can cut their water use by as much as 30 percent by using water-saving measures (</a:t>
            </a:r>
            <a:r>
              <a:rPr lang="en-US" sz="1200" kern="1200" dirty="0" err="1">
                <a:solidFill>
                  <a:schemeClr val="tx1"/>
                </a:solidFill>
                <a:effectLst/>
                <a:latin typeface="+mn-lt"/>
                <a:ea typeface="+mn-ea"/>
                <a:cs typeface="+mn-cs"/>
              </a:rPr>
              <a:t>Hassanien</a:t>
            </a:r>
            <a:r>
              <a:rPr lang="en-US" sz="1200" kern="1200" dirty="0">
                <a:solidFill>
                  <a:schemeClr val="tx1"/>
                </a:solidFill>
                <a:effectLst/>
                <a:latin typeface="+mn-lt"/>
                <a:ea typeface="+mn-ea"/>
                <a:cs typeface="+mn-cs"/>
              </a:rPr>
              <a:t> et al., 2020). This not only lessens the hotel's negative impact on the environment, but also saves money in the form of lower water costs. Also, hotels' overall sustainability performance improves when they employ good water management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The hotel's dedication to sustainable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is seen in its water conservation efforts, which are consistent with CSR standards. Hotels that </a:t>
            </a:r>
            <a:r>
              <a:rPr lang="en-US" sz="1200" kern="1200" dirty="0" err="1">
                <a:solidFill>
                  <a:schemeClr val="tx1"/>
                </a:solidFill>
                <a:effectLst/>
                <a:latin typeface="+mn-lt"/>
                <a:ea typeface="+mn-ea"/>
                <a:cs typeface="+mn-cs"/>
              </a:rPr>
              <a:t>prioritise</a:t>
            </a:r>
            <a:r>
              <a:rPr lang="en-US" sz="1200" kern="1200" dirty="0">
                <a:solidFill>
                  <a:schemeClr val="tx1"/>
                </a:solidFill>
                <a:effectLst/>
                <a:latin typeface="+mn-lt"/>
                <a:ea typeface="+mn-ea"/>
                <a:cs typeface="+mn-cs"/>
              </a:rPr>
              <a:t> water management can improve their brand's image and draw eco-conscious visitors as guests value staying in environmentally friendly accommodations.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C8BD8E7-1312-41F3-99C4-6DA5AF891969}" type="slidenum">
              <a:rPr lang="en-US" smtClean="0"/>
              <a:pPr/>
              <a:t>8</a:t>
            </a:fld>
            <a:endParaRPr lang="en-US"/>
          </a:p>
        </p:txBody>
      </p:sp>
    </p:spTree>
    <p:extLst>
      <p:ext uri="{BB962C8B-B14F-4D97-AF65-F5344CB8AC3E}">
        <p14:creationId xmlns:p14="http://schemas.microsoft.com/office/powerpoint/2010/main" val="9452072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Low-flow showerheads, and toilets are only some of the water-efficient fixtures that hotels have installed in response to the water management dilemma (Choi and </a:t>
            </a:r>
            <a:r>
              <a:rPr lang="en-US" sz="1200" kern="1200" dirty="0" err="1">
                <a:solidFill>
                  <a:schemeClr val="tx1"/>
                </a:solidFill>
                <a:effectLst/>
                <a:latin typeface="+mn-lt"/>
                <a:ea typeface="+mn-ea"/>
                <a:cs typeface="+mn-cs"/>
              </a:rPr>
              <a:t>Ruhanen</a:t>
            </a:r>
            <a:r>
              <a:rPr lang="en-US" sz="1200" kern="1200" dirty="0">
                <a:solidFill>
                  <a:schemeClr val="tx1"/>
                </a:solidFill>
                <a:effectLst/>
                <a:latin typeface="+mn-lt"/>
                <a:ea typeface="+mn-ea"/>
                <a:cs typeface="+mn-cs"/>
              </a:rPr>
              <a:t>, 2011). It has been shown that hotels that implement linen and towel reuse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can reduce their water and energy usage in laundry by as much as 30 percent (</a:t>
            </a:r>
            <a:r>
              <a:rPr lang="en-US" sz="1200" kern="1200" dirty="0" err="1">
                <a:solidFill>
                  <a:schemeClr val="tx1"/>
                </a:solidFill>
                <a:effectLst/>
                <a:latin typeface="+mn-lt"/>
                <a:ea typeface="+mn-ea"/>
                <a:cs typeface="+mn-cs"/>
              </a:rPr>
              <a:t>Hassanien</a:t>
            </a:r>
            <a:r>
              <a:rPr lang="en-US" sz="1200" kern="1200" dirty="0">
                <a:solidFill>
                  <a:schemeClr val="tx1"/>
                </a:solidFill>
                <a:effectLst/>
                <a:latin typeface="+mn-lt"/>
                <a:ea typeface="+mn-ea"/>
                <a:cs typeface="+mn-cs"/>
              </a:rPr>
              <a:t> et al., 2020). As an alternative to using drinking water for landscaping and toilet flushing, some hotels have installed rainwater collection and graywater recycling systems (</a:t>
            </a:r>
            <a:r>
              <a:rPr lang="en-US" sz="1200" kern="1200" dirty="0" err="1">
                <a:solidFill>
                  <a:schemeClr val="tx1"/>
                </a:solidFill>
                <a:effectLst/>
                <a:latin typeface="+mn-lt"/>
                <a:ea typeface="+mn-ea"/>
                <a:cs typeface="+mn-cs"/>
              </a:rPr>
              <a:t>Gössling</a:t>
            </a:r>
            <a:r>
              <a:rPr lang="en-US" sz="1200" kern="1200" dirty="0">
                <a:solidFill>
                  <a:schemeClr val="tx1"/>
                </a:solidFill>
                <a:effectLst/>
                <a:latin typeface="+mn-lt"/>
                <a:ea typeface="+mn-ea"/>
                <a:cs typeface="+mn-cs"/>
              </a:rPr>
              <a:t> et al., 2012). In order to encourage water conservation amongst hotel staff, many establishments have implemented training and awareness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Swarbrooke</a:t>
            </a:r>
            <a:r>
              <a:rPr lang="en-US" sz="1200" kern="1200" dirty="0">
                <a:solidFill>
                  <a:schemeClr val="tx1"/>
                </a:solidFill>
                <a:effectLst/>
                <a:latin typeface="+mn-lt"/>
                <a:ea typeface="+mn-ea"/>
                <a:cs typeface="+mn-cs"/>
              </a:rPr>
              <a:t> and Horner, 2012).</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C8BD8E7-1312-41F3-99C4-6DA5AF891969}" type="slidenum">
              <a:rPr lang="en-US" smtClean="0"/>
              <a:pPr/>
              <a:t>9</a:t>
            </a:fld>
            <a:endParaRPr lang="en-US"/>
          </a:p>
        </p:txBody>
      </p:sp>
    </p:spTree>
    <p:extLst>
      <p:ext uri="{BB962C8B-B14F-4D97-AF65-F5344CB8AC3E}">
        <p14:creationId xmlns:p14="http://schemas.microsoft.com/office/powerpoint/2010/main" val="17041408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Water-saving solutions are becoming more popular in hotels, and some high-profile cases prove their efficacy. A UK example is Premier Inn. Premier Inn pioneered water-saving technology in hotels. They have reduced their water footprint using low-flow showerheads, faucets, and dual-flush toilets (Jones et al., 2016). These technologies have lowered Premier Inn's hotels' water use. Premier Inn boasts smart metering and water-efficient fixtures. The </a:t>
            </a:r>
            <a:r>
              <a:rPr lang="en-US" sz="1200" kern="1200" dirty="0" err="1">
                <a:solidFill>
                  <a:schemeClr val="tx1"/>
                </a:solidFill>
                <a:effectLst/>
                <a:latin typeface="+mn-lt"/>
                <a:ea typeface="+mn-ea"/>
                <a:cs typeface="+mn-cs"/>
              </a:rPr>
              <a:t>Burj</a:t>
            </a:r>
            <a:r>
              <a:rPr lang="en-US" sz="1200" kern="1200" dirty="0">
                <a:solidFill>
                  <a:schemeClr val="tx1"/>
                </a:solidFill>
                <a:effectLst/>
                <a:latin typeface="+mn-lt"/>
                <a:ea typeface="+mn-ea"/>
                <a:cs typeface="+mn-cs"/>
              </a:rPr>
              <a:t> Al Arab hotel in Dubai is another example of opulence and sustainability. Due to Dubai's arid climate and scarce freshwater resources, the </a:t>
            </a:r>
            <a:r>
              <a:rPr lang="en-US" sz="1200" kern="1200" dirty="0" err="1">
                <a:solidFill>
                  <a:schemeClr val="tx1"/>
                </a:solidFill>
                <a:effectLst/>
                <a:latin typeface="+mn-lt"/>
                <a:ea typeface="+mn-ea"/>
                <a:cs typeface="+mn-cs"/>
              </a:rPr>
              <a:t>Burj</a:t>
            </a:r>
            <a:r>
              <a:rPr lang="en-US" sz="1200" kern="1200" dirty="0">
                <a:solidFill>
                  <a:schemeClr val="tx1"/>
                </a:solidFill>
                <a:effectLst/>
                <a:latin typeface="+mn-lt"/>
                <a:ea typeface="+mn-ea"/>
                <a:cs typeface="+mn-cs"/>
              </a:rPr>
              <a:t> Al Arab has taken special steps to ensure sustainable water management. For its water supply, the hotel relies on seawater desalination technology (</a:t>
            </a:r>
            <a:r>
              <a:rPr lang="en-US" sz="1200" kern="1200" dirty="0" err="1">
                <a:solidFill>
                  <a:schemeClr val="tx1"/>
                </a:solidFill>
                <a:effectLst/>
                <a:latin typeface="+mn-lt"/>
                <a:ea typeface="+mn-ea"/>
                <a:cs typeface="+mn-cs"/>
              </a:rPr>
              <a:t>Bohdanowicz</a:t>
            </a:r>
            <a:r>
              <a:rPr lang="en-US" sz="1200" kern="1200" dirty="0">
                <a:solidFill>
                  <a:schemeClr val="tx1"/>
                </a:solidFill>
                <a:effectLst/>
                <a:latin typeface="+mn-lt"/>
                <a:ea typeface="+mn-ea"/>
                <a:cs typeface="+mn-cs"/>
              </a:rPr>
              <a:t> et al., 2011). Seawater is purified by having its salt and other pollutants removed so that it can be used for a variety of purposes in the hotel. In addition, the </a:t>
            </a:r>
            <a:r>
              <a:rPr lang="en-US" sz="1200" kern="1200" dirty="0" err="1">
                <a:solidFill>
                  <a:schemeClr val="tx1"/>
                </a:solidFill>
                <a:effectLst/>
                <a:latin typeface="+mn-lt"/>
                <a:ea typeface="+mn-ea"/>
                <a:cs typeface="+mn-cs"/>
              </a:rPr>
              <a:t>Burj</a:t>
            </a:r>
            <a:r>
              <a:rPr lang="en-US" sz="1200" kern="1200" dirty="0">
                <a:solidFill>
                  <a:schemeClr val="tx1"/>
                </a:solidFill>
                <a:effectLst/>
                <a:latin typeface="+mn-lt"/>
                <a:ea typeface="+mn-ea"/>
                <a:cs typeface="+mn-cs"/>
              </a:rPr>
              <a:t> Al Arab has set up water recycling and treatment facilities to lessen its consumption of potable water. These systems collect and purify wastewater from the hotel for non-drinking uses like irrigation and cooling (Pirani and Arafat, 2014). The </a:t>
            </a:r>
            <a:r>
              <a:rPr lang="en-US" sz="1200" kern="1200" dirty="0" err="1">
                <a:solidFill>
                  <a:schemeClr val="tx1"/>
                </a:solidFill>
                <a:effectLst/>
                <a:latin typeface="+mn-lt"/>
                <a:ea typeface="+mn-ea"/>
                <a:cs typeface="+mn-cs"/>
              </a:rPr>
              <a:t>Burj</a:t>
            </a:r>
            <a:r>
              <a:rPr lang="en-US" sz="1200" kern="1200" dirty="0">
                <a:solidFill>
                  <a:schemeClr val="tx1"/>
                </a:solidFill>
                <a:effectLst/>
                <a:latin typeface="+mn-lt"/>
                <a:ea typeface="+mn-ea"/>
                <a:cs typeface="+mn-cs"/>
              </a:rPr>
              <a:t> Al Arab has helped regional water conservation efforts by drastically cutting its use of potable water due to its innovative water recycling technologies.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C8BD8E7-1312-41F3-99C4-6DA5AF891969}" type="slidenum">
              <a:rPr lang="en-US" smtClean="0"/>
              <a:pPr/>
              <a:t>10</a:t>
            </a:fld>
            <a:endParaRPr lang="en-US"/>
          </a:p>
        </p:txBody>
      </p:sp>
    </p:spTree>
    <p:extLst>
      <p:ext uri="{BB962C8B-B14F-4D97-AF65-F5344CB8AC3E}">
        <p14:creationId xmlns:p14="http://schemas.microsoft.com/office/powerpoint/2010/main" val="32188902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hotel business is tackling environmental issues, and future laws and management solutions can improve water management. These solutions promote water saving, waste reduction, and sector sustainability.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Water efficiency regulations could be tightened. Governments and regulatory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that set greater water consumption limitations may demand hotel water-saving fixtures and systems. With these rules, hotels must conserve water and contribute to water resource management (</a:t>
            </a:r>
            <a:r>
              <a:rPr lang="en-US" sz="1200" kern="1200" dirty="0" err="1">
                <a:solidFill>
                  <a:schemeClr val="tx1"/>
                </a:solidFill>
                <a:effectLst/>
                <a:latin typeface="+mn-lt"/>
                <a:ea typeface="+mn-ea"/>
                <a:cs typeface="+mn-cs"/>
              </a:rPr>
              <a:t>Schianetz</a:t>
            </a:r>
            <a:r>
              <a:rPr lang="en-US" sz="1200" kern="1200" dirty="0">
                <a:solidFill>
                  <a:schemeClr val="tx1"/>
                </a:solidFill>
                <a:effectLst/>
                <a:latin typeface="+mn-lt"/>
                <a:ea typeface="+mn-ea"/>
                <a:cs typeface="+mn-cs"/>
              </a:rPr>
              <a:t> et al., 2018).</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Legislation, incentives, and certifications can assist hotels implement sustainable water management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Governments and trade associations may award water-conserving hotels. LEED (Leadership in Energy and Environmental Design) and Green Globe certifications give hotels a framework for sustainable water management and show guests and stakeholders their commitment (Han et al., 2020).</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Water-saving gadgets is another key strategy. Hotel can improve water efficiency. This includes water recycling, irrigation, and water treatment innovations. University, research, and technology linkages can promote sustainable water management (Font et al., 2017).</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Water management involves regional cooperation. Hotels can work with local water authorities, environmental groups, and community groups to address water-related issues. Educating, engaging, and conserving water together benefits everyone (Kim et al., 2019).</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C8BD8E7-1312-41F3-99C4-6DA5AF891969}" type="slidenum">
              <a:rPr lang="en-US" smtClean="0"/>
              <a:pPr/>
              <a:t>11</a:t>
            </a:fld>
            <a:endParaRPr lang="en-US"/>
          </a:p>
        </p:txBody>
      </p:sp>
    </p:spTree>
    <p:extLst>
      <p:ext uri="{BB962C8B-B14F-4D97-AF65-F5344CB8AC3E}">
        <p14:creationId xmlns:p14="http://schemas.microsoft.com/office/powerpoint/2010/main" val="37198031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Cooper, C. and Hall, M. (2019). Contemporary Tourism: An International Approach, 4th </a:t>
            </a:r>
            <a:r>
              <a:rPr lang="en-US" sz="1200" kern="1200" dirty="0" err="1">
                <a:solidFill>
                  <a:schemeClr val="tx1"/>
                </a:solidFill>
                <a:effectLst/>
                <a:latin typeface="+mn-lt"/>
                <a:ea typeface="+mn-ea"/>
                <a:cs typeface="+mn-cs"/>
              </a:rPr>
              <a:t>Edn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Goodfellows</a:t>
            </a:r>
            <a:r>
              <a:rPr lang="en-US" sz="1200" kern="1200" dirty="0">
                <a:solidFill>
                  <a:schemeClr val="tx1"/>
                </a:solidFill>
                <a:effectLst/>
                <a:latin typeface="+mn-lt"/>
                <a:ea typeface="+mn-ea"/>
                <a:cs typeface="+mn-cs"/>
              </a:rPr>
              <a:t>, Oxford.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Jones, P., Hillier, D., and Comfort, D. (2014). Sustainability in the global hotel industry. International Journal of Contemporary Hospitality Management.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González-Rodríguez, M. R., Martín-Samper, R. C., </a:t>
            </a:r>
            <a:r>
              <a:rPr lang="en-US" sz="1200" kern="1200" dirty="0" err="1">
                <a:solidFill>
                  <a:schemeClr val="tx1"/>
                </a:solidFill>
                <a:effectLst/>
                <a:latin typeface="+mn-lt"/>
                <a:ea typeface="+mn-ea"/>
                <a:cs typeface="+mn-cs"/>
              </a:rPr>
              <a:t>Köseoglu</a:t>
            </a:r>
            <a:r>
              <a:rPr lang="en-US" sz="1200" kern="1200" dirty="0">
                <a:solidFill>
                  <a:schemeClr val="tx1"/>
                </a:solidFill>
                <a:effectLst/>
                <a:latin typeface="+mn-lt"/>
                <a:ea typeface="+mn-ea"/>
                <a:cs typeface="+mn-cs"/>
              </a:rPr>
              <a:t>, M. A., and </a:t>
            </a:r>
            <a:r>
              <a:rPr lang="en-US" sz="1200" kern="1200" dirty="0" err="1">
                <a:solidFill>
                  <a:schemeClr val="tx1"/>
                </a:solidFill>
                <a:effectLst/>
                <a:latin typeface="+mn-lt"/>
                <a:ea typeface="+mn-ea"/>
                <a:cs typeface="+mn-cs"/>
              </a:rPr>
              <a:t>Okumus</a:t>
            </a:r>
            <a:r>
              <a:rPr lang="en-US" sz="1200" kern="1200" dirty="0">
                <a:solidFill>
                  <a:schemeClr val="tx1"/>
                </a:solidFill>
                <a:effectLst/>
                <a:latin typeface="+mn-lt"/>
                <a:ea typeface="+mn-ea"/>
                <a:cs typeface="+mn-cs"/>
              </a:rPr>
              <a:t>, F. (2019). Hotels’ corporate social responsibility practices,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culture, firm reputation, and performance. Journal of sustainable tourism.</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Legrand, W., Chen, J. S., and </a:t>
            </a:r>
            <a:r>
              <a:rPr lang="en-US" sz="1200" kern="1200" dirty="0" err="1">
                <a:solidFill>
                  <a:schemeClr val="tx1"/>
                </a:solidFill>
                <a:effectLst/>
                <a:latin typeface="+mn-lt"/>
                <a:ea typeface="+mn-ea"/>
                <a:cs typeface="+mn-cs"/>
              </a:rPr>
              <a:t>Laeis</a:t>
            </a:r>
            <a:r>
              <a:rPr lang="en-US" sz="1200" kern="1200" dirty="0">
                <a:solidFill>
                  <a:schemeClr val="tx1"/>
                </a:solidFill>
                <a:effectLst/>
                <a:latin typeface="+mn-lt"/>
                <a:ea typeface="+mn-ea"/>
                <a:cs typeface="+mn-cs"/>
              </a:rPr>
              <a:t>, G. C. (2022). Sustainability in the hospitality industry: Principles of sustainable operations. Taylor and Francis.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Font, X., Sánchez-</a:t>
            </a:r>
            <a:r>
              <a:rPr lang="en-US" sz="1200" kern="1200" dirty="0" err="1">
                <a:solidFill>
                  <a:schemeClr val="tx1"/>
                </a:solidFill>
                <a:effectLst/>
                <a:latin typeface="+mn-lt"/>
                <a:ea typeface="+mn-ea"/>
                <a:cs typeface="+mn-cs"/>
              </a:rPr>
              <a:t>Masferrer</a:t>
            </a:r>
            <a:r>
              <a:rPr lang="en-US" sz="1200" kern="1200" dirty="0">
                <a:solidFill>
                  <a:schemeClr val="tx1"/>
                </a:solidFill>
                <a:effectLst/>
                <a:latin typeface="+mn-lt"/>
                <a:ea typeface="+mn-ea"/>
                <a:cs typeface="+mn-cs"/>
              </a:rPr>
              <a:t>, M., and </a:t>
            </a:r>
            <a:r>
              <a:rPr lang="en-US" sz="1200" kern="1200" dirty="0" err="1">
                <a:solidFill>
                  <a:schemeClr val="tx1"/>
                </a:solidFill>
                <a:effectLst/>
                <a:latin typeface="+mn-lt"/>
                <a:ea typeface="+mn-ea"/>
                <a:cs typeface="+mn-cs"/>
              </a:rPr>
              <a:t>Vinyals-Mirabent</a:t>
            </a:r>
            <a:r>
              <a:rPr lang="en-US" sz="1200" kern="1200" dirty="0">
                <a:solidFill>
                  <a:schemeClr val="tx1"/>
                </a:solidFill>
                <a:effectLst/>
                <a:latin typeface="+mn-lt"/>
                <a:ea typeface="+mn-ea"/>
                <a:cs typeface="+mn-cs"/>
              </a:rPr>
              <a:t>, S. (2019). Triple Bottom Line in tourism: A systematic literature review. Sustainability.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Aragon-Correa, J. A., Sharma, S., </a:t>
            </a:r>
            <a:r>
              <a:rPr lang="en-US" sz="1200" kern="1200" dirty="0" err="1">
                <a:solidFill>
                  <a:schemeClr val="tx1"/>
                </a:solidFill>
                <a:effectLst/>
                <a:latin typeface="+mn-lt"/>
                <a:ea typeface="+mn-ea"/>
                <a:cs typeface="+mn-cs"/>
              </a:rPr>
              <a:t>García</a:t>
            </a:r>
            <a:r>
              <a:rPr lang="en-US" sz="1200" kern="1200" dirty="0">
                <a:solidFill>
                  <a:schemeClr val="tx1"/>
                </a:solidFill>
                <a:effectLst/>
                <a:latin typeface="+mn-lt"/>
                <a:ea typeface="+mn-ea"/>
                <a:cs typeface="+mn-cs"/>
              </a:rPr>
              <a:t>-Morales, V. J., and Rueda-</a:t>
            </a:r>
            <a:r>
              <a:rPr lang="en-US" sz="1200" kern="1200" dirty="0" err="1">
                <a:solidFill>
                  <a:schemeClr val="tx1"/>
                </a:solidFill>
                <a:effectLst/>
                <a:latin typeface="+mn-lt"/>
                <a:ea typeface="+mn-ea"/>
                <a:cs typeface="+mn-cs"/>
              </a:rPr>
              <a:t>Manzanares</a:t>
            </a:r>
            <a:r>
              <a:rPr lang="en-US" sz="1200" kern="1200" dirty="0">
                <a:solidFill>
                  <a:schemeClr val="tx1"/>
                </a:solidFill>
                <a:effectLst/>
                <a:latin typeface="+mn-lt"/>
                <a:ea typeface="+mn-ea"/>
                <a:cs typeface="+mn-cs"/>
              </a:rPr>
              <a:t>, A. (2015). The influence of stakeholders on the environmental strategy of service firms: The moderating effects of complexity, uncertainty and munificence. British Journal of Management.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González-Tapia, M. J., and </a:t>
            </a:r>
            <a:r>
              <a:rPr lang="en-US" sz="1200" kern="1200" dirty="0" err="1">
                <a:solidFill>
                  <a:schemeClr val="tx1"/>
                </a:solidFill>
                <a:effectLst/>
                <a:latin typeface="+mn-lt"/>
                <a:ea typeface="+mn-ea"/>
                <a:cs typeface="+mn-cs"/>
              </a:rPr>
              <a:t>Bayón</a:t>
            </a:r>
            <a:r>
              <a:rPr lang="en-US" sz="1200" kern="1200" dirty="0">
                <a:solidFill>
                  <a:schemeClr val="tx1"/>
                </a:solidFill>
                <a:effectLst/>
                <a:latin typeface="+mn-lt"/>
                <a:ea typeface="+mn-ea"/>
                <a:cs typeface="+mn-cs"/>
              </a:rPr>
              <a:t>, T. (2016). Main barriers and enablers to the adoption of sustainability practices in tourism and hospitality. Sustainability.</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Gössling</a:t>
            </a:r>
            <a:r>
              <a:rPr lang="en-US" sz="1200" kern="1200" dirty="0">
                <a:solidFill>
                  <a:schemeClr val="tx1"/>
                </a:solidFill>
                <a:effectLst/>
                <a:latin typeface="+mn-lt"/>
                <a:ea typeface="+mn-ea"/>
                <a:cs typeface="+mn-cs"/>
              </a:rPr>
              <a:t>, S., Scott, D., and Hall, C. M. (2020). Tourism and Water: Interactions and Impacts. Channel View Publications.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Jones, P., and Comfort, D. (2016). Sustainability in the global hotel industry. International Journal of Contemporary Hospitality Management, 28(1), 36-67.</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C8BD8E7-1312-41F3-99C4-6DA5AF891969}" type="slidenum">
              <a:rPr lang="en-US" smtClean="0"/>
              <a:pPr/>
              <a:t>12</a:t>
            </a:fld>
            <a:endParaRPr lang="en-US"/>
          </a:p>
        </p:txBody>
      </p:sp>
    </p:spTree>
    <p:extLst>
      <p:ext uri="{BB962C8B-B14F-4D97-AF65-F5344CB8AC3E}">
        <p14:creationId xmlns:p14="http://schemas.microsoft.com/office/powerpoint/2010/main" val="2862422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lumMod val="75000"/>
          </a:schemeClr>
        </a:solidFill>
        <a:effectLst/>
      </p:bgPr>
    </p:bg>
    <p:spTree>
      <p:nvGrpSpPr>
        <p:cNvPr id="1" name=""/>
        <p:cNvGrpSpPr/>
        <p:nvPr/>
      </p:nvGrpSpPr>
      <p:grpSpPr>
        <a:xfrm>
          <a:off x="0" y="0"/>
          <a:ext cx="0" cy="0"/>
          <a:chOff x="0" y="0"/>
          <a:chExt cx="0" cy="0"/>
        </a:xfrm>
      </p:grpSpPr>
      <p:sp>
        <p:nvSpPr>
          <p:cNvPr id="7" name="Rectangle 6"/>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1548245"/>
            <a:ext cx="10515600" cy="2240280"/>
          </a:xfrm>
        </p:spPr>
        <p:txBody>
          <a:bodyPr anchor="b">
            <a:normAutofit/>
          </a:bodyPr>
          <a:lstStyle>
            <a:lvl1pPr algn="ctr">
              <a:defRPr sz="4400">
                <a:solidFill>
                  <a:schemeClr val="bg1"/>
                </a:solidFill>
              </a:defRPr>
            </a:lvl1pPr>
          </a:lstStyle>
          <a:p>
            <a:r>
              <a:rPr lang="en-US"/>
              <a:t>Click to edit Master title style</a:t>
            </a:r>
          </a:p>
        </p:txBody>
      </p:sp>
      <p:sp>
        <p:nvSpPr>
          <p:cNvPr id="3" name="Subtitle 2"/>
          <p:cNvSpPr>
            <a:spLocks noGrp="1"/>
          </p:cNvSpPr>
          <p:nvPr>
            <p:ph type="subTitle" idx="1"/>
          </p:nvPr>
        </p:nvSpPr>
        <p:spPr>
          <a:xfrm>
            <a:off x="838200" y="3854659"/>
            <a:ext cx="10515600" cy="1143000"/>
          </a:xfrm>
        </p:spPr>
        <p:txBody>
          <a:bodyPr>
            <a:normAutofit/>
          </a:bodyPr>
          <a:lstStyle>
            <a:lvl1pPr marL="0" indent="0" algn="ctr">
              <a:buNone/>
              <a:defRPr sz="2000" cap="all"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79886275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Slide with Pictures">
    <p:bg>
      <p:bgRef idx="1001">
        <a:schemeClr val="bg1"/>
      </p:bgRef>
    </p:bg>
    <p:spTree>
      <p:nvGrpSpPr>
        <p:cNvPr id="1" name=""/>
        <p:cNvGrpSpPr/>
        <p:nvPr/>
      </p:nvGrpSpPr>
      <p:grpSpPr>
        <a:xfrm>
          <a:off x="0" y="0"/>
          <a:ext cx="0" cy="0"/>
          <a:chOff x="0" y="0"/>
          <a:chExt cx="0" cy="0"/>
        </a:xfrm>
      </p:grpSpPr>
      <p:sp>
        <p:nvSpPr>
          <p:cNvPr id="8" name="Rectangle 7"/>
          <p:cNvSpPr/>
          <p:nvPr userDrawn="1"/>
        </p:nvSpPr>
        <p:spPr>
          <a:xfrm>
            <a:off x="0" y="4800600"/>
            <a:ext cx="12192000" cy="2057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33400" y="5084483"/>
            <a:ext cx="11125200" cy="914400"/>
          </a:xfrm>
        </p:spPr>
        <p:txBody>
          <a:bodyPr anchor="b">
            <a:normAutofit/>
          </a:bodyPr>
          <a:lstStyle>
            <a:lvl1pPr algn="ctr">
              <a:defRPr sz="4400" spc="-50" baseline="0">
                <a:solidFill>
                  <a:schemeClr val="bg1"/>
                </a:solidFill>
              </a:defRPr>
            </a:lvl1pPr>
          </a:lstStyle>
          <a:p>
            <a:r>
              <a:rPr lang="en-US"/>
              <a:t>Click to edit Master title style</a:t>
            </a:r>
            <a:endParaRPr lang="en-US" dirty="0"/>
          </a:p>
        </p:txBody>
      </p:sp>
      <p:sp>
        <p:nvSpPr>
          <p:cNvPr id="9" name="Picture Placeholder 2" descr="An empty placeholder to add an image. Click on the placeholder and select the image that you wish to add"/>
          <p:cNvSpPr>
            <a:spLocks noGrp="1"/>
          </p:cNvSpPr>
          <p:nvPr>
            <p:ph type="pic" idx="10"/>
          </p:nvPr>
        </p:nvSpPr>
        <p:spPr>
          <a:xfrm>
            <a:off x="1"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3" name="Picture Placeholder 2" descr="An empty placeholder to add an image. Click on the placeholder and select the image that you wish to add"/>
          <p:cNvSpPr>
            <a:spLocks noGrp="1"/>
          </p:cNvSpPr>
          <p:nvPr>
            <p:ph type="pic" idx="11"/>
          </p:nvPr>
        </p:nvSpPr>
        <p:spPr>
          <a:xfrm>
            <a:off x="4084320"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4" name="Picture Placeholder 2" descr="An empty placeholder to add an image. Click on the placeholder and select the image that you wish to add"/>
          <p:cNvSpPr>
            <a:spLocks noGrp="1"/>
          </p:cNvSpPr>
          <p:nvPr>
            <p:ph type="pic" idx="12"/>
          </p:nvPr>
        </p:nvSpPr>
        <p:spPr>
          <a:xfrm>
            <a:off x="8168640"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3" name="Subtitle 2"/>
          <p:cNvSpPr>
            <a:spLocks noGrp="1"/>
          </p:cNvSpPr>
          <p:nvPr>
            <p:ph type="subTitle" idx="1"/>
          </p:nvPr>
        </p:nvSpPr>
        <p:spPr>
          <a:xfrm>
            <a:off x="533400" y="6043123"/>
            <a:ext cx="11125200" cy="571500"/>
          </a:xfrm>
        </p:spPr>
        <p:txBody>
          <a:bodyPr>
            <a:normAutofit/>
          </a:bodyPr>
          <a:lstStyle>
            <a:lvl1pPr marL="0" indent="0" algn="ctr">
              <a:spcBef>
                <a:spcPts val="0"/>
              </a:spcBef>
              <a:buNone/>
              <a:defRPr sz="2000" cap="all"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46374543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defRPr/>
            </a:lvl1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CC0096-1860-4642-9CD2-0079EA5E7CD1}" type="datetimeFigureOut">
              <a:rPr lang="en-US" smtClean="0"/>
              <a:pPr/>
              <a:t>6/9/2023</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accent1">
            <a:lumMod val="75000"/>
          </a:schemeClr>
        </a:solidFill>
        <a:effectLst/>
      </p:bgPr>
    </p:bg>
    <p:spTree>
      <p:nvGrpSpPr>
        <p:cNvPr id="1" name=""/>
        <p:cNvGrpSpPr/>
        <p:nvPr/>
      </p:nvGrpSpPr>
      <p:grpSpPr>
        <a:xfrm>
          <a:off x="0" y="0"/>
          <a:ext cx="0" cy="0"/>
          <a:chOff x="0" y="0"/>
          <a:chExt cx="0" cy="0"/>
        </a:xfrm>
      </p:grpSpPr>
      <p:sp>
        <p:nvSpPr>
          <p:cNvPr id="7" name="Rectangle 6"/>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1850" y="2483427"/>
            <a:ext cx="10515600" cy="2743200"/>
          </a:xfrm>
        </p:spPr>
        <p:txBody>
          <a:bodyPr anchor="b">
            <a:normAutofit/>
          </a:bodyPr>
          <a:lstStyle>
            <a:lvl1pPr algn="ctr">
              <a:defRPr sz="4400" spc="-50" baseline="0">
                <a:solidFill>
                  <a:schemeClr val="bg1"/>
                </a:solidFill>
              </a:defRPr>
            </a:lvl1pPr>
          </a:lstStyle>
          <a:p>
            <a:r>
              <a:rPr lang="en-US"/>
              <a:t>Click to edit Master title style</a:t>
            </a:r>
          </a:p>
        </p:txBody>
      </p:sp>
      <p:sp>
        <p:nvSpPr>
          <p:cNvPr id="5" name="Text Placeholder 4"/>
          <p:cNvSpPr>
            <a:spLocks noGrp="1"/>
          </p:cNvSpPr>
          <p:nvPr>
            <p:ph type="body" sz="quarter" idx="10"/>
          </p:nvPr>
        </p:nvSpPr>
        <p:spPr>
          <a:xfrm>
            <a:off x="835025" y="5257800"/>
            <a:ext cx="10515600" cy="914400"/>
          </a:xfrm>
        </p:spPr>
        <p:txBody>
          <a:bodyPr>
            <a:normAutofit/>
          </a:bodyPr>
          <a:lstStyle>
            <a:lvl1pPr marL="0" indent="0" algn="ctr">
              <a:spcBef>
                <a:spcPts val="0"/>
              </a:spcBef>
              <a:buFontTx/>
              <a:buNone/>
              <a:defRPr sz="2000" cap="all" spc="50" baseline="0">
                <a:solidFill>
                  <a:schemeClr val="bg1"/>
                </a:solidFill>
              </a:defRPr>
            </a:lvl1pPr>
            <a:lvl2pPr marL="365760" indent="0" algn="ctr">
              <a:buNone/>
              <a:defRPr sz="2000" cap="all" spc="50" baseline="0">
                <a:solidFill>
                  <a:schemeClr val="bg1"/>
                </a:solidFill>
              </a:defRPr>
            </a:lvl2pPr>
            <a:lvl3pPr algn="ctr">
              <a:defRPr sz="2000" cap="all" spc="50" baseline="0">
                <a:solidFill>
                  <a:schemeClr val="bg1"/>
                </a:solidFill>
              </a:defRPr>
            </a:lvl3pPr>
            <a:lvl4pPr algn="ctr">
              <a:defRPr sz="2000" cap="all" spc="50" baseline="0">
                <a:solidFill>
                  <a:schemeClr val="bg1"/>
                </a:solidFill>
              </a:defRPr>
            </a:lvl4pPr>
            <a:lvl5pPr algn="ctr">
              <a:defRPr sz="2000" cap="all" spc="50" baseline="0">
                <a:solidFill>
                  <a:schemeClr val="bg1"/>
                </a:solidFill>
              </a:defRPr>
            </a:lvl5pPr>
          </a:lstStyle>
          <a:p>
            <a:pPr lvl="0"/>
            <a:r>
              <a:rPr lang="en-US"/>
              <a:t>Edit Master text styles</a:t>
            </a:r>
          </a:p>
        </p:txBody>
      </p:sp>
    </p:spTree>
    <p:extLst>
      <p:ext uri="{BB962C8B-B14F-4D97-AF65-F5344CB8AC3E}">
        <p14:creationId xmlns:p14="http://schemas.microsoft.com/office/powerpoint/2010/main" val="350677804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0" y="1714500"/>
            <a:ext cx="4495800" cy="446227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714500"/>
            <a:ext cx="4495800" cy="446227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7CC0096-1860-4642-9CD2-0079EA5E7CD1}" type="datetimeFigureOut">
              <a:rPr lang="en-US" smtClean="0"/>
              <a:pPr/>
              <a:t>6/9/2023</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527048" y="1733162"/>
            <a:ext cx="4498848" cy="685800"/>
          </a:xfrm>
        </p:spPr>
        <p:txBody>
          <a:bodyPr anchor="b">
            <a:normAutofit/>
          </a:bodyPr>
          <a:lstStyle>
            <a:lvl1pPr marL="0" indent="0">
              <a:spcBef>
                <a:spcPts val="0"/>
              </a:spcBef>
              <a:buNone/>
              <a:defRPr sz="18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27048" y="2481943"/>
            <a:ext cx="4498848" cy="3690257"/>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733162"/>
            <a:ext cx="4498848" cy="685800"/>
          </a:xfrm>
        </p:spPr>
        <p:txBody>
          <a:bodyPr anchor="b">
            <a:normAutofit/>
          </a:bodyPr>
          <a:lstStyle>
            <a:lvl1pPr marL="0" indent="0">
              <a:spcBef>
                <a:spcPts val="0"/>
              </a:spcBef>
              <a:buNone/>
              <a:defRPr sz="18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481943"/>
            <a:ext cx="4498848" cy="3690257"/>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37CC0096-1860-4642-9CD2-0079EA5E7CD1}" type="datetimeFigureOut">
              <a:rPr lang="en-US" smtClean="0"/>
              <a:pPr/>
              <a:t>6/9/2023</a:t>
            </a:fld>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37CC0096-1860-4642-9CD2-0079EA5E7CD1}" type="datetimeFigureOut">
              <a:rPr lang="en-US" smtClean="0"/>
              <a:pPr/>
              <a:t>6/9/2023</a:t>
            </a:fld>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51812" y="1672934"/>
            <a:ext cx="3506788" cy="2880360"/>
          </a:xfrm>
        </p:spPr>
        <p:txBody>
          <a:bodyPr anchor="b">
            <a:normAutofit/>
          </a:bodyPr>
          <a:lstStyle>
            <a:lvl1pPr>
              <a:defRPr sz="3000"/>
            </a:lvl1pPr>
          </a:lstStyle>
          <a:p>
            <a:r>
              <a:rPr lang="en-US"/>
              <a:t>Click to edit Master title style</a:t>
            </a:r>
            <a:endParaRPr lang="en-US" dirty="0"/>
          </a:p>
        </p:txBody>
      </p:sp>
      <p:sp>
        <p:nvSpPr>
          <p:cNvPr id="3" name="Content Placeholder 2"/>
          <p:cNvSpPr>
            <a:spLocks noGrp="1"/>
          </p:cNvSpPr>
          <p:nvPr>
            <p:ph idx="1"/>
          </p:nvPr>
        </p:nvSpPr>
        <p:spPr>
          <a:xfrm>
            <a:off x="530352" y="457200"/>
            <a:ext cx="7242111" cy="5715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51812" y="4590288"/>
            <a:ext cx="3514564" cy="1581912"/>
          </a:xfrm>
        </p:spPr>
        <p:txBody>
          <a:bodyPr/>
          <a:lstStyle>
            <a:lvl1pPr marL="0" indent="0">
              <a:spcBef>
                <a:spcPts val="8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7CC0096-1860-4642-9CD2-0079EA5E7CD1}" type="datetimeFigureOut">
              <a:rPr lang="en-US" smtClean="0"/>
              <a:pPr/>
              <a:t>6/9/2023</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8" name="Rectangle 7"/>
          <p:cNvSpPr/>
          <p:nvPr userDrawn="1"/>
        </p:nvSpPr>
        <p:spPr>
          <a:xfrm>
            <a:off x="8153400" y="0"/>
            <a:ext cx="403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32813" y="1683327"/>
            <a:ext cx="3125787" cy="2877260"/>
          </a:xfrm>
        </p:spPr>
        <p:txBody>
          <a:bodyPr anchor="b">
            <a:normAutofit/>
          </a:bodyPr>
          <a:lstStyle>
            <a:lvl1pPr>
              <a:defRPr sz="3000">
                <a:solidFill>
                  <a:schemeClr val="bg1"/>
                </a:solidFill>
              </a:defRPr>
            </a:lvl1pPr>
          </a:lstStyle>
          <a:p>
            <a:r>
              <a:rPr lang="en-US"/>
              <a:t>Click to edit Master title style</a:t>
            </a:r>
          </a:p>
        </p:txBody>
      </p:sp>
      <p:sp>
        <p:nvSpPr>
          <p:cNvPr id="6" name="Picture Placeholder 2" descr="An empty placeholder to add an image. Click on the placeholder and select the image that you wish to add"/>
          <p:cNvSpPr>
            <a:spLocks noGrp="1"/>
          </p:cNvSpPr>
          <p:nvPr>
            <p:ph type="pic" idx="1"/>
          </p:nvPr>
        </p:nvSpPr>
        <p:spPr>
          <a:xfrm>
            <a:off x="0" y="0"/>
            <a:ext cx="8101584" cy="6857999"/>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532813" y="4591761"/>
            <a:ext cx="3125787" cy="1580440"/>
          </a:xfrm>
        </p:spPr>
        <p:txBody>
          <a:bodyPr/>
          <a:lstStyle>
            <a:lvl1pPr marL="0" indent="0">
              <a:spcBef>
                <a:spcPts val="8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lvl1pPr>
              <a:defRPr/>
            </a:lvl1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CC0096-1860-4642-9CD2-0079EA5E7CD1}" type="datetimeFigureOut">
              <a:rPr lang="en-US" smtClean="0"/>
              <a:pPr/>
              <a:t>6/9/2023</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457200"/>
            <a:ext cx="1943100" cy="57197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524000" y="457200"/>
            <a:ext cx="7048500" cy="5719762"/>
          </a:xfrm>
        </p:spPr>
        <p:txBody>
          <a:bodyPr vert="eaVert"/>
          <a:lstStyle>
            <a:lvl1pPr>
              <a:defRPr/>
            </a:lvl1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CC0096-1860-4642-9CD2-0079EA5E7CD1}" type="datetimeFigureOut">
              <a:rPr lang="en-US" smtClean="0"/>
              <a:pPr/>
              <a:t>6/9/2023</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4000" y="457200"/>
            <a:ext cx="9144000"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24000" y="1714500"/>
            <a:ext cx="9144000" cy="445770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6"/>
          <p:cNvSpPr/>
          <p:nvPr userDrawn="1"/>
        </p:nvSpPr>
        <p:spPr>
          <a:xfrm>
            <a:off x="0" y="6583680"/>
            <a:ext cx="12192000" cy="27432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3"/>
          </p:nvPr>
        </p:nvSpPr>
        <p:spPr>
          <a:xfrm>
            <a:off x="1523999" y="6601556"/>
            <a:ext cx="6491381" cy="228600"/>
          </a:xfrm>
          <a:prstGeom prst="rect">
            <a:avLst/>
          </a:prstGeom>
        </p:spPr>
        <p:txBody>
          <a:bodyPr vert="horz" lIns="91440" tIns="45720" rIns="91440" bIns="45720" rtlCol="0" anchor="ctr"/>
          <a:lstStyle>
            <a:lvl1pPr algn="l">
              <a:defRPr sz="1100">
                <a:solidFill>
                  <a:schemeClr val="bg1"/>
                </a:solidFill>
              </a:defRPr>
            </a:lvl1pPr>
          </a:lstStyle>
          <a:p>
            <a:r>
              <a:rPr lang="en-US"/>
              <a:t>Add a footer</a:t>
            </a:r>
            <a:endParaRPr lang="en-US" dirty="0"/>
          </a:p>
        </p:txBody>
      </p:sp>
      <p:sp>
        <p:nvSpPr>
          <p:cNvPr id="4" name="Date Placeholder 3"/>
          <p:cNvSpPr>
            <a:spLocks noGrp="1"/>
          </p:cNvSpPr>
          <p:nvPr>
            <p:ph type="dt" sz="half" idx="2"/>
          </p:nvPr>
        </p:nvSpPr>
        <p:spPr>
          <a:xfrm>
            <a:off x="8187908" y="6601556"/>
            <a:ext cx="1534064" cy="228600"/>
          </a:xfrm>
          <a:prstGeom prst="rect">
            <a:avLst/>
          </a:prstGeom>
        </p:spPr>
        <p:txBody>
          <a:bodyPr vert="horz" lIns="91440" tIns="45720" rIns="91440" bIns="45720" rtlCol="0" anchor="ctr"/>
          <a:lstStyle>
            <a:lvl1pPr algn="r">
              <a:defRPr sz="1100">
                <a:solidFill>
                  <a:schemeClr val="bg1"/>
                </a:solidFill>
              </a:defRPr>
            </a:lvl1pPr>
          </a:lstStyle>
          <a:p>
            <a:fld id="{37CC0096-1860-4642-9CD2-0079EA5E7CD1}" type="datetimeFigureOut">
              <a:rPr lang="en-US" smtClean="0"/>
              <a:pPr/>
              <a:t>6/9/2023</a:t>
            </a:fld>
            <a:endParaRPr lang="en-US"/>
          </a:p>
        </p:txBody>
      </p:sp>
      <p:sp>
        <p:nvSpPr>
          <p:cNvPr id="6" name="Slide Number Placeholder 5"/>
          <p:cNvSpPr>
            <a:spLocks noGrp="1"/>
          </p:cNvSpPr>
          <p:nvPr>
            <p:ph type="sldNum" sz="quarter" idx="4"/>
          </p:nvPr>
        </p:nvSpPr>
        <p:spPr>
          <a:xfrm>
            <a:off x="9894499" y="6601556"/>
            <a:ext cx="773502" cy="228600"/>
          </a:xfrm>
          <a:prstGeom prst="rect">
            <a:avLst/>
          </a:prstGeom>
        </p:spPr>
        <p:txBody>
          <a:bodyPr vert="horz" lIns="91440" tIns="45720" rIns="91440" bIns="45720" rtlCol="0" anchor="ctr"/>
          <a:lstStyle>
            <a:lvl1pPr algn="r">
              <a:defRPr sz="1100">
                <a:solidFill>
                  <a:schemeClr val="bg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400" kern="1200" cap="all" baseline="0">
          <a:solidFill>
            <a:schemeClr val="accent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1">
            <a:lumMod val="50000"/>
          </a:schemeClr>
        </a:buClr>
        <a:buSzPct val="10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800"/>
        </a:spcBef>
        <a:buClr>
          <a:schemeClr val="accent1">
            <a:lumMod val="50000"/>
          </a:schemeClr>
        </a:buClr>
        <a:buSzPct val="10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Clr>
          <a:schemeClr val="accent1">
            <a:lumMod val="50000"/>
          </a:schemeClr>
        </a:buClr>
        <a:buSzPct val="100000"/>
        <a:buFont typeface="Arial" pitchFamily="34" charset="0"/>
        <a:buChar char="▪"/>
        <a:defRPr sz="1600" kern="1200">
          <a:solidFill>
            <a:schemeClr val="tx1"/>
          </a:solidFill>
          <a:latin typeface="+mn-lt"/>
          <a:ea typeface="+mn-ea"/>
          <a:cs typeface="+mn-cs"/>
        </a:defRPr>
      </a:lvl3pPr>
      <a:lvl4pPr marL="118872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4pPr>
      <a:lvl5pPr marL="14630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5pPr>
      <a:lvl6pPr marL="16916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6pPr>
      <a:lvl7pPr marL="19202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7pPr>
      <a:lvl8pPr marL="21488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8pPr>
      <a:lvl9pPr marL="23774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4"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173506" y="4872252"/>
            <a:ext cx="8768486" cy="1913755"/>
          </a:xfrm>
        </p:spPr>
        <p:txBody>
          <a:bodyPr>
            <a:noAutofit/>
          </a:bodyPr>
          <a:lstStyle/>
          <a:p>
            <a:r>
              <a:rPr lang="en-GB" sz="3200" dirty="0"/>
              <a:t>BMIH 6001</a:t>
            </a:r>
            <a:br>
              <a:rPr lang="en-GB" sz="3200" dirty="0"/>
            </a:br>
            <a:r>
              <a:rPr lang="en-GB" sz="3200" dirty="0"/>
              <a:t>Contemporary Themes in the Hotel and Hospitality Sector</a:t>
            </a:r>
            <a:br>
              <a:rPr lang="en-GB" sz="3200" dirty="0"/>
            </a:br>
            <a:r>
              <a:rPr lang="en-GB" sz="3200" dirty="0"/>
              <a:t>Title: Sustainability Issues in the Hotel Sector</a:t>
            </a:r>
          </a:p>
        </p:txBody>
      </p:sp>
      <p:sp>
        <p:nvSpPr>
          <p:cNvPr id="3" name="Subtitle 2"/>
          <p:cNvSpPr>
            <a:spLocks noGrp="1"/>
          </p:cNvSpPr>
          <p:nvPr>
            <p:ph type="subTitle" idx="1"/>
          </p:nvPr>
        </p:nvSpPr>
        <p:spPr>
          <a:xfrm>
            <a:off x="-1" y="4872252"/>
            <a:ext cx="3370729" cy="1913755"/>
          </a:xfrm>
        </p:spPr>
        <p:txBody>
          <a:bodyPr>
            <a:normAutofit lnSpcReduction="10000"/>
          </a:bodyPr>
          <a:lstStyle/>
          <a:p>
            <a:r>
              <a:rPr lang="en-US" dirty="0"/>
              <a:t>Student Name:</a:t>
            </a:r>
          </a:p>
          <a:p>
            <a:r>
              <a:rPr lang="en-US" dirty="0"/>
              <a:t>Andreea Tudosie</a:t>
            </a:r>
          </a:p>
          <a:p>
            <a:endParaRPr lang="en-US" dirty="0"/>
          </a:p>
          <a:p>
            <a:r>
              <a:rPr lang="en-US" dirty="0"/>
              <a:t>Student Number:</a:t>
            </a:r>
          </a:p>
          <a:p>
            <a:r>
              <a:rPr lang="en-US" dirty="0"/>
              <a:t>1905196</a:t>
            </a:r>
          </a:p>
          <a:p>
            <a:r>
              <a:rPr lang="en-US" dirty="0"/>
              <a:t>Lecture Name:</a:t>
            </a:r>
          </a:p>
          <a:p>
            <a:r>
              <a:rPr lang="en-US"/>
              <a:t>Laurence Blake</a:t>
            </a:r>
            <a:endParaRPr lang="en-US" dirty="0"/>
          </a:p>
        </p:txBody>
      </p:sp>
      <p:pic>
        <p:nvPicPr>
          <p:cNvPr id="10" name="Picture 9"/>
          <p:cNvPicPr>
            <a:picLocks noChangeAspect="1"/>
          </p:cNvPicPr>
          <p:nvPr/>
        </p:nvPicPr>
        <p:blipFill>
          <a:blip r:embed="rId3"/>
          <a:stretch>
            <a:fillRect/>
          </a:stretch>
        </p:blipFill>
        <p:spPr>
          <a:xfrm>
            <a:off x="0" y="0"/>
            <a:ext cx="12192000" cy="4872252"/>
          </a:xfrm>
          <a:prstGeom prst="rect">
            <a:avLst/>
          </a:prstGeom>
        </p:spPr>
      </p:pic>
    </p:spTree>
    <p:extLst>
      <p:ext uri="{BB962C8B-B14F-4D97-AF65-F5344CB8AC3E}">
        <p14:creationId xmlns:p14="http://schemas.microsoft.com/office/powerpoint/2010/main" val="3034687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457200"/>
            <a:ext cx="3525672" cy="784746"/>
          </a:xfrm>
        </p:spPr>
        <p:txBody>
          <a:bodyPr>
            <a:normAutofit/>
          </a:bodyPr>
          <a:lstStyle/>
          <a:p>
            <a:r>
              <a:rPr lang="en-US" sz="4000" b="1" dirty="0"/>
              <a:t>Introduction</a:t>
            </a:r>
          </a:p>
        </p:txBody>
      </p:sp>
      <p:sp>
        <p:nvSpPr>
          <p:cNvPr id="3" name="Content Placeholder 2"/>
          <p:cNvSpPr>
            <a:spLocks noGrp="1"/>
          </p:cNvSpPr>
          <p:nvPr>
            <p:ph idx="1"/>
          </p:nvPr>
        </p:nvSpPr>
        <p:spPr>
          <a:xfrm>
            <a:off x="827964" y="1414249"/>
            <a:ext cx="6077802" cy="4457700"/>
          </a:xfrm>
        </p:spPr>
        <p:txBody>
          <a:bodyPr>
            <a:normAutofit lnSpcReduction="10000"/>
          </a:bodyPr>
          <a:lstStyle/>
          <a:p>
            <a:r>
              <a:rPr lang="en-GB" dirty="0"/>
              <a:t>The chosen contemporary theme is sustainability issues in hotel sector.</a:t>
            </a:r>
          </a:p>
          <a:p>
            <a:r>
              <a:rPr lang="en-GB" dirty="0"/>
              <a:t>The sustainability of the hotel and hospitality sector is of utmost importance due to its significant environmental and social implications. </a:t>
            </a:r>
          </a:p>
          <a:p>
            <a:r>
              <a:rPr lang="en-GB" dirty="0"/>
              <a:t>Addressing sustainability issues can boost hotel profits, reduce environmental impact, and benefit local communities.</a:t>
            </a:r>
          </a:p>
          <a:p>
            <a:r>
              <a:rPr lang="en-GB" dirty="0"/>
              <a:t>Cooper and Hall (2019) research shows that the hotel industry makes up a large portion of the hospitality sector.</a:t>
            </a:r>
          </a:p>
          <a:p>
            <a:r>
              <a:rPr lang="en-GB" dirty="0"/>
              <a:t>Hotels house guests from throughout the world and boost the global service sector. </a:t>
            </a:r>
          </a:p>
        </p:txBody>
      </p:sp>
      <p:pic>
        <p:nvPicPr>
          <p:cNvPr id="4" name="Picture 3"/>
          <p:cNvPicPr>
            <a:picLocks noChangeAspect="1"/>
          </p:cNvPicPr>
          <p:nvPr/>
        </p:nvPicPr>
        <p:blipFill>
          <a:blip r:embed="rId3" cstate="print"/>
          <a:stretch>
            <a:fillRect/>
          </a:stretch>
        </p:blipFill>
        <p:spPr>
          <a:xfrm>
            <a:off x="7014949" y="1678674"/>
            <a:ext cx="4764703" cy="3370997"/>
          </a:xfrm>
          <a:prstGeom prst="rect">
            <a:avLst/>
          </a:prstGeom>
        </p:spPr>
      </p:pic>
      <p:cxnSp>
        <p:nvCxnSpPr>
          <p:cNvPr id="6" name="Straight Connector 5"/>
          <p:cNvCxnSpPr/>
          <p:nvPr/>
        </p:nvCxnSpPr>
        <p:spPr>
          <a:xfrm flipH="1">
            <a:off x="6864824" y="859809"/>
            <a:ext cx="13648" cy="485860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6970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2270" y="678425"/>
            <a:ext cx="9935497" cy="1143000"/>
          </a:xfrm>
        </p:spPr>
        <p:txBody>
          <a:bodyPr>
            <a:noAutofit/>
          </a:bodyPr>
          <a:lstStyle/>
          <a:p>
            <a:pPr algn="ctr"/>
            <a:r>
              <a:rPr lang="en-US" sz="4000" b="1" dirty="0"/>
              <a:t>Overview of Literature - Corporate Social Responsibility (CSR)</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32094863"/>
              </p:ext>
            </p:extLst>
          </p:nvPr>
        </p:nvGraphicFramePr>
        <p:xfrm>
          <a:off x="1101742" y="2349588"/>
          <a:ext cx="10127226" cy="38308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6" name="Straight Connector 5"/>
          <p:cNvCxnSpPr/>
          <p:nvPr/>
        </p:nvCxnSpPr>
        <p:spPr>
          <a:xfrm flipV="1">
            <a:off x="737419" y="1932039"/>
            <a:ext cx="11002297" cy="29496"/>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4594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2270" y="678425"/>
            <a:ext cx="9935497" cy="1143000"/>
          </a:xfrm>
        </p:spPr>
        <p:txBody>
          <a:bodyPr>
            <a:noAutofit/>
          </a:bodyPr>
          <a:lstStyle/>
          <a:p>
            <a:pPr algn="ctr"/>
            <a:r>
              <a:rPr lang="en-US" sz="4000" b="1" dirty="0"/>
              <a:t>Overview of Literature - Corporate Social Responsibility (CSR)</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32094863"/>
              </p:ext>
            </p:extLst>
          </p:nvPr>
        </p:nvGraphicFramePr>
        <p:xfrm>
          <a:off x="1186147" y="2363656"/>
          <a:ext cx="10127226" cy="38308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6" name="Straight Connector 5"/>
          <p:cNvCxnSpPr/>
          <p:nvPr/>
        </p:nvCxnSpPr>
        <p:spPr>
          <a:xfrm flipV="1">
            <a:off x="737419" y="1932039"/>
            <a:ext cx="11002297" cy="29496"/>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4594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1110" y="648930"/>
            <a:ext cx="5599472" cy="1637072"/>
          </a:xfrm>
        </p:spPr>
        <p:txBody>
          <a:bodyPr>
            <a:noAutofit/>
          </a:bodyPr>
          <a:lstStyle/>
          <a:p>
            <a:pPr algn="ctr"/>
            <a:r>
              <a:rPr lang="en-US" sz="4000" b="1" dirty="0"/>
              <a:t>Overview of Literature - Triple Bottom Line</a:t>
            </a:r>
          </a:p>
        </p:txBody>
      </p:sp>
      <p:cxnSp>
        <p:nvCxnSpPr>
          <p:cNvPr id="6" name="Straight Connector 5"/>
          <p:cNvCxnSpPr/>
          <p:nvPr/>
        </p:nvCxnSpPr>
        <p:spPr>
          <a:xfrm flipV="1">
            <a:off x="6400800" y="604684"/>
            <a:ext cx="0" cy="5368413"/>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563032" y="1401097"/>
            <a:ext cx="5107858" cy="3664974"/>
          </a:xfrm>
        </p:spPr>
        <p:txBody>
          <a:bodyPr>
            <a:noAutofit/>
          </a:bodyPr>
          <a:lstStyle/>
          <a:p>
            <a:pPr lvl="0"/>
            <a:r>
              <a:rPr lang="en-GB" sz="1800" dirty="0"/>
              <a:t>The Triple Bottom Line (TBL) concept prioritises environmental, social, and economic factors. Businesses should evaluate their success using these three factors.</a:t>
            </a:r>
          </a:p>
          <a:p>
            <a:pPr lvl="0"/>
            <a:r>
              <a:rPr lang="en-GB" sz="1800" dirty="0"/>
              <a:t>Among the sustainable practises that hotels can implement the TBL approach are energy and water conservation, waste management, community involvement, and ethical sourcing.</a:t>
            </a:r>
          </a:p>
          <a:p>
            <a:pPr lvl="0"/>
            <a:r>
              <a:rPr lang="en-GB" sz="1800" dirty="0"/>
              <a:t>TBL-focused hotels can achieve environmental stewardship, social responsibility, and long-term financial success. </a:t>
            </a:r>
          </a:p>
          <a:p>
            <a:pPr lvl="0"/>
            <a:r>
              <a:rPr lang="en-GB" sz="1800" dirty="0"/>
              <a:t>It helps with loss avoidance, image improvement, eco-conscious tourism, and community building.</a:t>
            </a:r>
          </a:p>
        </p:txBody>
      </p:sp>
      <p:pic>
        <p:nvPicPr>
          <p:cNvPr id="10" name="Picture 9"/>
          <p:cNvPicPr>
            <a:picLocks noChangeAspect="1"/>
          </p:cNvPicPr>
          <p:nvPr/>
        </p:nvPicPr>
        <p:blipFill>
          <a:blip r:embed="rId3"/>
          <a:stretch>
            <a:fillRect/>
          </a:stretch>
        </p:blipFill>
        <p:spPr>
          <a:xfrm>
            <a:off x="814541" y="2421501"/>
            <a:ext cx="5385152" cy="2814176"/>
          </a:xfrm>
          <a:prstGeom prst="rect">
            <a:avLst/>
          </a:prstGeom>
        </p:spPr>
      </p:pic>
    </p:spTree>
    <p:extLst>
      <p:ext uri="{BB962C8B-B14F-4D97-AF65-F5344CB8AC3E}">
        <p14:creationId xmlns:p14="http://schemas.microsoft.com/office/powerpoint/2010/main" val="692672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0325" y="1327356"/>
            <a:ext cx="4817804" cy="1902542"/>
          </a:xfrm>
        </p:spPr>
        <p:txBody>
          <a:bodyPr>
            <a:noAutofit/>
          </a:bodyPr>
          <a:lstStyle/>
          <a:p>
            <a:pPr algn="ctr"/>
            <a:r>
              <a:rPr lang="en-US" sz="4400" b="1" dirty="0"/>
              <a:t>Overview of Literature - Green Marketing</a:t>
            </a:r>
          </a:p>
        </p:txBody>
      </p:sp>
      <p:sp>
        <p:nvSpPr>
          <p:cNvPr id="3" name="Content Placeholder 2"/>
          <p:cNvSpPr>
            <a:spLocks noGrp="1"/>
          </p:cNvSpPr>
          <p:nvPr>
            <p:ph idx="1"/>
          </p:nvPr>
        </p:nvSpPr>
        <p:spPr>
          <a:xfrm>
            <a:off x="766916" y="4085301"/>
            <a:ext cx="10933471" cy="2153266"/>
          </a:xfrm>
        </p:spPr>
        <p:txBody>
          <a:bodyPr>
            <a:noAutofit/>
          </a:bodyPr>
          <a:lstStyle/>
          <a:p>
            <a:pPr lvl="0"/>
            <a:r>
              <a:rPr lang="en-GB" sz="1800" dirty="0"/>
              <a:t>"Green marketing" promotes products and services with minimal environmental and social impact.</a:t>
            </a:r>
          </a:p>
          <a:p>
            <a:pPr lvl="0"/>
            <a:r>
              <a:rPr lang="en-GB" sz="1800" dirty="0"/>
              <a:t>Green marketing helps hotels meet the growing demand for sustainable and eco-friendly products from environmentally conscious clients (Choi and Yu, 2020).</a:t>
            </a:r>
          </a:p>
          <a:p>
            <a:pPr lvl="0"/>
            <a:r>
              <a:rPr lang="en-GB" sz="1800" dirty="0"/>
              <a:t>It promoting energy conservation, trash reduction, and sustainable materials.</a:t>
            </a:r>
          </a:p>
          <a:p>
            <a:pPr lvl="0"/>
            <a:r>
              <a:rPr lang="en-GB" sz="1800" dirty="0"/>
              <a:t>Businesses promoting green certifications and eco-labels to build trust and stand out (</a:t>
            </a:r>
            <a:r>
              <a:rPr lang="en-GB" sz="1800" dirty="0" err="1"/>
              <a:t>Buhalis</a:t>
            </a:r>
            <a:r>
              <a:rPr lang="en-GB" sz="1800" dirty="0"/>
              <a:t> and </a:t>
            </a:r>
            <a:r>
              <a:rPr lang="en-GB" sz="1800" dirty="0" err="1"/>
              <a:t>Sinarta</a:t>
            </a:r>
            <a:r>
              <a:rPr lang="en-GB" sz="1800" dirty="0"/>
              <a:t>, 2021).</a:t>
            </a:r>
          </a:p>
        </p:txBody>
      </p:sp>
      <p:pic>
        <p:nvPicPr>
          <p:cNvPr id="4" name="Picture 3"/>
          <p:cNvPicPr>
            <a:picLocks noChangeAspect="1"/>
          </p:cNvPicPr>
          <p:nvPr/>
        </p:nvPicPr>
        <p:blipFill>
          <a:blip r:embed="rId3"/>
          <a:stretch>
            <a:fillRect/>
          </a:stretch>
        </p:blipFill>
        <p:spPr>
          <a:xfrm>
            <a:off x="5928851" y="811161"/>
            <a:ext cx="5619136" cy="3023420"/>
          </a:xfrm>
          <a:prstGeom prst="rect">
            <a:avLst/>
          </a:prstGeom>
        </p:spPr>
      </p:pic>
    </p:spTree>
    <p:extLst>
      <p:ext uri="{BB962C8B-B14F-4D97-AF65-F5344CB8AC3E}">
        <p14:creationId xmlns:p14="http://schemas.microsoft.com/office/powerpoint/2010/main" val="2664292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0439" y="840657"/>
            <a:ext cx="10943301" cy="1445342"/>
          </a:xfrm>
        </p:spPr>
        <p:txBody>
          <a:bodyPr>
            <a:noAutofit/>
          </a:bodyPr>
          <a:lstStyle/>
          <a:p>
            <a:pPr algn="ctr"/>
            <a:r>
              <a:rPr lang="en-GB" sz="4000" b="1" dirty="0"/>
              <a:t>Application to the Hotel and Hospitality Sector</a:t>
            </a:r>
            <a:br>
              <a:rPr lang="en-GB" sz="3600" b="1" dirty="0"/>
            </a:br>
            <a:r>
              <a:rPr lang="en-GB" sz="3200" b="1" dirty="0"/>
              <a:t>Specific area of the Hotel Industry - Water Management</a:t>
            </a:r>
            <a:endParaRPr lang="en-US" sz="3200" b="1" dirty="0"/>
          </a:p>
        </p:txBody>
      </p:sp>
      <p:sp>
        <p:nvSpPr>
          <p:cNvPr id="3" name="Content Placeholder 2"/>
          <p:cNvSpPr>
            <a:spLocks noGrp="1"/>
          </p:cNvSpPr>
          <p:nvPr>
            <p:ph sz="half" idx="1"/>
          </p:nvPr>
        </p:nvSpPr>
        <p:spPr>
          <a:xfrm>
            <a:off x="6169741" y="2566219"/>
            <a:ext cx="5599472" cy="3657599"/>
          </a:xfrm>
        </p:spPr>
        <p:txBody>
          <a:bodyPr>
            <a:normAutofit fontScale="92500" lnSpcReduction="10000"/>
          </a:bodyPr>
          <a:lstStyle/>
          <a:p>
            <a:r>
              <a:rPr lang="en-GB" dirty="0" err="1"/>
              <a:t>Hassanien</a:t>
            </a:r>
            <a:r>
              <a:rPr lang="en-GB" dirty="0"/>
              <a:t> et al. (2020) define "hotel water management" as how hotels efficiently and sustainably manage their water supplies.</a:t>
            </a:r>
          </a:p>
          <a:p>
            <a:r>
              <a:rPr lang="en-GB" dirty="0"/>
              <a:t>The hotel's guest rooms, kitchens, and laundry rooms use a lot of water (</a:t>
            </a:r>
            <a:r>
              <a:rPr lang="en-GB" dirty="0" err="1"/>
              <a:t>Gössling</a:t>
            </a:r>
            <a:r>
              <a:rPr lang="en-GB" dirty="0"/>
              <a:t> et al., 2012).</a:t>
            </a:r>
          </a:p>
          <a:p>
            <a:r>
              <a:rPr lang="en-GB" dirty="0"/>
              <a:t>Water shortages, higher water rates, and stricter environmental rules are challenges for hotels today.</a:t>
            </a:r>
          </a:p>
          <a:p>
            <a:r>
              <a:rPr lang="en-GB" dirty="0"/>
              <a:t>When appropriate water management practises are implemented, water consumption can be reduced, expenses can be saved, sustainability can be improved, and visitor happiness can grow (Choi and </a:t>
            </a:r>
            <a:r>
              <a:rPr lang="en-GB" dirty="0" err="1"/>
              <a:t>Ruhanen</a:t>
            </a:r>
            <a:r>
              <a:rPr lang="en-GB" dirty="0"/>
              <a:t>, 2011).</a:t>
            </a:r>
          </a:p>
        </p:txBody>
      </p:sp>
      <p:pic>
        <p:nvPicPr>
          <p:cNvPr id="6" name="Picture 5"/>
          <p:cNvPicPr>
            <a:picLocks noChangeAspect="1"/>
          </p:cNvPicPr>
          <p:nvPr/>
        </p:nvPicPr>
        <p:blipFill>
          <a:blip r:embed="rId3"/>
          <a:stretch>
            <a:fillRect/>
          </a:stretch>
        </p:blipFill>
        <p:spPr>
          <a:xfrm>
            <a:off x="793186" y="2732138"/>
            <a:ext cx="5059422" cy="2842752"/>
          </a:xfrm>
          <a:prstGeom prst="rect">
            <a:avLst/>
          </a:prstGeom>
        </p:spPr>
      </p:pic>
    </p:spTree>
    <p:extLst>
      <p:ext uri="{BB962C8B-B14F-4D97-AF65-F5344CB8AC3E}">
        <p14:creationId xmlns:p14="http://schemas.microsoft.com/office/powerpoint/2010/main" val="426046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0439" y="619431"/>
            <a:ext cx="11164529" cy="1445342"/>
          </a:xfrm>
        </p:spPr>
        <p:txBody>
          <a:bodyPr>
            <a:noAutofit/>
          </a:bodyPr>
          <a:lstStyle/>
          <a:p>
            <a:pPr algn="ctr"/>
            <a:r>
              <a:rPr lang="en-GB" sz="4000" b="1" dirty="0"/>
              <a:t>Application to the Hotel and Hospitality Sector</a:t>
            </a:r>
            <a:br>
              <a:rPr lang="en-GB" sz="3600" b="1" dirty="0"/>
            </a:br>
            <a:r>
              <a:rPr lang="en-US" b="1" dirty="0"/>
              <a:t>Impacts of Contemporary Theme</a:t>
            </a:r>
            <a:endParaRPr lang="en-GB" b="1" dirty="0"/>
          </a:p>
        </p:txBody>
      </p:sp>
      <p:sp>
        <p:nvSpPr>
          <p:cNvPr id="3" name="Content Placeholder 2"/>
          <p:cNvSpPr>
            <a:spLocks noGrp="1"/>
          </p:cNvSpPr>
          <p:nvPr>
            <p:ph sz="half" idx="1"/>
          </p:nvPr>
        </p:nvSpPr>
        <p:spPr>
          <a:xfrm>
            <a:off x="683341" y="2212257"/>
            <a:ext cx="5599472" cy="3657599"/>
          </a:xfrm>
        </p:spPr>
        <p:txBody>
          <a:bodyPr>
            <a:normAutofit lnSpcReduction="10000"/>
          </a:bodyPr>
          <a:lstStyle/>
          <a:p>
            <a:pPr lvl="0">
              <a:spcBef>
                <a:spcPts val="600"/>
              </a:spcBef>
            </a:pPr>
            <a:r>
              <a:rPr lang="en-US" dirty="0"/>
              <a:t>Water management </a:t>
            </a:r>
            <a:r>
              <a:rPr lang="en-US" dirty="0" err="1"/>
              <a:t>practises</a:t>
            </a:r>
            <a:r>
              <a:rPr lang="en-US" dirty="0"/>
              <a:t> affect hotels' sustainability and efficiency. </a:t>
            </a:r>
            <a:endParaRPr lang="en-GB" dirty="0"/>
          </a:p>
          <a:p>
            <a:pPr lvl="0">
              <a:spcBef>
                <a:spcPts val="600"/>
              </a:spcBef>
            </a:pPr>
            <a:r>
              <a:rPr lang="en-US" dirty="0"/>
              <a:t>Hotel water use can be reduced using water-saving techniques. </a:t>
            </a:r>
            <a:endParaRPr lang="en-GB" dirty="0"/>
          </a:p>
          <a:p>
            <a:pPr lvl="0">
              <a:spcBef>
                <a:spcPts val="600"/>
              </a:spcBef>
            </a:pPr>
            <a:r>
              <a:rPr lang="en-US" dirty="0"/>
              <a:t>Water-saving methods can reduce hotels' water use by 30% (</a:t>
            </a:r>
            <a:r>
              <a:rPr lang="en-US" dirty="0" err="1"/>
              <a:t>Hassanien</a:t>
            </a:r>
            <a:r>
              <a:rPr lang="en-US" dirty="0"/>
              <a:t> et al., 2020). </a:t>
            </a:r>
            <a:endParaRPr lang="en-GB" dirty="0"/>
          </a:p>
          <a:p>
            <a:pPr lvl="0">
              <a:spcBef>
                <a:spcPts val="600"/>
              </a:spcBef>
            </a:pPr>
            <a:r>
              <a:rPr lang="en-US" dirty="0"/>
              <a:t>This lowers the hotel's environmental impact and water costs.</a:t>
            </a:r>
            <a:endParaRPr lang="en-GB" dirty="0"/>
          </a:p>
          <a:p>
            <a:pPr lvl="0">
              <a:spcBef>
                <a:spcPts val="600"/>
              </a:spcBef>
            </a:pPr>
            <a:r>
              <a:rPr lang="en-US" dirty="0"/>
              <a:t>Good water management increases hotels' sustainability. </a:t>
            </a:r>
            <a:endParaRPr lang="en-GB" dirty="0"/>
          </a:p>
          <a:p>
            <a:pPr lvl="0">
              <a:spcBef>
                <a:spcPts val="600"/>
              </a:spcBef>
            </a:pPr>
            <a:r>
              <a:rPr lang="en-US" dirty="0"/>
              <a:t>Water management may boost a hotel's image and attract eco-conscious customers.</a:t>
            </a:r>
            <a:endParaRPr lang="en-GB" dirty="0"/>
          </a:p>
        </p:txBody>
      </p:sp>
      <p:pic>
        <p:nvPicPr>
          <p:cNvPr id="7" name="Picture 6"/>
          <p:cNvPicPr>
            <a:picLocks noChangeAspect="1"/>
          </p:cNvPicPr>
          <p:nvPr/>
        </p:nvPicPr>
        <p:blipFill>
          <a:blip r:embed="rId3"/>
          <a:stretch>
            <a:fillRect/>
          </a:stretch>
        </p:blipFill>
        <p:spPr>
          <a:xfrm>
            <a:off x="6223818" y="2389239"/>
            <a:ext cx="5675671" cy="3037246"/>
          </a:xfrm>
          <a:prstGeom prst="rect">
            <a:avLst/>
          </a:prstGeom>
        </p:spPr>
      </p:pic>
    </p:spTree>
    <p:extLst>
      <p:ext uri="{BB962C8B-B14F-4D97-AF65-F5344CB8AC3E}">
        <p14:creationId xmlns:p14="http://schemas.microsoft.com/office/powerpoint/2010/main" val="1910990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467" y="1091381"/>
            <a:ext cx="5899354" cy="2809567"/>
          </a:xfrm>
        </p:spPr>
        <p:txBody>
          <a:bodyPr>
            <a:normAutofit/>
          </a:bodyPr>
          <a:lstStyle/>
          <a:p>
            <a:pPr algn="ctr"/>
            <a:r>
              <a:rPr lang="en-GB" sz="4000" b="1" dirty="0"/>
              <a:t>Application to the Hotel and Hospitality Sector</a:t>
            </a:r>
            <a:br>
              <a:rPr lang="en-GB" sz="4000" b="1" dirty="0"/>
            </a:br>
            <a:br>
              <a:rPr lang="en-GB" sz="4000" b="1" dirty="0"/>
            </a:br>
            <a:r>
              <a:rPr lang="en-GB" b="1" dirty="0"/>
              <a:t>Examples of the Management Responses</a:t>
            </a:r>
            <a:endParaRPr lang="en-US" b="1" dirty="0"/>
          </a:p>
        </p:txBody>
      </p:sp>
      <p:sp>
        <p:nvSpPr>
          <p:cNvPr id="3" name="Content Placeholder 2"/>
          <p:cNvSpPr>
            <a:spLocks noGrp="1"/>
          </p:cNvSpPr>
          <p:nvPr>
            <p:ph sz="half" idx="1"/>
          </p:nvPr>
        </p:nvSpPr>
        <p:spPr>
          <a:xfrm>
            <a:off x="6346723" y="1268361"/>
            <a:ext cx="5348748" cy="2802194"/>
          </a:xfrm>
        </p:spPr>
        <p:txBody>
          <a:bodyPr>
            <a:normAutofit/>
          </a:bodyPr>
          <a:lstStyle/>
          <a:p>
            <a:r>
              <a:rPr lang="en-GB" dirty="0"/>
              <a:t>The problem of water management in hotels has prompted a number of responses</a:t>
            </a:r>
          </a:p>
          <a:p>
            <a:r>
              <a:rPr lang="en-GB" dirty="0"/>
              <a:t>Installing Water-Saving Devices</a:t>
            </a:r>
          </a:p>
          <a:p>
            <a:r>
              <a:rPr lang="en-GB" dirty="0"/>
              <a:t>Programmes for Reusing Linens and Towels</a:t>
            </a:r>
          </a:p>
          <a:p>
            <a:r>
              <a:rPr lang="en-GB" dirty="0"/>
              <a:t>Harvesting rainwater and reusing wastewater</a:t>
            </a:r>
          </a:p>
          <a:p>
            <a:r>
              <a:rPr lang="en-GB" dirty="0"/>
              <a:t>Staff Education and Orientation Initiatives</a:t>
            </a:r>
          </a:p>
        </p:txBody>
      </p:sp>
      <p:pic>
        <p:nvPicPr>
          <p:cNvPr id="5" name="Picture 4"/>
          <p:cNvPicPr>
            <a:picLocks noChangeAspect="1"/>
          </p:cNvPicPr>
          <p:nvPr/>
        </p:nvPicPr>
        <p:blipFill>
          <a:blip r:embed="rId3"/>
          <a:stretch>
            <a:fillRect/>
          </a:stretch>
        </p:blipFill>
        <p:spPr>
          <a:xfrm>
            <a:off x="2930166" y="4111882"/>
            <a:ext cx="6140092" cy="2244673"/>
          </a:xfrm>
          <a:prstGeom prst="rect">
            <a:avLst/>
          </a:prstGeom>
        </p:spPr>
      </p:pic>
    </p:spTree>
    <p:extLst>
      <p:ext uri="{BB962C8B-B14F-4D97-AF65-F5344CB8AC3E}">
        <p14:creationId xmlns:p14="http://schemas.microsoft.com/office/powerpoint/2010/main" val="1382416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091342" y="1143983"/>
            <a:ext cx="3632149" cy="4110842"/>
          </a:xfrm>
        </p:spPr>
        <p:txBody>
          <a:bodyPr>
            <a:noAutofit/>
          </a:bodyPr>
          <a:lstStyle/>
          <a:p>
            <a:pPr algn="ctr"/>
            <a:r>
              <a:rPr lang="en-GB" sz="3600" b="1" dirty="0"/>
              <a:t>Application to the Hotel and Hospitality Sector</a:t>
            </a:r>
            <a:br>
              <a:rPr lang="en-GB" sz="3600" b="1" dirty="0"/>
            </a:br>
            <a:br>
              <a:rPr lang="en-GB" sz="3600" b="1" dirty="0"/>
            </a:br>
            <a:r>
              <a:rPr lang="en-GB" sz="3600" b="1" dirty="0"/>
              <a:t>Examples of the Management Responses</a:t>
            </a:r>
            <a:endParaRPr lang="en-US" sz="3600" b="1" dirty="0"/>
          </a:p>
        </p:txBody>
      </p:sp>
      <p:sp>
        <p:nvSpPr>
          <p:cNvPr id="2" name="Content Placeholder 1"/>
          <p:cNvSpPr>
            <a:spLocks noGrp="1"/>
          </p:cNvSpPr>
          <p:nvPr>
            <p:ph idx="1"/>
          </p:nvPr>
        </p:nvSpPr>
        <p:spPr>
          <a:xfrm>
            <a:off x="751578" y="3718560"/>
            <a:ext cx="7242111" cy="2424142"/>
          </a:xfrm>
        </p:spPr>
        <p:txBody>
          <a:bodyPr/>
          <a:lstStyle/>
          <a:p>
            <a:pPr algn="ctr"/>
            <a:r>
              <a:rPr lang="en-GB" dirty="0"/>
              <a:t>Water-saving measures have been implemented at Premier Inn.</a:t>
            </a:r>
          </a:p>
          <a:p>
            <a:pPr algn="ctr"/>
            <a:r>
              <a:rPr lang="en-GB" dirty="0"/>
              <a:t>Installation of a smart metre at the Premier Inn.</a:t>
            </a:r>
          </a:p>
          <a:p>
            <a:pPr algn="ctr"/>
            <a:r>
              <a:rPr lang="en-GB" dirty="0"/>
              <a:t>Desalination of seawater for use in the </a:t>
            </a:r>
            <a:r>
              <a:rPr lang="en-GB" dirty="0" err="1"/>
              <a:t>Burj</a:t>
            </a:r>
            <a:r>
              <a:rPr lang="en-GB" dirty="0"/>
              <a:t> Al Arab's indoor plumbing system.</a:t>
            </a:r>
          </a:p>
          <a:p>
            <a:pPr algn="ctr"/>
            <a:r>
              <a:rPr lang="en-GB" dirty="0"/>
              <a:t>At </a:t>
            </a:r>
            <a:r>
              <a:rPr lang="en-GB" dirty="0" err="1"/>
              <a:t>Burj</a:t>
            </a:r>
            <a:r>
              <a:rPr lang="en-GB" dirty="0"/>
              <a:t> Al Arab, there are facilities for water filtration and recycling.</a:t>
            </a:r>
          </a:p>
          <a:p>
            <a:pPr algn="ctr"/>
            <a:endParaRPr lang="en-US" dirty="0"/>
          </a:p>
        </p:txBody>
      </p:sp>
      <p:pic>
        <p:nvPicPr>
          <p:cNvPr id="6" name="Picture 5"/>
          <p:cNvPicPr>
            <a:picLocks noChangeAspect="1"/>
          </p:cNvPicPr>
          <p:nvPr/>
        </p:nvPicPr>
        <p:blipFill rotWithShape="1">
          <a:blip r:embed="rId3"/>
          <a:srcRect l="22766" r="21325"/>
          <a:stretch/>
        </p:blipFill>
        <p:spPr>
          <a:xfrm>
            <a:off x="1188720" y="396240"/>
            <a:ext cx="3261359" cy="3291840"/>
          </a:xfrm>
          <a:prstGeom prst="rect">
            <a:avLst/>
          </a:prstGeom>
        </p:spPr>
      </p:pic>
      <p:pic>
        <p:nvPicPr>
          <p:cNvPr id="7" name="Picture 6"/>
          <p:cNvPicPr>
            <a:picLocks noChangeAspect="1"/>
          </p:cNvPicPr>
          <p:nvPr/>
        </p:nvPicPr>
        <p:blipFill>
          <a:blip r:embed="rId4"/>
          <a:stretch>
            <a:fillRect/>
          </a:stretch>
        </p:blipFill>
        <p:spPr>
          <a:xfrm>
            <a:off x="4696777" y="409574"/>
            <a:ext cx="3121343" cy="3263265"/>
          </a:xfrm>
          <a:prstGeom prst="rect">
            <a:avLst/>
          </a:prstGeom>
        </p:spPr>
      </p:pic>
    </p:spTree>
    <p:extLst>
      <p:ext uri="{BB962C8B-B14F-4D97-AF65-F5344CB8AC3E}">
        <p14:creationId xmlns:p14="http://schemas.microsoft.com/office/powerpoint/2010/main" val="3078986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548053" y="822960"/>
            <a:ext cx="3125787" cy="5139707"/>
          </a:xfrm>
        </p:spPr>
        <p:txBody>
          <a:bodyPr>
            <a:noAutofit/>
          </a:bodyPr>
          <a:lstStyle/>
          <a:p>
            <a:pPr algn="ctr"/>
            <a:r>
              <a:rPr lang="en-GB" sz="3600" b="1" dirty="0"/>
              <a:t>Application to the Hotel and Hospitality Sector</a:t>
            </a:r>
            <a:br>
              <a:rPr lang="en-GB" sz="3600" b="1" dirty="0"/>
            </a:br>
            <a:br>
              <a:rPr lang="en-GB" sz="3600" b="1" dirty="0"/>
            </a:br>
            <a:r>
              <a:rPr lang="en-GB" sz="3600" b="1" dirty="0"/>
              <a:t>Future Policy and Management Options</a:t>
            </a:r>
            <a:endParaRPr lang="en-US" sz="3600" b="1" dirty="0"/>
          </a:p>
        </p:txBody>
      </p:sp>
      <p:sp>
        <p:nvSpPr>
          <p:cNvPr id="6" name="Content Placeholder 1"/>
          <p:cNvSpPr txBox="1">
            <a:spLocks/>
          </p:cNvSpPr>
          <p:nvPr/>
        </p:nvSpPr>
        <p:spPr>
          <a:xfrm>
            <a:off x="462018" y="635655"/>
            <a:ext cx="7242111" cy="2424142"/>
          </a:xfrm>
          <a:prstGeom prst="rect">
            <a:avLst/>
          </a:prstGeom>
        </p:spPr>
        <p:txBody>
          <a:bodyPr vert="horz" lIns="91440" tIns="457200" rIns="91440" bIns="45720" rtlCol="0">
            <a:normAutofit fontScale="92500" lnSpcReduction="20000"/>
          </a:bodyPr>
          <a:lstStyle>
            <a:lvl1pPr marL="0" indent="0" algn="ctr" defTabSz="914400" rtl="0" eaLnBrk="1" latinLnBrk="0" hangingPunct="1">
              <a:lnSpc>
                <a:spcPct val="90000"/>
              </a:lnSpc>
              <a:spcBef>
                <a:spcPts val="1800"/>
              </a:spcBef>
              <a:buClr>
                <a:schemeClr val="accent1">
                  <a:lumMod val="50000"/>
                </a:schemeClr>
              </a:buClr>
              <a:buSzPct val="100000"/>
              <a:buFont typeface="Arial" pitchFamily="34" charset="0"/>
              <a:buNone/>
              <a:defRPr sz="2000" kern="1200">
                <a:solidFill>
                  <a:schemeClr val="tx1"/>
                </a:solidFill>
                <a:latin typeface="+mn-lt"/>
                <a:ea typeface="+mn-ea"/>
                <a:cs typeface="+mn-cs"/>
              </a:defRPr>
            </a:lvl1pPr>
            <a:lvl2pPr marL="457200" indent="0" algn="l" defTabSz="914400" rtl="0" eaLnBrk="1" latinLnBrk="0" hangingPunct="1">
              <a:lnSpc>
                <a:spcPct val="90000"/>
              </a:lnSpc>
              <a:spcBef>
                <a:spcPts val="800"/>
              </a:spcBef>
              <a:buClr>
                <a:schemeClr val="accent1">
                  <a:lumMod val="50000"/>
                </a:schemeClr>
              </a:buClr>
              <a:buSzPct val="100000"/>
              <a:buFont typeface="Arial"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800"/>
              </a:spcBef>
              <a:buClr>
                <a:schemeClr val="accent1">
                  <a:lumMod val="50000"/>
                </a:schemeClr>
              </a:buClr>
              <a:buSzPct val="100000"/>
              <a:buFont typeface="Arial"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800"/>
              </a:spcBef>
              <a:buClr>
                <a:schemeClr val="accent1">
                  <a:lumMod val="50000"/>
                </a:schemeClr>
              </a:buClr>
              <a:buSzPct val="100000"/>
              <a:buFont typeface="Arial"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800"/>
              </a:spcBef>
              <a:buClr>
                <a:schemeClr val="accent1">
                  <a:lumMod val="50000"/>
                </a:schemeClr>
              </a:buClr>
              <a:buSzPct val="100000"/>
              <a:buFont typeface="Arial"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800"/>
              </a:spcBef>
              <a:buClr>
                <a:schemeClr val="accent1">
                  <a:lumMod val="50000"/>
                </a:schemeClr>
              </a:buClr>
              <a:buSzPct val="100000"/>
              <a:buFont typeface="Arial"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800"/>
              </a:spcBef>
              <a:buClr>
                <a:schemeClr val="accent1">
                  <a:lumMod val="50000"/>
                </a:schemeClr>
              </a:buClr>
              <a:buSzPct val="100000"/>
              <a:buFont typeface="Arial"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800"/>
              </a:spcBef>
              <a:buClr>
                <a:schemeClr val="accent1">
                  <a:lumMod val="50000"/>
                </a:schemeClr>
              </a:buClr>
              <a:buSzPct val="100000"/>
              <a:buFont typeface="Arial"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800"/>
              </a:spcBef>
              <a:buClr>
                <a:schemeClr val="accent1">
                  <a:lumMod val="50000"/>
                </a:schemeClr>
              </a:buClr>
              <a:buSzPct val="100000"/>
              <a:buFont typeface="Arial" pitchFamily="34" charset="0"/>
              <a:buNone/>
              <a:defRPr sz="2000" kern="1200">
                <a:solidFill>
                  <a:schemeClr val="tx1"/>
                </a:solidFill>
                <a:latin typeface="+mn-lt"/>
                <a:ea typeface="+mn-ea"/>
                <a:cs typeface="+mn-cs"/>
              </a:defRPr>
            </a:lvl9pPr>
          </a:lstStyle>
          <a:p>
            <a:r>
              <a:rPr lang="en-GB" dirty="0"/>
              <a:t>•	Introducing more stringent rules to increase water efficiency.</a:t>
            </a:r>
          </a:p>
          <a:p>
            <a:r>
              <a:rPr lang="en-GB" dirty="0"/>
              <a:t>•	Using certifications and financial incentives to promote water efficiency.</a:t>
            </a:r>
          </a:p>
          <a:p>
            <a:r>
              <a:rPr lang="en-GB" dirty="0"/>
              <a:t>•	Spending money on developing new ways to conserve water.</a:t>
            </a:r>
          </a:p>
          <a:p>
            <a:r>
              <a:rPr lang="en-GB" dirty="0"/>
              <a:t>•	For sustainable water management efforts, collaborating with local communities and organisations.</a:t>
            </a:r>
          </a:p>
        </p:txBody>
      </p:sp>
      <p:pic>
        <p:nvPicPr>
          <p:cNvPr id="1026" name="Picture 2" descr="11 Examples of CSR practices in the hospitality indust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637" y="3596640"/>
            <a:ext cx="6929782" cy="28730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6160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1850" y="722671"/>
            <a:ext cx="10515600" cy="4503956"/>
          </a:xfrm>
        </p:spPr>
        <p:txBody>
          <a:bodyPr>
            <a:noAutofit/>
          </a:bodyPr>
          <a:lstStyle/>
          <a:p>
            <a:r>
              <a:rPr lang="en-GB" sz="1600" dirty="0"/>
              <a:t>Cooper, C. and Hall, M. (2019). Contemporary Tourism: An International Approach, 4th </a:t>
            </a:r>
            <a:r>
              <a:rPr lang="en-GB" sz="1600" dirty="0" err="1"/>
              <a:t>Edn</a:t>
            </a:r>
            <a:r>
              <a:rPr lang="en-GB" sz="1600" dirty="0"/>
              <a:t>. </a:t>
            </a:r>
            <a:r>
              <a:rPr lang="en-GB" sz="1600" dirty="0" err="1"/>
              <a:t>Goodfellows</a:t>
            </a:r>
            <a:r>
              <a:rPr lang="en-GB" sz="1600" dirty="0"/>
              <a:t>, Oxford.</a:t>
            </a:r>
            <a:br>
              <a:rPr lang="en-GB" sz="1600" dirty="0"/>
            </a:br>
            <a:r>
              <a:rPr lang="en-GB" sz="1600" dirty="0"/>
              <a:t>Jones, P., Hillier, D., and Comfort, D. (2014). Sustainability in the global hotel industry. International Journal of Contemporary Hospitality Management.</a:t>
            </a:r>
            <a:br>
              <a:rPr lang="en-GB" sz="1600" dirty="0"/>
            </a:br>
            <a:r>
              <a:rPr lang="en-GB" sz="1600" dirty="0"/>
              <a:t>González-Rodríguez, M. R., Martín-Samper, R. C., </a:t>
            </a:r>
            <a:r>
              <a:rPr lang="en-GB" sz="1600" dirty="0" err="1"/>
              <a:t>Köseoglu</a:t>
            </a:r>
            <a:r>
              <a:rPr lang="en-GB" sz="1600" dirty="0"/>
              <a:t>, M. A., and </a:t>
            </a:r>
            <a:r>
              <a:rPr lang="en-GB" sz="1600" dirty="0" err="1"/>
              <a:t>Okumus</a:t>
            </a:r>
            <a:r>
              <a:rPr lang="en-GB" sz="1600" dirty="0"/>
              <a:t>, F. (2019). Hotels’ corporate social responsibility practices, organisational culture, firm reputation, and performance. Journal of sustainable tourism.</a:t>
            </a:r>
            <a:br>
              <a:rPr lang="en-GB" sz="1600" dirty="0"/>
            </a:br>
            <a:r>
              <a:rPr lang="en-GB" sz="1600" dirty="0"/>
              <a:t>Legrand, W., Chen, J. S., and </a:t>
            </a:r>
            <a:r>
              <a:rPr lang="en-GB" sz="1600" dirty="0" err="1"/>
              <a:t>Laeis</a:t>
            </a:r>
            <a:r>
              <a:rPr lang="en-GB" sz="1600" dirty="0"/>
              <a:t>, G. C. (2022). Sustainability in the hospitality industry: Principles of sustainable operations. Taylor and Francis.</a:t>
            </a:r>
            <a:br>
              <a:rPr lang="en-GB" sz="1600" dirty="0"/>
            </a:br>
            <a:r>
              <a:rPr lang="en-GB" sz="1600" dirty="0"/>
              <a:t>Font, X., Sánchez-</a:t>
            </a:r>
            <a:r>
              <a:rPr lang="en-GB" sz="1600" dirty="0" err="1"/>
              <a:t>Masferrer</a:t>
            </a:r>
            <a:r>
              <a:rPr lang="en-GB" sz="1600" dirty="0"/>
              <a:t>, M., and </a:t>
            </a:r>
            <a:r>
              <a:rPr lang="en-GB" sz="1600" dirty="0" err="1"/>
              <a:t>Vinyals-Mirabent</a:t>
            </a:r>
            <a:r>
              <a:rPr lang="en-GB" sz="1600" dirty="0"/>
              <a:t>, S. (2019). Triple Bottom Line in tourism: A systematic literature review. Sustainability.</a:t>
            </a:r>
            <a:br>
              <a:rPr lang="en-GB" sz="1600" dirty="0"/>
            </a:br>
            <a:r>
              <a:rPr lang="en-GB" sz="1600" dirty="0"/>
              <a:t>Aragon-Correa, J. A., Sharma, S., </a:t>
            </a:r>
            <a:r>
              <a:rPr lang="en-GB" sz="1600" dirty="0" err="1"/>
              <a:t>García</a:t>
            </a:r>
            <a:r>
              <a:rPr lang="en-GB" sz="1600" dirty="0"/>
              <a:t>-Morales, V. J., and Rueda-</a:t>
            </a:r>
            <a:r>
              <a:rPr lang="en-GB" sz="1600" dirty="0" err="1"/>
              <a:t>Manzanares</a:t>
            </a:r>
            <a:r>
              <a:rPr lang="en-GB" sz="1600" dirty="0"/>
              <a:t>, A. (2015). The influence of stakeholders on the environmental strategy of service firms: The moderating effects of complexity, uncertainty and munificence. British Journal of Management.</a:t>
            </a:r>
            <a:br>
              <a:rPr lang="en-GB" sz="1600" dirty="0"/>
            </a:br>
            <a:r>
              <a:rPr lang="en-GB" sz="1600" dirty="0"/>
              <a:t>González-Tapia, M. J., and </a:t>
            </a:r>
            <a:r>
              <a:rPr lang="en-GB" sz="1600" dirty="0" err="1"/>
              <a:t>Bayón</a:t>
            </a:r>
            <a:r>
              <a:rPr lang="en-GB" sz="1600" dirty="0"/>
              <a:t>, T. (2016). Main barriers and enablers to the adoption of sustainability practices in tourism and hospitality. Sustainability.</a:t>
            </a:r>
            <a:br>
              <a:rPr lang="en-GB" sz="1600" dirty="0"/>
            </a:br>
            <a:r>
              <a:rPr lang="en-GB" sz="1600" dirty="0" err="1"/>
              <a:t>Gössling</a:t>
            </a:r>
            <a:r>
              <a:rPr lang="en-GB" sz="1600" dirty="0"/>
              <a:t>, S., Scott, D., and Hall, C. M. (2020). Tourism and Water: Interactions and Impacts. Channel View Publications.</a:t>
            </a:r>
            <a:br>
              <a:rPr lang="en-GB" sz="1600" dirty="0"/>
            </a:br>
            <a:r>
              <a:rPr lang="en-GB" sz="1600" dirty="0"/>
              <a:t>Jones, P., and Comfort, D. (2016). Sustainability in the global hotel industry. International Journal of Contemporary Hospitality Management, 28(1), 36-67.</a:t>
            </a:r>
          </a:p>
        </p:txBody>
      </p:sp>
      <p:sp>
        <p:nvSpPr>
          <p:cNvPr id="7" name="Text Placeholder 6"/>
          <p:cNvSpPr>
            <a:spLocks noGrp="1"/>
          </p:cNvSpPr>
          <p:nvPr>
            <p:ph type="body" sz="quarter" idx="10"/>
          </p:nvPr>
        </p:nvSpPr>
        <p:spPr>
          <a:xfrm>
            <a:off x="835025" y="5420032"/>
            <a:ext cx="10515600" cy="914400"/>
          </a:xfrm>
        </p:spPr>
        <p:txBody>
          <a:bodyPr>
            <a:normAutofit/>
          </a:bodyPr>
          <a:lstStyle/>
          <a:p>
            <a:r>
              <a:rPr lang="en-US" sz="4800" b="1" dirty="0"/>
              <a:t>REFERENCES</a:t>
            </a:r>
          </a:p>
        </p:txBody>
      </p:sp>
    </p:spTree>
    <p:extLst>
      <p:ext uri="{BB962C8B-B14F-4D97-AF65-F5344CB8AC3E}">
        <p14:creationId xmlns:p14="http://schemas.microsoft.com/office/powerpoint/2010/main" val="2562246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Health Fitness 16x9">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lth and fitness presentation (widescreen).potx" id="{ABFD658B-2256-413B-9244-0F977A0B2D12}" vid="{E4CB021D-C859-4C82-BDBB-2F2FACCF0D80}"/>
    </a:ext>
  </a:extLst>
</a:theme>
</file>

<file path=ppt/theme/theme2.xml><?xml version="1.0" encoding="utf-8"?>
<a:theme xmlns:a="http://schemas.openxmlformats.org/drawingml/2006/main" name="Office Them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Health and fitness presentation (widescreen)</Template>
  <TotalTime>94</TotalTime>
  <Words>3135</Words>
  <Application>Microsoft Office PowerPoint</Application>
  <PresentationFormat>Widescreen</PresentationFormat>
  <Paragraphs>96</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Health Fitness 16x9</vt:lpstr>
      <vt:lpstr>BMIH 6001 Contemporary Themes in the Hotel and Hospitality Sector Title: Sustainability Issues in the Hotel Sector</vt:lpstr>
      <vt:lpstr>Introduction</vt:lpstr>
      <vt:lpstr>Overview of Literature - Corporate Social Responsibility (CSR)</vt:lpstr>
      <vt:lpstr>Overview of Literature - Corporate Social Responsibility (CSR)</vt:lpstr>
      <vt:lpstr>Overview of Literature - Triple Bottom Line</vt:lpstr>
      <vt:lpstr>Overview of Literature - Green Marketing</vt:lpstr>
      <vt:lpstr>Application to the Hotel and Hospitality Sector Specific area of the Hotel Industry - Water Management</vt:lpstr>
      <vt:lpstr>Application to the Hotel and Hospitality Sector Impacts of Contemporary Theme</vt:lpstr>
      <vt:lpstr>Application to the Hotel and Hospitality Sector  Examples of the Management Responses</vt:lpstr>
      <vt:lpstr>Application to the Hotel and Hospitality Sector  Examples of the Management Responses</vt:lpstr>
      <vt:lpstr>Application to the Hotel and Hospitality Sector  Future Policy and Management Options</vt:lpstr>
      <vt:lpstr>Cooper, C. and Hall, M. (2019). Contemporary Tourism: An International Approach, 4th Edn. Goodfellows, Oxford. Jones, P., Hillier, D., and Comfort, D. (2014). Sustainability in the global hotel industry. International Journal of Contemporary Hospitality Management. González-Rodríguez, M. R., Martín-Samper, R. C., Köseoglu, M. A., and Okumus, F. (2019). Hotels’ corporate social responsibility practices, organisational culture, firm reputation, and performance. Journal of sustainable tourism. Legrand, W., Chen, J. S., and Laeis, G. C. (2022). Sustainability in the hospitality industry: Principles of sustainable operations. Taylor and Francis. Font, X., Sánchez-Masferrer, M., and Vinyals-Mirabent, S. (2019). Triple Bottom Line in tourism: A systematic literature review. Sustainability. Aragon-Correa, J. A., Sharma, S., García-Morales, V. J., and Rueda-Manzanares, A. (2015). The influence of stakeholders on the environmental strategy of service firms: The moderating effects of complexity, uncertainty and munificence. British Journal of Management. González-Tapia, M. J., and Bayón, T. (2016). Main barriers and enablers to the adoption of sustainability practices in tourism and hospitality. Sustainability. Gössling, S., Scott, D., and Hall, C. M. (2020). Tourism and Water: Interactions and Impacts. Channel View Publications. Jones, P., and Comfort, D. (2016). Sustainability in the global hotel industry. International Journal of Contemporary Hospitality Management, 28(1), 36-67.</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 6001 Contemporary Themes in the Hotel and Hospitality Sector Title: Sustainability Issues in the Hotel Sector</dc:title>
  <dc:creator>deea</dc:creator>
  <cp:lastModifiedBy>andreea tudosie</cp:lastModifiedBy>
  <cp:revision>10</cp:revision>
  <dcterms:created xsi:type="dcterms:W3CDTF">2023-06-02T21:19:14Z</dcterms:created>
  <dcterms:modified xsi:type="dcterms:W3CDTF">2023-06-09T21:49:38Z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