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notesMasterIdLst>
    <p:notesMasterId r:id="rId22"/>
  </p:notesMasterIdLst>
  <p:sldIdLst>
    <p:sldId id="256" r:id="rId3"/>
    <p:sldId id="484" r:id="rId4"/>
    <p:sldId id="328" r:id="rId5"/>
    <p:sldId id="258" r:id="rId6"/>
    <p:sldId id="261" r:id="rId7"/>
    <p:sldId id="456" r:id="rId8"/>
    <p:sldId id="263" r:id="rId9"/>
    <p:sldId id="462" r:id="rId10"/>
    <p:sldId id="494" r:id="rId11"/>
    <p:sldId id="497" r:id="rId12"/>
    <p:sldId id="499" r:id="rId13"/>
    <p:sldId id="480" r:id="rId14"/>
    <p:sldId id="349" r:id="rId15"/>
    <p:sldId id="345" r:id="rId16"/>
    <p:sldId id="352" r:id="rId17"/>
    <p:sldId id="347" r:id="rId18"/>
    <p:sldId id="350" r:id="rId19"/>
    <p:sldId id="500" r:id="rId20"/>
    <p:sldId id="501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4103" autoAdjust="0"/>
    <p:restoredTop sz="50061" autoAdjust="0"/>
  </p:normalViewPr>
  <p:slideViewPr>
    <p:cSldViewPr snapToGrid="0" snapToObjects="1">
      <p:cViewPr>
        <p:scale>
          <a:sx n="132" d="100"/>
          <a:sy n="132" d="100"/>
        </p:scale>
        <p:origin x="488" y="-6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67" d="100"/>
        <a:sy n="167" d="100"/>
      </p:scale>
      <p:origin x="0" y="-3690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10/31/23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806450"/>
            <a:ext cx="41148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3529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10/31/23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10/31/23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10/31/23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10/31/23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45454C-B092-DF4A-81BE-4BFFFEE7BA2F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22163"/>
            <a:ext cx="9144000" cy="681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Doi_(identifier)" TargetMode="External"/><Relationship Id="rId2" Type="http://schemas.openxmlformats.org/officeDocument/2006/relationships/hyperlink" Target="http://doi.apa.org/getdoi.cfm?doi=10.1037/0003-066X.32.7.51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37%2F0003-066X.32.7.513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1B3D4E-1CBE-CC94-7C37-C111E1ED3245}"/>
              </a:ext>
            </a:extLst>
          </p:cNvPr>
          <p:cNvSpPr txBox="1"/>
          <p:nvPr/>
        </p:nvSpPr>
        <p:spPr>
          <a:xfrm>
            <a:off x="1771048" y="3953890"/>
            <a:ext cx="61794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     	Welcome to ECDE7015: </a:t>
            </a:r>
          </a:p>
          <a:p>
            <a:r>
              <a:rPr lang="en-US" sz="2400" dirty="0">
                <a:solidFill>
                  <a:schemeClr val="bg1"/>
                </a:solidFill>
              </a:rPr>
              <a:t>	Session 3 2023-24 : 31 October 2023</a:t>
            </a:r>
          </a:p>
          <a:p>
            <a:endParaRPr lang="en-US" sz="2400" dirty="0">
              <a:solidFill>
                <a:schemeClr val="bg1"/>
              </a:solidFill>
            </a:endParaRPr>
          </a:p>
          <a:p>
            <a:r>
              <a:rPr lang="en-US" sz="2400" dirty="0">
                <a:solidFill>
                  <a:schemeClr val="bg1"/>
                </a:solidFill>
              </a:rPr>
              <a:t>     	</a:t>
            </a:r>
          </a:p>
          <a:p>
            <a:r>
              <a:rPr lang="en-US" sz="2400" dirty="0">
                <a:solidFill>
                  <a:schemeClr val="bg1"/>
                </a:solidFill>
              </a:rPr>
              <a:t>	</a:t>
            </a: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81437" y="1272638"/>
            <a:ext cx="6878795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Doctorate in Education (EdD)</a:t>
            </a:r>
          </a:p>
          <a:p>
            <a:pPr algn="ctr"/>
            <a:endParaRPr lang="en-GB" sz="3200" b="1" dirty="0"/>
          </a:p>
          <a:p>
            <a:pPr algn="ctr"/>
            <a:r>
              <a:rPr lang="en-GB" sz="2800" dirty="0"/>
              <a:t>Module 1: ECDE7015   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Exploring Contemporary Issues in Education 1: Policy Review and Critical Analysis   </a:t>
            </a:r>
          </a:p>
          <a:p>
            <a:endParaRPr lang="en-GB" sz="2800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5351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0574" y="563834"/>
            <a:ext cx="8491296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00B050"/>
                </a:solidFill>
              </a:rPr>
              <a:t>Welcome to today and session 3 of module</a:t>
            </a:r>
          </a:p>
          <a:p>
            <a:endParaRPr lang="en-GB" sz="2800" dirty="0"/>
          </a:p>
          <a:p>
            <a:pPr marL="342900" indent="-342900">
              <a:buFont typeface="Wingdings" pitchFamily="2" charset="2"/>
              <a:buChar char="ü"/>
            </a:pPr>
            <a:r>
              <a:rPr lang="en-GB" sz="2400" dirty="0"/>
              <a:t>Thank you for your second posts that introduced your </a:t>
            </a:r>
          </a:p>
          <a:p>
            <a:r>
              <a:rPr lang="en-GB" sz="2400" dirty="0"/>
              <a:t>plan for your presentation next Tue 7 November AM</a:t>
            </a:r>
          </a:p>
          <a:p>
            <a:endParaRPr lang="en-GB" sz="2400" dirty="0"/>
          </a:p>
          <a:p>
            <a:pPr marL="342900" indent="-342900">
              <a:buFont typeface="Wingdings" pitchFamily="2" charset="2"/>
              <a:buChar char="ü"/>
            </a:pPr>
            <a:r>
              <a:rPr lang="en-GB" sz="2400" dirty="0"/>
              <a:t>Assessment 1 and the issue of your choice and criticality</a:t>
            </a:r>
          </a:p>
          <a:p>
            <a:endParaRPr lang="en-GB" sz="2400" dirty="0"/>
          </a:p>
          <a:p>
            <a:pPr marL="342900" indent="-342900">
              <a:buFont typeface="Wingdings" pitchFamily="2" charset="2"/>
              <a:buChar char="ü"/>
            </a:pPr>
            <a:r>
              <a:rPr lang="en-GB" sz="2400" dirty="0"/>
              <a:t>Assessment 1 and other assessment for module</a:t>
            </a:r>
          </a:p>
          <a:p>
            <a:endParaRPr lang="en-GB" sz="2400" dirty="0"/>
          </a:p>
          <a:p>
            <a:pPr marL="342900" indent="-342900">
              <a:buFont typeface="Wingdings" pitchFamily="2" charset="2"/>
              <a:buChar char="ü"/>
            </a:pPr>
            <a:r>
              <a:rPr lang="en-GB" sz="2400" dirty="0"/>
              <a:t>Your draft and our feedback </a:t>
            </a:r>
          </a:p>
          <a:p>
            <a:endParaRPr lang="en-GB" sz="2400" dirty="0"/>
          </a:p>
          <a:p>
            <a:pPr marL="342900" indent="-342900">
              <a:buFont typeface="Wingdings" pitchFamily="2" charset="2"/>
              <a:buChar char="ü"/>
            </a:pPr>
            <a:r>
              <a:rPr lang="en-GB" sz="2400" dirty="0"/>
              <a:t>Your presentation for next Tuesday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4382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03583" y="145775"/>
            <a:ext cx="8282608" cy="62170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Module 1: Aims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highlight>
                  <a:srgbClr val="FFFF00"/>
                </a:highlight>
              </a:rPr>
              <a:t>To develop the </a:t>
            </a:r>
            <a:r>
              <a:rPr lang="en-GB" sz="2000" b="1" dirty="0">
                <a:highlight>
                  <a:srgbClr val="FFFF00"/>
                </a:highlight>
              </a:rPr>
              <a:t>higher-level critical and analytical skills </a:t>
            </a:r>
            <a:r>
              <a:rPr lang="en-GB" sz="2000" dirty="0">
                <a:highlight>
                  <a:srgbClr val="FFFF00"/>
                </a:highlight>
              </a:rPr>
              <a:t>required to </a:t>
            </a:r>
            <a:r>
              <a:rPr lang="en-GB" sz="2000" b="1" dirty="0">
                <a:highlight>
                  <a:srgbClr val="FFFF00"/>
                </a:highlight>
              </a:rPr>
              <a:t>contribute meaningfully to the education debate</a:t>
            </a:r>
            <a:r>
              <a:rPr lang="en-GB" sz="2000" dirty="0">
                <a:highlight>
                  <a:srgbClr val="FFFF00"/>
                </a:highlight>
              </a:rPr>
              <a:t>, across </a:t>
            </a:r>
            <a:r>
              <a:rPr lang="en-GB" sz="2000" b="1" dirty="0">
                <a:highlight>
                  <a:srgbClr val="FFFF00"/>
                </a:highlight>
              </a:rPr>
              <a:t>a variety of different platforms</a:t>
            </a:r>
            <a:r>
              <a:rPr lang="en-GB" sz="2000" dirty="0">
                <a:highlight>
                  <a:srgbClr val="FFFF00"/>
                </a:highlight>
              </a:rPr>
              <a:t>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To critically evaluate contrasting approaches to one or more contemporary issues relating to education in Wales, the UK </a:t>
            </a:r>
            <a:r>
              <a:rPr lang="en-GB" sz="2000" b="1" dirty="0">
                <a:solidFill>
                  <a:srgbClr val="0070C0"/>
                </a:solidFill>
              </a:rPr>
              <a:t>and </a:t>
            </a:r>
            <a:r>
              <a:rPr lang="en-GB" sz="2000" dirty="0"/>
              <a:t>international contexts, taking into account differing educational orthodoxies.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To critically evaluate the presentation of contemporary educational issues and proposals in legislation, statutory and non-statutory guidance, through consultation documents and the representation of those issues and proposals in the press, social media and other channels.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To demonstrate a critical understanding of the development of education policy, its impact and its potential pitfalls; including its perception among policymakers, schools, teachers, parents, communities, and children and young people.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1658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98787" y="982718"/>
            <a:ext cx="7646276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Module 1: Learning Outcomes </a:t>
            </a:r>
          </a:p>
          <a:p>
            <a:endParaRPr lang="en-GB" b="1" dirty="0">
              <a:highlight>
                <a:srgbClr val="FFFF00"/>
              </a:highlight>
            </a:endParaRPr>
          </a:p>
          <a:p>
            <a:r>
              <a:rPr lang="en-GB" b="1" dirty="0">
                <a:solidFill>
                  <a:srgbClr val="FF0000"/>
                </a:solidFill>
                <a:highlight>
                  <a:srgbClr val="FFFF00"/>
                </a:highlight>
              </a:rPr>
              <a:t>Upon the successful completion of this module, students should be able to demonstrate the ability to: 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Assess the impact of differing approaches to the presentation of policy, proposals and educational outcomes for differing audiences.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Understand the evidence of impact that differing discourses have in promoting or mitigating the impact of educational change.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Explore critically the relationship between education policy, implementation strategy and impact locally, nationally and internationally.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Articulate an understanding of the challenges and opportunities in leading educational change successfully.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1" dirty="0">
                <a:solidFill>
                  <a:srgbClr val="00B050"/>
                </a:solidFill>
                <a:highlight>
                  <a:srgbClr val="FFFF00"/>
                </a:highlight>
              </a:rPr>
              <a:t>At this stage of the module we are working together to begin to develop these capabilities </a:t>
            </a:r>
          </a:p>
        </p:txBody>
      </p:sp>
    </p:spTree>
    <p:extLst>
      <p:ext uri="{BB962C8B-B14F-4D97-AF65-F5344CB8AC3E}">
        <p14:creationId xmlns:p14="http://schemas.microsoft.com/office/powerpoint/2010/main" val="2090747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70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022772-B0B0-4270-A31E-122D595F2481}"/>
              </a:ext>
            </a:extLst>
          </p:cNvPr>
          <p:cNvSpPr txBox="1"/>
          <p:nvPr/>
        </p:nvSpPr>
        <p:spPr>
          <a:xfrm>
            <a:off x="296016" y="467142"/>
            <a:ext cx="3979965" cy="147466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Module 1: Promise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By working together- and you listening to and supporting one another </a:t>
            </a:r>
            <a:endParaRPr lang="en-US" sz="3600" b="1" kern="1200" dirty="0">
              <a:solidFill>
                <a:srgbClr val="00B05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4B7394-5A6D-4D70-9E28-EFAC50114EFE}"/>
              </a:ext>
            </a:extLst>
          </p:cNvPr>
          <p:cNvSpPr txBox="1"/>
          <p:nvPr/>
        </p:nvSpPr>
        <p:spPr>
          <a:xfrm>
            <a:off x="653581" y="2447337"/>
            <a:ext cx="3264837" cy="37704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595959"/>
                </a:solidFill>
              </a:rPr>
              <a:t>From discussion to critical analysis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595959"/>
                </a:solidFill>
              </a:rPr>
              <a:t>Presenting and discussing your interests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595959"/>
                </a:solidFill>
              </a:rPr>
              <a:t>Blog writing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595959"/>
                </a:solidFill>
              </a:rPr>
              <a:t>Academic writing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595959"/>
                </a:solidFill>
              </a:rPr>
              <a:t>Developing your policy interest/ focus throughout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595959"/>
              </a:solidFill>
            </a:endParaRPr>
          </a:p>
        </p:txBody>
      </p:sp>
      <p:pic>
        <p:nvPicPr>
          <p:cNvPr id="1026" name="Picture 2" descr="Why I No Longer Trust a Handshake">
            <a:extLst>
              <a:ext uri="{FF2B5EF4-FFF2-40B4-BE49-F238E27FC236}">
                <a16:creationId xmlns:a16="http://schemas.microsoft.com/office/drawing/2014/main" id="{FF20F9EF-AA24-461A-B4E2-B63FB8711D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86350" y="2408425"/>
            <a:ext cx="3597792" cy="2086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03911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4557" y="150873"/>
            <a:ext cx="8697842" cy="58323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Module 1: Details of Assessment  </a:t>
            </a:r>
          </a:p>
          <a:p>
            <a:endParaRPr lang="en-GB" b="1" dirty="0"/>
          </a:p>
          <a:p>
            <a:r>
              <a:rPr lang="en-GB" sz="2000" b="1" dirty="0">
                <a:highlight>
                  <a:srgbClr val="FFFF00"/>
                </a:highlight>
              </a:rPr>
              <a:t>Assessment Component 1 – 40% </a:t>
            </a:r>
            <a:r>
              <a:rPr lang="en-GB" sz="2000" dirty="0">
                <a:highlight>
                  <a:srgbClr val="FFFF00"/>
                </a:highlight>
              </a:rPr>
              <a:t>(Tue 7 November 2023) </a:t>
            </a:r>
            <a:r>
              <a:rPr lang="en-GB" sz="2000" b="1" dirty="0">
                <a:highlight>
                  <a:srgbClr val="FFFF00"/>
                </a:highlight>
              </a:rPr>
              <a:t>  </a:t>
            </a:r>
          </a:p>
          <a:p>
            <a:r>
              <a:rPr lang="en-GB" sz="2000" dirty="0">
                <a:highlight>
                  <a:srgbClr val="FFFF00"/>
                </a:highlight>
              </a:rPr>
              <a:t>Prepare a presentation for your fellow EdD students that critically evaluates a contemporary issue in education of your choice, its representation in official statements, media treatments and your understanding of its treatment in an international context.</a:t>
            </a:r>
          </a:p>
          <a:p>
            <a:r>
              <a:rPr lang="en-GB" sz="2000" dirty="0">
                <a:highlight>
                  <a:srgbClr val="FFFF00"/>
                </a:highlight>
              </a:rPr>
              <a:t>(8 minutes presentation and 1,500 word equivalent supporting material).    </a:t>
            </a:r>
          </a:p>
          <a:p>
            <a:r>
              <a:rPr lang="en-GB" sz="2000" dirty="0"/>
              <a:t>   </a:t>
            </a:r>
          </a:p>
          <a:p>
            <a:r>
              <a:rPr lang="en-GB" sz="2000" b="1" dirty="0"/>
              <a:t>Assessment Component 2 – 10% </a:t>
            </a:r>
            <a:r>
              <a:rPr lang="en-GB" sz="2000" dirty="0"/>
              <a:t>(Tue 12 December 2023) </a:t>
            </a:r>
            <a:r>
              <a:rPr lang="en-GB" sz="2000" b="1" dirty="0"/>
              <a:t>  </a:t>
            </a:r>
            <a:endParaRPr lang="en-GB" sz="2000" dirty="0"/>
          </a:p>
          <a:p>
            <a:r>
              <a:rPr lang="en-GB" sz="2000" dirty="0"/>
              <a:t>You are asked to contribute at least two, non-assessed formative blogs over the period of this semester. By personally writing, in a particular style for a particular audience, these blogs will be open for comment and collaboration within the group, and act as a valuable introduction to the blog-writing process. The assessment will take the form of a third and final blog (800 words).   </a:t>
            </a:r>
          </a:p>
          <a:p>
            <a:r>
              <a:rPr lang="en-GB" sz="2000" dirty="0"/>
              <a:t>    </a:t>
            </a:r>
          </a:p>
          <a:p>
            <a:r>
              <a:rPr lang="en-GB" sz="2000" b="1" dirty="0"/>
              <a:t>Assessment Component 3 – 50%</a:t>
            </a:r>
            <a:r>
              <a:rPr lang="en-GB" sz="2000" dirty="0"/>
              <a:t> (Monday 8 January 2024)</a:t>
            </a:r>
            <a:r>
              <a:rPr lang="en-GB" sz="2000" b="1" dirty="0"/>
              <a:t>   </a:t>
            </a:r>
            <a:endParaRPr lang="en-GB" sz="2000" dirty="0"/>
          </a:p>
          <a:p>
            <a:r>
              <a:rPr lang="en-GB" sz="2000" dirty="0"/>
              <a:t>Prepare an article  (4,000 word paper and 150 word abstract).    </a:t>
            </a:r>
          </a:p>
          <a:p>
            <a:r>
              <a:rPr lang="en-GB" sz="1700" dirty="0"/>
              <a:t> 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7113753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F833F3-7C79-5A4B-610D-4676D91BA85C}"/>
              </a:ext>
            </a:extLst>
          </p:cNvPr>
          <p:cNvSpPr txBox="1"/>
          <p:nvPr/>
        </p:nvSpPr>
        <p:spPr>
          <a:xfrm>
            <a:off x="1696278" y="2747356"/>
            <a:ext cx="621527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From today – and first thoughts- to narrowing your focus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Less is more – fewer ideas done well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Depth over breadth – forensic, not superficial analysis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Eye on the prize – start with key points and work out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8" name="Picture 4" descr="1,795 Leaky Bucket Stock Photos, Pictures &amp; Royalty-Free Images - iStock">
            <a:extLst>
              <a:ext uri="{FF2B5EF4-FFF2-40B4-BE49-F238E27FC236}">
                <a16:creationId xmlns:a16="http://schemas.microsoft.com/office/drawing/2014/main" id="{FB548C7D-E751-513D-48B5-E494C66250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5105" y="311495"/>
            <a:ext cx="3470165" cy="2313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0B4F3DE-E6DA-D4AD-1B1E-77552D75F2BD}"/>
              </a:ext>
            </a:extLst>
          </p:cNvPr>
          <p:cNvSpPr txBox="1"/>
          <p:nvPr/>
        </p:nvSpPr>
        <p:spPr>
          <a:xfrm>
            <a:off x="2286000" y="4023176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Build a watertight argument… plug all holes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4A95852-9C22-CFBA-CF2E-EF3CAEB655E7}"/>
              </a:ext>
            </a:extLst>
          </p:cNvPr>
          <p:cNvSpPr/>
          <p:nvPr/>
        </p:nvSpPr>
        <p:spPr>
          <a:xfrm rot="1142377">
            <a:off x="7396268" y="1721630"/>
            <a:ext cx="111761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Blog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B1F2275-2BDA-B084-424E-0753338F4D59}"/>
              </a:ext>
            </a:extLst>
          </p:cNvPr>
          <p:cNvSpPr/>
          <p:nvPr/>
        </p:nvSpPr>
        <p:spPr>
          <a:xfrm rot="20845081">
            <a:off x="-46809" y="1810637"/>
            <a:ext cx="263181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Presentation</a:t>
            </a:r>
            <a:endParaRPr lang="en-US" sz="36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D693A79-0F78-6D72-837A-5625695D3228}"/>
              </a:ext>
            </a:extLst>
          </p:cNvPr>
          <p:cNvSpPr/>
          <p:nvPr/>
        </p:nvSpPr>
        <p:spPr>
          <a:xfrm rot="21323808">
            <a:off x="2446258" y="4545601"/>
            <a:ext cx="42514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Journal article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58773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4557" y="150873"/>
            <a:ext cx="8697842" cy="6694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Assessment 1 </a:t>
            </a:r>
          </a:p>
          <a:p>
            <a:endParaRPr lang="en-GB" sz="2000" b="1" dirty="0"/>
          </a:p>
          <a:p>
            <a:r>
              <a:rPr lang="en-GB" sz="2000" b="1" dirty="0"/>
              <a:t>Assessment Component 1 – 40% </a:t>
            </a:r>
            <a:r>
              <a:rPr lang="en-GB" sz="2000" dirty="0"/>
              <a:t>(Tue 7 November 2023) </a:t>
            </a:r>
            <a:r>
              <a:rPr lang="en-GB" sz="2000" b="1" dirty="0"/>
              <a:t>  </a:t>
            </a:r>
          </a:p>
          <a:p>
            <a:endParaRPr lang="en-GB" sz="2000" dirty="0">
              <a:highlight>
                <a:srgbClr val="FFFF00"/>
              </a:highlight>
            </a:endParaRPr>
          </a:p>
          <a:p>
            <a:r>
              <a:rPr lang="en-GB" sz="2000" b="1" dirty="0">
                <a:highlight>
                  <a:srgbClr val="FFFF00"/>
                </a:highlight>
              </a:rPr>
              <a:t>Task</a:t>
            </a:r>
          </a:p>
          <a:p>
            <a:r>
              <a:rPr lang="en-GB" sz="2000" dirty="0"/>
              <a:t>Prepare a presentation for your fellow EdD students that critically evaluates a contemporary issue in education of your choice, its representation in official statements, media treatments and your understanding of its treatment in an international context.</a:t>
            </a:r>
          </a:p>
          <a:p>
            <a:endParaRPr lang="en-GB" sz="2000" dirty="0"/>
          </a:p>
          <a:p>
            <a:r>
              <a:rPr lang="en-GB" sz="1800" b="1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Calibri" panose="020F0502020204030204" pitchFamily="34" charset="0"/>
              </a:rPr>
              <a:t>Formative tasks:</a:t>
            </a:r>
          </a:p>
          <a:p>
            <a:endParaRPr lang="en-GB" b="1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What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is the contemporary issue?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How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chosen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documents help you- and others- to understand policy and practice that relates to your chosen issue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How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to analyse the issue you have chosen?</a:t>
            </a:r>
          </a:p>
          <a:p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sz="20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r>
              <a:rPr lang="en-GB" sz="1700" dirty="0"/>
              <a:t> 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828977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1A0F7C-6EB9-5A31-0CA3-AD8510F248D9}"/>
              </a:ext>
            </a:extLst>
          </p:cNvPr>
          <p:cNvSpPr txBox="1"/>
          <p:nvPr/>
        </p:nvSpPr>
        <p:spPr>
          <a:xfrm>
            <a:off x="371061" y="212036"/>
            <a:ext cx="8362122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Policy interpretation ? </a:t>
            </a:r>
            <a:r>
              <a:rPr lang="en-GB" sz="2000" b="1" dirty="0" err="1">
                <a:effectLst/>
                <a:ea typeface="Times New Roman" panose="02020603050405020304" pitchFamily="18" charset="0"/>
              </a:rPr>
              <a:t>Ozga</a:t>
            </a:r>
            <a:r>
              <a:rPr lang="en-GB" sz="2000" b="1" dirty="0">
                <a:effectLst/>
                <a:ea typeface="Times New Roman" panose="02020603050405020304" pitchFamily="18" charset="0"/>
              </a:rPr>
              <a:t> (2000)</a:t>
            </a:r>
          </a:p>
          <a:p>
            <a:pPr lvl="0" algn="just">
              <a:lnSpc>
                <a:spcPct val="150000"/>
              </a:lnSpc>
            </a:pPr>
            <a:r>
              <a:rPr lang="en-GB" sz="20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Source of text:</a:t>
            </a:r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What is the policy text, who has produced it and who are the audiences it is intended for?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pPr marL="457200"/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Scope of text:</a:t>
            </a:r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What is/are purpose(s) of the text? What does it assume the policy, as presented in the text, can do?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Patterns of text in two ways:</a:t>
            </a:r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Examples of any patterns of words and phrases and how they are used in those specific texts and contexts- given the audience(s) and purpose(s). </a:t>
            </a:r>
            <a:endParaRPr lang="en-US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9065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63C7CDB-BB9E-996B-514E-B4D66EBB2210}"/>
              </a:ext>
            </a:extLst>
          </p:cNvPr>
          <p:cNvSpPr txBox="1"/>
          <p:nvPr/>
        </p:nvSpPr>
        <p:spPr>
          <a:xfrm>
            <a:off x="609599" y="463826"/>
            <a:ext cx="8123583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Policy interpretation ( Ball, 2017;2021)</a:t>
            </a:r>
          </a:p>
          <a:p>
            <a:endParaRPr lang="en-US" sz="2000" dirty="0"/>
          </a:p>
          <a:p>
            <a:pPr algn="just">
              <a:lnSpc>
                <a:spcPct val="200000"/>
              </a:lnSpc>
            </a:pPr>
            <a:r>
              <a:rPr lang="en-GB" sz="2000" b="1" dirty="0">
                <a:effectLst/>
                <a:ea typeface="Times New Roman" panose="02020603050405020304" pitchFamily="18" charset="0"/>
              </a:rPr>
              <a:t>See also Ball’s distinction (2017) between Big P and small p policy : 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pPr marL="457200" algn="just">
              <a:lnSpc>
                <a:spcPct val="200000"/>
              </a:lnSpc>
            </a:pPr>
            <a:r>
              <a:rPr lang="en-GB" sz="2000" dirty="0">
                <a:effectLst/>
                <a:ea typeface="Times New Roman" panose="02020603050405020304" pitchFamily="18" charset="0"/>
              </a:rPr>
              <a:t>big –P policy that is ‘formal’ and usually legislated policy…. But we need to remain aware that policies are made  and remade in many sites, and there are many little-p policies that are formed and enacted within localities and institutions (Ball,2017:10)	</a:t>
            </a:r>
          </a:p>
          <a:p>
            <a:endParaRPr lang="en-US" sz="20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7099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A49F2DC-A3EE-807C-DC03-D07F9F58548E}"/>
              </a:ext>
            </a:extLst>
          </p:cNvPr>
          <p:cNvSpPr txBox="1"/>
          <p:nvPr/>
        </p:nvSpPr>
        <p:spPr>
          <a:xfrm>
            <a:off x="887895" y="609600"/>
            <a:ext cx="7726017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Further resources : Criticality and critical thinking : </a:t>
            </a:r>
          </a:p>
          <a:p>
            <a:endParaRPr lang="en-US" sz="2400" dirty="0"/>
          </a:p>
          <a:p>
            <a:r>
              <a:rPr lang="en-US" sz="2400" dirty="0"/>
              <a:t>Tools we can use</a:t>
            </a:r>
          </a:p>
          <a:p>
            <a:endParaRPr lang="en-US" sz="2400" dirty="0"/>
          </a:p>
          <a:p>
            <a:r>
              <a:rPr lang="en-US" sz="2400" b="1" dirty="0"/>
              <a:t>What next ?  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What is criticality and critical thinking?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Critical thinking: questions to ask?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Examples from Wales ( introduced by Cindy and Olga)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Could tools apply to an issue you choose?</a:t>
            </a:r>
          </a:p>
          <a:p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4622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70588" y="274721"/>
            <a:ext cx="53984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What do we mean by criticality?</a:t>
            </a:r>
          </a:p>
        </p:txBody>
      </p:sp>
      <p:sp>
        <p:nvSpPr>
          <p:cNvPr id="3" name="Rectangle 2"/>
          <p:cNvSpPr/>
          <p:nvPr/>
        </p:nvSpPr>
        <p:spPr>
          <a:xfrm>
            <a:off x="1345223" y="1254209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solidFill>
                  <a:srgbClr val="5D2FC1"/>
                </a:solidFill>
                <a:latin typeface="Arial" panose="020B0604020202020204" pitchFamily="34" charset="0"/>
              </a:rPr>
              <a:t>critical </a:t>
            </a:r>
            <a:r>
              <a:rPr lang="en-GB" b="1" i="1" dirty="0">
                <a:solidFill>
                  <a:srgbClr val="5D2FC1"/>
                </a:solidFill>
                <a:latin typeface="Arial" panose="020B0604020202020204" pitchFamily="34" charset="0"/>
              </a:rPr>
              <a:t>adjective</a:t>
            </a:r>
            <a:r>
              <a:rPr lang="en-GB" b="1" dirty="0">
                <a:solidFill>
                  <a:srgbClr val="5D2FC1"/>
                </a:solidFill>
                <a:latin typeface="Arial" panose="020B0604020202020204" pitchFamily="34" charset="0"/>
              </a:rPr>
              <a:t> </a:t>
            </a:r>
            <a:r>
              <a:rPr lang="en-GB" b="1" cap="all" dirty="0">
                <a:solidFill>
                  <a:srgbClr val="5D2FC1"/>
                </a:solidFill>
                <a:latin typeface="Arial" panose="020B0604020202020204" pitchFamily="34" charset="0"/>
              </a:rPr>
              <a:t>(NOT PLEASED)</a:t>
            </a:r>
            <a:endParaRPr lang="en-GB" b="1" dirty="0">
              <a:solidFill>
                <a:srgbClr val="5D2FC1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1D2A57"/>
                </a:solidFill>
                <a:latin typeface="Arial" panose="020B0604020202020204" pitchFamily="34" charset="0"/>
              </a:rPr>
              <a:t> </a:t>
            </a:r>
          </a:p>
          <a:p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saying that someone or something is bad or wrong</a:t>
            </a:r>
            <a:endParaRPr lang="en-GB" b="1" i="0" dirty="0">
              <a:solidFill>
                <a:srgbClr val="00206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345223" y="2682673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solidFill>
                  <a:srgbClr val="5D2FC1"/>
                </a:solidFill>
                <a:latin typeface="Arial" panose="020B0604020202020204" pitchFamily="34" charset="0"/>
              </a:rPr>
              <a:t>critical </a:t>
            </a:r>
            <a:r>
              <a:rPr lang="en-GB" b="1" i="1" dirty="0">
                <a:solidFill>
                  <a:srgbClr val="5D2FC1"/>
                </a:solidFill>
                <a:latin typeface="Arial" panose="020B0604020202020204" pitchFamily="34" charset="0"/>
              </a:rPr>
              <a:t>adjective</a:t>
            </a:r>
            <a:r>
              <a:rPr lang="en-GB" b="1" dirty="0">
                <a:solidFill>
                  <a:srgbClr val="5D2FC1"/>
                </a:solidFill>
                <a:latin typeface="Arial" panose="020B0604020202020204" pitchFamily="34" charset="0"/>
              </a:rPr>
              <a:t> </a:t>
            </a:r>
            <a:r>
              <a:rPr lang="en-GB" b="1" cap="all" dirty="0">
                <a:solidFill>
                  <a:srgbClr val="5D2FC1"/>
                </a:solidFill>
                <a:latin typeface="Arial" panose="020B0604020202020204" pitchFamily="34" charset="0"/>
              </a:rPr>
              <a:t>(IMPORTANT)</a:t>
            </a:r>
            <a:endParaRPr lang="en-GB" b="1" dirty="0">
              <a:solidFill>
                <a:srgbClr val="5D2FC1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1D2A57"/>
                </a:solidFill>
                <a:latin typeface="Arial" panose="020B0604020202020204" pitchFamily="34" charset="0"/>
              </a:rPr>
              <a:t> </a:t>
            </a:r>
          </a:p>
          <a:p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of the greatest importance to the way things might happen</a:t>
            </a:r>
            <a:endParaRPr lang="en-GB" b="1" i="0" dirty="0">
              <a:solidFill>
                <a:srgbClr val="00206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345223" y="4111137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solidFill>
                  <a:srgbClr val="5D2FC1"/>
                </a:solidFill>
                <a:latin typeface="Arial" panose="020B0604020202020204" pitchFamily="34" charset="0"/>
              </a:rPr>
              <a:t>critical </a:t>
            </a:r>
            <a:r>
              <a:rPr lang="en-GB" b="1" i="1" dirty="0">
                <a:solidFill>
                  <a:srgbClr val="5D2FC1"/>
                </a:solidFill>
                <a:latin typeface="Arial" panose="020B0604020202020204" pitchFamily="34" charset="0"/>
              </a:rPr>
              <a:t>adjective</a:t>
            </a:r>
            <a:r>
              <a:rPr lang="en-GB" b="1" dirty="0">
                <a:solidFill>
                  <a:srgbClr val="5D2FC1"/>
                </a:solidFill>
                <a:latin typeface="Arial" panose="020B0604020202020204" pitchFamily="34" charset="0"/>
              </a:rPr>
              <a:t> </a:t>
            </a:r>
            <a:r>
              <a:rPr lang="en-GB" b="1" cap="all" dirty="0">
                <a:solidFill>
                  <a:srgbClr val="5D2FC1"/>
                </a:solidFill>
                <a:latin typeface="Arial" panose="020B0604020202020204" pitchFamily="34" charset="0"/>
              </a:rPr>
              <a:t>(GIVING OPINIONS)</a:t>
            </a:r>
            <a:endParaRPr lang="en-GB" b="1" dirty="0">
              <a:solidFill>
                <a:srgbClr val="5D2FC1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1D2A57"/>
                </a:solidFill>
                <a:latin typeface="Arial" panose="020B0604020202020204" pitchFamily="34" charset="0"/>
              </a:rPr>
              <a:t> </a:t>
            </a:r>
          </a:p>
          <a:p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giving opinions or judgments on books,plays, films, etc</a:t>
            </a:r>
            <a:endParaRPr lang="en-GB" b="1" i="0" dirty="0">
              <a:solidFill>
                <a:srgbClr val="00206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031523" y="5126800"/>
            <a:ext cx="2980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(Cambridge Dictionary, 2021)</a:t>
            </a:r>
          </a:p>
        </p:txBody>
      </p:sp>
    </p:spTree>
    <p:extLst>
      <p:ext uri="{BB962C8B-B14F-4D97-AF65-F5344CB8AC3E}">
        <p14:creationId xmlns:p14="http://schemas.microsoft.com/office/powerpoint/2010/main" val="38190644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138853" y="412708"/>
            <a:ext cx="28662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Critical thinking…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6623" y="1397757"/>
            <a:ext cx="719210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Critical thinking ‘examines assumptions, discerns hidden values, evaluates evidence, and assesses conclusions.’									(Petress, 2004)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‘Critical thinking is the art of making clear, reasoned judgements based on interpreting, understanding, applying and synthesising evidence gathered from observation, reading and experimentation.’</a:t>
            </a:r>
          </a:p>
          <a:p>
            <a:r>
              <a:rPr lang="en-GB" dirty="0"/>
              <a:t>					(Burns &amp; Sinfield, 2016) 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‘Critical thinking means questioning not only assumptions of others, but also questioning your own assumptions.’</a:t>
            </a:r>
          </a:p>
          <a:p>
            <a:r>
              <a:rPr lang="en-GB" dirty="0"/>
              <a:t>					(Barnet &amp; Bedau, 2011)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868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762000" y="734378"/>
          <a:ext cx="8020050" cy="4389120"/>
        </p:xfrm>
        <a:graphic>
          <a:graphicData uri="http://schemas.openxmlformats.org/drawingml/2006/table">
            <a:tbl>
              <a:tblPr firstRow="1" bandRow="1">
                <a:effectLst>
                  <a:reflection stA="0" endPos="65000" dist="50800" dir="5400000" sy="-100000" algn="bl" rotWithShape="0"/>
                </a:effectLst>
                <a:tableStyleId>{3B4B98B0-60AC-42C2-AFA5-B58CD77FA1E5}</a:tableStyleId>
              </a:tblPr>
              <a:tblGrid>
                <a:gridCol w="4010025">
                  <a:extLst>
                    <a:ext uri="{9D8B030D-6E8A-4147-A177-3AD203B41FA5}">
                      <a16:colId xmlns:a16="http://schemas.microsoft.com/office/drawing/2014/main" val="361124483"/>
                    </a:ext>
                  </a:extLst>
                </a:gridCol>
                <a:gridCol w="4010025">
                  <a:extLst>
                    <a:ext uri="{9D8B030D-6E8A-4147-A177-3AD203B41FA5}">
                      <a16:colId xmlns:a16="http://schemas.microsoft.com/office/drawing/2014/main" val="3646870771"/>
                    </a:ext>
                  </a:extLst>
                </a:gridCol>
              </a:tblGrid>
              <a:tr h="841951">
                <a:tc>
                  <a:txBody>
                    <a:bodyPr/>
                    <a:lstStyle/>
                    <a:p>
                      <a:r>
                        <a:rPr lang="en-GB" b="1" dirty="0"/>
                        <a:t>Where</a:t>
                      </a:r>
                      <a:r>
                        <a:rPr lang="en-GB" b="0" dirty="0"/>
                        <a:t> did you find the information?</a:t>
                      </a:r>
                    </a:p>
                    <a:p>
                      <a:endParaRPr lang="en-GB" b="0" dirty="0"/>
                    </a:p>
                    <a:p>
                      <a:r>
                        <a:rPr lang="en-GB" b="0" i="1" dirty="0"/>
                        <a:t>Was it presented to you? Did you search for it? How hard did</a:t>
                      </a:r>
                      <a:r>
                        <a:rPr lang="en-GB" b="0" i="1" baseline="0" dirty="0"/>
                        <a:t> you have to look? Is your source reputable?</a:t>
                      </a:r>
                      <a:endParaRPr lang="en-GB" b="0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What</a:t>
                      </a:r>
                      <a:r>
                        <a:rPr lang="en-GB" b="0" dirty="0"/>
                        <a:t> are the key messages or results/findings?</a:t>
                      </a:r>
                    </a:p>
                    <a:p>
                      <a:endParaRPr lang="en-GB" b="0" dirty="0"/>
                    </a:p>
                    <a:p>
                      <a:r>
                        <a:rPr lang="en-GB" b="0" i="1" dirty="0"/>
                        <a:t>What are its claims to new knowledge?</a:t>
                      </a:r>
                      <a:r>
                        <a:rPr lang="en-GB" b="0" i="1" baseline="0" dirty="0"/>
                        <a:t> What is their point? How does it compare to your own?</a:t>
                      </a:r>
                      <a:endParaRPr lang="en-GB" b="0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307672333"/>
                  </a:ext>
                </a:extLst>
              </a:tr>
              <a:tr h="841951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How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has the author/speaker</a:t>
                      </a:r>
                      <a:r>
                        <a:rPr lang="en-GB" baseline="0" dirty="0">
                          <a:solidFill>
                            <a:schemeClr val="tx1"/>
                          </a:solidFill>
                        </a:rPr>
                        <a:t> come to their conclusions?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i="1" dirty="0"/>
                        <a:t>Is</a:t>
                      </a:r>
                      <a:r>
                        <a:rPr lang="en-GB" i="1" baseline="0" dirty="0"/>
                        <a:t> their line of reasoning logical? What did they do to come to their conclusions? Are they reliable/based on evidence?</a:t>
                      </a:r>
                      <a:endParaRPr lang="en-GB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Who </a:t>
                      </a:r>
                      <a:r>
                        <a:rPr lang="en-GB" dirty="0"/>
                        <a:t>has written/said it?</a:t>
                      </a:r>
                    </a:p>
                    <a:p>
                      <a:endParaRPr lang="en-GB" dirty="0"/>
                    </a:p>
                    <a:p>
                      <a:r>
                        <a:rPr lang="en-GB" i="1" dirty="0"/>
                        <a:t>Is the author speaking as an individual or on behalf</a:t>
                      </a:r>
                      <a:r>
                        <a:rPr lang="en-GB" i="1" baseline="0" dirty="0"/>
                        <a:t> of an organisation/employer? Are they an expert/do they have credibility? Can you identify bias?</a:t>
                      </a:r>
                      <a:endParaRPr lang="en-GB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970563565"/>
                  </a:ext>
                </a:extLst>
              </a:tr>
              <a:tr h="487797">
                <a:tc>
                  <a:txBody>
                    <a:bodyPr/>
                    <a:lstStyle/>
                    <a:p>
                      <a:r>
                        <a:rPr lang="en-GB" b="1" dirty="0"/>
                        <a:t>When</a:t>
                      </a:r>
                      <a:r>
                        <a:rPr lang="en-GB" dirty="0"/>
                        <a:t> was it</a:t>
                      </a:r>
                      <a:r>
                        <a:rPr lang="en-GB" baseline="0" dirty="0"/>
                        <a:t> written/said?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i="1" baseline="0" dirty="0"/>
                        <a:t>Is it recent and relevant?</a:t>
                      </a:r>
                      <a:endParaRPr lang="en-GB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Why</a:t>
                      </a:r>
                      <a:r>
                        <a:rPr lang="en-GB" dirty="0"/>
                        <a:t> has it</a:t>
                      </a:r>
                      <a:r>
                        <a:rPr lang="en-GB" baseline="0" dirty="0"/>
                        <a:t> been written/said?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i="1" baseline="0" dirty="0"/>
                        <a:t>Who is it aimed at? What are its aims?</a:t>
                      </a:r>
                      <a:endParaRPr lang="en-GB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4109581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195739" y="162448"/>
            <a:ext cx="51525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Six questions to trigger critical thinking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1885950" y="5233763"/>
            <a:ext cx="72580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(Aveyard, Sharp &amp; Woolliams, 2011; adapted from Woolliams et al, 2009)</a:t>
            </a:r>
          </a:p>
        </p:txBody>
      </p:sp>
    </p:spTree>
    <p:extLst>
      <p:ext uri="{BB962C8B-B14F-4D97-AF65-F5344CB8AC3E}">
        <p14:creationId xmlns:p14="http://schemas.microsoft.com/office/powerpoint/2010/main" val="1260582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95899" y="784437"/>
            <a:ext cx="6469088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Ask yourself…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Are there any hidden assumptions or agendas?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Is there a political motivation?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Does the evidence provided support the conclusions made?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Is the analysis fair? (subjective vs objective)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Why was something done – and what was its significance?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Is the timing significant?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How does one interpretation compare to another?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Why might authors agree/disagree?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Do opinions change over time?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What is the weight of evidence and how convincing is it?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Are the sources reputable?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What are their strengths/weaknesses?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2238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42901" y="1165599"/>
            <a:ext cx="664051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Being forensic in your analysis of a claim/policy/intervention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Considering a range of views – never rely on a single source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Careful construction of an argument, based on evidence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Justifying your position – and providing sound rationale for the decisions you take (feel free to disagree, but must explain why)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Spelling it out – never assume that your audience knows what you know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You don’t take anything for granted… ask questions and think about the ‘bigger picture’</a:t>
            </a:r>
          </a:p>
          <a:p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342901" y="393495"/>
            <a:ext cx="55942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Critical thinking means…</a:t>
            </a:r>
          </a:p>
        </p:txBody>
      </p:sp>
    </p:spTree>
    <p:extLst>
      <p:ext uri="{BB962C8B-B14F-4D97-AF65-F5344CB8AC3E}">
        <p14:creationId xmlns:p14="http://schemas.microsoft.com/office/powerpoint/2010/main" val="18882056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6C17F41-64E4-C06E-B0D3-C1D1A2C60C3D}"/>
              </a:ext>
            </a:extLst>
          </p:cNvPr>
          <p:cNvSpPr txBox="1"/>
          <p:nvPr/>
        </p:nvSpPr>
        <p:spPr>
          <a:xfrm>
            <a:off x="954157" y="755374"/>
            <a:ext cx="7832034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References </a:t>
            </a:r>
          </a:p>
          <a:p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Ball,S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. (1993) ‘What is Policy? Texts, Trajectories and Toolboxes’, </a:t>
            </a:r>
            <a:r>
              <a:rPr lang="en-GB" sz="2000" i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Discourse: Studies in the Cultural Politics of Education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, Vol 13 (2).</a:t>
            </a:r>
          </a:p>
          <a:p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Ball,S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. (2017; 2021) </a:t>
            </a:r>
            <a:r>
              <a:rPr lang="en-GB" sz="2000" i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The Education Press</a:t>
            </a:r>
            <a:r>
              <a:rPr lang="en-GB" sz="2000" i="1" dirty="0">
                <a:solidFill>
                  <a:srgbClr val="000000"/>
                </a:solidFill>
                <a:ea typeface="Calibri" panose="020F0502020204030204" pitchFamily="34" charset="0"/>
              </a:rPr>
              <a:t>. 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Bristol : Policy Press.</a:t>
            </a:r>
          </a:p>
          <a:p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Blakemore, K. (2003) </a:t>
            </a:r>
            <a:r>
              <a:rPr lang="en-GB" sz="2000" i="1" dirty="0">
                <a:solidFill>
                  <a:srgbClr val="000000"/>
                </a:solidFill>
                <a:ea typeface="Calibri" panose="020F0502020204030204" pitchFamily="34" charset="0"/>
              </a:rPr>
              <a:t>Social Policy : An Introduction . 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</a:rPr>
              <a:t>Buckingham: Open University Press.</a:t>
            </a:r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br>
              <a:rPr lang="en-GB" sz="2000" i="1" dirty="0"/>
            </a:br>
            <a:r>
              <a:rPr lang="en-GB" sz="2000" b="0" i="0" dirty="0">
                <a:solidFill>
                  <a:srgbClr val="202122"/>
                </a:solidFill>
                <a:effectLst/>
              </a:rPr>
              <a:t>Bronfenbrenner, U. (1977) </a:t>
            </a:r>
            <a:r>
              <a:rPr lang="en-GB" sz="2000" b="0" i="0" u="none" strike="noStrike" dirty="0">
                <a:solidFill>
                  <a:srgbClr val="3366CC"/>
                </a:solidFill>
                <a:effectLst/>
                <a:hlinkClick r:id="rId2"/>
              </a:rPr>
              <a:t>"Toward an experimental ecology of human development"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. </a:t>
            </a:r>
            <a:r>
              <a:rPr lang="en-GB" sz="2000" b="0" i="1" dirty="0">
                <a:solidFill>
                  <a:srgbClr val="202122"/>
                </a:solidFill>
                <a:effectLst/>
              </a:rPr>
              <a:t>American Psychologist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.</a:t>
            </a:r>
            <a:r>
              <a:rPr lang="en-GB" sz="2000" i="0" dirty="0">
                <a:solidFill>
                  <a:srgbClr val="202122"/>
                </a:solidFill>
                <a:effectLst/>
              </a:rPr>
              <a:t> 32 (7)</a:t>
            </a:r>
            <a:r>
              <a:rPr lang="en-GB" sz="2000" dirty="0">
                <a:solidFill>
                  <a:srgbClr val="202122"/>
                </a:solidFill>
              </a:rPr>
              <a:t>, pp. 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513–531. Available at : </a:t>
            </a:r>
            <a:r>
              <a:rPr lang="en-GB" sz="2000" b="0" i="0" u="none" strike="noStrike" dirty="0">
                <a:solidFill>
                  <a:srgbClr val="3366CC"/>
                </a:solidFill>
                <a:effectLst/>
                <a:hlinkClick r:id="rId3" tooltip="Doi (identifier)"/>
              </a:rPr>
              <a:t>doi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:</a:t>
            </a:r>
            <a:r>
              <a:rPr lang="en-GB" sz="2000" b="0" i="0" u="none" strike="noStrike" dirty="0">
                <a:solidFill>
                  <a:srgbClr val="3366CC"/>
                </a:solidFill>
                <a:effectLst/>
                <a:hlinkClick r:id="rId4"/>
              </a:rPr>
              <a:t>10.1037/0003-066X.32.7.513</a:t>
            </a:r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sz="2000" dirty="0" err="1">
                <a:solidFill>
                  <a:srgbClr val="000000"/>
                </a:solidFill>
                <a:ea typeface="Calibri" panose="020F0502020204030204" pitchFamily="34" charset="0"/>
              </a:rPr>
              <a:t>Harman,G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</a:rPr>
              <a:t>. (1984) ‘Conceptual and theoretical issues’ in </a:t>
            </a:r>
            <a:r>
              <a:rPr lang="en-GB" sz="2000" dirty="0" err="1">
                <a:solidFill>
                  <a:srgbClr val="000000"/>
                </a:solidFill>
                <a:ea typeface="Calibri" panose="020F0502020204030204" pitchFamily="34" charset="0"/>
              </a:rPr>
              <a:t>J.R.Hough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</a:rPr>
              <a:t> (ed) </a:t>
            </a:r>
            <a:r>
              <a:rPr lang="en-GB" sz="2000" i="1" dirty="0">
                <a:solidFill>
                  <a:srgbClr val="000000"/>
                </a:solidFill>
                <a:ea typeface="Calibri" panose="020F0502020204030204" pitchFamily="34" charset="0"/>
              </a:rPr>
              <a:t>Education Policy: An International Survey. 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</a:rPr>
              <a:t>London: Croom Helm.</a:t>
            </a:r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IES</a:t>
            </a:r>
          </a:p>
        </p:txBody>
      </p:sp>
    </p:spTree>
    <p:extLst>
      <p:ext uri="{BB962C8B-B14F-4D97-AF65-F5344CB8AC3E}">
        <p14:creationId xmlns:p14="http://schemas.microsoft.com/office/powerpoint/2010/main" val="12935857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DBB93D2-33CE-43D6-EB1D-C225894821BE}"/>
              </a:ext>
            </a:extLst>
          </p:cNvPr>
          <p:cNvSpPr txBox="1"/>
          <p:nvPr/>
        </p:nvSpPr>
        <p:spPr>
          <a:xfrm>
            <a:off x="728870" y="689113"/>
            <a:ext cx="7765773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Hodgson, A. and </a:t>
            </a:r>
            <a:r>
              <a:rPr lang="en-GB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Spours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K. (2006) ‘</a:t>
            </a:r>
            <a:r>
              <a:rPr lang="en-GB" dirty="0">
                <a:solidFill>
                  <a:srgbClr val="29252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An analytical framework for policy engagement: the contested case of 14–19 reform in England’, </a:t>
            </a:r>
            <a:r>
              <a:rPr lang="en-GB" i="1" dirty="0">
                <a:solidFill>
                  <a:srgbClr val="29252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Journal of Education Policy</a:t>
            </a:r>
            <a:r>
              <a:rPr lang="en-GB" dirty="0">
                <a:solidFill>
                  <a:srgbClr val="29252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21(6), pp. 679–696.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</a:rPr>
              <a:t>Kogan, M. (1975) </a:t>
            </a:r>
            <a:r>
              <a:rPr lang="en-GB" b="0" i="1" dirty="0">
                <a:solidFill>
                  <a:srgbClr val="333333"/>
                </a:solidFill>
                <a:effectLst/>
              </a:rPr>
              <a:t>Educational policy-making: A study on interest groups and parliament</a:t>
            </a:r>
            <a:r>
              <a:rPr lang="en-GB" b="0" i="0" dirty="0">
                <a:solidFill>
                  <a:srgbClr val="333333"/>
                </a:solidFill>
                <a:effectLst/>
              </a:rPr>
              <a:t>. London: George Allen and Unwin Ltd.</a:t>
            </a:r>
          </a:p>
          <a:p>
            <a:endParaRPr lang="en-GB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Ozga, J. (2000) </a:t>
            </a:r>
            <a:r>
              <a:rPr lang="en-GB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Policy Research in Educational Settings</a:t>
            </a:r>
            <a:r>
              <a:rPr lang="en-GB" i="1" dirty="0"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Buckingham: Open University Press.</a:t>
            </a:r>
          </a:p>
          <a:p>
            <a:endParaRPr lang="en-GB" dirty="0">
              <a:solidFill>
                <a:srgbClr val="000000"/>
              </a:solidFill>
              <a:ea typeface="Calibri" panose="020F0502020204030204" pitchFamily="34" charset="0"/>
            </a:endParaRPr>
          </a:p>
          <a:p>
            <a:r>
              <a:rPr lang="en-GB" dirty="0">
                <a:effectLst/>
              </a:rPr>
              <a:t>Qian, H., </a:t>
            </a:r>
            <a:r>
              <a:rPr lang="en-GB" dirty="0" err="1">
                <a:effectLst/>
              </a:rPr>
              <a:t>Walker,A</a:t>
            </a:r>
            <a:r>
              <a:rPr lang="en-GB" dirty="0">
                <a:effectLst/>
              </a:rPr>
              <a:t>. </a:t>
            </a:r>
            <a:r>
              <a:rPr lang="en-GB" dirty="0"/>
              <a:t>and </a:t>
            </a:r>
            <a:r>
              <a:rPr lang="en-GB" dirty="0" err="1">
                <a:effectLst/>
              </a:rPr>
              <a:t>Chen,S</a:t>
            </a:r>
            <a:r>
              <a:rPr lang="en-GB" dirty="0">
                <a:effectLst/>
              </a:rPr>
              <a:t>. (2023) ‘The ‘Double- Reduction’ Education Policy in China: Three Prevailing Narratives’, </a:t>
            </a:r>
            <a:r>
              <a:rPr lang="en-GB" i="1" dirty="0">
                <a:effectLst/>
              </a:rPr>
              <a:t>Journal of Education Policy</a:t>
            </a:r>
            <a:r>
              <a:rPr lang="en-GB" dirty="0">
                <a:effectLst/>
              </a:rPr>
              <a:t>, pp.1-21.</a:t>
            </a:r>
          </a:p>
          <a:p>
            <a:endParaRPr lang="en-GB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dirty="0"/>
              <a:t>Singh, S., Thomas, S. and Harris, J. (2013) ‘Recontextualising policy discourse: a Bernsteinian perspective on policy interpretation, translation, enactment’, </a:t>
            </a:r>
            <a:r>
              <a:rPr lang="en-GB" i="1" dirty="0"/>
              <a:t>Journal of Education Policy</a:t>
            </a:r>
            <a:r>
              <a:rPr lang="en-GB" dirty="0"/>
              <a:t>, 28(4), pp. 465–480. </a:t>
            </a:r>
          </a:p>
          <a:p>
            <a:endParaRPr lang="en-US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668770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6498</TotalTime>
  <Words>1782</Words>
  <Application>Microsoft Macintosh PowerPoint</Application>
  <PresentationFormat>On-screen Show (4:3)</PresentationFormat>
  <Paragraphs>220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Calibri Light</vt:lpstr>
      <vt:lpstr>Wingdings</vt:lpstr>
      <vt:lpstr>Office Theme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Iain Jones</cp:lastModifiedBy>
  <cp:revision>296</cp:revision>
  <dcterms:created xsi:type="dcterms:W3CDTF">2017-02-08T11:33:06Z</dcterms:created>
  <dcterms:modified xsi:type="dcterms:W3CDTF">2023-10-31T10:13:41Z</dcterms:modified>
</cp:coreProperties>
</file>