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7"/>
  </p:notesMasterIdLst>
  <p:handoutMasterIdLst>
    <p:handoutMasterId r:id="rId18"/>
  </p:handoutMasterIdLst>
  <p:sldIdLst>
    <p:sldId id="256" r:id="rId4"/>
    <p:sldId id="257" r:id="rId5"/>
    <p:sldId id="269" r:id="rId6"/>
    <p:sldId id="270" r:id="rId7"/>
    <p:sldId id="271" r:id="rId8"/>
    <p:sldId id="276" r:id="rId9"/>
    <p:sldId id="272" r:id="rId10"/>
    <p:sldId id="273" r:id="rId11"/>
    <p:sldId id="274" r:id="rId12"/>
    <p:sldId id="275" r:id="rId13"/>
    <p:sldId id="278" r:id="rId14"/>
    <p:sldId id="277" r:id="rId15"/>
    <p:sldId id="268" r:id="rId16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205" autoAdjust="0"/>
  </p:normalViewPr>
  <p:slideViewPr>
    <p:cSldViewPr>
      <p:cViewPr varScale="1">
        <p:scale>
          <a:sx n="101" d="100"/>
          <a:sy n="101" d="100"/>
        </p:scale>
        <p:origin x="191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73" tIns="44887" rIns="89773" bIns="4488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73" tIns="44887" rIns="89773" bIns="44887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0608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https://developer.mozilla.org/en-US/docs/Web/JavaScript/Guide/Regular_Expressions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https://www.w3schools.com/jsref/jsref_obj_regexp.asp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20733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.mozilla.org/en-US/docs/Web/JavaScript/Guide/Regular_Expressions" TargetMode="External"/><Relationship Id="rId2" Type="http://schemas.openxmlformats.org/officeDocument/2006/relationships/hyperlink" Target="https://www.w3schools.com/jsref/jsref_obj_regexp.asp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gextester.com/" TargetMode="External"/><Relationship Id="rId2" Type="http://schemas.openxmlformats.org/officeDocument/2006/relationships/hyperlink" Target="https://regexr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ogle.co.uk/search?q=regular+expression+cheat+sheet&amp;oq=regular+expression+c&amp;aqs=chrome.1.69i57j0l5.7023j1j7&amp;sourceid=chrome&amp;ie=UTF-8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Cross-Platform Apps With Apache Cordova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/>
              <a:t>Lecture 8: </a:t>
            </a:r>
            <a:r>
              <a:rPr lang="en-GB" dirty="0"/>
              <a:t>Responsive Web Design and Development (RWDD)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05-Feb-2018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Simple Weather App with jQuery Mobile UI</a:t>
            </a:r>
          </a:p>
          <a:p>
            <a:r>
              <a:rPr lang="en-GB" dirty="0"/>
              <a:t>Regular Expressions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2205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Regular Expressions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 asked you to find out what Regular Expressions are in a previous lecture </a:t>
            </a:r>
            <a:r>
              <a:rPr lang="en-GB" dirty="0">
                <a:sym typeface="Wingdings" panose="05000000000000000000" pitchFamily="2" charset="2"/>
              </a:rPr>
              <a:t></a:t>
            </a:r>
          </a:p>
          <a:p>
            <a:r>
              <a:rPr lang="en-GB" dirty="0">
                <a:sym typeface="Wingdings" panose="05000000000000000000" pitchFamily="2" charset="2"/>
              </a:rPr>
              <a:t>A Regular Expression is a JavaScript object that is used to match a pattern of characters in strings.</a:t>
            </a:r>
          </a:p>
          <a:p>
            <a:r>
              <a:rPr lang="en-GB" dirty="0">
                <a:sym typeface="Wingdings" panose="05000000000000000000" pitchFamily="2" charset="2"/>
              </a:rPr>
              <a:t>Regular Expressions are used to perform: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Pattern-matching (Find)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Find and Replace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8115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Regular Expression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There are two ways to create a regular expression.</a:t>
            </a:r>
          </a:p>
          <a:p>
            <a:r>
              <a:rPr lang="en-GB" dirty="0"/>
              <a:t>Using a Regular Expression Literal: you enclose the search pattern between slashes:</a:t>
            </a:r>
          </a:p>
          <a:p>
            <a:pPr marL="640080" lvl="2" indent="0">
              <a:buNone/>
            </a:pPr>
            <a:r>
              <a:rPr lang="en-GB" sz="25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 re =</a:t>
            </a:r>
            <a:r>
              <a:rPr lang="en-GB" sz="2500" dirty="0">
                <a:solidFill>
                  <a:srgbClr val="A31515"/>
                </a:solidFill>
                <a:latin typeface="Consolas" panose="020B0609020204030204" pitchFamily="49" charset="0"/>
              </a:rPr>
              <a:t> /</a:t>
            </a:r>
            <a:r>
              <a:rPr lang="en-GB" sz="2500" dirty="0" err="1">
                <a:solidFill>
                  <a:srgbClr val="A31515"/>
                </a:solidFill>
                <a:latin typeface="Consolas" panose="020B0609020204030204" pitchFamily="49" charset="0"/>
              </a:rPr>
              <a:t>searchpattern</a:t>
            </a:r>
            <a:r>
              <a:rPr lang="en-GB" sz="2500" dirty="0">
                <a:solidFill>
                  <a:srgbClr val="A31515"/>
                </a:solidFill>
                <a:latin typeface="Consolas" panose="020B0609020204030204" pitchFamily="49" charset="0"/>
              </a:rPr>
              <a:t>/</a:t>
            </a:r>
            <a:r>
              <a:rPr lang="en-GB" sz="2500" dirty="0"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Using the constructor function of </a:t>
            </a:r>
            <a:r>
              <a:rPr lang="en-GB" dirty="0" err="1"/>
              <a:t>RegExp</a:t>
            </a:r>
            <a:r>
              <a:rPr lang="en-GB" dirty="0"/>
              <a:t>:</a:t>
            </a:r>
          </a:p>
          <a:p>
            <a:pPr marL="685800" lvl="2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re =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RegExp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400" dirty="0" err="1">
                <a:solidFill>
                  <a:srgbClr val="A31515"/>
                </a:solidFill>
                <a:latin typeface="Consolas" panose="020B0609020204030204" pitchFamily="49" charset="0"/>
              </a:rPr>
              <a:t>searchpattern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r>
              <a:rPr lang="en-GB" dirty="0"/>
              <a:t>It is recommended to use the second construct:</a:t>
            </a:r>
          </a:p>
          <a:p>
            <a:pPr lvl="1"/>
            <a:r>
              <a:rPr lang="en-GB" dirty="0"/>
              <a:t>If the regular expression pattern will be changing</a:t>
            </a:r>
          </a:p>
          <a:p>
            <a:pPr lvl="1"/>
            <a:r>
              <a:rPr lang="en-GB" dirty="0"/>
              <a:t>Or if you are getting it from another source e.g. user input.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173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Regular Expression Flags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Regular expressions have some optional flags for global and case insensitive searching.</a:t>
            </a:r>
          </a:p>
          <a:p>
            <a:pPr lvl="2"/>
            <a:r>
              <a:rPr lang="en-GB" b="1" dirty="0"/>
              <a:t>g</a:t>
            </a:r>
            <a:r>
              <a:rPr lang="en-GB" dirty="0"/>
              <a:t>: Global search (find </a:t>
            </a:r>
            <a:r>
              <a:rPr lang="en-GB" b="1" u="sng" dirty="0"/>
              <a:t>all</a:t>
            </a:r>
            <a:r>
              <a:rPr lang="en-GB" dirty="0"/>
              <a:t> matches, don’t stop after 1</a:t>
            </a:r>
            <a:r>
              <a:rPr lang="en-GB" baseline="30000" dirty="0"/>
              <a:t>st</a:t>
            </a:r>
            <a:r>
              <a:rPr lang="en-GB" dirty="0"/>
              <a:t> match)</a:t>
            </a:r>
          </a:p>
          <a:p>
            <a:pPr lvl="2"/>
            <a:r>
              <a:rPr lang="en-GB" b="1" dirty="0"/>
              <a:t>i</a:t>
            </a:r>
            <a:r>
              <a:rPr lang="en-GB" dirty="0"/>
              <a:t>: Case-insensitive search</a:t>
            </a:r>
          </a:p>
          <a:p>
            <a:pPr lvl="2"/>
            <a:r>
              <a:rPr lang="en-GB" b="1" dirty="0"/>
              <a:t>m</a:t>
            </a:r>
            <a:r>
              <a:rPr lang="en-GB" dirty="0"/>
              <a:t>: Multi-line search</a:t>
            </a:r>
          </a:p>
          <a:p>
            <a:r>
              <a:rPr lang="en-GB" dirty="0"/>
              <a:t>The syntax is:</a:t>
            </a:r>
          </a:p>
          <a:p>
            <a:pPr lvl="2"/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re =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 /</a:t>
            </a:r>
            <a:r>
              <a:rPr lang="en-GB" sz="2000" dirty="0" err="1">
                <a:solidFill>
                  <a:srgbClr val="A31515"/>
                </a:solidFill>
                <a:latin typeface="Consolas" panose="020B0609020204030204" pitchFamily="49" charset="0"/>
              </a:rPr>
              <a:t>searchpattern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/flags</a:t>
            </a:r>
            <a:r>
              <a:rPr lang="en-GB" sz="2000" dirty="0">
                <a:latin typeface="Consolas" panose="020B0609020204030204" pitchFamily="49" charset="0"/>
              </a:rPr>
              <a:t>;</a:t>
            </a:r>
            <a:endParaRPr lang="en-GB" sz="2000" dirty="0"/>
          </a:p>
          <a:p>
            <a:pPr lvl="2"/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re =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RegExp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 err="1">
                <a:solidFill>
                  <a:srgbClr val="A31515"/>
                </a:solidFill>
                <a:latin typeface="Consolas" panose="020B0609020204030204" pitchFamily="49" charset="0"/>
              </a:rPr>
              <a:t>searchpattern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 "flags"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r>
              <a:rPr lang="en-GB" dirty="0"/>
              <a:t>Multiple flags are written together e.g. perform a global, insensitive search:</a:t>
            </a:r>
          </a:p>
          <a:p>
            <a:pPr marL="685800" lvl="2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re =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 /</a:t>
            </a:r>
            <a:r>
              <a:rPr lang="en-GB" sz="2400" dirty="0" err="1">
                <a:solidFill>
                  <a:srgbClr val="A31515"/>
                </a:solidFill>
                <a:latin typeface="Consolas" panose="020B0609020204030204" pitchFamily="49" charset="0"/>
              </a:rPr>
              <a:t>searchpattern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/</a:t>
            </a: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gi</a:t>
            </a:r>
            <a:r>
              <a:rPr lang="en-GB" sz="2400" dirty="0"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9235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Regular Expression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There are three main methods:</a:t>
            </a:r>
          </a:p>
          <a:p>
            <a:pPr lvl="1"/>
            <a:r>
              <a:rPr lang="en-GB" b="1" dirty="0"/>
              <a:t>exec</a:t>
            </a:r>
            <a:r>
              <a:rPr lang="en-GB" dirty="0"/>
              <a:t>: tests for a match in a string. Returns an array of the matches.</a:t>
            </a:r>
          </a:p>
          <a:p>
            <a:pPr lvl="1"/>
            <a:r>
              <a:rPr lang="en-GB" b="1" dirty="0"/>
              <a:t>test</a:t>
            </a:r>
            <a:r>
              <a:rPr lang="en-GB" dirty="0"/>
              <a:t>: tests for a match in a string. It returns true or false.</a:t>
            </a:r>
          </a:p>
          <a:p>
            <a:r>
              <a:rPr lang="en-GB" dirty="0"/>
              <a:t>Regular expressions are also used with the following JavaScript string methods:</a:t>
            </a:r>
          </a:p>
          <a:p>
            <a:pPr lvl="1"/>
            <a:r>
              <a:rPr lang="en-GB" dirty="0"/>
              <a:t>match</a:t>
            </a:r>
          </a:p>
          <a:p>
            <a:pPr lvl="1"/>
            <a:r>
              <a:rPr lang="en-GB" dirty="0"/>
              <a:t>search</a:t>
            </a:r>
          </a:p>
          <a:p>
            <a:pPr lvl="1"/>
            <a:r>
              <a:rPr lang="en-GB" dirty="0"/>
              <a:t>replace</a:t>
            </a:r>
          </a:p>
          <a:p>
            <a:pPr lvl="1"/>
            <a:r>
              <a:rPr lang="en-GB" dirty="0"/>
              <a:t>split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6538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Patterns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Simple Patterns: simply write the text string pattern to match.</a:t>
            </a:r>
          </a:p>
          <a:p>
            <a:r>
              <a:rPr lang="en-GB" dirty="0"/>
              <a:t>Regular Expressions offer function to define more complex search patterns:</a:t>
            </a:r>
          </a:p>
          <a:p>
            <a:pPr lvl="1"/>
            <a:r>
              <a:rPr lang="en-GB" dirty="0"/>
              <a:t>Find specific characters</a:t>
            </a:r>
          </a:p>
          <a:p>
            <a:pPr lvl="1"/>
            <a:r>
              <a:rPr lang="en-GB" dirty="0"/>
              <a:t>Find occurrences of specific characters</a:t>
            </a:r>
          </a:p>
          <a:p>
            <a:r>
              <a:rPr lang="en-GB" dirty="0"/>
              <a:t>Complex expressions allow you to define rules such as those for “complex password” rules:</a:t>
            </a:r>
          </a:p>
          <a:p>
            <a:pPr lvl="1"/>
            <a:r>
              <a:rPr lang="en-GB" dirty="0"/>
              <a:t>Must contain an uppercase letter</a:t>
            </a:r>
          </a:p>
          <a:p>
            <a:pPr lvl="1"/>
            <a:r>
              <a:rPr lang="en-GB" dirty="0"/>
              <a:t>Must contain at least one number</a:t>
            </a:r>
          </a:p>
          <a:p>
            <a:pPr lvl="1"/>
            <a:r>
              <a:rPr lang="en-GB" dirty="0"/>
              <a:t>Must not contain your name</a:t>
            </a:r>
          </a:p>
          <a:p>
            <a:pPr lvl="1"/>
            <a:r>
              <a:rPr lang="en-GB" dirty="0"/>
              <a:t>Must contain at least one special character</a:t>
            </a:r>
          </a:p>
        </p:txBody>
      </p:sp>
    </p:spTree>
    <p:extLst>
      <p:ext uri="{BB962C8B-B14F-4D97-AF65-F5344CB8AC3E}">
        <p14:creationId xmlns:p14="http://schemas.microsoft.com/office/powerpoint/2010/main" val="2256121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Complex Patterns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It is not possible for me to teach you all of them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r>
              <a:rPr lang="en-GB" dirty="0">
                <a:sym typeface="Wingdings" panose="05000000000000000000" pitchFamily="2" charset="2"/>
              </a:rPr>
              <a:t>Know some of the basic rules and use a reference site when you want to create something complex:</a:t>
            </a:r>
          </a:p>
          <a:p>
            <a:pPr lvl="1"/>
            <a:r>
              <a:rPr lang="en-GB" dirty="0">
                <a:sym typeface="Wingdings" panose="05000000000000000000" pitchFamily="2" charset="2"/>
                <a:hlinkClick r:id="rId2"/>
              </a:rPr>
              <a:t>JavaScript </a:t>
            </a:r>
            <a:r>
              <a:rPr lang="en-GB" dirty="0" err="1">
                <a:sym typeface="Wingdings" panose="05000000000000000000" pitchFamily="2" charset="2"/>
                <a:hlinkClick r:id="rId2"/>
              </a:rPr>
              <a:t>RegExp</a:t>
            </a:r>
            <a:r>
              <a:rPr lang="en-GB" dirty="0">
                <a:sym typeface="Wingdings" panose="05000000000000000000" pitchFamily="2" charset="2"/>
                <a:hlinkClick r:id="rId2"/>
              </a:rPr>
              <a:t> Reference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>
                <a:sym typeface="Wingdings" panose="05000000000000000000" pitchFamily="2" charset="2"/>
                <a:hlinkClick r:id="rId3"/>
              </a:rPr>
              <a:t>Mozilla’s Regular Expression Reference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endParaRPr lang="en-GB" dirty="0">
              <a:sym typeface="Wingdings" panose="05000000000000000000" pitchFamily="2" charset="2"/>
            </a:endParaRPr>
          </a:p>
          <a:p>
            <a:pPr lvl="1"/>
            <a:endParaRPr lang="en-GB" dirty="0">
              <a:sym typeface="Wingdings" panose="05000000000000000000" pitchFamily="2" charset="2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86575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Complex Patterns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531706194"/>
              </p:ext>
            </p:extLst>
          </p:nvPr>
        </p:nvGraphicFramePr>
        <p:xfrm>
          <a:off x="612774" y="1600200"/>
          <a:ext cx="8153273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050374">
                  <a:extLst>
                    <a:ext uri="{9D8B030D-6E8A-4147-A177-3AD203B41FA5}">
                      <a16:colId xmlns="" xmlns:a16="http://schemas.microsoft.com/office/drawing/2014/main" val="1167316848"/>
                    </a:ext>
                  </a:extLst>
                </a:gridCol>
                <a:gridCol w="6102899">
                  <a:extLst>
                    <a:ext uri="{9D8B030D-6E8A-4147-A177-3AD203B41FA5}">
                      <a16:colId xmlns="" xmlns:a16="http://schemas.microsoft.com/office/drawing/2014/main" val="28268424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Expression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2929005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[</a:t>
                      </a:r>
                      <a:r>
                        <a:rPr lang="en-GB" dirty="0" err="1"/>
                        <a:t>abc</a:t>
                      </a:r>
                      <a:r>
                        <a:rPr lang="en-GB" dirty="0"/>
                        <a:t>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Finds</a:t>
                      </a:r>
                      <a:r>
                        <a:rPr lang="en-GB" baseline="0" dirty="0"/>
                        <a:t> any character in the brackets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402667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[^</a:t>
                      </a:r>
                      <a:r>
                        <a:rPr lang="en-GB" dirty="0" err="1"/>
                        <a:t>abc</a:t>
                      </a:r>
                      <a:r>
                        <a:rPr lang="en-GB" dirty="0"/>
                        <a:t>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Finds any character </a:t>
                      </a:r>
                      <a:r>
                        <a:rPr lang="en-GB" u="sng" dirty="0"/>
                        <a:t>not</a:t>
                      </a:r>
                      <a:r>
                        <a:rPr lang="en-GB" dirty="0"/>
                        <a:t> in the brackets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6202036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[0-9]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Finds any character (digit)</a:t>
                      </a:r>
                      <a:r>
                        <a:rPr lang="en-GB" baseline="0" dirty="0"/>
                        <a:t> in the brackets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8152562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[^0-9]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Finds any character (non-digit) in the brackets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3915637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(</a:t>
                      </a:r>
                      <a:r>
                        <a:rPr lang="en-GB" dirty="0" err="1"/>
                        <a:t>x|y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Finds any of the alternatives specified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6042581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866031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Regular Expression Special Characters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Regular expressions use a number of special characters to define more complex patterns.</a:t>
            </a:r>
          </a:p>
          <a:p>
            <a:r>
              <a:rPr lang="en-GB" dirty="0"/>
              <a:t>Some examples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1767818"/>
              </p:ext>
            </p:extLst>
          </p:nvPr>
        </p:nvGraphicFramePr>
        <p:xfrm>
          <a:off x="612648" y="3140968"/>
          <a:ext cx="8153400" cy="39776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95056">
                  <a:extLst>
                    <a:ext uri="{9D8B030D-6E8A-4147-A177-3AD203B41FA5}">
                      <a16:colId xmlns="" xmlns:a16="http://schemas.microsoft.com/office/drawing/2014/main" val="3956562836"/>
                    </a:ext>
                  </a:extLst>
                </a:gridCol>
                <a:gridCol w="6858344">
                  <a:extLst>
                    <a:ext uri="{9D8B030D-6E8A-4147-A177-3AD203B41FA5}">
                      <a16:colId xmlns="" xmlns:a16="http://schemas.microsoft.com/office/drawing/2014/main" val="23171739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Character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Meaning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41124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\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Following character is not special and should be treated as normal.</a:t>
                      </a:r>
                      <a:r>
                        <a:rPr lang="en-GB" baseline="0" dirty="0"/>
                        <a:t> Used as an escape character.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8986447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^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Match the beginning of the string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865162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$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Matches the end of the string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699479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*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Matches zero or more occurrences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7339529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+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Matches at least</a:t>
                      </a:r>
                      <a:r>
                        <a:rPr lang="en-GB" baseline="0" dirty="0"/>
                        <a:t> one occurrence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760023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Matches zero</a:t>
                      </a:r>
                      <a:r>
                        <a:rPr lang="en-GB" baseline="0" dirty="0"/>
                        <a:t> or one occurrences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3848188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x{?=y)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Matches 'x' only if 'x' is followed by 'y'. This is called a look ahead.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0762360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{n}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Matches exactly</a:t>
                      </a:r>
                      <a:r>
                        <a:rPr lang="en-GB" baseline="0" dirty="0"/>
                        <a:t> n occurrences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3724338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{</a:t>
                      </a:r>
                      <a:r>
                        <a:rPr lang="en-GB" dirty="0" err="1"/>
                        <a:t>n,m</a:t>
                      </a:r>
                      <a:r>
                        <a:rPr lang="en-GB" dirty="0"/>
                        <a:t>}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Matches at least n and no more than</a:t>
                      </a:r>
                      <a:r>
                        <a:rPr lang="en-GB" baseline="0" dirty="0"/>
                        <a:t> m occurrences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4159025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12105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Regular Expression Special Characters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4255260503"/>
              </p:ext>
            </p:extLst>
          </p:nvPr>
        </p:nvGraphicFramePr>
        <p:xfrm>
          <a:off x="612775" y="1600200"/>
          <a:ext cx="8153400" cy="44500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438945">
                  <a:extLst>
                    <a:ext uri="{9D8B030D-6E8A-4147-A177-3AD203B41FA5}">
                      <a16:colId xmlns="" xmlns:a16="http://schemas.microsoft.com/office/drawing/2014/main" val="3427607841"/>
                    </a:ext>
                  </a:extLst>
                </a:gridCol>
                <a:gridCol w="6714455">
                  <a:extLst>
                    <a:ext uri="{9D8B030D-6E8A-4147-A177-3AD203B41FA5}">
                      <a16:colId xmlns="" xmlns:a16="http://schemas.microsoft.com/office/drawing/2014/main" val="51748155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Character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Meaning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1227119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Find a single character, except newline or line terminator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3641616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\w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Find a word character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8848340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\W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Find a non-word character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3136493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\d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Find a digit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474401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\D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Find a non-digit character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421119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\s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Find a whitespace character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964439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\S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Find a non-whitespace character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42649252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\b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Find a match at the beginning/end of a word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8538466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\B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Find a match not at the beginning/end of a word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687449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\n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Find a new line character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2442287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?=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3031261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436857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Regular Expression </a:t>
            </a:r>
            <a:r>
              <a:rPr lang="en-GB" dirty="0" smtClean="0"/>
              <a:t>Testers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https://regexr.com/</a:t>
            </a:r>
            <a:endParaRPr lang="en-GB" dirty="0">
              <a:hlinkClick r:id="rId3"/>
            </a:endParaRPr>
          </a:p>
          <a:p>
            <a:r>
              <a:rPr lang="en-GB" dirty="0">
                <a:hlinkClick r:id="rId3"/>
              </a:rPr>
              <a:t>Online Regex Tester</a:t>
            </a:r>
            <a:endParaRPr lang="en-GB" dirty="0"/>
          </a:p>
          <a:p>
            <a:r>
              <a:rPr lang="en-GB" dirty="0"/>
              <a:t>Google “regular expression tester online” for more.</a:t>
            </a:r>
          </a:p>
          <a:p>
            <a:r>
              <a:rPr lang="en-GB" dirty="0" smtClean="0"/>
              <a:t>There are also lots of </a:t>
            </a:r>
            <a:r>
              <a:rPr lang="en-GB" dirty="0" smtClean="0">
                <a:hlinkClick r:id="rId4"/>
              </a:rPr>
              <a:t>cheat sheets</a:t>
            </a:r>
            <a:r>
              <a:rPr lang="en-GB" dirty="0" smtClean="0"/>
              <a:t> available online.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61423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81812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15476</TotalTime>
  <Words>715</Words>
  <Application>Microsoft Office PowerPoint</Application>
  <PresentationFormat>On-screen Show (4:3)</PresentationFormat>
  <Paragraphs>129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Cross-Platform Apps With Apache Cordova</vt:lpstr>
      <vt:lpstr>Today’s Lecture</vt:lpstr>
      <vt:lpstr>Regular Expressions</vt:lpstr>
      <vt:lpstr>Creating a Regular Expression</vt:lpstr>
      <vt:lpstr>Regular Expression Flags</vt:lpstr>
      <vt:lpstr>Regular Expression Methods</vt:lpstr>
      <vt:lpstr>Writing Patterns</vt:lpstr>
      <vt:lpstr>Complex Patterns</vt:lpstr>
      <vt:lpstr>Complex Patterns</vt:lpstr>
      <vt:lpstr>Regular Expression Special Characters</vt:lpstr>
      <vt:lpstr>Regular Expression Special Characters</vt:lpstr>
      <vt:lpstr>Regular Expression Testers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1470</cp:revision>
  <cp:lastPrinted>2017-10-30T06:43:17Z</cp:lastPrinted>
  <dcterms:created xsi:type="dcterms:W3CDTF">2013-09-18T07:00:31Z</dcterms:created>
  <dcterms:modified xsi:type="dcterms:W3CDTF">2018-02-05T08:08:40Z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