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3" r:id="rId1"/>
  </p:sldMasterIdLst>
  <p:notesMasterIdLst>
    <p:notesMasterId r:id="rId17"/>
  </p:notesMasterIdLst>
  <p:sldIdLst>
    <p:sldId id="256" r:id="rId2"/>
    <p:sldId id="267" r:id="rId3"/>
    <p:sldId id="264" r:id="rId4"/>
    <p:sldId id="270" r:id="rId5"/>
    <p:sldId id="257" r:id="rId6"/>
    <p:sldId id="259" r:id="rId7"/>
    <p:sldId id="268" r:id="rId8"/>
    <p:sldId id="266" r:id="rId9"/>
    <p:sldId id="260" r:id="rId10"/>
    <p:sldId id="269" r:id="rId11"/>
    <p:sldId id="265" r:id="rId12"/>
    <p:sldId id="261" r:id="rId13"/>
    <p:sldId id="262" r:id="rId14"/>
    <p:sldId id="271"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36"/>
    <p:restoredTop sz="79562"/>
  </p:normalViewPr>
  <p:slideViewPr>
    <p:cSldViewPr snapToGrid="0">
      <p:cViewPr>
        <p:scale>
          <a:sx n="100" d="100"/>
          <a:sy n="100" d="100"/>
        </p:scale>
        <p:origin x="1344" y="-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image" Target="../media/image1.jpeg"/><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Users/nadinegaltry/Documents/Neurodiversity%20in%20the%20Workplace%20Survey(1-34).xlsx" TargetMode="External"/></Relationships>
</file>

<file path=ppt/charts/_rels/chart2.xml.rels><?xml version="1.0" encoding="UTF-8" standalone="yes"?>
<Relationships xmlns="http://schemas.openxmlformats.org/package/2006/relationships"><Relationship Id="rId3" Type="http://schemas.openxmlformats.org/officeDocument/2006/relationships/image" Target="../media/image1.jpeg"/><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file:////Users/nadinegaltry/Documents/Neurodiversity%20in%20the%20Workplace%20Survey(1-34).xlsx" TargetMode="External"/></Relationships>
</file>

<file path=ppt/charts/_rels/chart3.xml.rels><?xml version="1.0" encoding="UTF-8" standalone="yes"?>
<Relationships xmlns="http://schemas.openxmlformats.org/package/2006/relationships"><Relationship Id="rId3" Type="http://schemas.openxmlformats.org/officeDocument/2006/relationships/image" Target="../media/image1.jpeg"/><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oleObject" Target="file:////Users/nadinegaltry/Documents/Neurodiversity%20in%20the%20Workplace%20Survey(1-34).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[Neurodiversity in the Workplace Survey(1-34).xlsx]Sheet4!PivotTable15</c:name>
    <c:fmtId val="35"/>
  </c:pivotSource>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Do you feel SWP as an organisation provides enough support to those with neurodiverse conditions?</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ivotFmts>
      <c:pivotFmt>
        <c:idx val="0"/>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scene3d>
            <a:camera prst="orthographicFront"/>
            <a:lightRig rig="brightRoom" dir="t"/>
          </a:scene3d>
          <a:sp3d prstMaterial="flat">
            <a:bevelT w="50800" h="101600" prst="angle"/>
            <a:contourClr>
              <a:srgbClr val="000000"/>
            </a:contourClr>
          </a:sp3d>
        </c:spPr>
        <c:marker>
          <c:symbol val="circle"/>
          <c:size val="6"/>
        </c:marker>
        <c:dLbl>
          <c:idx val="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1"/>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scene3d>
            <a:camera prst="orthographicFront"/>
            <a:lightRig rig="brightRoom" dir="t"/>
          </a:scene3d>
          <a:sp3d prstMaterial="flat">
            <a:bevelT w="50800" h="101600" prst="angle"/>
            <a:contourClr>
              <a:srgbClr val="000000"/>
            </a:contourClr>
          </a:sp3d>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2"/>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scene3d>
            <a:camera prst="orthographicFront"/>
            <a:lightRig rig="brightRoom" dir="t"/>
          </a:scene3d>
          <a:sp3d prstMaterial="flat">
            <a:bevelT w="50800" h="101600" prst="angle"/>
            <a:contourClr>
              <a:srgbClr val="000000"/>
            </a:contourClr>
          </a:sp3d>
        </c:spPr>
      </c:pivotFmt>
      <c:pivotFmt>
        <c:idx val="3"/>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scene3d>
            <a:camera prst="orthographicFront"/>
            <a:lightRig rig="brightRoom" dir="t"/>
          </a:scene3d>
          <a:sp3d prstMaterial="flat">
            <a:bevelT w="50800" h="101600" prst="angle"/>
            <a:contourClr>
              <a:srgbClr val="000000"/>
            </a:contourClr>
          </a:sp3d>
        </c:spPr>
      </c:pivotFmt>
      <c:pivotFmt>
        <c:idx val="4"/>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scene3d>
            <a:camera prst="orthographicFront"/>
            <a:lightRig rig="brightRoom" dir="t"/>
          </a:scene3d>
          <a:sp3d prstMaterial="flat">
            <a:bevelT w="50800" h="101600" prst="angle"/>
            <a:contourClr>
              <a:srgbClr val="000000"/>
            </a:contourClr>
          </a:sp3d>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extLst>
            <c:ext xmlns:c15="http://schemas.microsoft.com/office/drawing/2012/chart" uri="{CE6537A1-D6FC-4f65-9D91-7224C49458BB}"/>
          </c:extLst>
        </c:dLbl>
      </c:pivotFmt>
      <c:pivotFmt>
        <c:idx val="5"/>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scene3d>
            <a:camera prst="orthographicFront"/>
            <a:lightRig rig="brightRoom" dir="t"/>
          </a:scene3d>
          <a:sp3d prstMaterial="flat">
            <a:bevelT w="50800" h="101600" prst="angle"/>
            <a:contourClr>
              <a:srgbClr val="000000"/>
            </a:contourClr>
          </a:sp3d>
        </c:spPr>
      </c:pivotFmt>
      <c:pivotFmt>
        <c:idx val="6"/>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scene3d>
            <a:camera prst="orthographicFront"/>
            <a:lightRig rig="brightRoom" dir="t"/>
          </a:scene3d>
          <a:sp3d prstMaterial="flat">
            <a:bevelT w="50800" h="101600" prst="angle"/>
            <a:contourClr>
              <a:srgbClr val="000000"/>
            </a:contourClr>
          </a:sp3d>
        </c:spPr>
      </c:pivotFmt>
    </c:pivotFmts>
    <c:plotArea>
      <c:layout/>
      <c:doughnutChart>
        <c:varyColors val="1"/>
        <c:ser>
          <c:idx val="0"/>
          <c:order val="0"/>
          <c:tx>
            <c:strRef>
              <c:f>Sheet4!$B$38</c:f>
              <c:strCache>
                <c:ptCount val="1"/>
                <c:pt idx="0">
                  <c:v>Total</c:v>
                </c:pt>
              </c:strCache>
            </c:strRef>
          </c:tx>
          <c:dPt>
            <c:idx val="0"/>
            <c:bubble3D val="0"/>
            <c:spPr>
              <a:blipFill rotWithShape="1">
                <a:blip xmlns:r="http://schemas.openxmlformats.org/officeDocument/2006/relationships" r:embed="rId3">
                  <a:duotone>
                    <a:schemeClr val="accent1">
                      <a:tint val="77000"/>
                      <a:tint val="98000"/>
                      <a:lumMod val="102000"/>
                    </a:schemeClr>
                    <a:schemeClr val="accent1">
                      <a:tint val="77000"/>
                      <a:shade val="98000"/>
                      <a:lumMod val="98000"/>
                    </a:schemeClr>
                  </a:duotone>
                </a:blip>
                <a:tile tx="0" ty="0" sx="100000" sy="100000" flip="none" algn="tl"/>
              </a:blipFill>
              <a:ln>
                <a:noFill/>
              </a:ln>
              <a:effectLst>
                <a:innerShdw blurRad="63500" dist="25400" dir="13500000">
                  <a:srgbClr val="000000">
                    <a:alpha val="75000"/>
                  </a:srgbClr>
                </a:innerShdw>
              </a:effectLst>
            </c:spPr>
            <c:extLst>
              <c:ext xmlns:c16="http://schemas.microsoft.com/office/drawing/2014/chart" uri="{C3380CC4-5D6E-409C-BE32-E72D297353CC}">
                <c16:uniqueId val="{00000001-2B62-F143-806E-F2D4DED8E95F}"/>
              </c:ext>
            </c:extLst>
          </c:dPt>
          <c:dPt>
            <c:idx val="1"/>
            <c:bubble3D val="0"/>
            <c:spPr>
              <a:blipFill rotWithShape="1">
                <a:blip xmlns:r="http://schemas.openxmlformats.org/officeDocument/2006/relationships" r:embed="rId3">
                  <a:duotone>
                    <a:schemeClr val="accent1">
                      <a:shade val="76000"/>
                      <a:tint val="98000"/>
                      <a:lumMod val="102000"/>
                    </a:schemeClr>
                    <a:schemeClr val="accent1">
                      <a:shade val="76000"/>
                      <a:shade val="98000"/>
                      <a:lumMod val="98000"/>
                    </a:schemeClr>
                  </a:duotone>
                </a:blip>
                <a:tile tx="0" ty="0" sx="100000" sy="100000" flip="none" algn="tl"/>
              </a:blipFill>
              <a:ln>
                <a:noFill/>
              </a:ln>
              <a:effectLst>
                <a:innerShdw blurRad="63500" dist="25400" dir="13500000">
                  <a:srgbClr val="000000">
                    <a:alpha val="75000"/>
                  </a:srgbClr>
                </a:innerShdw>
              </a:effectLst>
            </c:spPr>
            <c:extLst>
              <c:ext xmlns:c16="http://schemas.microsoft.com/office/drawing/2014/chart" uri="{C3380CC4-5D6E-409C-BE32-E72D297353CC}">
                <c16:uniqueId val="{00000003-2B62-F143-806E-F2D4DED8E95F}"/>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Sheet4!$A$39:$A$41</c:f>
              <c:strCache>
                <c:ptCount val="2"/>
                <c:pt idx="0">
                  <c:v>No</c:v>
                </c:pt>
                <c:pt idx="1">
                  <c:v>Yes</c:v>
                </c:pt>
              </c:strCache>
            </c:strRef>
          </c:cat>
          <c:val>
            <c:numRef>
              <c:f>Sheet4!$B$39:$B$41</c:f>
              <c:numCache>
                <c:formatCode>General</c:formatCode>
                <c:ptCount val="2"/>
                <c:pt idx="0">
                  <c:v>23</c:v>
                </c:pt>
                <c:pt idx="1">
                  <c:v>11</c:v>
                </c:pt>
              </c:numCache>
            </c:numRef>
          </c:val>
          <c:extLst>
            <c:ext xmlns:c16="http://schemas.microsoft.com/office/drawing/2014/chart" uri="{C3380CC4-5D6E-409C-BE32-E72D297353CC}">
              <c16:uniqueId val="{00000004-2B62-F143-806E-F2D4DED8E95F}"/>
            </c:ext>
          </c:extLst>
        </c:ser>
        <c:dLbls>
          <c:showLegendKey val="0"/>
          <c:showVal val="0"/>
          <c:showCatName val="0"/>
          <c:showSerName val="0"/>
          <c:showPercent val="1"/>
          <c:showBubbleSize val="0"/>
          <c:showLeaderLines val="1"/>
        </c:dLbls>
        <c:firstSliceAng val="0"/>
        <c:holeSize val="75"/>
      </c:doughnutChart>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[Neurodiversity in the Workplace Survey(1-34).xlsx]Sheet4!PivotTable16</c:name>
    <c:fmtId val="43"/>
  </c:pivotSource>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Has your mental health ever been impacted as a result of your neurodiversity?</a:t>
            </a:r>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ivotFmts>
      <c:pivotFmt>
        <c:idx val="0"/>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3"/>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4"/>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5"/>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6"/>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s>
    <c:plotArea>
      <c:layout/>
      <c:doughnutChart>
        <c:varyColors val="1"/>
        <c:ser>
          <c:idx val="0"/>
          <c:order val="0"/>
          <c:tx>
            <c:strRef>
              <c:f>Sheet4!$B$45</c:f>
              <c:strCache>
                <c:ptCount val="1"/>
                <c:pt idx="0">
                  <c:v>Total</c:v>
                </c:pt>
              </c:strCache>
            </c:strRef>
          </c:tx>
          <c:dPt>
            <c:idx val="0"/>
            <c:bubble3D val="0"/>
            <c:spPr>
              <a:blipFill rotWithShape="1">
                <a:blip xmlns:r="http://schemas.openxmlformats.org/officeDocument/2006/relationships" r:embed="rId3">
                  <a:duotone>
                    <a:schemeClr val="accent1">
                      <a:tint val="77000"/>
                      <a:tint val="98000"/>
                      <a:lumMod val="102000"/>
                    </a:schemeClr>
                    <a:schemeClr val="accent1">
                      <a:tint val="77000"/>
                      <a:shade val="98000"/>
                      <a:lumMod val="98000"/>
                    </a:schemeClr>
                  </a:duotone>
                </a:blip>
                <a:tile tx="0" ty="0" sx="100000" sy="100000" flip="none" algn="tl"/>
              </a:blipFill>
              <a:ln>
                <a:noFill/>
              </a:ln>
              <a:effectLst>
                <a:innerShdw blurRad="63500" dist="25400" dir="13500000">
                  <a:srgbClr val="000000">
                    <a:alpha val="75000"/>
                  </a:srgbClr>
                </a:innerShdw>
              </a:effectLst>
            </c:spPr>
            <c:extLst>
              <c:ext xmlns:c16="http://schemas.microsoft.com/office/drawing/2014/chart" uri="{C3380CC4-5D6E-409C-BE32-E72D297353CC}">
                <c16:uniqueId val="{00000001-7FB4-A743-BA9B-28B2155C408F}"/>
              </c:ext>
            </c:extLst>
          </c:dPt>
          <c:dPt>
            <c:idx val="1"/>
            <c:bubble3D val="0"/>
            <c:spPr>
              <a:blipFill rotWithShape="1">
                <a:blip xmlns:r="http://schemas.openxmlformats.org/officeDocument/2006/relationships" r:embed="rId3">
                  <a:duotone>
                    <a:schemeClr val="accent1">
                      <a:shade val="76000"/>
                      <a:tint val="98000"/>
                      <a:lumMod val="102000"/>
                    </a:schemeClr>
                    <a:schemeClr val="accent1">
                      <a:shade val="76000"/>
                      <a:shade val="98000"/>
                      <a:lumMod val="98000"/>
                    </a:schemeClr>
                  </a:duotone>
                </a:blip>
                <a:tile tx="0" ty="0" sx="100000" sy="100000" flip="none" algn="tl"/>
              </a:blipFill>
              <a:ln>
                <a:noFill/>
              </a:ln>
              <a:effectLst>
                <a:innerShdw blurRad="63500" dist="25400" dir="13500000">
                  <a:srgbClr val="000000">
                    <a:alpha val="75000"/>
                  </a:srgbClr>
                </a:innerShdw>
              </a:effectLst>
            </c:spPr>
            <c:extLst>
              <c:ext xmlns:c16="http://schemas.microsoft.com/office/drawing/2014/chart" uri="{C3380CC4-5D6E-409C-BE32-E72D297353CC}">
                <c16:uniqueId val="{00000003-7FB4-A743-BA9B-28B2155C408F}"/>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0"/>
            <c:showCatName val="1"/>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Sheet4!$A$46:$A$48</c:f>
              <c:strCache>
                <c:ptCount val="2"/>
                <c:pt idx="0">
                  <c:v>No</c:v>
                </c:pt>
                <c:pt idx="1">
                  <c:v>Yes</c:v>
                </c:pt>
              </c:strCache>
            </c:strRef>
          </c:cat>
          <c:val>
            <c:numRef>
              <c:f>Sheet4!$B$46:$B$48</c:f>
              <c:numCache>
                <c:formatCode>General</c:formatCode>
                <c:ptCount val="2"/>
                <c:pt idx="0">
                  <c:v>7</c:v>
                </c:pt>
                <c:pt idx="1">
                  <c:v>27</c:v>
                </c:pt>
              </c:numCache>
            </c:numRef>
          </c:val>
          <c:extLst>
            <c:ext xmlns:c16="http://schemas.microsoft.com/office/drawing/2014/chart" uri="{C3380CC4-5D6E-409C-BE32-E72D297353CC}">
              <c16:uniqueId val="{00000004-7FB4-A743-BA9B-28B2155C408F}"/>
            </c:ext>
          </c:extLst>
        </c:ser>
        <c:dLbls>
          <c:showLegendKey val="0"/>
          <c:showVal val="0"/>
          <c:showCatName val="1"/>
          <c:showSerName val="0"/>
          <c:showPercent val="1"/>
          <c:showBubbleSize val="0"/>
          <c:showLeaderLines val="1"/>
        </c:dLbls>
        <c:firstSliceAng val="0"/>
        <c:holeSize val="75"/>
      </c:doughnutChart>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3"/>
    </mc:Choice>
    <mc:Fallback>
      <c:style val="3"/>
    </mc:Fallback>
  </mc:AlternateContent>
  <c:pivotSource>
    <c:name>[Neurodiversity in the Workplace Survey(1-34).xlsx]Sheet4!PivotTable13</c:name>
    <c:fmtId val="24"/>
  </c:pivotSource>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Do you feel there is enough information about reasonable adjustments available during recruitment and promotions processes?</a:t>
            </a:r>
          </a:p>
        </c:rich>
      </c:tx>
      <c:layout>
        <c:manualLayout>
          <c:xMode val="edge"/>
          <c:yMode val="edge"/>
          <c:x val="0.11657207718501704"/>
          <c:y val="5.353319057815846E-2"/>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ivotFmts>
      <c:pivotFmt>
        <c:idx val="0"/>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1"/>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2"/>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3"/>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4"/>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5"/>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showLegendKey val="0"/>
          <c:showVal val="0"/>
          <c:showCatName val="0"/>
          <c:showSerName val="0"/>
          <c:showPercent val="0"/>
          <c:showBubbleSize val="0"/>
          <c:extLst>
            <c:ext xmlns:c15="http://schemas.microsoft.com/office/drawing/2012/chart" uri="{CE6537A1-D6FC-4f65-9D91-7224C49458BB}"/>
          </c:extLst>
        </c:dLbl>
      </c:pivotFmt>
      <c:pivotFmt>
        <c:idx val="6"/>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7"/>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
        <c:idx val="8"/>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c:spPr>
      </c:pivotFmt>
    </c:pivotFmts>
    <c:plotArea>
      <c:layout/>
      <c:doughnutChart>
        <c:varyColors val="1"/>
        <c:ser>
          <c:idx val="0"/>
          <c:order val="0"/>
          <c:tx>
            <c:strRef>
              <c:f>Sheet4!$B$3</c:f>
              <c:strCache>
                <c:ptCount val="1"/>
                <c:pt idx="0">
                  <c:v>Total</c:v>
                </c:pt>
              </c:strCache>
            </c:strRef>
          </c:tx>
          <c:dPt>
            <c:idx val="0"/>
            <c:bubble3D val="0"/>
            <c:spPr>
              <a:blipFill rotWithShape="1">
                <a:blip xmlns:r="http://schemas.openxmlformats.org/officeDocument/2006/relationships" r:embed="rId3">
                  <a:duotone>
                    <a:schemeClr val="accent1">
                      <a:tint val="65000"/>
                      <a:tint val="98000"/>
                      <a:lumMod val="102000"/>
                    </a:schemeClr>
                    <a:schemeClr val="accent1">
                      <a:tint val="65000"/>
                      <a:shade val="98000"/>
                      <a:lumMod val="98000"/>
                    </a:schemeClr>
                  </a:duotone>
                </a:blip>
                <a:tile tx="0" ty="0" sx="100000" sy="100000" flip="none" algn="tl"/>
              </a:blipFill>
              <a:ln>
                <a:noFill/>
              </a:ln>
              <a:effectLst>
                <a:innerShdw blurRad="63500" dist="25400" dir="13500000">
                  <a:srgbClr val="000000">
                    <a:alpha val="75000"/>
                  </a:srgbClr>
                </a:innerShdw>
              </a:effectLst>
            </c:spPr>
            <c:extLst>
              <c:ext xmlns:c16="http://schemas.microsoft.com/office/drawing/2014/chart" uri="{C3380CC4-5D6E-409C-BE32-E72D297353CC}">
                <c16:uniqueId val="{00000001-9A2E-3B42-A627-EE9C69E40758}"/>
              </c:ext>
            </c:extLst>
          </c:dPt>
          <c:dPt>
            <c:idx val="1"/>
            <c:bubble3D val="0"/>
            <c:spPr>
              <a:blipFill rotWithShape="1">
                <a:blip xmlns:r="http://schemas.openxmlformats.org/officeDocument/2006/relationships" r:embed="rId3">
                  <a:duotone>
                    <a:schemeClr val="accent1">
                      <a:tint val="98000"/>
                      <a:lumMod val="102000"/>
                    </a:schemeClr>
                    <a:schemeClr val="accent1">
                      <a:shade val="98000"/>
                      <a:lumMod val="98000"/>
                    </a:schemeClr>
                  </a:duotone>
                </a:blip>
                <a:tile tx="0" ty="0" sx="100000" sy="100000" flip="none" algn="tl"/>
              </a:blipFill>
              <a:ln>
                <a:noFill/>
              </a:ln>
              <a:effectLst>
                <a:innerShdw blurRad="63500" dist="25400" dir="13500000">
                  <a:srgbClr val="000000">
                    <a:alpha val="75000"/>
                  </a:srgbClr>
                </a:innerShdw>
              </a:effectLst>
            </c:spPr>
            <c:extLst>
              <c:ext xmlns:c16="http://schemas.microsoft.com/office/drawing/2014/chart" uri="{C3380CC4-5D6E-409C-BE32-E72D297353CC}">
                <c16:uniqueId val="{00000003-9A2E-3B42-A627-EE9C69E40758}"/>
              </c:ext>
            </c:extLst>
          </c:dPt>
          <c:dPt>
            <c:idx val="2"/>
            <c:bubble3D val="0"/>
            <c:spPr>
              <a:blipFill rotWithShape="1">
                <a:blip xmlns:r="http://schemas.openxmlformats.org/officeDocument/2006/relationships" r:embed="rId3">
                  <a:duotone>
                    <a:schemeClr val="accent1">
                      <a:shade val="65000"/>
                      <a:tint val="98000"/>
                      <a:lumMod val="102000"/>
                    </a:schemeClr>
                    <a:schemeClr val="accent1">
                      <a:shade val="65000"/>
                      <a:shade val="98000"/>
                      <a:lumMod val="98000"/>
                    </a:schemeClr>
                  </a:duotone>
                </a:blip>
                <a:tile tx="0" ty="0" sx="100000" sy="100000" flip="none" algn="tl"/>
              </a:blipFill>
              <a:ln>
                <a:noFill/>
              </a:ln>
              <a:effectLst>
                <a:innerShdw blurRad="63500" dist="25400" dir="13500000">
                  <a:srgbClr val="000000">
                    <a:alpha val="75000"/>
                  </a:srgbClr>
                </a:innerShdw>
              </a:effectLst>
            </c:spPr>
            <c:extLst>
              <c:ext xmlns:c16="http://schemas.microsoft.com/office/drawing/2014/chart" uri="{C3380CC4-5D6E-409C-BE32-E72D297353CC}">
                <c16:uniqueId val="{00000005-9A2E-3B42-A627-EE9C69E40758}"/>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lt1">
                      <a:lumMod val="95000"/>
                      <a:alpha val="54000"/>
                    </a:schemeClr>
                  </a:solidFill>
                </a:ln>
                <a:effectLst/>
              </c:spPr>
            </c:leaderLines>
            <c:extLst>
              <c:ext xmlns:c15="http://schemas.microsoft.com/office/drawing/2012/chart" uri="{CE6537A1-D6FC-4f65-9D91-7224C49458BB}"/>
            </c:extLst>
          </c:dLbls>
          <c:cat>
            <c:strRef>
              <c:f>Sheet4!$A$4:$A$7</c:f>
              <c:strCache>
                <c:ptCount val="3"/>
                <c:pt idx="0">
                  <c:v>No</c:v>
                </c:pt>
                <c:pt idx="1">
                  <c:v>Yes</c:v>
                </c:pt>
                <c:pt idx="2">
                  <c:v>(blank)</c:v>
                </c:pt>
              </c:strCache>
            </c:strRef>
          </c:cat>
          <c:val>
            <c:numRef>
              <c:f>Sheet4!$B$4:$B$7</c:f>
              <c:numCache>
                <c:formatCode>General</c:formatCode>
                <c:ptCount val="3"/>
                <c:pt idx="0">
                  <c:v>28</c:v>
                </c:pt>
                <c:pt idx="1">
                  <c:v>5</c:v>
                </c:pt>
                <c:pt idx="2">
                  <c:v>1</c:v>
                </c:pt>
              </c:numCache>
            </c:numRef>
          </c:val>
          <c:extLst>
            <c:ext xmlns:c16="http://schemas.microsoft.com/office/drawing/2014/chart" uri="{C3380CC4-5D6E-409C-BE32-E72D297353CC}">
              <c16:uniqueId val="{00000006-9A2E-3B42-A627-EE9C69E40758}"/>
            </c:ext>
          </c:extLst>
        </c:ser>
        <c:dLbls>
          <c:showLegendKey val="0"/>
          <c:showVal val="0"/>
          <c:showCatName val="0"/>
          <c:showSerName val="0"/>
          <c:showPercent val="1"/>
          <c:showBubbleSize val="0"/>
          <c:showLeaderLines val="1"/>
        </c:dLbls>
        <c:firstSliceAng val="0"/>
        <c:holeSize val="75"/>
      </c:doughnutChart>
      <c:spPr>
        <a:noFill/>
        <a:ln>
          <a:noFill/>
        </a:ln>
        <a:effectLst/>
      </c:spPr>
    </c:plotArea>
    <c:legend>
      <c:legendPos val="r"/>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4">
    <c:autoUpdate val="0"/>
  </c:externalData>
  <c:extLst>
    <c:ext xmlns:c14="http://schemas.microsoft.com/office/drawing/2007/8/2/chart" uri="{781A3756-C4B2-4CAC-9D66-4F8BD8637D16}">
      <c14:pivotOptions>
        <c14:dropZoneFilter val="1"/>
        <c14:dropZoneCategories val="1"/>
        <c14:dropZoneData val="1"/>
        <c14:dropZoneSeries val="1"/>
        <c14:dropZonesVisible val="1"/>
      </c14:pivotOptions>
    </c:ext>
    <c:ext xmlns:c16="http://schemas.microsoft.com/office/drawing/2014/chart" uri="{E28EC0CA-F0BB-4C9C-879D-F8772B89E7AC}">
      <c16:pivotOptions16>
        <c16:showExpandCollapseFieldButtons val="1"/>
      </c16:pivotOptions16>
    </c:ext>
  </c:extLst>
</c:chartSpace>
</file>

<file path=ppt/charts/colors1.xml><?xml version="1.0" encoding="utf-8"?>
<cs:colorStyle xmlns:cs="http://schemas.microsoft.com/office/drawing/2012/chartStyle" xmlns:a="http://schemas.openxmlformats.org/drawingml/2006/main" meth="withinLinearReversed" id="21">
  <a:schemeClr val="accent1"/>
</cs:colorStyle>
</file>

<file path=ppt/charts/colors2.xml><?xml version="1.0" encoding="utf-8"?>
<cs:colorStyle xmlns:cs="http://schemas.microsoft.com/office/drawing/2012/chartStyle" xmlns:a="http://schemas.openxmlformats.org/drawingml/2006/main" meth="withinLinearReversed" id="21">
  <a:schemeClr val="accent1"/>
</cs:colorStyle>
</file>

<file path=ppt/charts/colors3.xml><?xml version="1.0" encoding="utf-8"?>
<cs:colorStyle xmlns:cs="http://schemas.microsoft.com/office/drawing/2012/chartStyle" xmlns:a="http://schemas.openxmlformats.org/drawingml/2006/main" meth="withinLinearReversed" id="21">
  <a:schemeClr val="accent1"/>
</cs:colorStyle>
</file>

<file path=ppt/charts/style1.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257">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23D1C-CE75-DB48-AA66-56F2C9D2FE6E}" type="datetimeFigureOut">
              <a:rPr lang="en-US" smtClean="0"/>
              <a:t>9/26/24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7541EC-203D-FC42-A8EF-896C7D173976}" type="slidenum">
              <a:rPr lang="en-US" smtClean="0"/>
              <a:t>‹#›</a:t>
            </a:fld>
            <a:endParaRPr lang="en-US"/>
          </a:p>
        </p:txBody>
      </p:sp>
    </p:spTree>
    <p:extLst>
      <p:ext uri="{BB962C8B-B14F-4D97-AF65-F5344CB8AC3E}">
        <p14:creationId xmlns:p14="http://schemas.microsoft.com/office/powerpoint/2010/main" val="578384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7541EC-203D-FC42-A8EF-896C7D173976}" type="slidenum">
              <a:rPr lang="en-US" smtClean="0"/>
              <a:t>1</a:t>
            </a:fld>
            <a:endParaRPr lang="en-US"/>
          </a:p>
        </p:txBody>
      </p:sp>
    </p:spTree>
    <p:extLst>
      <p:ext uri="{BB962C8B-B14F-4D97-AF65-F5344CB8AC3E}">
        <p14:creationId xmlns:p14="http://schemas.microsoft.com/office/powerpoint/2010/main" val="1241979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South Wales Police has approximately 5600 resources employed in roles of Police Officers, staff and volunteers, this information from the SWP website has no date and I do believe the current number to be much higher. South Wales Police is a 24/7 emergency service serving approximately 42% of the entire population of Wales. Their vision is to be the best at understanding and responding to the communities they serve and their values are to be proud, professional and positive. With that being said we will now take a look at how neurodiverse employees in SWP feel about the organization. </a:t>
            </a:r>
          </a:p>
          <a:p>
            <a:endParaRPr lang="en-US" dirty="0"/>
          </a:p>
        </p:txBody>
      </p:sp>
      <p:sp>
        <p:nvSpPr>
          <p:cNvPr id="4" name="Slide Number Placeholder 3"/>
          <p:cNvSpPr>
            <a:spLocks noGrp="1"/>
          </p:cNvSpPr>
          <p:nvPr>
            <p:ph type="sldNum" sz="quarter" idx="5"/>
          </p:nvPr>
        </p:nvSpPr>
        <p:spPr/>
        <p:txBody>
          <a:bodyPr/>
          <a:lstStyle/>
          <a:p>
            <a:fld id="{997541EC-203D-FC42-A8EF-896C7D173976}" type="slidenum">
              <a:rPr lang="en-US" smtClean="0"/>
              <a:t>3</a:t>
            </a:fld>
            <a:endParaRPr lang="en-US"/>
          </a:p>
        </p:txBody>
      </p:sp>
    </p:spTree>
    <p:extLst>
      <p:ext uri="{BB962C8B-B14F-4D97-AF65-F5344CB8AC3E}">
        <p14:creationId xmlns:p14="http://schemas.microsoft.com/office/powerpoint/2010/main" val="22438674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asked if they felt SWP provides enough support to those with neurodiverse conditions 68% responded with no</a:t>
            </a:r>
          </a:p>
        </p:txBody>
      </p:sp>
      <p:sp>
        <p:nvSpPr>
          <p:cNvPr id="4" name="Slide Number Placeholder 3"/>
          <p:cNvSpPr>
            <a:spLocks noGrp="1"/>
          </p:cNvSpPr>
          <p:nvPr>
            <p:ph type="sldNum" sz="quarter" idx="5"/>
          </p:nvPr>
        </p:nvSpPr>
        <p:spPr/>
        <p:txBody>
          <a:bodyPr/>
          <a:lstStyle/>
          <a:p>
            <a:fld id="{997541EC-203D-FC42-A8EF-896C7D173976}" type="slidenum">
              <a:rPr lang="en-US" smtClean="0"/>
              <a:t>4</a:t>
            </a:fld>
            <a:endParaRPr lang="en-US"/>
          </a:p>
        </p:txBody>
      </p:sp>
    </p:spTree>
    <p:extLst>
      <p:ext uri="{BB962C8B-B14F-4D97-AF65-F5344CB8AC3E}">
        <p14:creationId xmlns:p14="http://schemas.microsoft.com/office/powerpoint/2010/main" val="3715841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Estimated 15-20% of UK population are neurodiverse, based on resource numbers this would indicate that around 1120 SWP employees are neurodiverse.</a:t>
            </a:r>
          </a:p>
          <a:p>
            <a:pPr marL="171450" indent="-171450">
              <a:buFont typeface="Arial" panose="020B0604020202020204" pitchFamily="34" charset="0"/>
              <a:buChar char="•"/>
            </a:pPr>
            <a:r>
              <a:rPr lang="en-GB" dirty="0"/>
              <a:t>Research shows that the most helpful reasonable adjustments were flexible working schedules and hybrid working.  With SWP being a 24/7 emergency service flexible working patterns and hybrid working are probably some of the more difficult adjustments for us to facilitate depending on the role so we would need to look more specifically at bespoke adjustments.</a:t>
            </a:r>
          </a:p>
          <a:p>
            <a:pPr marL="171450" indent="-171450">
              <a:buFont typeface="Arial" panose="020B0604020202020204" pitchFamily="34" charset="0"/>
              <a:buChar char="•"/>
            </a:pPr>
            <a:r>
              <a:rPr lang="en-GB" dirty="0"/>
              <a:t>Out of the respondents to the survey only 55% had sought support from the line manager and 23% of them reported that support to be poor. </a:t>
            </a:r>
          </a:p>
        </p:txBody>
      </p:sp>
      <p:sp>
        <p:nvSpPr>
          <p:cNvPr id="4" name="Slide Number Placeholder 3"/>
          <p:cNvSpPr>
            <a:spLocks noGrp="1"/>
          </p:cNvSpPr>
          <p:nvPr>
            <p:ph type="sldNum" sz="quarter" idx="5"/>
          </p:nvPr>
        </p:nvSpPr>
        <p:spPr/>
        <p:txBody>
          <a:bodyPr/>
          <a:lstStyle/>
          <a:p>
            <a:fld id="{997541EC-203D-FC42-A8EF-896C7D173976}" type="slidenum">
              <a:rPr lang="en-US" smtClean="0"/>
              <a:t>5</a:t>
            </a:fld>
            <a:endParaRPr lang="en-US"/>
          </a:p>
        </p:txBody>
      </p:sp>
    </p:spTree>
    <p:extLst>
      <p:ext uri="{BB962C8B-B14F-4D97-AF65-F5344CB8AC3E}">
        <p14:creationId xmlns:p14="http://schemas.microsoft.com/office/powerpoint/2010/main" val="2007041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To address this SWP could implement level 4 workplace assessors:</a:t>
            </a:r>
          </a:p>
          <a:p>
            <a:pPr marL="171450" indent="-171450">
              <a:buFont typeface="Arial" panose="020B0604020202020204" pitchFamily="34" charset="0"/>
              <a:buChar char="•"/>
            </a:pPr>
            <a:r>
              <a:rPr lang="en-US" dirty="0"/>
              <a:t>The college of policing specify that adjustments need to be recommended by a level 4 workplace assessor to be accepted. </a:t>
            </a:r>
          </a:p>
          <a:p>
            <a:pPr marL="171450" indent="-171450">
              <a:buFont typeface="Arial" panose="020B0604020202020204" pitchFamily="34" charset="0"/>
              <a:buChar char="•"/>
            </a:pPr>
            <a:r>
              <a:rPr lang="en-US" dirty="0"/>
              <a:t>adjustments would be more bespoke to suite the individuals role and specific abilities, with assessors having in-depth knowledge of the organization and the responsibilities of different roles it would mean reasonable adjustments would be more suitable for both the individual and the organization. </a:t>
            </a:r>
          </a:p>
          <a:p>
            <a:pPr marL="171450" indent="-171450">
              <a:buFont typeface="Arial" panose="020B0604020202020204" pitchFamily="34" charset="0"/>
              <a:buChar char="•"/>
            </a:pPr>
            <a:r>
              <a:rPr lang="en-US" dirty="0"/>
              <a:t>This also means that adjustments can be implemented quicker without having to wait for access to work to conduct an assessment which is currently around a 12 week wait. Having spoken to a colleague in Northumbria Police who already have this scheme implemented I would estimate from referral to report it could take a couple of weeks at most. </a:t>
            </a:r>
          </a:p>
          <a:p>
            <a:pPr marL="171450" indent="-171450">
              <a:buFont typeface="Arial" panose="020B0604020202020204" pitchFamily="34" charset="0"/>
              <a:buChar char="•"/>
            </a:pPr>
            <a:r>
              <a:rPr lang="en-US" dirty="0"/>
              <a:t>Level 4 training provided by the British Dyslexia Association costs £1340 per person, given the estimated number of neurodiverse employees SWP would likely need at least 20 assessors but this could be </a:t>
            </a:r>
            <a:r>
              <a:rPr lang="en-US" dirty="0" err="1"/>
              <a:t>trialled</a:t>
            </a:r>
            <a:r>
              <a:rPr lang="en-US" dirty="0"/>
              <a:t> by a smaller group first to assess the uptake of referrals. </a:t>
            </a:r>
          </a:p>
          <a:p>
            <a:pPr marL="171450" indent="-171450">
              <a:buFont typeface="Arial" panose="020B0604020202020204" pitchFamily="34" charset="0"/>
              <a:buChar char="•"/>
            </a:pPr>
            <a:r>
              <a:rPr lang="en-US" dirty="0"/>
              <a:t>This could be implemented using Professor William Deming’s PDCA model which stands for Plan, Do, Check, Act where we would trial it, check how it’s working and then hopefully broaden the scheme with more assessors.</a:t>
            </a:r>
          </a:p>
        </p:txBody>
      </p:sp>
      <p:sp>
        <p:nvSpPr>
          <p:cNvPr id="4" name="Slide Number Placeholder 3"/>
          <p:cNvSpPr>
            <a:spLocks noGrp="1"/>
          </p:cNvSpPr>
          <p:nvPr>
            <p:ph type="sldNum" sz="quarter" idx="5"/>
          </p:nvPr>
        </p:nvSpPr>
        <p:spPr/>
        <p:txBody>
          <a:bodyPr/>
          <a:lstStyle/>
          <a:p>
            <a:fld id="{997541EC-203D-FC42-A8EF-896C7D173976}" type="slidenum">
              <a:rPr lang="en-US" smtClean="0"/>
              <a:t>6</a:t>
            </a:fld>
            <a:endParaRPr lang="en-US"/>
          </a:p>
        </p:txBody>
      </p:sp>
    </p:spTree>
    <p:extLst>
      <p:ext uri="{BB962C8B-B14F-4D97-AF65-F5344CB8AC3E}">
        <p14:creationId xmlns:p14="http://schemas.microsoft.com/office/powerpoint/2010/main" val="3716122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asked if their mental health had ever been impacted as a direct result of their neurodiversity – 79% responded that it had.</a:t>
            </a:r>
          </a:p>
        </p:txBody>
      </p:sp>
      <p:sp>
        <p:nvSpPr>
          <p:cNvPr id="4" name="Slide Number Placeholder 3"/>
          <p:cNvSpPr>
            <a:spLocks noGrp="1"/>
          </p:cNvSpPr>
          <p:nvPr>
            <p:ph type="sldNum" sz="quarter" idx="5"/>
          </p:nvPr>
        </p:nvSpPr>
        <p:spPr/>
        <p:txBody>
          <a:bodyPr/>
          <a:lstStyle/>
          <a:p>
            <a:fld id="{997541EC-203D-FC42-A8EF-896C7D173976}" type="slidenum">
              <a:rPr lang="en-US" smtClean="0"/>
              <a:t>7</a:t>
            </a:fld>
            <a:endParaRPr lang="en-US"/>
          </a:p>
        </p:txBody>
      </p:sp>
    </p:spTree>
    <p:extLst>
      <p:ext uri="{BB962C8B-B14F-4D97-AF65-F5344CB8AC3E}">
        <p14:creationId xmlns:p14="http://schemas.microsoft.com/office/powerpoint/2010/main" val="1399174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While neurodiversity itself is not considered a mental health condition, those who are neurodiverse can have an increased risk of anxiety, eating disorders, gender dysphoria, mood disorders and substance misuse. </a:t>
            </a:r>
          </a:p>
          <a:p>
            <a:pPr marL="171450" indent="-171450">
              <a:buFont typeface="Arial" panose="020B0604020202020204" pitchFamily="34" charset="0"/>
              <a:buChar char="•"/>
            </a:pPr>
            <a:r>
              <a:rPr lang="en-GB" dirty="0"/>
              <a:t>It is reported that 70% of adults with ADHD and 40% with autism also have a diagnosis of depression, which is mirrored from the survey results just seen. </a:t>
            </a:r>
          </a:p>
          <a:p>
            <a:pPr marL="171450" indent="-171450">
              <a:buFont typeface="Arial" panose="020B0604020202020204" pitchFamily="34" charset="0"/>
              <a:buChar char="•"/>
            </a:pPr>
            <a:r>
              <a:rPr lang="en-GB" dirty="0"/>
              <a:t>Feedback from the survey on reasons why mental health was affected included feeling overwhelmed, burn-out, bullying relating to neurodiverse characteristics from line managers and colleagues, and having imposter syndrome. </a:t>
            </a:r>
          </a:p>
        </p:txBody>
      </p:sp>
      <p:sp>
        <p:nvSpPr>
          <p:cNvPr id="4" name="Slide Number Placeholder 3"/>
          <p:cNvSpPr>
            <a:spLocks noGrp="1"/>
          </p:cNvSpPr>
          <p:nvPr>
            <p:ph type="sldNum" sz="quarter" idx="5"/>
          </p:nvPr>
        </p:nvSpPr>
        <p:spPr/>
        <p:txBody>
          <a:bodyPr/>
          <a:lstStyle/>
          <a:p>
            <a:fld id="{997541EC-203D-FC42-A8EF-896C7D173976}" type="slidenum">
              <a:rPr lang="en-US" smtClean="0"/>
              <a:t>8</a:t>
            </a:fld>
            <a:endParaRPr lang="en-US"/>
          </a:p>
        </p:txBody>
      </p:sp>
    </p:spTree>
    <p:extLst>
      <p:ext uri="{BB962C8B-B14F-4D97-AF65-F5344CB8AC3E}">
        <p14:creationId xmlns:p14="http://schemas.microsoft.com/office/powerpoint/2010/main" val="1305755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a:t>CIPD advise that neurodiversity training can develop more awareness, understanding and appreciation of neurodiversity and with the survey feedback in mind this could help tackle bullying relating to neurodiverse characteristics and reduce feelings of overwhelm and burn-out with line managers knowing how to manage neurodiverse individuals more effectively.</a:t>
            </a:r>
          </a:p>
          <a:p>
            <a:pPr marL="0" indent="0">
              <a:buFontTx/>
              <a:buNone/>
            </a:pPr>
            <a:r>
              <a:rPr lang="en-GB" dirty="0"/>
              <a:t>External training provided by the brain charity would cost an estimated £392,000 for the entire force. </a:t>
            </a:r>
          </a:p>
          <a:p>
            <a:pPr marL="0" indent="0">
              <a:buFontTx/>
              <a:buNone/>
            </a:pPr>
            <a:r>
              <a:rPr lang="en-GB" dirty="0"/>
              <a:t>If the training was designed and delivered internally by our L&amp;D department the costs are estimated to be £13,730 for the time taken to complete.</a:t>
            </a:r>
          </a:p>
          <a:p>
            <a:pPr marL="0" indent="0">
              <a:buFontTx/>
              <a:buNone/>
            </a:pPr>
            <a:r>
              <a:rPr lang="en-GB" dirty="0"/>
              <a:t>As this will be a large scale implementation, and quite costly, I recommend this is implemented using Kotter’s eight-step change plan. This is a robust change model model ideal for this level of change which should enable a successful return on money spent. </a:t>
            </a:r>
          </a:p>
        </p:txBody>
      </p:sp>
      <p:sp>
        <p:nvSpPr>
          <p:cNvPr id="4" name="Slide Number Placeholder 3"/>
          <p:cNvSpPr>
            <a:spLocks noGrp="1"/>
          </p:cNvSpPr>
          <p:nvPr>
            <p:ph type="sldNum" sz="quarter" idx="5"/>
          </p:nvPr>
        </p:nvSpPr>
        <p:spPr/>
        <p:txBody>
          <a:bodyPr/>
          <a:lstStyle/>
          <a:p>
            <a:fld id="{997541EC-203D-FC42-A8EF-896C7D173976}" type="slidenum">
              <a:rPr lang="en-US" smtClean="0"/>
              <a:t>9</a:t>
            </a:fld>
            <a:endParaRPr lang="en-US"/>
          </a:p>
        </p:txBody>
      </p:sp>
    </p:spTree>
    <p:extLst>
      <p:ext uri="{BB962C8B-B14F-4D97-AF65-F5344CB8AC3E}">
        <p14:creationId xmlns:p14="http://schemas.microsoft.com/office/powerpoint/2010/main" val="18428607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asked if they felt there was enough information about reasonable adjustments available during recruitment and promotion processes – 82% responded no.</a:t>
            </a:r>
          </a:p>
        </p:txBody>
      </p:sp>
      <p:sp>
        <p:nvSpPr>
          <p:cNvPr id="4" name="Slide Number Placeholder 3"/>
          <p:cNvSpPr>
            <a:spLocks noGrp="1"/>
          </p:cNvSpPr>
          <p:nvPr>
            <p:ph type="sldNum" sz="quarter" idx="5"/>
          </p:nvPr>
        </p:nvSpPr>
        <p:spPr/>
        <p:txBody>
          <a:bodyPr/>
          <a:lstStyle/>
          <a:p>
            <a:fld id="{997541EC-203D-FC42-A8EF-896C7D173976}" type="slidenum">
              <a:rPr lang="en-US" smtClean="0"/>
              <a:t>10</a:t>
            </a:fld>
            <a:endParaRPr lang="en-US"/>
          </a:p>
        </p:txBody>
      </p:sp>
    </p:spTree>
    <p:extLst>
      <p:ext uri="{BB962C8B-B14F-4D97-AF65-F5344CB8AC3E}">
        <p14:creationId xmlns:p14="http://schemas.microsoft.com/office/powerpoint/2010/main" val="26750722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According to Gov data, only 3 in 10 working age autistic people are in employment, this is lower than the average for all disabled people which is 5 in 10.</a:t>
            </a:r>
          </a:p>
          <a:p>
            <a:pPr marL="171450" indent="-171450">
              <a:buFont typeface="Arial" panose="020B0604020202020204" pitchFamily="34" charset="0"/>
              <a:buChar char="•"/>
            </a:pPr>
            <a:r>
              <a:rPr lang="en-GB" dirty="0"/>
              <a:t>Research by the </a:t>
            </a:r>
            <a:r>
              <a:rPr lang="en-GB" dirty="0" err="1"/>
              <a:t>AchieveAbility</a:t>
            </a:r>
            <a:r>
              <a:rPr lang="en-GB" dirty="0"/>
              <a:t> Commission found that 88% of neurodiverse people had felt discourage from applying for a job, and 52% had felt discriminated against during a recruitment process. </a:t>
            </a:r>
          </a:p>
          <a:p>
            <a:pPr marL="171450" indent="-171450">
              <a:buFont typeface="Arial" panose="020B0604020202020204" pitchFamily="34" charset="0"/>
              <a:buChar char="•"/>
            </a:pPr>
            <a:r>
              <a:rPr lang="en-GB" dirty="0" err="1"/>
              <a:t>Lexxic</a:t>
            </a:r>
            <a:r>
              <a:rPr lang="en-GB" dirty="0"/>
              <a:t> advise that organisations should move away from the </a:t>
            </a:r>
            <a:r>
              <a:rPr lang="en-GB" dirty="0" err="1"/>
              <a:t>standarised</a:t>
            </a:r>
            <a:r>
              <a:rPr lang="en-GB" dirty="0"/>
              <a:t> formal interviews and should look at implementing skills assessments instead. </a:t>
            </a:r>
          </a:p>
          <a:p>
            <a:pPr marL="171450" indent="-171450">
              <a:buFont typeface="Arial" panose="020B0604020202020204" pitchFamily="34" charset="0"/>
              <a:buChar char="•"/>
            </a:pPr>
            <a:r>
              <a:rPr lang="en-GB" dirty="0"/>
              <a:t>This is something that organisations such as Microsoft, Google and JP Morgan Chase have used in their neurodiverse recruitment programmes, along with adjustments such as providing questions in advance, extended interview time, and conducting interviews in writing rather than verbally.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feedback advises consideration should be given to adjustments such as providing interview questions in advance, sending a video or photographs of the building and interview room, or adapting the interview approach entirely. </a:t>
            </a:r>
          </a:p>
        </p:txBody>
      </p:sp>
      <p:sp>
        <p:nvSpPr>
          <p:cNvPr id="4" name="Slide Number Placeholder 3"/>
          <p:cNvSpPr>
            <a:spLocks noGrp="1"/>
          </p:cNvSpPr>
          <p:nvPr>
            <p:ph type="sldNum" sz="quarter" idx="5"/>
          </p:nvPr>
        </p:nvSpPr>
        <p:spPr/>
        <p:txBody>
          <a:bodyPr/>
          <a:lstStyle/>
          <a:p>
            <a:fld id="{997541EC-203D-FC42-A8EF-896C7D173976}" type="slidenum">
              <a:rPr lang="en-US" smtClean="0"/>
              <a:t>11</a:t>
            </a:fld>
            <a:endParaRPr lang="en-US"/>
          </a:p>
        </p:txBody>
      </p:sp>
    </p:spTree>
    <p:extLst>
      <p:ext uri="{BB962C8B-B14F-4D97-AF65-F5344CB8AC3E}">
        <p14:creationId xmlns:p14="http://schemas.microsoft.com/office/powerpoint/2010/main" val="3645072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SWP could simply detail a list of available reasonable adjustments on recruitment adverts at point of application, this could help ease any concerns and attract more neurodiverse candidates to apply with very minimal cost estimated at just £280. </a:t>
            </a:r>
          </a:p>
          <a:p>
            <a:pPr marL="0" indent="0">
              <a:buNone/>
            </a:pPr>
            <a:r>
              <a:rPr lang="en-GB" dirty="0"/>
              <a:t>In addition to this, some adjustments could be implemented into the recruitment processes as standard such as sending the interview questions in advance which People management magazine report can allow all candidates to perform at a higher level, and provide a better understanding of candidates suitability to the role. In addition, sending a video showing the building and interview room can alleviate anxieties before the interview and help candidates perform their best. Again, the cost implication for something like creating a video of the building is estimated at just £373.</a:t>
            </a:r>
          </a:p>
          <a:p>
            <a:pPr marL="0" indent="0">
              <a:buNone/>
            </a:pPr>
            <a:r>
              <a:rPr lang="en-GB" dirty="0"/>
              <a:t>The ADKAR model by Jeff Hiatt could be appropriate for this recommendation as it focuses on raising awareness, desire and reinforcement which will be needed to make this change successful and help in gaining the buy-in from all hiring managers.</a:t>
            </a:r>
          </a:p>
        </p:txBody>
      </p:sp>
      <p:sp>
        <p:nvSpPr>
          <p:cNvPr id="4" name="Slide Number Placeholder 3"/>
          <p:cNvSpPr>
            <a:spLocks noGrp="1"/>
          </p:cNvSpPr>
          <p:nvPr>
            <p:ph type="sldNum" sz="quarter" idx="5"/>
          </p:nvPr>
        </p:nvSpPr>
        <p:spPr/>
        <p:txBody>
          <a:bodyPr/>
          <a:lstStyle/>
          <a:p>
            <a:fld id="{997541EC-203D-FC42-A8EF-896C7D173976}" type="slidenum">
              <a:rPr lang="en-US" smtClean="0"/>
              <a:t>12</a:t>
            </a:fld>
            <a:endParaRPr lang="en-US"/>
          </a:p>
        </p:txBody>
      </p:sp>
    </p:spTree>
    <p:extLst>
      <p:ext uri="{BB962C8B-B14F-4D97-AF65-F5344CB8AC3E}">
        <p14:creationId xmlns:p14="http://schemas.microsoft.com/office/powerpoint/2010/main" val="14127970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7541EC-203D-FC42-A8EF-896C7D173976}" type="slidenum">
              <a:rPr lang="en-US" smtClean="0"/>
              <a:t>14</a:t>
            </a:fld>
            <a:endParaRPr lang="en-US"/>
          </a:p>
        </p:txBody>
      </p:sp>
    </p:spTree>
    <p:extLst>
      <p:ext uri="{BB962C8B-B14F-4D97-AF65-F5344CB8AC3E}">
        <p14:creationId xmlns:p14="http://schemas.microsoft.com/office/powerpoint/2010/main" val="2891607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2806907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136257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224832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3305693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3190723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smtClean="0"/>
              <a:t>9/26/24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8018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smtClean="0"/>
              <a:t>9/26/24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t>‹#›</a:t>
            </a:fld>
            <a:endParaRPr lang="en-US" dirty="0"/>
          </a:p>
        </p:txBody>
      </p:sp>
    </p:spTree>
    <p:extLst>
      <p:ext uri="{BB962C8B-B14F-4D97-AF65-F5344CB8AC3E}">
        <p14:creationId xmlns:p14="http://schemas.microsoft.com/office/powerpoint/2010/main" val="1434856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4274451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9334D819-9F07-4261-B09B-9E467E5D9002}" type="datetimeFigureOut">
              <a:rPr lang="en-US" smtClean="0"/>
              <a:pPr/>
              <a:t>9/26/24</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628488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8980381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4053178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699926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29335124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smtClean="0"/>
              <a:pPr/>
              <a:t>9/26/24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551793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9334D819-9F07-4261-B09B-9E467E5D9002}" type="datetimeFigureOut">
              <a:rPr lang="en-US" smtClean="0"/>
              <a:pPr/>
              <a:t>9/26/24</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1766878-3199-4EAB-94E7-2D6D11070E14}" type="slidenum">
              <a:rPr lang="en-US" smtClean="0"/>
              <a:pPr/>
              <a:t>‹#›</a:t>
            </a:fld>
            <a:endParaRPr lang="en-US" dirty="0"/>
          </a:p>
        </p:txBody>
      </p:sp>
    </p:spTree>
    <p:extLst>
      <p:ext uri="{BB962C8B-B14F-4D97-AF65-F5344CB8AC3E}">
        <p14:creationId xmlns:p14="http://schemas.microsoft.com/office/powerpoint/2010/main" val="1505445449"/>
      </p:ext>
    </p:extLst>
  </p:cSld>
  <p:clrMap bg1="dk1" tx1="lt1" bg2="dk2" tx2="lt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8" Type="http://schemas.openxmlformats.org/officeDocument/2006/relationships/hyperlink" Target="https://deming.org/explore/pdsa/" TargetMode="External"/><Relationship Id="rId13" Type="http://schemas.openxmlformats.org/officeDocument/2006/relationships/hyperlink" Target="https://lexxic.com/blog/investing-in-neurodivergent-talent-strategies-for-neuro-inclusive-recruitment" TargetMode="External"/><Relationship Id="rId18" Type="http://schemas.openxmlformats.org/officeDocument/2006/relationships/hyperlink" Target="https://www.scope.org.uk/advice-and-support/access-to-work-grant-scheme#:~:text=How%20long%20it%20takes,weeks%20to%20get%20an%20assessment" TargetMode="External"/><Relationship Id="rId3" Type="http://schemas.openxmlformats.org/officeDocument/2006/relationships/hyperlink" Target="https://www.achieveability.org.uk/files/1518955206/wac-report_2017_interactive-2.pdf" TargetMode="External"/><Relationship Id="rId21" Type="http://schemas.openxmlformats.org/officeDocument/2006/relationships/hyperlink" Target="https://www.south-wales.police.uk/police-forces/south-wales-police/areas/about-us/about-us/our-vision-values-and-ethics/" TargetMode="External"/><Relationship Id="rId7" Type="http://schemas.openxmlformats.org/officeDocument/2006/relationships/hyperlink" Target="https://www.cipd.org/uk/knowledge/guides/neuroinclusion-work/" TargetMode="External"/><Relationship Id="rId12" Type="http://schemas.openxmlformats.org/officeDocument/2006/relationships/hyperlink" Target="https://www.psychologytoday.com/gb/blog/pathways-of-progress/202108/is-there-a-link-between-neurodiversity-and-mental-health" TargetMode="External"/><Relationship Id="rId17" Type="http://schemas.openxmlformats.org/officeDocument/2006/relationships/hyperlink" Target="https://www.personneltoday.com/hr/support-mental-health-neurodivergent-employees/" TargetMode="External"/><Relationship Id="rId2" Type="http://schemas.openxmlformats.org/officeDocument/2006/relationships/notesSlide" Target="../notesSlides/notesSlide12.xml"/><Relationship Id="rId16" Type="http://schemas.openxmlformats.org/officeDocument/2006/relationships/hyperlink" Target="https://www.peoplemanagement.co.uk/article/1751766/transparent-interviewing-can-bring-benefits-for-both-candidates-and-recruiters" TargetMode="External"/><Relationship Id="rId20" Type="http://schemas.openxmlformats.org/officeDocument/2006/relationships/hyperlink" Target="https://www.south-wales.police.uk/police-forces/south-wales-police/areas/about-us/about-us/" TargetMode="External"/><Relationship Id="rId1" Type="http://schemas.openxmlformats.org/officeDocument/2006/relationships/slideLayout" Target="../slideLayouts/slideLayout2.xml"/><Relationship Id="rId6" Type="http://schemas.openxmlformats.org/officeDocument/2006/relationships/hyperlink" Target="https://www.bdadyslexia.org.uk/services/training/accredited-level-4---workplace-assessors-programme-online-or-virtual" TargetMode="External"/><Relationship Id="rId11" Type="http://schemas.openxmlformats.org/officeDocument/2006/relationships/hyperlink" Target="https://www.jpmorganchase.com/newsroom/stories/neurodiversity" TargetMode="External"/><Relationship Id="rId5" Type="http://schemas.openxmlformats.org/officeDocument/2006/relationships/hyperlink" Target="https://www.bdadyslexia.org.uk/news/neurodiversity-in-business-nib" TargetMode="External"/><Relationship Id="rId15" Type="http://schemas.openxmlformats.org/officeDocument/2006/relationships/hyperlink" Target="https://www.microsoft.com/en-us/diversity/inside-microsoft/cross-disability/neurodiversityhiring" TargetMode="External"/><Relationship Id="rId10" Type="http://schemas.openxmlformats.org/officeDocument/2006/relationships/hyperlink" Target="https://www.gov.uk/government/publications/the-buckland-review-of-autism-employment-report-and-recommendations/the-buckland-review-of-autism-employment-report-and-recommendations#:~:text=2%20Despite%20their%20wish%20to,10%20for%20non%2Ddisabled%20people" TargetMode="External"/><Relationship Id="rId19" Type="http://schemas.openxmlformats.org/officeDocument/2006/relationships/hyperlink" Target="https://www.south-wales.police.uk/police-forces/south-wales-police/areas/about-us/about-us/overview/" TargetMode="External"/><Relationship Id="rId4" Type="http://schemas.openxmlformats.org/officeDocument/2006/relationships/hyperlink" Target="https://www.thebraincharity.org.uk/other-ways-to-support-the-brain-charity/neurodiversity-training/#:~:text=The%20Brain%20Charity's%20neurodiversity%20training%20supports%20organisations%20to%20understand%20what,recruitment%2C%20onboarding%20and%20retention%20processes" TargetMode="External"/><Relationship Id="rId9" Type="http://schemas.openxmlformats.org/officeDocument/2006/relationships/hyperlink" Target="https://cloud.google.com/blog/topics/inside-google-cloud/google-cloud-launches-a-career-program-for-people-with-autism" TargetMode="External"/><Relationship Id="rId14" Type="http://schemas.openxmlformats.org/officeDocument/2006/relationships/hyperlink" Target="https://eprints.bbk.ac.uk/id/eprint/50834/"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CD81-82E5-25C3-4A44-3B4AFE29C779}"/>
              </a:ext>
            </a:extLst>
          </p:cNvPr>
          <p:cNvSpPr>
            <a:spLocks noGrp="1"/>
          </p:cNvSpPr>
          <p:nvPr>
            <p:ph type="ctrTitle"/>
          </p:nvPr>
        </p:nvSpPr>
        <p:spPr/>
        <p:txBody>
          <a:bodyPr/>
          <a:lstStyle/>
          <a:p>
            <a:r>
              <a:rPr lang="en-US" dirty="0"/>
              <a:t>NEUORDIVERSITY IN THE WORKPLACE</a:t>
            </a:r>
          </a:p>
        </p:txBody>
      </p:sp>
      <p:sp>
        <p:nvSpPr>
          <p:cNvPr id="3" name="Subtitle 2">
            <a:extLst>
              <a:ext uri="{FF2B5EF4-FFF2-40B4-BE49-F238E27FC236}">
                <a16:creationId xmlns:a16="http://schemas.microsoft.com/office/drawing/2014/main" id="{8A9851E0-113B-99D1-B4B9-2C5847035900}"/>
              </a:ext>
            </a:extLst>
          </p:cNvPr>
          <p:cNvSpPr>
            <a:spLocks noGrp="1"/>
          </p:cNvSpPr>
          <p:nvPr>
            <p:ph type="subTitle" idx="1"/>
          </p:nvPr>
        </p:nvSpPr>
        <p:spPr/>
        <p:txBody>
          <a:bodyPr>
            <a:normAutofit/>
          </a:bodyPr>
          <a:lstStyle/>
          <a:p>
            <a:r>
              <a:rPr lang="en-GB" sz="1800" dirty="0">
                <a:latin typeface="Arial" panose="020B0604020202020204" pitchFamily="34" charset="0"/>
                <a:cs typeface="Arial" panose="020B0604020202020204" pitchFamily="34" charset="0"/>
              </a:rPr>
              <a:t>By </a:t>
            </a:r>
            <a:r>
              <a:rPr lang="en-GB" dirty="0">
                <a:latin typeface="Arial" panose="020B0604020202020204" pitchFamily="34" charset="0"/>
                <a:cs typeface="Arial" panose="020B0604020202020204" pitchFamily="34" charset="0"/>
              </a:rPr>
              <a:t>Nadine Galtry</a:t>
            </a:r>
            <a:r>
              <a:rPr lang="en-GB" sz="1800" dirty="0">
                <a:latin typeface="Arial" panose="020B0604020202020204" pitchFamily="34" charset="0"/>
                <a:cs typeface="Arial" panose="020B0604020202020204" pitchFamily="34" charset="0"/>
              </a:rPr>
              <a:t> (2312705)</a:t>
            </a:r>
            <a:endParaRPr lang="en-US" dirty="0"/>
          </a:p>
        </p:txBody>
      </p:sp>
      <p:pic>
        <p:nvPicPr>
          <p:cNvPr id="1026" name="Picture 2" descr="Home | South Wales Police">
            <a:extLst>
              <a:ext uri="{FF2B5EF4-FFF2-40B4-BE49-F238E27FC236}">
                <a16:creationId xmlns:a16="http://schemas.microsoft.com/office/drawing/2014/main" id="{7DBBFFD2-D13B-8494-B081-EB657D379F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36000" y="4940549"/>
            <a:ext cx="3556000" cy="1917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604110"/>
      </p:ext>
    </p:extLst>
  </p:cSld>
  <p:clrMapOvr>
    <a:masterClrMapping/>
  </p:clrMapOvr>
  <mc:AlternateContent xmlns:mc="http://schemas.openxmlformats.org/markup-compatibility/2006">
    <mc:Choice xmlns:p14="http://schemas.microsoft.com/office/powerpoint/2010/main" Requires="p14">
      <p:transition spd="slow" p14:dur="2000" advTm="5121"/>
    </mc:Choice>
    <mc:Fallback>
      <p:transition spd="slow" advTm="512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106E6-FCF8-0C02-6579-3F2E47A8F4E3}"/>
              </a:ext>
            </a:extLst>
          </p:cNvPr>
          <p:cNvSpPr>
            <a:spLocks noGrp="1"/>
          </p:cNvSpPr>
          <p:nvPr>
            <p:ph type="title"/>
          </p:nvPr>
        </p:nvSpPr>
        <p:spPr/>
        <p:txBody>
          <a:bodyPr/>
          <a:lstStyle/>
          <a:p>
            <a:r>
              <a:rPr lang="en-US" dirty="0"/>
              <a:t>AIM AND OBJECTIVES</a:t>
            </a:r>
          </a:p>
        </p:txBody>
      </p:sp>
      <p:sp>
        <p:nvSpPr>
          <p:cNvPr id="3" name="Content Placeholder 2">
            <a:extLst>
              <a:ext uri="{FF2B5EF4-FFF2-40B4-BE49-F238E27FC236}">
                <a16:creationId xmlns:a16="http://schemas.microsoft.com/office/drawing/2014/main" id="{69246408-56A1-FC0D-D2FB-6D0ADD20A0E9}"/>
              </a:ext>
            </a:extLst>
          </p:cNvPr>
          <p:cNvSpPr>
            <a:spLocks noGrp="1"/>
          </p:cNvSpPr>
          <p:nvPr>
            <p:ph idx="1"/>
          </p:nvPr>
        </p:nvSpPr>
        <p:spPr>
          <a:xfrm>
            <a:off x="279400" y="2832100"/>
            <a:ext cx="11671300" cy="3149600"/>
          </a:xfrm>
        </p:spPr>
        <p:txBody>
          <a:bodyPr>
            <a:noAutofit/>
          </a:bodyPr>
          <a:lstStyle/>
          <a:p>
            <a:pPr marL="0" lvl="0" indent="0" fontAlgn="base">
              <a:lnSpc>
                <a:spcPct val="150000"/>
              </a:lnSpc>
              <a:buNone/>
            </a:pPr>
            <a:r>
              <a:rPr lang="en-GB" dirty="0">
                <a:effectLst/>
                <a:latin typeface="Gill Sans MT" panose="020B0502020104020203" pitchFamily="34" charset="77"/>
                <a:ea typeface="Times New Roman" panose="02020603050405020304" pitchFamily="18" charset="0"/>
              </a:rPr>
              <a:t>To complete </a:t>
            </a:r>
            <a:r>
              <a:rPr lang="en-GB" dirty="0">
                <a:latin typeface="Gill Sans MT" panose="020B0502020104020203" pitchFamily="34" charset="77"/>
                <a:ea typeface="Times New Roman" panose="02020603050405020304" pitchFamily="18" charset="0"/>
                <a:cs typeface="Arial" panose="020B0604020202020204" pitchFamily="34" charset="0"/>
              </a:rPr>
              <a:t>a </a:t>
            </a:r>
            <a:r>
              <a:rPr lang="en-GB" sz="2000" dirty="0">
                <a:effectLst/>
                <a:latin typeface="Gill Sans MT" panose="020B0502020104020203" pitchFamily="34" charset="77"/>
                <a:ea typeface="Times New Roman" panose="02020603050405020304" pitchFamily="18" charset="0"/>
                <a:cs typeface="Arial" panose="020B0604020202020204" pitchFamily="34" charset="0"/>
              </a:rPr>
              <a:t>critical review of the support provided for neurodiverse employees in South Wales Police and its impact on mental health</a:t>
            </a:r>
            <a:endParaRPr lang="en-GB" dirty="0">
              <a:effectLst/>
              <a:latin typeface="Gill Sans MT" panose="020B0502020104020203" pitchFamily="34" charset="77"/>
              <a:ea typeface="Times New Roman" panose="02020603050405020304" pitchFamily="18" charset="0"/>
            </a:endParaRPr>
          </a:p>
          <a:p>
            <a:pPr marL="0" lvl="0" indent="0" fontAlgn="base">
              <a:lnSpc>
                <a:spcPct val="150000"/>
              </a:lnSpc>
              <a:buNone/>
            </a:pPr>
            <a:r>
              <a:rPr lang="en-GB" dirty="0">
                <a:effectLst/>
                <a:latin typeface="Gill Sans MT" panose="020B0502020104020203" pitchFamily="34" charset="77"/>
                <a:ea typeface="Times New Roman" panose="02020603050405020304" pitchFamily="18" charset="0"/>
              </a:rPr>
              <a:t>Objectives:</a:t>
            </a:r>
          </a:p>
          <a:p>
            <a:pPr marL="342900" lvl="0" indent="-342900" fontAlgn="base">
              <a:lnSpc>
                <a:spcPct val="150000"/>
              </a:lnSpc>
              <a:buFont typeface="+mj-lt"/>
              <a:buAutoNum type="arabicPeriod"/>
            </a:pPr>
            <a:r>
              <a:rPr lang="en-GB" dirty="0">
                <a:effectLst/>
                <a:latin typeface="Gill Sans MT" panose="020B0502020104020203" pitchFamily="34" charset="77"/>
                <a:ea typeface="Times New Roman" panose="02020603050405020304" pitchFamily="18" charset="0"/>
              </a:rPr>
              <a:t>To research and analyse existing literature relating to neurodiversity in the workplace. </a:t>
            </a:r>
          </a:p>
          <a:p>
            <a:pPr marL="342900" lvl="0" indent="-342900" fontAlgn="base">
              <a:lnSpc>
                <a:spcPct val="150000"/>
              </a:lnSpc>
              <a:buFont typeface="+mj-lt"/>
              <a:buAutoNum type="arabicPeriod"/>
            </a:pPr>
            <a:r>
              <a:rPr lang="en-GB" dirty="0">
                <a:effectLst/>
                <a:latin typeface="Gill Sans MT" panose="020B0502020104020203" pitchFamily="34" charset="77"/>
                <a:ea typeface="Times New Roman" panose="02020603050405020304" pitchFamily="18" charset="0"/>
              </a:rPr>
              <a:t>To review existing secondary data from within SWP and benchmark against other organisations. </a:t>
            </a:r>
          </a:p>
          <a:p>
            <a:pPr marL="342900" lvl="0" indent="-342900" fontAlgn="base">
              <a:lnSpc>
                <a:spcPct val="150000"/>
              </a:lnSpc>
              <a:buFont typeface="+mj-lt"/>
              <a:buAutoNum type="arabicPeriod"/>
            </a:pPr>
            <a:r>
              <a:rPr lang="en-GB" dirty="0">
                <a:effectLst/>
                <a:latin typeface="Gill Sans MT" panose="020B0502020104020203" pitchFamily="34" charset="77"/>
                <a:ea typeface="Times New Roman" panose="02020603050405020304" pitchFamily="18" charset="0"/>
              </a:rPr>
              <a:t>To conduct quantitative and qualitative primary research through the use of a survey to establish the perception of members of the SWP Neurodiversity Network, with specific reference to the support received and reasonable adjustments. </a:t>
            </a:r>
          </a:p>
          <a:p>
            <a:pPr marL="342900" lvl="0" indent="-342900" fontAlgn="base">
              <a:lnSpc>
                <a:spcPct val="150000"/>
              </a:lnSpc>
              <a:buFont typeface="+mj-lt"/>
              <a:buAutoNum type="arabicPeriod"/>
            </a:pPr>
            <a:r>
              <a:rPr lang="en-GB" dirty="0">
                <a:effectLst/>
                <a:latin typeface="Gill Sans MT" panose="020B0502020104020203" pitchFamily="34" charset="77"/>
                <a:ea typeface="Times New Roman" panose="02020603050405020304" pitchFamily="18" charset="0"/>
              </a:rPr>
              <a:t>To make recommendations for improvement to the support currently provided to neurodiverse employees.  </a:t>
            </a:r>
          </a:p>
        </p:txBody>
      </p:sp>
    </p:spTree>
    <p:extLst>
      <p:ext uri="{BB962C8B-B14F-4D97-AF65-F5344CB8AC3E}">
        <p14:creationId xmlns:p14="http://schemas.microsoft.com/office/powerpoint/2010/main" val="728539862"/>
      </p:ext>
    </p:extLst>
  </p:cSld>
  <p:clrMapOvr>
    <a:masterClrMapping/>
  </p:clrMapOvr>
  <mc:AlternateContent xmlns:mc="http://schemas.openxmlformats.org/markup-compatibility/2006">
    <mc:Choice xmlns:p14="http://schemas.microsoft.com/office/powerpoint/2010/main" Requires="p14">
      <p:transition spd="slow" p14:dur="2000" advTm="45019"/>
    </mc:Choice>
    <mc:Fallback>
      <p:transition spd="slow" advTm="4501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106E6-FCF8-0C02-6579-3F2E47A8F4E3}"/>
              </a:ext>
            </a:extLst>
          </p:cNvPr>
          <p:cNvSpPr>
            <a:spLocks noGrp="1"/>
          </p:cNvSpPr>
          <p:nvPr>
            <p:ph type="title"/>
          </p:nvPr>
        </p:nvSpPr>
        <p:spPr/>
        <p:txBody>
          <a:bodyPr/>
          <a:lstStyle/>
          <a:p>
            <a:r>
              <a:rPr lang="en-US" dirty="0"/>
              <a:t>SOUTH WALES POLICE</a:t>
            </a:r>
          </a:p>
        </p:txBody>
      </p:sp>
      <p:sp>
        <p:nvSpPr>
          <p:cNvPr id="3" name="Content Placeholder 2">
            <a:extLst>
              <a:ext uri="{FF2B5EF4-FFF2-40B4-BE49-F238E27FC236}">
                <a16:creationId xmlns:a16="http://schemas.microsoft.com/office/drawing/2014/main" id="{69246408-56A1-FC0D-D2FB-6D0ADD20A0E9}"/>
              </a:ext>
            </a:extLst>
          </p:cNvPr>
          <p:cNvSpPr>
            <a:spLocks noGrp="1"/>
          </p:cNvSpPr>
          <p:nvPr>
            <p:ph idx="1"/>
          </p:nvPr>
        </p:nvSpPr>
        <p:spPr/>
        <p:txBody>
          <a:bodyPr/>
          <a:lstStyle/>
          <a:p>
            <a:r>
              <a:rPr lang="en-US" dirty="0"/>
              <a:t>South Wales Police has approximately 5600 resources (South Wales Police, no date a).</a:t>
            </a:r>
          </a:p>
          <a:p>
            <a:r>
              <a:rPr lang="en-US" dirty="0"/>
              <a:t>A 24/7 emergency service serving approximately 42% of Wales's population (South Wales Police, no date b).</a:t>
            </a:r>
          </a:p>
          <a:p>
            <a:r>
              <a:rPr lang="en-US" dirty="0"/>
              <a:t>Their vision is to be the best at understanding and responding to communities (South Wales Police, no date c).</a:t>
            </a:r>
          </a:p>
          <a:p>
            <a:r>
              <a:rPr lang="en-US" dirty="0"/>
              <a:t>Their values are to be proud, professional and positive (South Wales Police, no date c).</a:t>
            </a:r>
          </a:p>
        </p:txBody>
      </p:sp>
    </p:spTree>
    <p:extLst>
      <p:ext uri="{BB962C8B-B14F-4D97-AF65-F5344CB8AC3E}">
        <p14:creationId xmlns:p14="http://schemas.microsoft.com/office/powerpoint/2010/main" val="2585051106"/>
      </p:ext>
    </p:extLst>
  </p:cSld>
  <p:clrMapOvr>
    <a:masterClrMapping/>
  </p:clrMapOvr>
  <mc:AlternateContent xmlns:mc="http://schemas.openxmlformats.org/markup-compatibility/2006">
    <mc:Choice xmlns:p14="http://schemas.microsoft.com/office/powerpoint/2010/main" Requires="p14">
      <p:transition spd="slow" p14:dur="2000" advTm="38465"/>
    </mc:Choice>
    <mc:Fallback>
      <p:transition spd="slow" advTm="3846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Chart 7">
            <a:extLst>
              <a:ext uri="{FF2B5EF4-FFF2-40B4-BE49-F238E27FC236}">
                <a16:creationId xmlns:a16="http://schemas.microsoft.com/office/drawing/2014/main" id="{35C283E4-4CD9-9FF1-2FE5-FBC34E66341A}"/>
              </a:ext>
            </a:extLst>
          </p:cNvPr>
          <p:cNvGraphicFramePr/>
          <p:nvPr>
            <p:extLst>
              <p:ext uri="{D42A27DB-BD31-4B8C-83A1-F6EECF244321}">
                <p14:modId xmlns:p14="http://schemas.microsoft.com/office/powerpoint/2010/main" val="53290761"/>
              </p:ext>
            </p:extLst>
          </p:nvPr>
        </p:nvGraphicFramePr>
        <p:xfrm>
          <a:off x="0" y="0"/>
          <a:ext cx="12191999" cy="68580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159576584"/>
      </p:ext>
    </p:extLst>
  </p:cSld>
  <p:clrMapOvr>
    <a:masterClrMapping/>
  </p:clrMapOvr>
  <mc:AlternateContent xmlns:mc="http://schemas.openxmlformats.org/markup-compatibility/2006">
    <mc:Choice xmlns:p14="http://schemas.microsoft.com/office/powerpoint/2010/main" Requires="p14">
      <p:transition spd="slow" p14:dur="2000" advTm="10972"/>
    </mc:Choice>
    <mc:Fallback>
      <p:transition spd="slow" advTm="1097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106E6-FCF8-0C02-6579-3F2E47A8F4E3}"/>
              </a:ext>
            </a:extLst>
          </p:cNvPr>
          <p:cNvSpPr>
            <a:spLocks noGrp="1"/>
          </p:cNvSpPr>
          <p:nvPr>
            <p:ph type="title"/>
          </p:nvPr>
        </p:nvSpPr>
        <p:spPr/>
        <p:txBody>
          <a:bodyPr/>
          <a:lstStyle/>
          <a:p>
            <a:r>
              <a:rPr lang="en-US" dirty="0"/>
              <a:t>WORKPLACE ADJUSTMENTS</a:t>
            </a:r>
          </a:p>
        </p:txBody>
      </p:sp>
      <p:sp>
        <p:nvSpPr>
          <p:cNvPr id="3" name="Content Placeholder 2">
            <a:extLst>
              <a:ext uri="{FF2B5EF4-FFF2-40B4-BE49-F238E27FC236}">
                <a16:creationId xmlns:a16="http://schemas.microsoft.com/office/drawing/2014/main" id="{69246408-56A1-FC0D-D2FB-6D0ADD20A0E9}"/>
              </a:ext>
            </a:extLst>
          </p:cNvPr>
          <p:cNvSpPr>
            <a:spLocks noGrp="1"/>
          </p:cNvSpPr>
          <p:nvPr>
            <p:ph idx="1"/>
          </p:nvPr>
        </p:nvSpPr>
        <p:spPr/>
        <p:txBody>
          <a:bodyPr/>
          <a:lstStyle/>
          <a:p>
            <a:r>
              <a:rPr lang="en-US" dirty="0"/>
              <a:t>It is estimated that between 15-20% of the UK population are neurodiverse (British Dyslexia Association, 2022).</a:t>
            </a:r>
          </a:p>
          <a:p>
            <a:r>
              <a:rPr lang="en-US" dirty="0"/>
              <a:t>Flexible working schedules and agile working were the most successful adjustments. (McDowall, Doyle and </a:t>
            </a:r>
            <a:r>
              <a:rPr lang="en-US" dirty="0" err="1"/>
              <a:t>Kiseleva</a:t>
            </a:r>
            <a:r>
              <a:rPr lang="en-US" dirty="0"/>
              <a:t>, 2023).</a:t>
            </a:r>
          </a:p>
          <a:p>
            <a:r>
              <a:rPr lang="en-US" dirty="0"/>
              <a:t>Only 55% of survey respondents had sought support from the line manager with 23% finding the line manager support poor.</a:t>
            </a:r>
          </a:p>
        </p:txBody>
      </p:sp>
    </p:spTree>
    <p:extLst>
      <p:ext uri="{BB962C8B-B14F-4D97-AF65-F5344CB8AC3E}">
        <p14:creationId xmlns:p14="http://schemas.microsoft.com/office/powerpoint/2010/main" val="1728709244"/>
      </p:ext>
    </p:extLst>
  </p:cSld>
  <p:clrMapOvr>
    <a:masterClrMapping/>
  </p:clrMapOvr>
  <mc:AlternateContent xmlns:mc="http://schemas.openxmlformats.org/markup-compatibility/2006">
    <mc:Choice xmlns:p14="http://schemas.microsoft.com/office/powerpoint/2010/main" Requires="p14">
      <p:transition spd="slow" p14:dur="2000" advTm="71047"/>
    </mc:Choice>
    <mc:Fallback>
      <p:transition spd="slow" advTm="7104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B9B8D-CEF0-4AF5-DA15-8CCDBBDDECE3}"/>
              </a:ext>
            </a:extLst>
          </p:cNvPr>
          <p:cNvSpPr>
            <a:spLocks noGrp="1"/>
          </p:cNvSpPr>
          <p:nvPr>
            <p:ph type="title"/>
          </p:nvPr>
        </p:nvSpPr>
        <p:spPr/>
        <p:txBody>
          <a:bodyPr/>
          <a:lstStyle/>
          <a:p>
            <a:r>
              <a:rPr lang="en-US" dirty="0"/>
              <a:t>LEVEL 4 WORKPLACE ASSESSORS</a:t>
            </a:r>
          </a:p>
        </p:txBody>
      </p:sp>
      <p:sp>
        <p:nvSpPr>
          <p:cNvPr id="3" name="Content Placeholder 2">
            <a:extLst>
              <a:ext uri="{FF2B5EF4-FFF2-40B4-BE49-F238E27FC236}">
                <a16:creationId xmlns:a16="http://schemas.microsoft.com/office/drawing/2014/main" id="{926651A9-AE3A-7F06-ED68-B8FD6E6C7D38}"/>
              </a:ext>
            </a:extLst>
          </p:cNvPr>
          <p:cNvSpPr>
            <a:spLocks noGrp="1"/>
          </p:cNvSpPr>
          <p:nvPr>
            <p:ph idx="1"/>
          </p:nvPr>
        </p:nvSpPr>
        <p:spPr>
          <a:xfrm>
            <a:off x="810000" y="2463587"/>
            <a:ext cx="10554574" cy="3636511"/>
          </a:xfrm>
        </p:spPr>
        <p:txBody>
          <a:bodyPr>
            <a:normAutofit/>
          </a:bodyPr>
          <a:lstStyle/>
          <a:p>
            <a:r>
              <a:rPr lang="en-US" dirty="0"/>
              <a:t>Having internal trained workplace assessors will provide more in-house expertise and the ability to provide more bespoke adjustments to individuals suited to their role and specific abilities. </a:t>
            </a:r>
          </a:p>
          <a:p>
            <a:r>
              <a:rPr lang="en-US" dirty="0"/>
              <a:t>Adjustments can be implemented quicker with in-house assessors completing the assessments as opposed to waiting for Access to Work, whose current waitlist is around 12 weeks for an assessment (Scope, 2024).</a:t>
            </a:r>
          </a:p>
          <a:p>
            <a:r>
              <a:rPr lang="en-US" dirty="0"/>
              <a:t>Training would cost £1340 per person (British Dyslexia Association, no date)</a:t>
            </a:r>
          </a:p>
          <a:p>
            <a:r>
              <a:rPr lang="en-US" dirty="0"/>
              <a:t>Implementation using the PDCA model (Deming, 1950).</a:t>
            </a:r>
          </a:p>
        </p:txBody>
      </p:sp>
      <p:pic>
        <p:nvPicPr>
          <p:cNvPr id="4098" name="Picture 2" descr="The PDCA Cycle: A Practical Approach to Problem-Solving">
            <a:extLst>
              <a:ext uri="{FF2B5EF4-FFF2-40B4-BE49-F238E27FC236}">
                <a16:creationId xmlns:a16="http://schemas.microsoft.com/office/drawing/2014/main" id="{E48A3041-A292-DCFD-D4CE-A81C2779B2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26249" y="5171409"/>
            <a:ext cx="2665751" cy="1686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1424648"/>
      </p:ext>
    </p:extLst>
  </p:cSld>
  <p:clrMapOvr>
    <a:masterClrMapping/>
  </p:clrMapOvr>
  <mc:AlternateContent xmlns:mc="http://schemas.openxmlformats.org/markup-compatibility/2006">
    <mc:Choice xmlns:p14="http://schemas.microsoft.com/office/powerpoint/2010/main" Requires="p14">
      <p:transition spd="slow" p14:dur="2000" advTm="111783"/>
    </mc:Choice>
    <mc:Fallback>
      <p:transition spd="slow" advTm="111783"/>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6" name="Chart 5">
            <a:extLst>
              <a:ext uri="{FF2B5EF4-FFF2-40B4-BE49-F238E27FC236}">
                <a16:creationId xmlns:a16="http://schemas.microsoft.com/office/drawing/2014/main" id="{968E0F57-BB4B-2B7A-0B54-8272DDCC0644}"/>
              </a:ext>
            </a:extLst>
          </p:cNvPr>
          <p:cNvGraphicFramePr/>
          <p:nvPr>
            <p:extLst>
              <p:ext uri="{D42A27DB-BD31-4B8C-83A1-F6EECF244321}">
                <p14:modId xmlns:p14="http://schemas.microsoft.com/office/powerpoint/2010/main" val="1702325549"/>
              </p:ext>
            </p:extLst>
          </p:nvPr>
        </p:nvGraphicFramePr>
        <p:xfrm>
          <a:off x="1" y="0"/>
          <a:ext cx="12191999" cy="685799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7285104"/>
      </p:ext>
    </p:extLst>
  </p:cSld>
  <p:clrMapOvr>
    <a:masterClrMapping/>
  </p:clrMapOvr>
  <mc:AlternateContent xmlns:mc="http://schemas.openxmlformats.org/markup-compatibility/2006">
    <mc:Choice xmlns:p14="http://schemas.microsoft.com/office/powerpoint/2010/main" Requires="p14">
      <p:transition spd="slow" p14:dur="2000" advTm="9517"/>
    </mc:Choice>
    <mc:Fallback>
      <p:transition spd="slow" advTm="951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FDCEE-C263-C400-C3CA-A2B9166D14E2}"/>
              </a:ext>
            </a:extLst>
          </p:cNvPr>
          <p:cNvSpPr>
            <a:spLocks noGrp="1"/>
          </p:cNvSpPr>
          <p:nvPr>
            <p:ph type="title"/>
          </p:nvPr>
        </p:nvSpPr>
        <p:spPr/>
        <p:txBody>
          <a:bodyPr/>
          <a:lstStyle/>
          <a:p>
            <a:r>
              <a:rPr lang="en-US" dirty="0"/>
              <a:t>MENTAL HEALTH</a:t>
            </a:r>
          </a:p>
        </p:txBody>
      </p:sp>
      <p:sp>
        <p:nvSpPr>
          <p:cNvPr id="3" name="Content Placeholder 2">
            <a:extLst>
              <a:ext uri="{FF2B5EF4-FFF2-40B4-BE49-F238E27FC236}">
                <a16:creationId xmlns:a16="http://schemas.microsoft.com/office/drawing/2014/main" id="{68616D7F-4D00-F84C-5C28-2CE802CF9659}"/>
              </a:ext>
            </a:extLst>
          </p:cNvPr>
          <p:cNvSpPr>
            <a:spLocks noGrp="1"/>
          </p:cNvSpPr>
          <p:nvPr>
            <p:ph idx="1"/>
          </p:nvPr>
        </p:nvSpPr>
        <p:spPr/>
        <p:txBody>
          <a:bodyPr/>
          <a:lstStyle/>
          <a:p>
            <a:r>
              <a:rPr lang="en-US" dirty="0"/>
              <a:t>Neurodiversity is not a mental health condition but those who are neurodiverse can have an increased rate of anxiety, eating disorders, gender dysphoria, mood disorders and substance misuse (Kirby, 2021).</a:t>
            </a:r>
          </a:p>
          <a:p>
            <a:r>
              <a:rPr lang="en-US" dirty="0"/>
              <a:t>70% of adults with ADHD and 40% with autism also have a diagnosis of depression (Personnel Today, 2024).</a:t>
            </a:r>
          </a:p>
          <a:p>
            <a:r>
              <a:rPr lang="en-US" dirty="0"/>
              <a:t>Feedback included feeling overwhelmed, burn-out, bullying relating to neurodiverse characteristics, and imposter syndrome. </a:t>
            </a:r>
          </a:p>
        </p:txBody>
      </p:sp>
    </p:spTree>
    <p:extLst>
      <p:ext uri="{BB962C8B-B14F-4D97-AF65-F5344CB8AC3E}">
        <p14:creationId xmlns:p14="http://schemas.microsoft.com/office/powerpoint/2010/main" val="2668303523"/>
      </p:ext>
    </p:extLst>
  </p:cSld>
  <p:clrMapOvr>
    <a:masterClrMapping/>
  </p:clrMapOvr>
  <mc:AlternateContent xmlns:mc="http://schemas.openxmlformats.org/markup-compatibility/2006">
    <mc:Choice xmlns:p14="http://schemas.microsoft.com/office/powerpoint/2010/main" Requires="p14">
      <p:transition spd="slow" p14:dur="2000" advTm="33257"/>
    </mc:Choice>
    <mc:Fallback>
      <p:transition spd="slow" advTm="3325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877BA-0F8C-2E24-FBBE-D3A951FB8BCF}"/>
              </a:ext>
            </a:extLst>
          </p:cNvPr>
          <p:cNvSpPr>
            <a:spLocks noGrp="1"/>
          </p:cNvSpPr>
          <p:nvPr>
            <p:ph type="title"/>
          </p:nvPr>
        </p:nvSpPr>
        <p:spPr/>
        <p:txBody>
          <a:bodyPr/>
          <a:lstStyle/>
          <a:p>
            <a:r>
              <a:rPr lang="en-US" dirty="0"/>
              <a:t>NEUORDIVERSITY TRAINING </a:t>
            </a:r>
          </a:p>
        </p:txBody>
      </p:sp>
      <p:sp>
        <p:nvSpPr>
          <p:cNvPr id="3" name="Content Placeholder 2">
            <a:extLst>
              <a:ext uri="{FF2B5EF4-FFF2-40B4-BE49-F238E27FC236}">
                <a16:creationId xmlns:a16="http://schemas.microsoft.com/office/drawing/2014/main" id="{AA49E7ED-1DEF-3077-1C40-42586DBEF557}"/>
              </a:ext>
            </a:extLst>
          </p:cNvPr>
          <p:cNvSpPr>
            <a:spLocks noGrp="1"/>
          </p:cNvSpPr>
          <p:nvPr>
            <p:ph idx="1"/>
          </p:nvPr>
        </p:nvSpPr>
        <p:spPr>
          <a:xfrm>
            <a:off x="810000" y="2425487"/>
            <a:ext cx="10554574" cy="3636511"/>
          </a:xfrm>
        </p:spPr>
        <p:txBody>
          <a:bodyPr>
            <a:normAutofit/>
          </a:bodyPr>
          <a:lstStyle/>
          <a:p>
            <a:r>
              <a:rPr lang="en-US" dirty="0"/>
              <a:t>CIPD (2024) advise that neurodiversity training develops more awareness, understanding and appreciation of neurodiversity. </a:t>
            </a:r>
          </a:p>
          <a:p>
            <a:r>
              <a:rPr lang="en-US" dirty="0"/>
              <a:t>Could help tackle any bullying relating to neurodiverse characteristics and reduce overwhelm and burn-out.</a:t>
            </a:r>
          </a:p>
          <a:p>
            <a:r>
              <a:rPr lang="en-US" dirty="0"/>
              <a:t>If provided by an external provider a half day training for 20 people would be £1400 or £392,000 for the entire force (The Brain Charity, no date).</a:t>
            </a:r>
          </a:p>
          <a:p>
            <a:r>
              <a:rPr lang="en-US" dirty="0"/>
              <a:t>If training is provided internally, training could cost approximately £13,730 for time based on training being provided to every member in force.</a:t>
            </a:r>
          </a:p>
          <a:p>
            <a:r>
              <a:rPr lang="en-US" dirty="0"/>
              <a:t>Implement using Kotter’s eight-step change model (Kotter, 1995).</a:t>
            </a:r>
          </a:p>
          <a:p>
            <a:endParaRPr lang="en-US" dirty="0"/>
          </a:p>
        </p:txBody>
      </p:sp>
      <p:pic>
        <p:nvPicPr>
          <p:cNvPr id="3074" name="Picture 2" descr="How To Successfully Implement Kotter's 8 Step Change Model">
            <a:extLst>
              <a:ext uri="{FF2B5EF4-FFF2-40B4-BE49-F238E27FC236}">
                <a16:creationId xmlns:a16="http://schemas.microsoft.com/office/drawing/2014/main" id="{2868A682-C590-C7B5-0188-C10DFB8069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39250" y="5064429"/>
            <a:ext cx="2952750" cy="1793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152094"/>
      </p:ext>
    </p:extLst>
  </p:cSld>
  <p:clrMapOvr>
    <a:masterClrMapping/>
  </p:clrMapOvr>
  <mc:AlternateContent xmlns:mc="http://schemas.openxmlformats.org/markup-compatibility/2006">
    <mc:Choice xmlns:p14="http://schemas.microsoft.com/office/powerpoint/2010/main" Requires="p14">
      <p:transition spd="slow" p14:dur="2000" advTm="17003"/>
    </mc:Choice>
    <mc:Fallback>
      <p:transition spd="slow" advTm="1700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8" name="Chart 7">
            <a:extLst>
              <a:ext uri="{FF2B5EF4-FFF2-40B4-BE49-F238E27FC236}">
                <a16:creationId xmlns:a16="http://schemas.microsoft.com/office/drawing/2014/main" id="{45182D64-963B-AD0F-8BE5-09D920EB39B1}"/>
              </a:ext>
            </a:extLst>
          </p:cNvPr>
          <p:cNvGraphicFramePr/>
          <p:nvPr>
            <p:extLst>
              <p:ext uri="{D42A27DB-BD31-4B8C-83A1-F6EECF244321}">
                <p14:modId xmlns:p14="http://schemas.microsoft.com/office/powerpoint/2010/main" val="4102064892"/>
              </p:ext>
            </p:extLst>
          </p:nvPr>
        </p:nvGraphicFramePr>
        <p:xfrm>
          <a:off x="0" y="0"/>
          <a:ext cx="12191999" cy="68580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312227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106E6-FCF8-0C02-6579-3F2E47A8F4E3}"/>
              </a:ext>
            </a:extLst>
          </p:cNvPr>
          <p:cNvSpPr>
            <a:spLocks noGrp="1"/>
          </p:cNvSpPr>
          <p:nvPr>
            <p:ph type="title"/>
          </p:nvPr>
        </p:nvSpPr>
        <p:spPr/>
        <p:txBody>
          <a:bodyPr/>
          <a:lstStyle/>
          <a:p>
            <a:r>
              <a:rPr lang="en-US" dirty="0"/>
              <a:t>NEURODIVERSITY IN RECRUITMENT</a:t>
            </a:r>
          </a:p>
        </p:txBody>
      </p:sp>
      <p:sp>
        <p:nvSpPr>
          <p:cNvPr id="3" name="Content Placeholder 2">
            <a:extLst>
              <a:ext uri="{FF2B5EF4-FFF2-40B4-BE49-F238E27FC236}">
                <a16:creationId xmlns:a16="http://schemas.microsoft.com/office/drawing/2014/main" id="{69246408-56A1-FC0D-D2FB-6D0ADD20A0E9}"/>
              </a:ext>
            </a:extLst>
          </p:cNvPr>
          <p:cNvSpPr>
            <a:spLocks noGrp="1"/>
          </p:cNvSpPr>
          <p:nvPr>
            <p:ph idx="1"/>
          </p:nvPr>
        </p:nvSpPr>
        <p:spPr>
          <a:xfrm>
            <a:off x="818712" y="2425487"/>
            <a:ext cx="10554574" cy="3636511"/>
          </a:xfrm>
        </p:spPr>
        <p:txBody>
          <a:bodyPr>
            <a:normAutofit lnSpcReduction="10000"/>
          </a:bodyPr>
          <a:lstStyle/>
          <a:p>
            <a:r>
              <a:rPr lang="en-US" dirty="0"/>
              <a:t>Only 3 in 10 working age autistic people are employed (</a:t>
            </a:r>
            <a:r>
              <a:rPr lang="en-US" dirty="0" err="1"/>
              <a:t>Gov.uk</a:t>
            </a:r>
            <a:r>
              <a:rPr lang="en-US" dirty="0"/>
              <a:t>, 2024).</a:t>
            </a:r>
          </a:p>
          <a:p>
            <a:r>
              <a:rPr lang="en-US" dirty="0"/>
              <a:t>88% of neurodiverse individuals have felt discouraged from applying for a job and 52% felt discriminated against during a recruitment process (</a:t>
            </a:r>
            <a:r>
              <a:rPr lang="en-US" dirty="0" err="1"/>
              <a:t>AchieveAbility</a:t>
            </a:r>
            <a:r>
              <a:rPr lang="en-US" dirty="0"/>
              <a:t>, 2018).</a:t>
            </a:r>
          </a:p>
          <a:p>
            <a:r>
              <a:rPr lang="en-US" dirty="0" err="1"/>
              <a:t>Organisations</a:t>
            </a:r>
            <a:r>
              <a:rPr lang="en-US" dirty="0"/>
              <a:t> should move away from </a:t>
            </a:r>
            <a:r>
              <a:rPr lang="en-US" dirty="0" err="1"/>
              <a:t>standardised</a:t>
            </a:r>
            <a:r>
              <a:rPr lang="en-US" dirty="0"/>
              <a:t> interview assessments, opting for new ways that allow individuals to demonstrate their skills (</a:t>
            </a:r>
            <a:r>
              <a:rPr lang="en-US" dirty="0" err="1"/>
              <a:t>Lexxic</a:t>
            </a:r>
            <a:r>
              <a:rPr lang="en-US" dirty="0"/>
              <a:t>, no date).</a:t>
            </a:r>
          </a:p>
          <a:p>
            <a:r>
              <a:rPr lang="en-US" dirty="0"/>
              <a:t>Other </a:t>
            </a:r>
            <a:r>
              <a:rPr lang="en-US" dirty="0" err="1"/>
              <a:t>organisations</a:t>
            </a:r>
            <a:r>
              <a:rPr lang="en-US" dirty="0"/>
              <a:t> have implemented neurodiverse recruitment </a:t>
            </a:r>
            <a:r>
              <a:rPr lang="en-US" dirty="0" err="1"/>
              <a:t>programmes</a:t>
            </a:r>
            <a:r>
              <a:rPr lang="en-US" dirty="0"/>
              <a:t> which include providing questions in advance, extended interview time, conducting interviews in writing, and skills assessments (Microsoft, no date, Google Cloud, 2021,  JP Morgan Chase, 2023).</a:t>
            </a:r>
          </a:p>
          <a:p>
            <a:r>
              <a:rPr lang="en-US" dirty="0"/>
              <a:t>Feedback details some ideal reasonable adjustments to included providing the questions in advance, sending a video/photographs of the building and interview room, adapting the interview approach to ensure candidates can perform their best. </a:t>
            </a:r>
          </a:p>
        </p:txBody>
      </p:sp>
    </p:spTree>
    <p:extLst>
      <p:ext uri="{BB962C8B-B14F-4D97-AF65-F5344CB8AC3E}">
        <p14:creationId xmlns:p14="http://schemas.microsoft.com/office/powerpoint/2010/main" val="39762324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049D7-1FBC-9DC3-8D68-7E2A7D5DEFAE}"/>
              </a:ext>
            </a:extLst>
          </p:cNvPr>
          <p:cNvSpPr>
            <a:spLocks noGrp="1"/>
          </p:cNvSpPr>
          <p:nvPr>
            <p:ph type="title"/>
          </p:nvPr>
        </p:nvSpPr>
        <p:spPr/>
        <p:txBody>
          <a:bodyPr>
            <a:normAutofit fontScale="90000"/>
          </a:bodyPr>
          <a:lstStyle/>
          <a:p>
            <a:r>
              <a:rPr lang="en-US" dirty="0"/>
              <a:t>STANDARD RECRUITMENT REASONABLE ADJUSTMENTS</a:t>
            </a:r>
          </a:p>
        </p:txBody>
      </p:sp>
      <p:sp>
        <p:nvSpPr>
          <p:cNvPr id="3" name="Content Placeholder 2">
            <a:extLst>
              <a:ext uri="{FF2B5EF4-FFF2-40B4-BE49-F238E27FC236}">
                <a16:creationId xmlns:a16="http://schemas.microsoft.com/office/drawing/2014/main" id="{36E990E7-8938-1E5B-2B6F-C693832F7E53}"/>
              </a:ext>
            </a:extLst>
          </p:cNvPr>
          <p:cNvSpPr>
            <a:spLocks noGrp="1"/>
          </p:cNvSpPr>
          <p:nvPr>
            <p:ph idx="1"/>
          </p:nvPr>
        </p:nvSpPr>
        <p:spPr/>
        <p:txBody>
          <a:bodyPr>
            <a:normAutofit/>
          </a:bodyPr>
          <a:lstStyle/>
          <a:p>
            <a:r>
              <a:rPr lang="en-US" dirty="0"/>
              <a:t>Detailing a list of standard available reasonable adjustments at the point of application could ease concerns and attract more neurodiverse talent. This would cost approximately £280 of time to implement. </a:t>
            </a:r>
          </a:p>
          <a:p>
            <a:r>
              <a:rPr lang="en-US" dirty="0"/>
              <a:t>Providing some reasonable adjustments as standard in all recruitment such as a video of the building and interview room would cost approximately £373 of time to develop the video but would then be incorporated into current recruitment processes at no extra cost.</a:t>
            </a:r>
          </a:p>
          <a:p>
            <a:r>
              <a:rPr lang="en-US" dirty="0"/>
              <a:t>Implementation using the ADKAR model (Hiatt, 1996).</a:t>
            </a:r>
          </a:p>
        </p:txBody>
      </p:sp>
      <p:pic>
        <p:nvPicPr>
          <p:cNvPr id="2050" name="Picture 2" descr="Navigating Digital Transformation: The ADKAR Model for Effective Change  Management Introduction">
            <a:extLst>
              <a:ext uri="{FF2B5EF4-FFF2-40B4-BE49-F238E27FC236}">
                <a16:creationId xmlns:a16="http://schemas.microsoft.com/office/drawing/2014/main" id="{6D2C39E7-C0CF-1C7C-65AA-4F13B981EE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0549" y="5213925"/>
            <a:ext cx="3390900" cy="1449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393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75FB-F7B6-BAA8-5E50-663D36545121}"/>
              </a:ext>
            </a:extLst>
          </p:cNvPr>
          <p:cNvSpPr>
            <a:spLocks noGrp="1"/>
          </p:cNvSpPr>
          <p:nvPr>
            <p:ph type="title"/>
          </p:nvPr>
        </p:nvSpPr>
        <p:spPr/>
        <p:txBody>
          <a:bodyPr/>
          <a:lstStyle/>
          <a:p>
            <a:r>
              <a:rPr lang="en-US" dirty="0"/>
              <a:t>DEMO VIDEO</a:t>
            </a:r>
          </a:p>
        </p:txBody>
      </p:sp>
      <p:pic>
        <p:nvPicPr>
          <p:cNvPr id="6" name="Where to go for your interview.mp4">
            <a:hlinkClick r:id="" action="ppaction://media"/>
            <a:extLst>
              <a:ext uri="{FF2B5EF4-FFF2-40B4-BE49-F238E27FC236}">
                <a16:creationId xmlns:a16="http://schemas.microsoft.com/office/drawing/2014/main" id="{5186FBC7-40BB-1130-E2BF-AD4166002B0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27001" y="2222500"/>
            <a:ext cx="11760200" cy="3636963"/>
          </a:xfrm>
        </p:spPr>
      </p:pic>
    </p:spTree>
    <p:extLst>
      <p:ext uri="{BB962C8B-B14F-4D97-AF65-F5344CB8AC3E}">
        <p14:creationId xmlns:p14="http://schemas.microsoft.com/office/powerpoint/2010/main" val="47905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475FB-F7B6-BAA8-5E50-663D36545121}"/>
              </a:ext>
            </a:extLst>
          </p:cNvPr>
          <p:cNvSpPr>
            <a:spLocks noGrp="1"/>
          </p:cNvSpPr>
          <p:nvPr>
            <p:ph type="title"/>
          </p:nvPr>
        </p:nvSpPr>
        <p:spPr/>
        <p:txBody>
          <a:bodyPr/>
          <a:lstStyle/>
          <a:p>
            <a:r>
              <a:rPr lang="en-US" dirty="0"/>
              <a:t>REFERENCES</a:t>
            </a:r>
          </a:p>
        </p:txBody>
      </p:sp>
      <p:sp>
        <p:nvSpPr>
          <p:cNvPr id="7" name="Content Placeholder 6">
            <a:extLst>
              <a:ext uri="{FF2B5EF4-FFF2-40B4-BE49-F238E27FC236}">
                <a16:creationId xmlns:a16="http://schemas.microsoft.com/office/drawing/2014/main" id="{C8ADA92E-A3C6-4368-29D1-B6724EE06757}"/>
              </a:ext>
            </a:extLst>
          </p:cNvPr>
          <p:cNvSpPr>
            <a:spLocks noGrp="1"/>
          </p:cNvSpPr>
          <p:nvPr>
            <p:ph idx="1"/>
          </p:nvPr>
        </p:nvSpPr>
        <p:spPr>
          <a:xfrm>
            <a:off x="95249" y="2215573"/>
            <a:ext cx="12001500" cy="4743519"/>
          </a:xfrm>
        </p:spPr>
        <p:txBody>
          <a:bodyPr>
            <a:normAutofit fontScale="25000" lnSpcReduction="20000"/>
          </a:bodyPr>
          <a:lstStyle/>
          <a:p>
            <a:pPr marL="0" indent="0">
              <a:buNone/>
            </a:pP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AchieveAbility</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(2018)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Neurodiverse voices: opening doors to employment.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https://www.achieveability.org.uk/files/1518955206/wac-report_2017_interactive-2.pdf</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The Brain Charity (no date)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Workplace neurodiversity training.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https://www.thebraincharity.org.uk/other-ways-to-support-the-brain-charity/neurodiversity-training/#:~:text=The%20Brain%20Charity's%20neurodiversity%20training%20supports%20organisations%20to%20understand%20what,recruitment%2C%20onboarding%20and%20retention%20processes</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23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British Dyslexia Association (2022)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Neurodiversity in business.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https://www.bdadyslexia.org.uk/news/neurodiversity-in-business-nib</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British Dyslexia Association (no date)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Accredited level 4 – workplace assessors programme (</a:t>
            </a:r>
            <a:r>
              <a:rPr lang="en-GB" sz="3200" i="1" kern="100" dirty="0" err="1">
                <a:effectLst/>
                <a:latin typeface="Calibri" panose="020F0502020204030204" pitchFamily="34" charset="0"/>
                <a:ea typeface="Calibri" panose="020F0502020204030204" pitchFamily="34" charset="0"/>
                <a:cs typeface="Times New Roman" panose="02020603050405020304" pitchFamily="18" charset="0"/>
              </a:rPr>
              <a:t>elearning</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/online).</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https://www.bdadyslexia.org.uk/services/training/accredited-level-4---workplace-assessors-programme-online-or-virtual</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23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CIPD (2024) </a:t>
            </a:r>
            <a:r>
              <a:rPr lang="en-GB" sz="3200" i="1" kern="100" dirty="0" err="1">
                <a:effectLst/>
                <a:latin typeface="Calibri" panose="020F0502020204030204" pitchFamily="34" charset="0"/>
                <a:ea typeface="Calibri" panose="020F0502020204030204" pitchFamily="34" charset="0"/>
                <a:cs typeface="Times New Roman" panose="02020603050405020304" pitchFamily="18" charset="0"/>
              </a:rPr>
              <a:t>Neuroinclusion</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 at work.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https://www.cipd.org/uk/knowledge/guides/neuroinclusion-work/</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The Deming Institute (no date) The PDSA cycle. 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https://deming.org/explore/pdsa/</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28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Google Cloud (2021)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Strengthening our workplace with neurodiverse talent.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https://cloud.google.com/blog/topics/inside-google-cloud/google-cloud-launches-a-career-program-for-people-with-autism</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Gov.uk</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(2024)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The Buckland review of autistic employment: report and recommendations.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https://www.gov.uk/government/publications/the-buckland-review-of-autism-employment-report-and-recommendations/the-buckland-review-of-autism-employment-report-and-recommendations#:~:text=2%20Despite%20their%20wish%20to,10%20for%20non%2Ddisabled%20people</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Hiatt, J (2006)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ADKAR: a model for change in business, government and our community.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1</a:t>
            </a:r>
            <a:r>
              <a:rPr lang="en-GB" sz="3200" kern="1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Prosci</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learning centre publications.</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JP Morgan Chase (2023)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Demystifying neurodiversity: it’s time to embrace the different ways we think.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https://www.jpmorganchase.com/newsroom/stories/neurodiversity</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Kirby, A. (2021)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Is there a link between neurodiversity and mental health?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https://www.psychologytoday.com/gb/blog/pathways-of-progress/202108/is-there-a-link-between-neurodiversity-and-mental-health</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Kotter, J (1995)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Leading Change</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1</a:t>
            </a:r>
            <a:r>
              <a:rPr lang="en-GB" sz="3200" kern="1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edn</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Harvard business review press. </a:t>
            </a:r>
          </a:p>
          <a:p>
            <a:pPr marL="0" indent="0">
              <a:buNone/>
            </a:pP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Lexxic</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(no date)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Investing in neurodivergent talent: strategies for neuro-inclusive recruitment.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https://lexxic.com/blog/investing-in-neurodivergent-talent-strategies-for-neuro-inclusive-recruitment</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McDowall, A., Doyle, N., </a:t>
            </a: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Kiseleva</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M. (2023)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Neurodiversity at work: demand, supply and a gap analysis.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https://eprints.bbk.ac.uk/id/eprint/50834/</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Microsoft (no date)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Global diversity and inclusion.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5"/>
              </a:rPr>
              <a:t>https://www.microsoft.com/en-us/diversity/inside-microsoft/cross-disability/neurodiversityhiring</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People Management (2022)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‘Transparent’ interviewing can bring benefits for both candidates and recruiters.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6"/>
              </a:rPr>
              <a:t>https://www.peoplemanagement.co.uk/article/1751766/transparent-interviewing-can-bring-benefits-for-both-candidates-and-recruiters</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28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Personnel Today (2024)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How to support the mental health of neurodivergent employees.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7"/>
              </a:rPr>
              <a:t>https://www.personneltoday.com/hr/support-mental-health-neurodivergent-employees/</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Scope (2024)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Access to work grant scheme.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8"/>
              </a:rPr>
              <a:t>https://www.scope.org.uk/advice-and-support/access-to-work-grant-scheme#:~:text=How%20long%20it%20takes,weeks%20to%20get%20an%20assessment</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23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South Wales Police (no date a)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Overview</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9"/>
              </a:rPr>
              <a:t>https://www.south-wales.police.uk/police-forces/south-wales-police/areas/about-us/about-us/overview/</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6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South Wales Police (no date b)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About us.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r>
            <a:r>
              <a:rPr lang="en-GB" sz="3200" kern="100" dirty="0" err="1">
                <a:effectLst/>
                <a:latin typeface="Calibri" panose="020F0502020204030204" pitchFamily="34" charset="0"/>
                <a:ea typeface="Calibri" panose="020F0502020204030204" pitchFamily="34" charset="0"/>
                <a:cs typeface="Times New Roman" panose="02020603050405020304" pitchFamily="18" charset="0"/>
              </a:rPr>
              <a:t>at:</a:t>
            </a:r>
            <a:r>
              <a:rPr lang="en-GB" sz="32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0"/>
              </a:rPr>
              <a:t>https</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0"/>
              </a:rPr>
              <a:t>://www.south-wales.police.uk/police-forces/south-wales-police/areas/about-us/about-us/</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28 September 2024).</a:t>
            </a:r>
          </a:p>
          <a:p>
            <a:pPr marL="0" indent="0">
              <a:buNone/>
            </a:pP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South Wales Police (no date c) </a:t>
            </a:r>
            <a:r>
              <a:rPr lang="en-GB" sz="3200" i="1" kern="100" dirty="0">
                <a:effectLst/>
                <a:latin typeface="Calibri" panose="020F0502020204030204" pitchFamily="34" charset="0"/>
                <a:ea typeface="Calibri" panose="020F0502020204030204" pitchFamily="34" charset="0"/>
                <a:cs typeface="Times New Roman" panose="02020603050405020304" pitchFamily="18" charset="0"/>
              </a:rPr>
              <a:t>Our vision, values, purpose and ethics. </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3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1"/>
              </a:rPr>
              <a:t>https://www.south-wales.police.uk/police-forces/south-wales-police/areas/about-us/about-us/our-vision-values-and-ethics/</a:t>
            </a:r>
            <a:r>
              <a:rPr lang="en-GB" sz="3200" kern="100" dirty="0">
                <a:effectLst/>
                <a:latin typeface="Calibri" panose="020F0502020204030204" pitchFamily="34" charset="0"/>
                <a:ea typeface="Calibri" panose="020F0502020204030204" pitchFamily="34" charset="0"/>
                <a:cs typeface="Times New Roman" panose="02020603050405020304" pitchFamily="18" charset="0"/>
              </a:rPr>
              <a:t> (Accessed: 28 September 2024).</a:t>
            </a:r>
          </a:p>
          <a:p>
            <a:endParaRPr lang="en-GB" dirty="0"/>
          </a:p>
        </p:txBody>
      </p:sp>
    </p:spTree>
    <p:extLst>
      <p:ext uri="{BB962C8B-B14F-4D97-AF65-F5344CB8AC3E}">
        <p14:creationId xmlns:p14="http://schemas.microsoft.com/office/powerpoint/2010/main" val="2427947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37665-287F-7B25-07D0-D94FF7B14086}"/>
              </a:ext>
            </a:extLst>
          </p:cNvPr>
          <p:cNvSpPr>
            <a:spLocks noGrp="1"/>
          </p:cNvSpPr>
          <p:nvPr>
            <p:ph type="title"/>
          </p:nvPr>
        </p:nvSpPr>
        <p:spPr>
          <a:xfrm>
            <a:off x="1006839" y="2131689"/>
            <a:ext cx="10178322" cy="2594622"/>
          </a:xfrm>
        </p:spPr>
        <p:txBody>
          <a:bodyPr>
            <a:normAutofit/>
          </a:bodyPr>
          <a:lstStyle/>
          <a:p>
            <a:pPr algn="ctr"/>
            <a:r>
              <a:rPr lang="en-US" dirty="0"/>
              <a:t>THANK YOU FOR LISTENING</a:t>
            </a:r>
            <a:br>
              <a:rPr lang="en-US" dirty="0"/>
            </a:br>
            <a:br>
              <a:rPr lang="en-US" dirty="0"/>
            </a:br>
            <a:r>
              <a:rPr lang="en-US" dirty="0"/>
              <a:t>ANY QUESTIONS?</a:t>
            </a:r>
          </a:p>
        </p:txBody>
      </p:sp>
    </p:spTree>
    <p:extLst>
      <p:ext uri="{BB962C8B-B14F-4D97-AF65-F5344CB8AC3E}">
        <p14:creationId xmlns:p14="http://schemas.microsoft.com/office/powerpoint/2010/main" val="3304007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{873F00E5-A997-3447-ABA8-D7E7C0050400}tf10001121</Template>
  <TotalTime>19021</TotalTime>
  <Words>2824</Words>
  <Application>Microsoft Macintosh PowerPoint</Application>
  <PresentationFormat>Widescreen</PresentationFormat>
  <Paragraphs>110</Paragraphs>
  <Slides>15</Slides>
  <Notes>12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Gill Sans MT</vt:lpstr>
      <vt:lpstr>Wingdings 2</vt:lpstr>
      <vt:lpstr>Quotable</vt:lpstr>
      <vt:lpstr>NEUORDIVERSITY IN THE WORKPLACE</vt:lpstr>
      <vt:lpstr>AIM AND OBJECTIVES</vt:lpstr>
      <vt:lpstr>SOUTH WALES POLICE</vt:lpstr>
      <vt:lpstr>PowerPoint Presentation</vt:lpstr>
      <vt:lpstr>WORKPLACE ADJUSTMENTS</vt:lpstr>
      <vt:lpstr>LEVEL 4 WORKPLACE ASSESSORS</vt:lpstr>
      <vt:lpstr>PowerPoint Presentation</vt:lpstr>
      <vt:lpstr>MENTAL HEALTH</vt:lpstr>
      <vt:lpstr>NEUORDIVERSITY TRAINING </vt:lpstr>
      <vt:lpstr>PowerPoint Presentation</vt:lpstr>
      <vt:lpstr>NEURODIVERSITY IN RECRUITMENT</vt:lpstr>
      <vt:lpstr>STANDARD RECRUITMENT REASONABLE ADJUSTMENTS</vt:lpstr>
      <vt:lpstr>DEMO VIDEO</vt:lpstr>
      <vt:lpstr>REFERENCES</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Nadine Galtry (2312705)</dc:creator>
  <cp:lastModifiedBy>Nadine Galtry (2312705)</cp:lastModifiedBy>
  <cp:revision>16</cp:revision>
  <dcterms:created xsi:type="dcterms:W3CDTF">2024-08-05T14:09:57Z</dcterms:created>
  <dcterms:modified xsi:type="dcterms:W3CDTF">2024-09-30T14:19:35Z</dcterms:modified>
</cp:coreProperties>
</file>