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3" r:id="rId3"/>
    <p:sldId id="257" r:id="rId4"/>
    <p:sldId id="258" r:id="rId5"/>
    <p:sldId id="259" r:id="rId6"/>
    <p:sldId id="260" r:id="rId7"/>
    <p:sldId id="261"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152E2-0FF7-44A2-9B64-930ECA27EE8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C9C8BB8-CB38-4A56-83C4-759FEDCE627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1F7DB99-D724-4FD6-BFED-C3DD29025E89}"/>
              </a:ext>
            </a:extLst>
          </p:cNvPr>
          <p:cNvSpPr>
            <a:spLocks noGrp="1"/>
          </p:cNvSpPr>
          <p:nvPr>
            <p:ph type="dt" sz="half" idx="10"/>
          </p:nvPr>
        </p:nvSpPr>
        <p:spPr/>
        <p:txBody>
          <a:bodyPr/>
          <a:lstStyle/>
          <a:p>
            <a:fld id="{593E18D3-80CE-4908-9FF6-046769E89371}" type="datetimeFigureOut">
              <a:rPr lang="en-GB" smtClean="0"/>
              <a:t>03/12/2020</a:t>
            </a:fld>
            <a:endParaRPr lang="en-GB"/>
          </a:p>
        </p:txBody>
      </p:sp>
      <p:sp>
        <p:nvSpPr>
          <p:cNvPr id="5" name="Footer Placeholder 4">
            <a:extLst>
              <a:ext uri="{FF2B5EF4-FFF2-40B4-BE49-F238E27FC236}">
                <a16:creationId xmlns:a16="http://schemas.microsoft.com/office/drawing/2014/main" id="{11DB4188-3207-4B07-AC02-9847204B49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5A0BF9-1D73-4B8D-BF04-18F1CA206B83}"/>
              </a:ext>
            </a:extLst>
          </p:cNvPr>
          <p:cNvSpPr>
            <a:spLocks noGrp="1"/>
          </p:cNvSpPr>
          <p:nvPr>
            <p:ph type="sldNum" sz="quarter" idx="12"/>
          </p:nvPr>
        </p:nvSpPr>
        <p:spPr/>
        <p:txBody>
          <a:bodyPr/>
          <a:lstStyle/>
          <a:p>
            <a:fld id="{97D8A86D-CD2B-48F4-AC00-B11C75A418FA}" type="slidenum">
              <a:rPr lang="en-GB" smtClean="0"/>
              <a:t>‹#›</a:t>
            </a:fld>
            <a:endParaRPr lang="en-GB"/>
          </a:p>
        </p:txBody>
      </p:sp>
    </p:spTree>
    <p:extLst>
      <p:ext uri="{BB962C8B-B14F-4D97-AF65-F5344CB8AC3E}">
        <p14:creationId xmlns:p14="http://schemas.microsoft.com/office/powerpoint/2010/main" val="3025585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1AD97-0F79-48CC-90F2-AD8C9B21DD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35D77AB-68CF-4B74-84D6-809F1420E7E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620FA7-82F3-461F-9063-AC0FFC442C4C}"/>
              </a:ext>
            </a:extLst>
          </p:cNvPr>
          <p:cNvSpPr>
            <a:spLocks noGrp="1"/>
          </p:cNvSpPr>
          <p:nvPr>
            <p:ph type="dt" sz="half" idx="10"/>
          </p:nvPr>
        </p:nvSpPr>
        <p:spPr/>
        <p:txBody>
          <a:bodyPr/>
          <a:lstStyle/>
          <a:p>
            <a:fld id="{593E18D3-80CE-4908-9FF6-046769E89371}" type="datetimeFigureOut">
              <a:rPr lang="en-GB" smtClean="0"/>
              <a:t>03/12/2020</a:t>
            </a:fld>
            <a:endParaRPr lang="en-GB"/>
          </a:p>
        </p:txBody>
      </p:sp>
      <p:sp>
        <p:nvSpPr>
          <p:cNvPr id="5" name="Footer Placeholder 4">
            <a:extLst>
              <a:ext uri="{FF2B5EF4-FFF2-40B4-BE49-F238E27FC236}">
                <a16:creationId xmlns:a16="http://schemas.microsoft.com/office/drawing/2014/main" id="{5C9B6A30-4986-439A-8F27-1D7417A2B1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599378-71DD-48FD-BD3F-6A6AD4B5A793}"/>
              </a:ext>
            </a:extLst>
          </p:cNvPr>
          <p:cNvSpPr>
            <a:spLocks noGrp="1"/>
          </p:cNvSpPr>
          <p:nvPr>
            <p:ph type="sldNum" sz="quarter" idx="12"/>
          </p:nvPr>
        </p:nvSpPr>
        <p:spPr/>
        <p:txBody>
          <a:bodyPr/>
          <a:lstStyle/>
          <a:p>
            <a:fld id="{97D8A86D-CD2B-48F4-AC00-B11C75A418FA}" type="slidenum">
              <a:rPr lang="en-GB" smtClean="0"/>
              <a:t>‹#›</a:t>
            </a:fld>
            <a:endParaRPr lang="en-GB"/>
          </a:p>
        </p:txBody>
      </p:sp>
    </p:spTree>
    <p:extLst>
      <p:ext uri="{BB962C8B-B14F-4D97-AF65-F5344CB8AC3E}">
        <p14:creationId xmlns:p14="http://schemas.microsoft.com/office/powerpoint/2010/main" val="1489355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85F7C-A4EE-432E-B489-D96ACEDD06E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8258BE9-B224-486A-A17C-0A7F2A75F57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0805E22-F037-4BB6-93DB-9DD04DDBC30C}"/>
              </a:ext>
            </a:extLst>
          </p:cNvPr>
          <p:cNvSpPr>
            <a:spLocks noGrp="1"/>
          </p:cNvSpPr>
          <p:nvPr>
            <p:ph type="dt" sz="half" idx="10"/>
          </p:nvPr>
        </p:nvSpPr>
        <p:spPr/>
        <p:txBody>
          <a:bodyPr/>
          <a:lstStyle/>
          <a:p>
            <a:fld id="{593E18D3-80CE-4908-9FF6-046769E89371}" type="datetimeFigureOut">
              <a:rPr lang="en-GB" smtClean="0"/>
              <a:t>03/12/2020</a:t>
            </a:fld>
            <a:endParaRPr lang="en-GB"/>
          </a:p>
        </p:txBody>
      </p:sp>
      <p:sp>
        <p:nvSpPr>
          <p:cNvPr id="5" name="Footer Placeholder 4">
            <a:extLst>
              <a:ext uri="{FF2B5EF4-FFF2-40B4-BE49-F238E27FC236}">
                <a16:creationId xmlns:a16="http://schemas.microsoft.com/office/drawing/2014/main" id="{CFDDC408-E158-4B22-9FA4-A8980121E4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250B1B-AF4C-486C-ACC8-361C3940F5B0}"/>
              </a:ext>
            </a:extLst>
          </p:cNvPr>
          <p:cNvSpPr>
            <a:spLocks noGrp="1"/>
          </p:cNvSpPr>
          <p:nvPr>
            <p:ph type="sldNum" sz="quarter" idx="12"/>
          </p:nvPr>
        </p:nvSpPr>
        <p:spPr/>
        <p:txBody>
          <a:bodyPr/>
          <a:lstStyle/>
          <a:p>
            <a:fld id="{97D8A86D-CD2B-48F4-AC00-B11C75A418FA}" type="slidenum">
              <a:rPr lang="en-GB" smtClean="0"/>
              <a:t>‹#›</a:t>
            </a:fld>
            <a:endParaRPr lang="en-GB"/>
          </a:p>
        </p:txBody>
      </p:sp>
    </p:spTree>
    <p:extLst>
      <p:ext uri="{BB962C8B-B14F-4D97-AF65-F5344CB8AC3E}">
        <p14:creationId xmlns:p14="http://schemas.microsoft.com/office/powerpoint/2010/main" val="15865662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ECFAA-2C0D-469F-9DA8-575540176B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BF829F-0FAB-4FCF-B486-79CCAE6A76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D03D29A-5687-4B2D-9BD8-A1581A15B33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25E07E9-EA50-4136-B3DF-8952D13EE1D3}"/>
              </a:ext>
            </a:extLst>
          </p:cNvPr>
          <p:cNvSpPr>
            <a:spLocks noGrp="1"/>
          </p:cNvSpPr>
          <p:nvPr>
            <p:ph type="dt" sz="half" idx="10"/>
          </p:nvPr>
        </p:nvSpPr>
        <p:spPr/>
        <p:txBody>
          <a:bodyPr/>
          <a:lstStyle/>
          <a:p>
            <a:fld id="{593E18D3-80CE-4908-9FF6-046769E89371}" type="datetimeFigureOut">
              <a:rPr lang="en-GB" smtClean="0"/>
              <a:t>03/12/2020</a:t>
            </a:fld>
            <a:endParaRPr lang="en-GB"/>
          </a:p>
        </p:txBody>
      </p:sp>
      <p:sp>
        <p:nvSpPr>
          <p:cNvPr id="6" name="Footer Placeholder 5">
            <a:extLst>
              <a:ext uri="{FF2B5EF4-FFF2-40B4-BE49-F238E27FC236}">
                <a16:creationId xmlns:a16="http://schemas.microsoft.com/office/drawing/2014/main" id="{0814EAE5-FF9F-49B4-A8FA-94DB086B8D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313158-6F9A-4146-869B-6F4B5B9D529F}"/>
              </a:ext>
            </a:extLst>
          </p:cNvPr>
          <p:cNvSpPr>
            <a:spLocks noGrp="1"/>
          </p:cNvSpPr>
          <p:nvPr>
            <p:ph type="sldNum" sz="quarter" idx="12"/>
          </p:nvPr>
        </p:nvSpPr>
        <p:spPr/>
        <p:txBody>
          <a:bodyPr/>
          <a:lstStyle/>
          <a:p>
            <a:fld id="{97D8A86D-CD2B-48F4-AC00-B11C75A418FA}" type="slidenum">
              <a:rPr lang="en-GB" smtClean="0"/>
              <a:t>‹#›</a:t>
            </a:fld>
            <a:endParaRPr lang="en-GB"/>
          </a:p>
        </p:txBody>
      </p:sp>
    </p:spTree>
    <p:extLst>
      <p:ext uri="{BB962C8B-B14F-4D97-AF65-F5344CB8AC3E}">
        <p14:creationId xmlns:p14="http://schemas.microsoft.com/office/powerpoint/2010/main" val="3779456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A7FFB-C049-4585-A459-CD956E25E93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FFC04D2-331D-41DF-9830-60F20E94139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8BE8ADA-91A2-4D55-8723-7E4F73C856E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2B36C02-CD24-4A43-852F-5D99E8F01C4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3B3B0B5-DCA9-4BC4-9AED-C3289BAB3BD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0FADEA7-8033-4BF5-959F-13468A5366F6}"/>
              </a:ext>
            </a:extLst>
          </p:cNvPr>
          <p:cNvSpPr>
            <a:spLocks noGrp="1"/>
          </p:cNvSpPr>
          <p:nvPr>
            <p:ph type="dt" sz="half" idx="10"/>
          </p:nvPr>
        </p:nvSpPr>
        <p:spPr/>
        <p:txBody>
          <a:bodyPr/>
          <a:lstStyle/>
          <a:p>
            <a:fld id="{593E18D3-80CE-4908-9FF6-046769E89371}" type="datetimeFigureOut">
              <a:rPr lang="en-GB" smtClean="0"/>
              <a:t>03/12/2020</a:t>
            </a:fld>
            <a:endParaRPr lang="en-GB"/>
          </a:p>
        </p:txBody>
      </p:sp>
      <p:sp>
        <p:nvSpPr>
          <p:cNvPr id="8" name="Footer Placeholder 7">
            <a:extLst>
              <a:ext uri="{FF2B5EF4-FFF2-40B4-BE49-F238E27FC236}">
                <a16:creationId xmlns:a16="http://schemas.microsoft.com/office/drawing/2014/main" id="{4BF21F84-3296-4970-8DC4-FAC6CB3C4F3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43DB346-39FF-44BC-8848-0DAB43E72883}"/>
              </a:ext>
            </a:extLst>
          </p:cNvPr>
          <p:cNvSpPr>
            <a:spLocks noGrp="1"/>
          </p:cNvSpPr>
          <p:nvPr>
            <p:ph type="sldNum" sz="quarter" idx="12"/>
          </p:nvPr>
        </p:nvSpPr>
        <p:spPr/>
        <p:txBody>
          <a:bodyPr/>
          <a:lstStyle/>
          <a:p>
            <a:fld id="{97D8A86D-CD2B-48F4-AC00-B11C75A418FA}" type="slidenum">
              <a:rPr lang="en-GB" smtClean="0"/>
              <a:t>‹#›</a:t>
            </a:fld>
            <a:endParaRPr lang="en-GB"/>
          </a:p>
        </p:txBody>
      </p:sp>
    </p:spTree>
    <p:extLst>
      <p:ext uri="{BB962C8B-B14F-4D97-AF65-F5344CB8AC3E}">
        <p14:creationId xmlns:p14="http://schemas.microsoft.com/office/powerpoint/2010/main" val="30017433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98294-6172-41AE-98F5-D083FA7BBE2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0B5037C-FFA9-4E16-8998-3A6064FAB48E}"/>
              </a:ext>
            </a:extLst>
          </p:cNvPr>
          <p:cNvSpPr>
            <a:spLocks noGrp="1"/>
          </p:cNvSpPr>
          <p:nvPr>
            <p:ph type="dt" sz="half" idx="10"/>
          </p:nvPr>
        </p:nvSpPr>
        <p:spPr/>
        <p:txBody>
          <a:bodyPr/>
          <a:lstStyle/>
          <a:p>
            <a:fld id="{593E18D3-80CE-4908-9FF6-046769E89371}" type="datetimeFigureOut">
              <a:rPr lang="en-GB" smtClean="0"/>
              <a:t>03/12/2020</a:t>
            </a:fld>
            <a:endParaRPr lang="en-GB"/>
          </a:p>
        </p:txBody>
      </p:sp>
      <p:sp>
        <p:nvSpPr>
          <p:cNvPr id="4" name="Footer Placeholder 3">
            <a:extLst>
              <a:ext uri="{FF2B5EF4-FFF2-40B4-BE49-F238E27FC236}">
                <a16:creationId xmlns:a16="http://schemas.microsoft.com/office/drawing/2014/main" id="{E7D4D05A-ED34-4D1B-A577-FB644C22B2B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652FEBE-99AD-4003-BC83-B3B87BD0111F}"/>
              </a:ext>
            </a:extLst>
          </p:cNvPr>
          <p:cNvSpPr>
            <a:spLocks noGrp="1"/>
          </p:cNvSpPr>
          <p:nvPr>
            <p:ph type="sldNum" sz="quarter" idx="12"/>
          </p:nvPr>
        </p:nvSpPr>
        <p:spPr/>
        <p:txBody>
          <a:bodyPr/>
          <a:lstStyle/>
          <a:p>
            <a:fld id="{97D8A86D-CD2B-48F4-AC00-B11C75A418FA}" type="slidenum">
              <a:rPr lang="en-GB" smtClean="0"/>
              <a:t>‹#›</a:t>
            </a:fld>
            <a:endParaRPr lang="en-GB"/>
          </a:p>
        </p:txBody>
      </p:sp>
    </p:spTree>
    <p:extLst>
      <p:ext uri="{BB962C8B-B14F-4D97-AF65-F5344CB8AC3E}">
        <p14:creationId xmlns:p14="http://schemas.microsoft.com/office/powerpoint/2010/main" val="21260058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5067C7-9251-49E4-9AB0-7DE412F38098}"/>
              </a:ext>
            </a:extLst>
          </p:cNvPr>
          <p:cNvSpPr>
            <a:spLocks noGrp="1"/>
          </p:cNvSpPr>
          <p:nvPr>
            <p:ph type="dt" sz="half" idx="10"/>
          </p:nvPr>
        </p:nvSpPr>
        <p:spPr/>
        <p:txBody>
          <a:bodyPr/>
          <a:lstStyle/>
          <a:p>
            <a:fld id="{593E18D3-80CE-4908-9FF6-046769E89371}" type="datetimeFigureOut">
              <a:rPr lang="en-GB" smtClean="0"/>
              <a:t>03/12/2020</a:t>
            </a:fld>
            <a:endParaRPr lang="en-GB"/>
          </a:p>
        </p:txBody>
      </p:sp>
      <p:sp>
        <p:nvSpPr>
          <p:cNvPr id="3" name="Footer Placeholder 2">
            <a:extLst>
              <a:ext uri="{FF2B5EF4-FFF2-40B4-BE49-F238E27FC236}">
                <a16:creationId xmlns:a16="http://schemas.microsoft.com/office/drawing/2014/main" id="{5E318D25-1955-47A4-A010-0FAE776982F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08EF3C8-A97A-4F58-BDDC-C9C90AF27E32}"/>
              </a:ext>
            </a:extLst>
          </p:cNvPr>
          <p:cNvSpPr>
            <a:spLocks noGrp="1"/>
          </p:cNvSpPr>
          <p:nvPr>
            <p:ph type="sldNum" sz="quarter" idx="12"/>
          </p:nvPr>
        </p:nvSpPr>
        <p:spPr/>
        <p:txBody>
          <a:bodyPr/>
          <a:lstStyle/>
          <a:p>
            <a:fld id="{97D8A86D-CD2B-48F4-AC00-B11C75A418FA}" type="slidenum">
              <a:rPr lang="en-GB" smtClean="0"/>
              <a:t>‹#›</a:t>
            </a:fld>
            <a:endParaRPr lang="en-GB"/>
          </a:p>
        </p:txBody>
      </p:sp>
    </p:spTree>
    <p:extLst>
      <p:ext uri="{BB962C8B-B14F-4D97-AF65-F5344CB8AC3E}">
        <p14:creationId xmlns:p14="http://schemas.microsoft.com/office/powerpoint/2010/main" val="30001511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C3C80-82B1-4AB2-8516-C4AEEA174A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219F374-1575-4FE1-8BE9-1B7C79AEBB4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FDE15CF-044F-4910-9DA1-7BB2615F3C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3B46BAE-7678-4C5A-ABF2-6897F5CEE9B9}"/>
              </a:ext>
            </a:extLst>
          </p:cNvPr>
          <p:cNvSpPr>
            <a:spLocks noGrp="1"/>
          </p:cNvSpPr>
          <p:nvPr>
            <p:ph type="dt" sz="half" idx="10"/>
          </p:nvPr>
        </p:nvSpPr>
        <p:spPr/>
        <p:txBody>
          <a:bodyPr/>
          <a:lstStyle/>
          <a:p>
            <a:fld id="{593E18D3-80CE-4908-9FF6-046769E89371}" type="datetimeFigureOut">
              <a:rPr lang="en-GB" smtClean="0"/>
              <a:t>03/12/2020</a:t>
            </a:fld>
            <a:endParaRPr lang="en-GB"/>
          </a:p>
        </p:txBody>
      </p:sp>
      <p:sp>
        <p:nvSpPr>
          <p:cNvPr id="6" name="Footer Placeholder 5">
            <a:extLst>
              <a:ext uri="{FF2B5EF4-FFF2-40B4-BE49-F238E27FC236}">
                <a16:creationId xmlns:a16="http://schemas.microsoft.com/office/drawing/2014/main" id="{B10CD0F5-29CC-4287-88E2-AF4326C0A9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291AF3-7D95-4021-A74A-FABADF38E02B}"/>
              </a:ext>
            </a:extLst>
          </p:cNvPr>
          <p:cNvSpPr>
            <a:spLocks noGrp="1"/>
          </p:cNvSpPr>
          <p:nvPr>
            <p:ph type="sldNum" sz="quarter" idx="12"/>
          </p:nvPr>
        </p:nvSpPr>
        <p:spPr/>
        <p:txBody>
          <a:bodyPr/>
          <a:lstStyle/>
          <a:p>
            <a:fld id="{97D8A86D-CD2B-48F4-AC00-B11C75A418FA}" type="slidenum">
              <a:rPr lang="en-GB" smtClean="0"/>
              <a:t>‹#›</a:t>
            </a:fld>
            <a:endParaRPr lang="en-GB"/>
          </a:p>
        </p:txBody>
      </p:sp>
    </p:spTree>
    <p:extLst>
      <p:ext uri="{BB962C8B-B14F-4D97-AF65-F5344CB8AC3E}">
        <p14:creationId xmlns:p14="http://schemas.microsoft.com/office/powerpoint/2010/main" val="24352752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D8BDC-1EA6-4C8E-844D-04B8C0B354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E53813F-1E80-4292-82A0-2FA7D6DE289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DC72E7C-A0EB-4858-8018-147DA973ED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635716A-89A8-45B0-8FBE-8C146D74B76A}"/>
              </a:ext>
            </a:extLst>
          </p:cNvPr>
          <p:cNvSpPr>
            <a:spLocks noGrp="1"/>
          </p:cNvSpPr>
          <p:nvPr>
            <p:ph type="dt" sz="half" idx="10"/>
          </p:nvPr>
        </p:nvSpPr>
        <p:spPr/>
        <p:txBody>
          <a:bodyPr/>
          <a:lstStyle/>
          <a:p>
            <a:fld id="{593E18D3-80CE-4908-9FF6-046769E89371}" type="datetimeFigureOut">
              <a:rPr lang="en-GB" smtClean="0"/>
              <a:t>03/12/2020</a:t>
            </a:fld>
            <a:endParaRPr lang="en-GB"/>
          </a:p>
        </p:txBody>
      </p:sp>
      <p:sp>
        <p:nvSpPr>
          <p:cNvPr id="6" name="Footer Placeholder 5">
            <a:extLst>
              <a:ext uri="{FF2B5EF4-FFF2-40B4-BE49-F238E27FC236}">
                <a16:creationId xmlns:a16="http://schemas.microsoft.com/office/drawing/2014/main" id="{4B18BBFF-9E12-40A4-9459-D7E2CC1167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7610BD-F034-431D-BED0-FC012C104EC2}"/>
              </a:ext>
            </a:extLst>
          </p:cNvPr>
          <p:cNvSpPr>
            <a:spLocks noGrp="1"/>
          </p:cNvSpPr>
          <p:nvPr>
            <p:ph type="sldNum" sz="quarter" idx="12"/>
          </p:nvPr>
        </p:nvSpPr>
        <p:spPr/>
        <p:txBody>
          <a:bodyPr/>
          <a:lstStyle/>
          <a:p>
            <a:fld id="{97D8A86D-CD2B-48F4-AC00-B11C75A418FA}" type="slidenum">
              <a:rPr lang="en-GB" smtClean="0"/>
              <a:t>‹#›</a:t>
            </a:fld>
            <a:endParaRPr lang="en-GB"/>
          </a:p>
        </p:txBody>
      </p:sp>
    </p:spTree>
    <p:extLst>
      <p:ext uri="{BB962C8B-B14F-4D97-AF65-F5344CB8AC3E}">
        <p14:creationId xmlns:p14="http://schemas.microsoft.com/office/powerpoint/2010/main" val="23784511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8E275-7F8E-4732-A8E8-5FBC39F3CD9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2EC4ED4-020B-4343-A0B0-DCCE88A67F9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A6C106-CEF1-42E3-AC4E-0D5F6660003E}"/>
              </a:ext>
            </a:extLst>
          </p:cNvPr>
          <p:cNvSpPr>
            <a:spLocks noGrp="1"/>
          </p:cNvSpPr>
          <p:nvPr>
            <p:ph type="dt" sz="half" idx="10"/>
          </p:nvPr>
        </p:nvSpPr>
        <p:spPr/>
        <p:txBody>
          <a:bodyPr/>
          <a:lstStyle/>
          <a:p>
            <a:fld id="{593E18D3-80CE-4908-9FF6-046769E89371}" type="datetimeFigureOut">
              <a:rPr lang="en-GB" smtClean="0"/>
              <a:t>03/12/2020</a:t>
            </a:fld>
            <a:endParaRPr lang="en-GB"/>
          </a:p>
        </p:txBody>
      </p:sp>
      <p:sp>
        <p:nvSpPr>
          <p:cNvPr id="5" name="Footer Placeholder 4">
            <a:extLst>
              <a:ext uri="{FF2B5EF4-FFF2-40B4-BE49-F238E27FC236}">
                <a16:creationId xmlns:a16="http://schemas.microsoft.com/office/drawing/2014/main" id="{8F1AB12B-DC02-4F71-881D-58AB63F338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09DFAD-5543-4D7D-B3E3-2CB95F33EBA1}"/>
              </a:ext>
            </a:extLst>
          </p:cNvPr>
          <p:cNvSpPr>
            <a:spLocks noGrp="1"/>
          </p:cNvSpPr>
          <p:nvPr>
            <p:ph type="sldNum" sz="quarter" idx="12"/>
          </p:nvPr>
        </p:nvSpPr>
        <p:spPr/>
        <p:txBody>
          <a:bodyPr/>
          <a:lstStyle/>
          <a:p>
            <a:fld id="{97D8A86D-CD2B-48F4-AC00-B11C75A418FA}" type="slidenum">
              <a:rPr lang="en-GB" smtClean="0"/>
              <a:t>‹#›</a:t>
            </a:fld>
            <a:endParaRPr lang="en-GB"/>
          </a:p>
        </p:txBody>
      </p:sp>
    </p:spTree>
    <p:extLst>
      <p:ext uri="{BB962C8B-B14F-4D97-AF65-F5344CB8AC3E}">
        <p14:creationId xmlns:p14="http://schemas.microsoft.com/office/powerpoint/2010/main" val="2551950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35B0225-2E9A-496D-8E70-894E3DEDA1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97D11CA-9BB8-4E21-936F-4CE497FDAE6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943BC2-FBD7-448F-A8EE-084E737675EF}"/>
              </a:ext>
            </a:extLst>
          </p:cNvPr>
          <p:cNvSpPr>
            <a:spLocks noGrp="1"/>
          </p:cNvSpPr>
          <p:nvPr>
            <p:ph type="dt" sz="half" idx="10"/>
          </p:nvPr>
        </p:nvSpPr>
        <p:spPr/>
        <p:txBody>
          <a:bodyPr/>
          <a:lstStyle/>
          <a:p>
            <a:fld id="{593E18D3-80CE-4908-9FF6-046769E89371}" type="datetimeFigureOut">
              <a:rPr lang="en-GB" smtClean="0"/>
              <a:t>03/12/2020</a:t>
            </a:fld>
            <a:endParaRPr lang="en-GB"/>
          </a:p>
        </p:txBody>
      </p:sp>
      <p:sp>
        <p:nvSpPr>
          <p:cNvPr id="5" name="Footer Placeholder 4">
            <a:extLst>
              <a:ext uri="{FF2B5EF4-FFF2-40B4-BE49-F238E27FC236}">
                <a16:creationId xmlns:a16="http://schemas.microsoft.com/office/drawing/2014/main" id="{78FF7EA0-B225-491F-9975-B4C1F39C74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2F118F-6635-4861-BA9C-15CF1971455F}"/>
              </a:ext>
            </a:extLst>
          </p:cNvPr>
          <p:cNvSpPr>
            <a:spLocks noGrp="1"/>
          </p:cNvSpPr>
          <p:nvPr>
            <p:ph type="sldNum" sz="quarter" idx="12"/>
          </p:nvPr>
        </p:nvSpPr>
        <p:spPr/>
        <p:txBody>
          <a:bodyPr/>
          <a:lstStyle/>
          <a:p>
            <a:fld id="{97D8A86D-CD2B-48F4-AC00-B11C75A418FA}" type="slidenum">
              <a:rPr lang="en-GB" smtClean="0"/>
              <a:t>‹#›</a:t>
            </a:fld>
            <a:endParaRPr lang="en-GB"/>
          </a:p>
        </p:txBody>
      </p:sp>
    </p:spTree>
    <p:extLst>
      <p:ext uri="{BB962C8B-B14F-4D97-AF65-F5344CB8AC3E}">
        <p14:creationId xmlns:p14="http://schemas.microsoft.com/office/powerpoint/2010/main" val="7365414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964370-F65D-4026-8732-042F11042D4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C060A3-9999-4218-970C-2B335E5E457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5D8CB6-9F26-4250-AE99-C75B61ACB59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3E18D3-80CE-4908-9FF6-046769E89371}" type="datetimeFigureOut">
              <a:rPr lang="en-GB" smtClean="0"/>
              <a:t>03/12/2020</a:t>
            </a:fld>
            <a:endParaRPr lang="en-GB"/>
          </a:p>
        </p:txBody>
      </p:sp>
      <p:sp>
        <p:nvSpPr>
          <p:cNvPr id="5" name="Footer Placeholder 4">
            <a:extLst>
              <a:ext uri="{FF2B5EF4-FFF2-40B4-BE49-F238E27FC236}">
                <a16:creationId xmlns:a16="http://schemas.microsoft.com/office/drawing/2014/main" id="{361DA0AB-6A81-447E-8301-4E8BF8BED7A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71D6208-2992-49AC-80B6-57059E3EF7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D8A86D-CD2B-48F4-AC00-B11C75A418FA}" type="slidenum">
              <a:rPr lang="en-GB" smtClean="0"/>
              <a:t>‹#›</a:t>
            </a:fld>
            <a:endParaRPr lang="en-GB"/>
          </a:p>
        </p:txBody>
      </p:sp>
    </p:spTree>
    <p:extLst>
      <p:ext uri="{BB962C8B-B14F-4D97-AF65-F5344CB8AC3E}">
        <p14:creationId xmlns:p14="http://schemas.microsoft.com/office/powerpoint/2010/main" val="3162519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7334F-0D3A-4AB2-8981-B5C46359D257}"/>
              </a:ext>
            </a:extLst>
          </p:cNvPr>
          <p:cNvSpPr>
            <a:spLocks noGrp="1"/>
          </p:cNvSpPr>
          <p:nvPr>
            <p:ph type="ctrTitle"/>
          </p:nvPr>
        </p:nvSpPr>
        <p:spPr/>
        <p:txBody>
          <a:bodyPr/>
          <a:lstStyle/>
          <a:p>
            <a:r>
              <a:rPr lang="en-GB" dirty="0">
                <a:solidFill>
                  <a:srgbClr val="FF0000"/>
                </a:solidFill>
                <a:latin typeface="Algerian" panose="04020705040A02060702" pitchFamily="82" charset="0"/>
              </a:rPr>
              <a:t>Aramide Ajao</a:t>
            </a:r>
          </a:p>
        </p:txBody>
      </p:sp>
      <p:sp>
        <p:nvSpPr>
          <p:cNvPr id="3" name="Subtitle 2">
            <a:extLst>
              <a:ext uri="{FF2B5EF4-FFF2-40B4-BE49-F238E27FC236}">
                <a16:creationId xmlns:a16="http://schemas.microsoft.com/office/drawing/2014/main" id="{B7E08D44-E160-42BD-B4FD-E7CA641C6766}"/>
              </a:ext>
            </a:extLst>
          </p:cNvPr>
          <p:cNvSpPr>
            <a:spLocks noGrp="1"/>
          </p:cNvSpPr>
          <p:nvPr>
            <p:ph type="subTitle" idx="1"/>
          </p:nvPr>
        </p:nvSpPr>
        <p:spPr/>
        <p:txBody>
          <a:bodyPr>
            <a:normAutofit lnSpcReduction="10000"/>
          </a:bodyPr>
          <a:lstStyle/>
          <a:p>
            <a:pPr marL="342900" indent="-342900">
              <a:buFont typeface="Arial" panose="020B0604020202020204" pitchFamily="34" charset="0"/>
              <a:buChar char="•"/>
            </a:pPr>
            <a:r>
              <a:rPr lang="en-GB" dirty="0"/>
              <a:t>Module code: BMSW4001</a:t>
            </a:r>
          </a:p>
          <a:p>
            <a:pPr marL="342900" indent="-342900">
              <a:buFont typeface="Arial" panose="020B0604020202020204" pitchFamily="34" charset="0"/>
              <a:buChar char="•"/>
            </a:pPr>
            <a:r>
              <a:rPr lang="en-GB" dirty="0"/>
              <a:t>Student number: 2009073</a:t>
            </a:r>
          </a:p>
          <a:p>
            <a:pPr marL="342900" indent="-342900">
              <a:buFont typeface="Arial" panose="020B0604020202020204" pitchFamily="34" charset="0"/>
              <a:buChar char="•"/>
            </a:pPr>
            <a:r>
              <a:rPr lang="en-GB" dirty="0"/>
              <a:t>Barbra </a:t>
            </a:r>
            <a:r>
              <a:rPr lang="en-GB" dirty="0" err="1"/>
              <a:t>Shinyani</a:t>
            </a:r>
            <a:r>
              <a:rPr lang="en-GB" dirty="0"/>
              <a:t> </a:t>
            </a:r>
          </a:p>
          <a:p>
            <a:pPr marL="342900" indent="-342900">
              <a:buFont typeface="Arial" panose="020B0604020202020204" pitchFamily="34" charset="0"/>
              <a:buChar char="•"/>
            </a:pPr>
            <a:r>
              <a:rPr lang="en-GB" dirty="0"/>
              <a:t>Group 1</a:t>
            </a:r>
          </a:p>
          <a:p>
            <a:endParaRPr lang="en-GB" dirty="0"/>
          </a:p>
        </p:txBody>
      </p:sp>
    </p:spTree>
    <p:extLst>
      <p:ext uri="{BB962C8B-B14F-4D97-AF65-F5344CB8AC3E}">
        <p14:creationId xmlns:p14="http://schemas.microsoft.com/office/powerpoint/2010/main" val="20201829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86E8D-C7F8-4149-9B34-30E7A20FB0B5}"/>
              </a:ext>
            </a:extLst>
          </p:cNvPr>
          <p:cNvSpPr>
            <a:spLocks noGrp="1"/>
          </p:cNvSpPr>
          <p:nvPr>
            <p:ph type="title"/>
          </p:nvPr>
        </p:nvSpPr>
        <p:spPr/>
        <p:txBody>
          <a:bodyPr/>
          <a:lstStyle/>
          <a:p>
            <a:r>
              <a:rPr lang="en-GB" b="1" dirty="0">
                <a:solidFill>
                  <a:srgbClr val="FF0000"/>
                </a:solidFill>
                <a:latin typeface="Algerian" panose="04020705040A02060702" pitchFamily="82" charset="0"/>
              </a:rPr>
              <a:t>Introduction: </a:t>
            </a:r>
          </a:p>
        </p:txBody>
      </p:sp>
      <p:sp>
        <p:nvSpPr>
          <p:cNvPr id="3" name="Content Placeholder 2">
            <a:extLst>
              <a:ext uri="{FF2B5EF4-FFF2-40B4-BE49-F238E27FC236}">
                <a16:creationId xmlns:a16="http://schemas.microsoft.com/office/drawing/2014/main" id="{D584982F-879C-446D-B865-80FC5AFE285D}"/>
              </a:ext>
            </a:extLst>
          </p:cNvPr>
          <p:cNvSpPr>
            <a:spLocks noGrp="1"/>
          </p:cNvSpPr>
          <p:nvPr>
            <p:ph idx="1"/>
          </p:nvPr>
        </p:nvSpPr>
        <p:spPr/>
        <p:txBody>
          <a:bodyPr/>
          <a:lstStyle/>
          <a:p>
            <a:pPr marL="0" indent="0">
              <a:buNone/>
            </a:pPr>
            <a:r>
              <a:rPr lang="en-US" dirty="0"/>
              <a:t>I will be introducing and explaining the role and responsibilities of a health service manager. I will provide an insight into the job description of a health service manager as well as the skills and academics required.</a:t>
            </a:r>
          </a:p>
          <a:p>
            <a:endParaRPr lang="en-GB" dirty="0"/>
          </a:p>
        </p:txBody>
      </p:sp>
    </p:spTree>
    <p:extLst>
      <p:ext uri="{BB962C8B-B14F-4D97-AF65-F5344CB8AC3E}">
        <p14:creationId xmlns:p14="http://schemas.microsoft.com/office/powerpoint/2010/main" val="31873853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3A29B-C3EA-49DB-A398-E6F451D18BBB}"/>
              </a:ext>
            </a:extLst>
          </p:cNvPr>
          <p:cNvSpPr>
            <a:spLocks noGrp="1"/>
          </p:cNvSpPr>
          <p:nvPr>
            <p:ph type="title"/>
          </p:nvPr>
        </p:nvSpPr>
        <p:spPr/>
        <p:txBody>
          <a:bodyPr/>
          <a:lstStyle/>
          <a:p>
            <a:r>
              <a:rPr lang="en-GB" dirty="0">
                <a:solidFill>
                  <a:srgbClr val="FF0000"/>
                </a:solidFill>
                <a:latin typeface="Algerian" panose="04020705040A02060702" pitchFamily="82" charset="0"/>
              </a:rPr>
              <a:t>Health service manager </a:t>
            </a:r>
          </a:p>
        </p:txBody>
      </p:sp>
      <p:sp>
        <p:nvSpPr>
          <p:cNvPr id="3" name="Content Placeholder 2">
            <a:extLst>
              <a:ext uri="{FF2B5EF4-FFF2-40B4-BE49-F238E27FC236}">
                <a16:creationId xmlns:a16="http://schemas.microsoft.com/office/drawing/2014/main" id="{0FE43664-E02E-4349-BD68-154EB9BAA5C3}"/>
              </a:ext>
            </a:extLst>
          </p:cNvPr>
          <p:cNvSpPr>
            <a:spLocks noGrp="1"/>
          </p:cNvSpPr>
          <p:nvPr>
            <p:ph idx="1"/>
          </p:nvPr>
        </p:nvSpPr>
        <p:spPr/>
        <p:txBody>
          <a:bodyPr>
            <a:normAutofit/>
          </a:bodyPr>
          <a:lstStyle/>
          <a:p>
            <a:r>
              <a:rPr lang="en-GB" dirty="0"/>
              <a:t>I attended both my primary and secondary education in Nigeria. I learnt the basics of English and maths which are key requirement needed to be a successful health service manager. I am currently furthering my education in health and social care.</a:t>
            </a:r>
          </a:p>
          <a:p>
            <a:r>
              <a:rPr lang="en-GB" dirty="0"/>
              <a:t>I was previously working in the hospitality sector at a primary and secondary school where I learnt essential employability skills to help me thrive at any workplace. This includes Good communication, team work, excellent initiative and leadership.</a:t>
            </a:r>
          </a:p>
          <a:p>
            <a:pPr marL="0" indent="0">
              <a:buNone/>
            </a:pPr>
            <a:endParaRPr lang="en-GB" dirty="0"/>
          </a:p>
        </p:txBody>
      </p:sp>
    </p:spTree>
    <p:extLst>
      <p:ext uri="{BB962C8B-B14F-4D97-AF65-F5344CB8AC3E}">
        <p14:creationId xmlns:p14="http://schemas.microsoft.com/office/powerpoint/2010/main" val="5625790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D3601-066D-4CDE-952B-37A29F65AFB5}"/>
              </a:ext>
            </a:extLst>
          </p:cNvPr>
          <p:cNvSpPr>
            <a:spLocks noGrp="1"/>
          </p:cNvSpPr>
          <p:nvPr>
            <p:ph type="title"/>
          </p:nvPr>
        </p:nvSpPr>
        <p:spPr/>
        <p:txBody>
          <a:bodyPr/>
          <a:lstStyle/>
          <a:p>
            <a:r>
              <a:rPr lang="en-GB" dirty="0">
                <a:solidFill>
                  <a:srgbClr val="FF0000"/>
                </a:solidFill>
                <a:latin typeface="Algerian" panose="04020705040A02060702" pitchFamily="82" charset="0"/>
              </a:rPr>
              <a:t>Employment skills for health service manager</a:t>
            </a:r>
          </a:p>
        </p:txBody>
      </p:sp>
      <p:sp>
        <p:nvSpPr>
          <p:cNvPr id="3" name="Content Placeholder 2">
            <a:extLst>
              <a:ext uri="{FF2B5EF4-FFF2-40B4-BE49-F238E27FC236}">
                <a16:creationId xmlns:a16="http://schemas.microsoft.com/office/drawing/2014/main" id="{1D43C6DE-B72C-4AA5-8513-540FA5C7B286}"/>
              </a:ext>
            </a:extLst>
          </p:cNvPr>
          <p:cNvSpPr>
            <a:spLocks noGrp="1"/>
          </p:cNvSpPr>
          <p:nvPr>
            <p:ph idx="1"/>
          </p:nvPr>
        </p:nvSpPr>
        <p:spPr/>
        <p:txBody>
          <a:bodyPr>
            <a:normAutofit fontScale="85000" lnSpcReduction="10000"/>
          </a:bodyPr>
          <a:lstStyle/>
          <a:p>
            <a:r>
              <a:rPr lang="en-GB" dirty="0"/>
              <a:t>I believe employability skills that go beyond qualification and experience are necessary to thrive at any work place and to work to the best of ones ability.</a:t>
            </a:r>
          </a:p>
          <a:p>
            <a:r>
              <a:rPr lang="en-GB" dirty="0"/>
              <a:t>As an health service manager good communication is key to form a relationship between colleagues and service users. Poor communication can lead to confusion and delayed work environment.</a:t>
            </a:r>
          </a:p>
          <a:p>
            <a:r>
              <a:rPr lang="en-GB" dirty="0"/>
              <a:t>The ability to work in a team is vital. Team work allows different perspective to be shared and spoken about. In addition to teamwork, having an amazing initiative Is necessary. To be able to begin or complete a task without being approached. </a:t>
            </a:r>
          </a:p>
          <a:p>
            <a:r>
              <a:rPr lang="en-GB" dirty="0"/>
              <a:t>Furthermore another key employment skills needed as a health service manager is being reliable and dependable. Completing work and task by or before deadline. Leading my colleague and team with mutual respect and integrity.</a:t>
            </a:r>
          </a:p>
          <a:p>
            <a:pPr marL="0" indent="0">
              <a:buNone/>
            </a:pPr>
            <a:endParaRPr lang="en-GB" dirty="0"/>
          </a:p>
        </p:txBody>
      </p:sp>
    </p:spTree>
    <p:extLst>
      <p:ext uri="{BB962C8B-B14F-4D97-AF65-F5344CB8AC3E}">
        <p14:creationId xmlns:p14="http://schemas.microsoft.com/office/powerpoint/2010/main" val="34178986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D95BF-7FD6-41AF-9498-4763C9353E7E}"/>
              </a:ext>
            </a:extLst>
          </p:cNvPr>
          <p:cNvSpPr>
            <a:spLocks noGrp="1"/>
          </p:cNvSpPr>
          <p:nvPr>
            <p:ph type="title"/>
          </p:nvPr>
        </p:nvSpPr>
        <p:spPr/>
        <p:txBody>
          <a:bodyPr/>
          <a:lstStyle/>
          <a:p>
            <a:r>
              <a:rPr lang="en-GB" dirty="0">
                <a:solidFill>
                  <a:srgbClr val="FF0000"/>
                </a:solidFill>
                <a:latin typeface="Algerian" panose="04020705040A02060702" pitchFamily="82" charset="0"/>
              </a:rPr>
              <a:t>Skills required for health care manager</a:t>
            </a:r>
          </a:p>
        </p:txBody>
      </p:sp>
      <p:sp>
        <p:nvSpPr>
          <p:cNvPr id="3" name="Content Placeholder 2">
            <a:extLst>
              <a:ext uri="{FF2B5EF4-FFF2-40B4-BE49-F238E27FC236}">
                <a16:creationId xmlns:a16="http://schemas.microsoft.com/office/drawing/2014/main" id="{AABA26CD-59EC-4687-9E6F-9EB2E1F6BF16}"/>
              </a:ext>
            </a:extLst>
          </p:cNvPr>
          <p:cNvSpPr>
            <a:spLocks noGrp="1"/>
          </p:cNvSpPr>
          <p:nvPr>
            <p:ph idx="1"/>
          </p:nvPr>
        </p:nvSpPr>
        <p:spPr/>
        <p:txBody>
          <a:bodyPr>
            <a:normAutofit fontScale="55000" lnSpcReduction="20000"/>
          </a:bodyPr>
          <a:lstStyle/>
          <a:p>
            <a:pPr marL="0" indent="0">
              <a:buNone/>
            </a:pPr>
            <a:r>
              <a:rPr lang="en-GB" sz="2900" dirty="0"/>
              <a:t>Successful health care managers must be able to be good leaders whilst combining their passion for the well being of service users In the care of an hospital. I will be discussing a few skills required as a health care </a:t>
            </a:r>
            <a:r>
              <a:rPr lang="en-GB" sz="2900" dirty="0" err="1"/>
              <a:t>managemeNt</a:t>
            </a:r>
            <a:r>
              <a:rPr lang="en-GB" sz="2900" dirty="0"/>
              <a:t>:</a:t>
            </a:r>
          </a:p>
          <a:p>
            <a:r>
              <a:rPr lang="en-GB" sz="2900" u="sng" dirty="0"/>
              <a:t>Team management skills:</a:t>
            </a:r>
          </a:p>
          <a:p>
            <a:pPr marL="0" indent="0">
              <a:buNone/>
            </a:pPr>
            <a:r>
              <a:rPr lang="en-GB" sz="2900" dirty="0"/>
              <a:t>Although as a health care manager, the primary role is to supervise and help maintain the operation, it is difficult to accomplish this alone. To help with operations, a health service manager must depend on other department manager or supervisor to help. Having a good team management or team work skills will make working with others easier and enjoyable. </a:t>
            </a:r>
          </a:p>
          <a:p>
            <a:r>
              <a:rPr lang="en-GB" sz="2900" u="sng" dirty="0"/>
              <a:t>Excellent problem solving skills;</a:t>
            </a:r>
          </a:p>
          <a:p>
            <a:pPr marL="0" indent="0">
              <a:buNone/>
            </a:pPr>
            <a:r>
              <a:rPr lang="en-GB" sz="2900" dirty="0"/>
              <a:t>Working as a health care manager comes with the unexpected. There will always be a new challenge or difficulties that requires to be solved within a short time frame. This means the best problem solving skills are needed. A good health care manager will work through an unexpected problem calmly whilst coming up with a solution. Problem solving skills improve as more problems are solved.</a:t>
            </a:r>
          </a:p>
          <a:p>
            <a:r>
              <a:rPr lang="en-GB" sz="2900" u="sng" dirty="0"/>
              <a:t>Transparency and accountability:</a:t>
            </a:r>
          </a:p>
          <a:p>
            <a:pPr marL="0" indent="0">
              <a:buNone/>
            </a:pPr>
            <a:r>
              <a:rPr lang="en-GB" sz="2900" dirty="0"/>
              <a:t>To build trust with service users and other health care professionals, an health care manager must be honest, transparent and never hide any document or information. Health care managers must also behave professionally to service users or other colleagues to build respect and trust.#</a:t>
            </a:r>
          </a:p>
          <a:p>
            <a:r>
              <a:rPr lang="en-GB" sz="2900" u="sng" dirty="0"/>
              <a:t>Passion for the job;</a:t>
            </a:r>
          </a:p>
          <a:p>
            <a:pPr marL="0" indent="0">
              <a:buNone/>
            </a:pPr>
            <a:r>
              <a:rPr lang="en-GB" sz="2900" dirty="0"/>
              <a:t>I believe having a passion to care for service users and work at an hospital Is important to be a health care manager. It is a challenging and demanding job, hence one has to be committed and enjoy working as a health care manager.</a:t>
            </a:r>
          </a:p>
          <a:p>
            <a:endParaRPr lang="en-GB" u="sng" dirty="0"/>
          </a:p>
        </p:txBody>
      </p:sp>
    </p:spTree>
    <p:extLst>
      <p:ext uri="{BB962C8B-B14F-4D97-AF65-F5344CB8AC3E}">
        <p14:creationId xmlns:p14="http://schemas.microsoft.com/office/powerpoint/2010/main" val="31538283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DB706-2D0E-46B3-9762-69BCBD4C5CF4}"/>
              </a:ext>
            </a:extLst>
          </p:cNvPr>
          <p:cNvSpPr>
            <a:spLocks noGrp="1"/>
          </p:cNvSpPr>
          <p:nvPr>
            <p:ph type="title"/>
          </p:nvPr>
        </p:nvSpPr>
        <p:spPr/>
        <p:txBody>
          <a:bodyPr/>
          <a:lstStyle/>
          <a:p>
            <a:r>
              <a:rPr lang="en-GB" dirty="0">
                <a:solidFill>
                  <a:srgbClr val="FF0000"/>
                </a:solidFill>
                <a:latin typeface="Algerian" panose="04020705040A02060702" pitchFamily="82" charset="0"/>
              </a:rPr>
              <a:t>Swot analysis </a:t>
            </a:r>
          </a:p>
        </p:txBody>
      </p:sp>
      <p:sp>
        <p:nvSpPr>
          <p:cNvPr id="3" name="Content Placeholder 2">
            <a:extLst>
              <a:ext uri="{FF2B5EF4-FFF2-40B4-BE49-F238E27FC236}">
                <a16:creationId xmlns:a16="http://schemas.microsoft.com/office/drawing/2014/main" id="{6E9508D7-A71A-41BA-8560-9B57B5C036FE}"/>
              </a:ext>
            </a:extLst>
          </p:cNvPr>
          <p:cNvSpPr>
            <a:spLocks noGrp="1"/>
          </p:cNvSpPr>
          <p:nvPr>
            <p:ph idx="1"/>
          </p:nvPr>
        </p:nvSpPr>
        <p:spPr/>
        <p:txBody>
          <a:bodyPr>
            <a:normAutofit fontScale="85000" lnSpcReduction="10000"/>
          </a:bodyPr>
          <a:lstStyle/>
          <a:p>
            <a:r>
              <a:rPr lang="en-GB" b="1" dirty="0"/>
              <a:t>Strength : </a:t>
            </a:r>
            <a:r>
              <a:rPr lang="en-GB" dirty="0"/>
              <a:t>extraordinary reputation and respect from caring for service users. </a:t>
            </a:r>
            <a:r>
              <a:rPr lang="en-GB" b="1" dirty="0"/>
              <a:t>Patience:</a:t>
            </a:r>
            <a:r>
              <a:rPr lang="en-GB" dirty="0"/>
              <a:t> I have the ability to work through a problem calmly and patiently. </a:t>
            </a:r>
            <a:r>
              <a:rPr lang="en-GB" b="1" dirty="0"/>
              <a:t>Punctuality and attendance: </a:t>
            </a:r>
            <a:r>
              <a:rPr lang="en-GB" dirty="0"/>
              <a:t>I am always on time and get to places and appointment before my scheduled time which makes me reliable.</a:t>
            </a:r>
          </a:p>
          <a:p>
            <a:r>
              <a:rPr lang="en-GB" b="1" dirty="0"/>
              <a:t>Weakness: </a:t>
            </a:r>
            <a:r>
              <a:rPr lang="en-GB" dirty="0"/>
              <a:t>Speaking and writing English. I am not yet confident in speaking or writing English which can make communicating difficult and can cause confusion. </a:t>
            </a:r>
            <a:r>
              <a:rPr lang="en-GB" b="1" dirty="0"/>
              <a:t>Computer skills: </a:t>
            </a:r>
            <a:r>
              <a:rPr lang="en-GB" dirty="0"/>
              <a:t>I will practice how to use a computer and learn the basics such as sending emails and finding supporting documents on google. I will also further my skills on my how to use power points and word documents.</a:t>
            </a:r>
          </a:p>
          <a:p>
            <a:r>
              <a:rPr lang="en-GB" b="1" dirty="0"/>
              <a:t>Opportunities: </a:t>
            </a:r>
            <a:r>
              <a:rPr lang="en-GB" dirty="0"/>
              <a:t>To move up and be promoted if I show my commitment and passion as a health service manager.</a:t>
            </a:r>
          </a:p>
          <a:p>
            <a:r>
              <a:rPr lang="en-GB" b="1" dirty="0"/>
              <a:t>Threats: </a:t>
            </a:r>
            <a:r>
              <a:rPr lang="en-GB" dirty="0"/>
              <a:t>a competitor could possible take on the role if I fail to work on my weaknesses.</a:t>
            </a:r>
          </a:p>
          <a:p>
            <a:endParaRPr lang="en-GB" dirty="0"/>
          </a:p>
        </p:txBody>
      </p:sp>
    </p:spTree>
    <p:extLst>
      <p:ext uri="{BB962C8B-B14F-4D97-AF65-F5344CB8AC3E}">
        <p14:creationId xmlns:p14="http://schemas.microsoft.com/office/powerpoint/2010/main" val="38046578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0A3A4-76E0-455F-82C1-C8D9E2242772}"/>
              </a:ext>
            </a:extLst>
          </p:cNvPr>
          <p:cNvSpPr>
            <a:spLocks noGrp="1"/>
          </p:cNvSpPr>
          <p:nvPr>
            <p:ph type="title"/>
          </p:nvPr>
        </p:nvSpPr>
        <p:spPr/>
        <p:txBody>
          <a:bodyPr/>
          <a:lstStyle/>
          <a:p>
            <a:r>
              <a:rPr lang="en-GB" dirty="0">
                <a:solidFill>
                  <a:srgbClr val="FF0000"/>
                </a:solidFill>
                <a:latin typeface="Algerian" panose="04020705040A02060702" pitchFamily="82" charset="0"/>
              </a:rPr>
              <a:t>Conclusion/summary:</a:t>
            </a:r>
          </a:p>
        </p:txBody>
      </p:sp>
      <p:sp>
        <p:nvSpPr>
          <p:cNvPr id="3" name="Content Placeholder 2">
            <a:extLst>
              <a:ext uri="{FF2B5EF4-FFF2-40B4-BE49-F238E27FC236}">
                <a16:creationId xmlns:a16="http://schemas.microsoft.com/office/drawing/2014/main" id="{53A51B00-C51E-4A9B-ACC4-2CF0BD56F057}"/>
              </a:ext>
            </a:extLst>
          </p:cNvPr>
          <p:cNvSpPr>
            <a:spLocks noGrp="1"/>
          </p:cNvSpPr>
          <p:nvPr>
            <p:ph idx="1"/>
          </p:nvPr>
        </p:nvSpPr>
        <p:spPr/>
        <p:txBody>
          <a:bodyPr/>
          <a:lstStyle/>
          <a:p>
            <a:r>
              <a:rPr lang="en-GB" dirty="0"/>
              <a:t>I understand the skills required to be a successful health care manager. In my previous slides I have explained in details what is expected from a good health service manager. </a:t>
            </a:r>
          </a:p>
          <a:p>
            <a:r>
              <a:rPr lang="en-GB" dirty="0"/>
              <a:t>Health service managers have a lot of demand and responsibilities that comes with the job. However if great attentiveness is shown an health care manager can greatly help an hospital department to thrive.</a:t>
            </a:r>
          </a:p>
        </p:txBody>
      </p:sp>
    </p:spTree>
    <p:extLst>
      <p:ext uri="{BB962C8B-B14F-4D97-AF65-F5344CB8AC3E}">
        <p14:creationId xmlns:p14="http://schemas.microsoft.com/office/powerpoint/2010/main" val="42125350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0F11C-5A96-4157-A9BB-2C45EC12FBA6}"/>
              </a:ext>
            </a:extLst>
          </p:cNvPr>
          <p:cNvSpPr>
            <a:spLocks noGrp="1"/>
          </p:cNvSpPr>
          <p:nvPr>
            <p:ph type="title"/>
          </p:nvPr>
        </p:nvSpPr>
        <p:spPr/>
        <p:txBody>
          <a:bodyPr/>
          <a:lstStyle/>
          <a:p>
            <a:r>
              <a:rPr lang="en-GB" dirty="0">
                <a:solidFill>
                  <a:srgbClr val="FF0000"/>
                </a:solidFill>
                <a:latin typeface="Algerian" panose="04020705040A02060702" pitchFamily="82" charset="0"/>
              </a:rPr>
              <a:t>Reference.</a:t>
            </a:r>
          </a:p>
        </p:txBody>
      </p:sp>
      <p:sp>
        <p:nvSpPr>
          <p:cNvPr id="3" name="Content Placeholder 2">
            <a:extLst>
              <a:ext uri="{FF2B5EF4-FFF2-40B4-BE49-F238E27FC236}">
                <a16:creationId xmlns:a16="http://schemas.microsoft.com/office/drawing/2014/main" id="{ECFC7CF1-FDD8-4FC6-A342-AA3F04496671}"/>
              </a:ext>
            </a:extLst>
          </p:cNvPr>
          <p:cNvSpPr>
            <a:spLocks noGrp="1"/>
          </p:cNvSpPr>
          <p:nvPr>
            <p:ph idx="1"/>
          </p:nvPr>
        </p:nvSpPr>
        <p:spPr/>
        <p:txBody>
          <a:bodyPr/>
          <a:lstStyle/>
          <a:p>
            <a:r>
              <a:rPr lang="en-GB" dirty="0" err="1">
                <a:solidFill>
                  <a:schemeClr val="accent4"/>
                </a:solidFill>
              </a:rPr>
              <a:t>Sutevski</a:t>
            </a:r>
            <a:r>
              <a:rPr lang="en-GB" dirty="0">
                <a:solidFill>
                  <a:schemeClr val="accent4"/>
                </a:solidFill>
              </a:rPr>
              <a:t>, Dragan. 2018. Top 7 skills needed to become a health care manager.</a:t>
            </a:r>
          </a:p>
          <a:p>
            <a:r>
              <a:rPr lang="en-GB" dirty="0">
                <a:solidFill>
                  <a:schemeClr val="accent4"/>
                </a:solidFill>
              </a:rPr>
              <a:t>Healthcare management degree guide.</a:t>
            </a:r>
          </a:p>
          <a:p>
            <a:r>
              <a:rPr lang="en-GB" dirty="0">
                <a:solidFill>
                  <a:schemeClr val="accent4"/>
                </a:solidFill>
              </a:rPr>
              <a:t>Employability skills: the skills you need to get a job. </a:t>
            </a:r>
          </a:p>
          <a:p>
            <a:pPr marL="0" indent="0">
              <a:buNone/>
            </a:pPr>
            <a:endParaRPr lang="en-GB" dirty="0"/>
          </a:p>
        </p:txBody>
      </p:sp>
      <p:sp>
        <p:nvSpPr>
          <p:cNvPr id="5" name="TextBox 4">
            <a:extLst>
              <a:ext uri="{FF2B5EF4-FFF2-40B4-BE49-F238E27FC236}">
                <a16:creationId xmlns:a16="http://schemas.microsoft.com/office/drawing/2014/main" id="{3E8BAC14-3491-4235-B918-61D3D5AC494E}"/>
              </a:ext>
            </a:extLst>
          </p:cNvPr>
          <p:cNvSpPr txBox="1"/>
          <p:nvPr/>
        </p:nvSpPr>
        <p:spPr>
          <a:xfrm>
            <a:off x="3048000" y="2828836"/>
            <a:ext cx="6096000" cy="1200329"/>
          </a:xfrm>
          <a:prstGeom prst="rect">
            <a:avLst/>
          </a:prstGeom>
          <a:noFill/>
        </p:spPr>
        <p:txBody>
          <a:bodyPr wrap="square">
            <a:spAutoFit/>
          </a:bodyPr>
          <a:lstStyle/>
          <a:p>
            <a:r>
              <a:rPr lang="en-GB" dirty="0"/>
              <a:t>I will be introducing and explaining the role and responsibilities of a health service manager. I will provide an insight into the job description of a health service manager as well as the skills and academics required.</a:t>
            </a:r>
          </a:p>
        </p:txBody>
      </p:sp>
    </p:spTree>
    <p:extLst>
      <p:ext uri="{BB962C8B-B14F-4D97-AF65-F5344CB8AC3E}">
        <p14:creationId xmlns:p14="http://schemas.microsoft.com/office/powerpoint/2010/main" val="1392160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6283</TotalTime>
  <Words>897</Words>
  <Application>Microsoft Office PowerPoint</Application>
  <PresentationFormat>Widescreen</PresentationFormat>
  <Paragraphs>38</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Algerian</vt:lpstr>
      <vt:lpstr>Arial</vt:lpstr>
      <vt:lpstr>Calibri</vt:lpstr>
      <vt:lpstr>Calibri Light</vt:lpstr>
      <vt:lpstr>Office Theme</vt:lpstr>
      <vt:lpstr>Aramide Ajao</vt:lpstr>
      <vt:lpstr>Introduction: </vt:lpstr>
      <vt:lpstr>Health service manager </vt:lpstr>
      <vt:lpstr>Employment skills for health service manager</vt:lpstr>
      <vt:lpstr>Skills required for health care manager</vt:lpstr>
      <vt:lpstr>Swot analysis </vt:lpstr>
      <vt:lpstr>Conclusion/summary:</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Aramide Adijat Ajao (2009073)</dc:creator>
  <cp:lastModifiedBy>Aramide Adijat Ajao (2009073)</cp:lastModifiedBy>
  <cp:revision>19</cp:revision>
  <dcterms:created xsi:type="dcterms:W3CDTF">2020-11-24T13:02:21Z</dcterms:created>
  <dcterms:modified xsi:type="dcterms:W3CDTF">2020-12-03T20:55:25Z</dcterms:modified>
</cp:coreProperties>
</file>