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256" r:id="rId2"/>
    <p:sldId id="257" r:id="rId3"/>
    <p:sldId id="258" r:id="rId4"/>
    <p:sldId id="259" r:id="rId5"/>
    <p:sldId id="260" r:id="rId6"/>
    <p:sldId id="265" r:id="rId7"/>
    <p:sldId id="266" r:id="rId8"/>
    <p:sldId id="267" r:id="rId9"/>
    <p:sldId id="268" r:id="rId10"/>
    <p:sldId id="261" r:id="rId11"/>
    <p:sldId id="262" r:id="rId12"/>
    <p:sldId id="280" r:id="rId13"/>
    <p:sldId id="263" r:id="rId14"/>
    <p:sldId id="264" r:id="rId15"/>
    <p:sldId id="270" r:id="rId16"/>
    <p:sldId id="269" r:id="rId17"/>
    <p:sldId id="282" r:id="rId18"/>
    <p:sldId id="281" r:id="rId19"/>
    <p:sldId id="271" r:id="rId20"/>
    <p:sldId id="272" r:id="rId21"/>
    <p:sldId id="273" r:id="rId22"/>
    <p:sldId id="276" r:id="rId23"/>
    <p:sldId id="274" r:id="rId24"/>
    <p:sldId id="275" r:id="rId25"/>
    <p:sldId id="279" r:id="rId26"/>
    <p:sldId id="277" r:id="rId27"/>
    <p:sldId id="278"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showGuides="1">
      <p:cViewPr varScale="1">
        <p:scale>
          <a:sx n="68" d="100"/>
          <a:sy n="68" d="100"/>
        </p:scale>
        <p:origin x="-2208" y="-104"/>
      </p:cViewPr>
      <p:guideLst>
        <p:guide orient="horz" pos="2160"/>
        <p:guide pos="1527"/>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interSettings" Target="printerSettings/printerSettings1.bin"/><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66C92F2-F61B-E740-B636-728EFD03D096}" type="datetimeFigureOut">
              <a:rPr lang="en-US" smtClean="0"/>
              <a:t>22/02/2018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F264B47-ED35-C047-8C59-362A75FE34B3}" type="slidenum">
              <a:rPr lang="en-US" smtClean="0"/>
              <a:t>‹#›</a:t>
            </a:fld>
            <a:endParaRPr lang="en-US"/>
          </a:p>
        </p:txBody>
      </p:sp>
    </p:spTree>
    <p:extLst>
      <p:ext uri="{BB962C8B-B14F-4D97-AF65-F5344CB8AC3E}">
        <p14:creationId xmlns:p14="http://schemas.microsoft.com/office/powerpoint/2010/main" val="193281769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en.wikipedia.org/wiki/Sculpture" TargetMode="External"/><Relationship Id="rId4" Type="http://schemas.openxmlformats.org/officeDocument/2006/relationships/hyperlink" Target="https://en.wikipedia.org/wiki/Facial_expression" TargetMode="External"/><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Christoph_Friedrich_Nicolai" TargetMode="External"/><Relationship Id="rId4" Type="http://schemas.openxmlformats.org/officeDocument/2006/relationships/hyperlink" Target="https://en.wikipedia.org/wiki/Crohn's_disease" TargetMode="External"/><Relationship Id="rId5" Type="http://schemas.openxmlformats.org/officeDocument/2006/relationships/hyperlink" Target="https://en.wikipedia.org/wiki/Floating_rib" TargetMode="External"/><Relationship Id="rId6" Type="http://schemas.openxmlformats.org/officeDocument/2006/relationships/hyperlink" Target="https://en.wikipedia.org/wiki/Physiognomy" TargetMode="External"/><Relationship Id="rId7" Type="http://schemas.openxmlformats.org/officeDocument/2006/relationships/hyperlink" Target="https://en.wikipedia.org/wiki/Necromancy" TargetMode="External"/><Relationship Id="rId8" Type="http://schemas.openxmlformats.org/officeDocument/2006/relationships/hyperlink" Target="https://en.wikipedia.org/wiki/Arcane" TargetMode="External"/><Relationship Id="rId9" Type="http://schemas.openxmlformats.org/officeDocument/2006/relationships/hyperlink" Target="https://en.wikipedia.org/wiki/Hermes_Trismegistus" TargetMode="External"/><Relationship Id="rId10" Type="http://schemas.openxmlformats.org/officeDocument/2006/relationships/hyperlink" Target="https://en.wikipedia.org/wiki/Golden_ratio" TargetMode="External"/><Relationship Id="rId11" Type="http://schemas.openxmlformats.org/officeDocument/2006/relationships/hyperlink" Target="http://www.wga.hu/frames-e.html?/html/m/messersc/c_head5.html" TargetMode="External"/><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1" Type="http://schemas.openxmlformats.org/officeDocument/2006/relationships/hyperlink" Target="https://en.wikipedia.org/wiki/Society" TargetMode="External"/><Relationship Id="rId12" Type="http://schemas.openxmlformats.org/officeDocument/2006/relationships/hyperlink" Target="https://en.wikipedia.org/wiki/Face" TargetMode="External"/><Relationship Id="rId13" Type="http://schemas.openxmlformats.org/officeDocument/2006/relationships/hyperlink" Target="https://en.wikipedia.org/wiki/Al_Alvarez" TargetMode="External"/><Relationship Id="rId14" Type="http://schemas.openxmlformats.org/officeDocument/2006/relationships/hyperlink" Target="https://en.wikipedia.org/wiki/The_Savage_God" TargetMode="External"/><Relationship Id="rId15" Type="http://schemas.openxmlformats.org/officeDocument/2006/relationships/hyperlink" Target="https://en.wikipedia.org/wiki/University_of_Sussex" TargetMode="External"/><Relationship Id="rId16" Type="http://schemas.openxmlformats.org/officeDocument/2006/relationships/hyperlink" Target="https://en.wikipedia.org/wiki/Brigitte_Bardot" TargetMode="External"/><Relationship Id="rId17" Type="http://schemas.openxmlformats.org/officeDocument/2006/relationships/hyperlink" Target="https://en.wikipedia.org/wiki/Elisabeth_Bergner" TargetMode="External"/><Relationship Id="rId18" Type="http://schemas.openxmlformats.org/officeDocument/2006/relationships/hyperlink" Target="https://en.wikipedia.org/wiki/Greta_Garbo" TargetMode="External"/><Relationship Id="rId1" Type="http://schemas.openxmlformats.org/officeDocument/2006/relationships/notesMaster" Target="../notesMasters/notesMaster1.xml"/><Relationship Id="rId2" Type="http://schemas.openxmlformats.org/officeDocument/2006/relationships/slide" Target="../slides/slide12.xml"/><Relationship Id="rId3" Type="http://schemas.openxmlformats.org/officeDocument/2006/relationships/hyperlink" Target="https://en.wikipedia.org/wiki/Death_mask" TargetMode="External"/><Relationship Id="rId4" Type="http://schemas.openxmlformats.org/officeDocument/2006/relationships/hyperlink" Target="https://en.wikipedia.org/wiki/Seine" TargetMode="External"/><Relationship Id="rId5" Type="http://schemas.openxmlformats.org/officeDocument/2006/relationships/hyperlink" Target="https://en.wikipedia.org/wiki/Quai_du_Louvre" TargetMode="External"/><Relationship Id="rId6" Type="http://schemas.openxmlformats.org/officeDocument/2006/relationships/hyperlink" Target="https://en.wikipedia.org/wiki/Paris" TargetMode="External"/><Relationship Id="rId7" Type="http://schemas.openxmlformats.org/officeDocument/2006/relationships/hyperlink" Target="https://en.wikipedia.org/wiki/Suicide" TargetMode="External"/><Relationship Id="rId8" Type="http://schemas.openxmlformats.org/officeDocument/2006/relationships/hyperlink" Target="https://en.wikipedia.org/wiki/Bohemianism" TargetMode="External"/><Relationship Id="rId9" Type="http://schemas.openxmlformats.org/officeDocument/2006/relationships/hyperlink" Target="https://en.wikipedia.org/wiki/Albert_Camus" TargetMode="External"/><Relationship Id="rId10" Type="http://schemas.openxmlformats.org/officeDocument/2006/relationships/hyperlink" Target="https://en.wikipedia.org/wiki/Mona_Lisa" TargetMode="Externa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tate.org.uk/collections/glossary/definition.jsp?entryId=267" TargetMode="External"/><Relationship Id="rId4" Type="http://schemas.openxmlformats.org/officeDocument/2006/relationships/hyperlink" Target="http://www.tate.org.uk/collections/glossary/definition.jsp?entryId=427" TargetMode="External"/><Relationship Id="rId5" Type="http://schemas.openxmlformats.org/officeDocument/2006/relationships/hyperlink" Target="http://www.tate.org.uk/collections/glossary/definition.jsp?entryId=140" TargetMode="External"/><Relationship Id="rId6" Type="http://schemas.openxmlformats.org/officeDocument/2006/relationships/hyperlink" Target="http://www.tate.org.uk/collections/glossary/definition.jsp?entryId=64" TargetMode="External"/><Relationship Id="rId7" Type="http://schemas.openxmlformats.org/officeDocument/2006/relationships/hyperlink" Target="http://www.tate.org.uk/collections/glossary/definition.jsp?entryId=469" TargetMode="External"/><Relationship Id="rId8" Type="http://schemas.openxmlformats.org/officeDocument/2006/relationships/hyperlink" Target="http://www.tate.org.uk/collections/glossary/definition.jsp?entryId=429" TargetMode="External"/><Relationship Id="rId9" Type="http://schemas.openxmlformats.org/officeDocument/2006/relationships/hyperlink" Target="http://www.tate.org.uk/collections/glossary/definition.jsp?entryId=430" TargetMode="External"/><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latin typeface="+mn-lt"/>
                <a:ea typeface="+mn-ea"/>
                <a:cs typeface="+mn-cs"/>
              </a:rPr>
              <a:t>Franz </a:t>
            </a:r>
            <a:r>
              <a:rPr lang="en-US" sz="1200" b="1" kern="1200" dirty="0" err="1" smtClean="0">
                <a:solidFill>
                  <a:schemeClr val="tx1"/>
                </a:solidFill>
                <a:latin typeface="+mn-lt"/>
                <a:ea typeface="+mn-ea"/>
                <a:cs typeface="+mn-cs"/>
              </a:rPr>
              <a:t>Xaver</a:t>
            </a:r>
            <a:r>
              <a:rPr lang="en-US" sz="1200" b="1" kern="1200" dirty="0" smtClean="0">
                <a:solidFill>
                  <a:schemeClr val="tx1"/>
                </a:solidFill>
                <a:latin typeface="+mn-lt"/>
                <a:ea typeface="+mn-ea"/>
                <a:cs typeface="+mn-cs"/>
              </a:rPr>
              <a:t> </a:t>
            </a:r>
            <a:r>
              <a:rPr lang="en-US" sz="1200" b="1" kern="1200" dirty="0" err="1" smtClean="0">
                <a:solidFill>
                  <a:schemeClr val="tx1"/>
                </a:solidFill>
                <a:latin typeface="+mn-lt"/>
                <a:ea typeface="+mn-ea"/>
                <a:cs typeface="+mn-cs"/>
              </a:rPr>
              <a:t>Messerschmidt</a:t>
            </a:r>
            <a:r>
              <a:rPr lang="en-US" sz="1200" b="0" kern="1200" dirty="0" smtClean="0">
                <a:solidFill>
                  <a:schemeClr val="tx1"/>
                </a:solidFill>
                <a:latin typeface="+mn-lt"/>
                <a:ea typeface="+mn-ea"/>
                <a:cs typeface="+mn-cs"/>
              </a:rPr>
              <a:t> (February 6, 1736 – August 19, 1783) was a German-Austrian </a:t>
            </a:r>
            <a:r>
              <a:rPr lang="en-US" sz="1200" b="0" kern="1200" dirty="0" smtClean="0">
                <a:solidFill>
                  <a:schemeClr val="tx1"/>
                </a:solidFill>
                <a:latin typeface="+mn-lt"/>
                <a:ea typeface="+mn-ea"/>
                <a:cs typeface="+mn-cs"/>
                <a:hlinkClick r:id="rId3"/>
              </a:rPr>
              <a:t>sculptor most famous for his "character heads", a collection of busts with faces contorted in extreme </a:t>
            </a:r>
            <a:r>
              <a:rPr lang="en-US" sz="1200" b="0" kern="1200" dirty="0" smtClean="0">
                <a:solidFill>
                  <a:schemeClr val="tx1"/>
                </a:solidFill>
                <a:latin typeface="+mn-lt"/>
                <a:ea typeface="+mn-ea"/>
                <a:cs typeface="+mn-cs"/>
                <a:hlinkClick r:id="rId4"/>
              </a:rPr>
              <a:t>facial expressions.</a:t>
            </a:r>
            <a:endParaRPr lang="en-US" dirty="0"/>
          </a:p>
        </p:txBody>
      </p:sp>
      <p:sp>
        <p:nvSpPr>
          <p:cNvPr id="4" name="Slide Number Placeholder 3"/>
          <p:cNvSpPr>
            <a:spLocks noGrp="1"/>
          </p:cNvSpPr>
          <p:nvPr>
            <p:ph type="sldNum" sz="quarter" idx="10"/>
          </p:nvPr>
        </p:nvSpPr>
        <p:spPr/>
        <p:txBody>
          <a:bodyPr/>
          <a:lstStyle/>
          <a:p>
            <a:fld id="{AF264B47-ED35-C047-8C59-362A75FE34B3}" type="slidenum">
              <a:rPr lang="en-US" smtClean="0"/>
              <a:t>1</a:t>
            </a:fld>
            <a:endParaRPr lang="en-US"/>
          </a:p>
        </p:txBody>
      </p:sp>
    </p:spTree>
    <p:extLst>
      <p:ext uri="{BB962C8B-B14F-4D97-AF65-F5344CB8AC3E}">
        <p14:creationId xmlns:p14="http://schemas.microsoft.com/office/powerpoint/2010/main" val="3369816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In 1781, German author </a:t>
            </a:r>
            <a:r>
              <a:rPr lang="en-US" sz="1200" kern="1200" dirty="0" smtClean="0">
                <a:solidFill>
                  <a:schemeClr val="tx1"/>
                </a:solidFill>
                <a:latin typeface="+mn-lt"/>
                <a:ea typeface="+mn-ea"/>
                <a:cs typeface="+mn-cs"/>
                <a:hlinkClick r:id="rId3"/>
              </a:rPr>
              <a:t>Friedrich Nicolai visited Messerschmidt at his studio in Pressburg and subsequently published a transcript of their conversation. Nicolai's account of the meeting is a valuable resource, as it is the only contemporary document that details Messerschmidt's reasoning behind the execution of his character heads. It appears that for many years Messerschmidt had been suffering from an undiagnosed digestive complaint, now believed to be </a:t>
            </a:r>
            <a:r>
              <a:rPr lang="en-US" sz="1200" kern="1200" dirty="0" smtClean="0">
                <a:solidFill>
                  <a:schemeClr val="tx1"/>
                </a:solidFill>
                <a:latin typeface="+mn-lt"/>
                <a:ea typeface="+mn-ea"/>
                <a:cs typeface="+mn-cs"/>
                <a:hlinkClick r:id="rId4"/>
              </a:rPr>
              <a:t>Crohn's disease, which caused him considerable discomfort. In order to focus his thoughts away from his condition, Messerschmidt devised a series of pinches he administered to his right </a:t>
            </a:r>
            <a:r>
              <a:rPr lang="en-US" sz="1200" kern="1200" dirty="0" smtClean="0">
                <a:solidFill>
                  <a:schemeClr val="tx1"/>
                </a:solidFill>
                <a:latin typeface="+mn-lt"/>
                <a:ea typeface="+mn-ea"/>
                <a:cs typeface="+mn-cs"/>
                <a:hlinkClick r:id="rId5"/>
              </a:rPr>
              <a:t>lower rib. Observing the resulting facial expressions in a mirror, Messerschmidt then set about recording them in marble and bronze. His intention, he told Nicolai, was to represent the </a:t>
            </a:r>
            <a:r>
              <a:rPr lang="en-US" sz="1200" kern="1200" dirty="0" smtClean="0">
                <a:solidFill>
                  <a:schemeClr val="tx1"/>
                </a:solidFill>
                <a:latin typeface="+mn-lt"/>
                <a:ea typeface="+mn-ea"/>
                <a:cs typeface="+mn-cs"/>
                <a:hlinkClick r:id="rId6"/>
              </a:rPr>
              <a:t>64 "canonical grimaces" of the human face using himself as a template.</a:t>
            </a:r>
          </a:p>
          <a:p>
            <a:r>
              <a:rPr lang="en-US" sz="1200" kern="1200" dirty="0" smtClean="0">
                <a:solidFill>
                  <a:schemeClr val="tx1"/>
                </a:solidFill>
                <a:latin typeface="+mn-lt"/>
                <a:ea typeface="+mn-ea"/>
                <a:cs typeface="+mn-cs"/>
              </a:rPr>
              <a:t>During the course of the discussion, </a:t>
            </a:r>
            <a:r>
              <a:rPr lang="en-US" sz="1200" kern="1200" dirty="0" err="1" smtClean="0">
                <a:solidFill>
                  <a:schemeClr val="tx1"/>
                </a:solidFill>
                <a:latin typeface="+mn-lt"/>
                <a:ea typeface="+mn-ea"/>
                <a:cs typeface="+mn-cs"/>
              </a:rPr>
              <a:t>Messerschmidt</a:t>
            </a:r>
            <a:r>
              <a:rPr lang="en-US" sz="1200" kern="1200" dirty="0" smtClean="0">
                <a:solidFill>
                  <a:schemeClr val="tx1"/>
                </a:solidFill>
                <a:latin typeface="+mn-lt"/>
                <a:ea typeface="+mn-ea"/>
                <a:cs typeface="+mn-cs"/>
              </a:rPr>
              <a:t> went on to explain his interest in </a:t>
            </a:r>
            <a:r>
              <a:rPr lang="en-US" sz="1200" kern="1200" dirty="0" smtClean="0">
                <a:solidFill>
                  <a:schemeClr val="tx1"/>
                </a:solidFill>
                <a:latin typeface="+mn-lt"/>
                <a:ea typeface="+mn-ea"/>
                <a:cs typeface="+mn-cs"/>
                <a:hlinkClick r:id="rId7"/>
              </a:rPr>
              <a:t>necromancy and the </a:t>
            </a:r>
            <a:r>
              <a:rPr lang="en-US" sz="1200" kern="1200" dirty="0" smtClean="0">
                <a:solidFill>
                  <a:schemeClr val="tx1"/>
                </a:solidFill>
                <a:latin typeface="+mn-lt"/>
                <a:ea typeface="+mn-ea"/>
                <a:cs typeface="+mn-cs"/>
                <a:hlinkClick r:id="rId8"/>
              </a:rPr>
              <a:t>arcane, and how this also inspired his character heads. Messerschmidt was a keen disciple of </a:t>
            </a:r>
            <a:r>
              <a:rPr lang="en-US" sz="1200" kern="1200" dirty="0" smtClean="0">
                <a:solidFill>
                  <a:schemeClr val="tx1"/>
                </a:solidFill>
                <a:latin typeface="+mn-lt"/>
                <a:ea typeface="+mn-ea"/>
                <a:cs typeface="+mn-cs"/>
                <a:hlinkClick r:id="rId9"/>
              </a:rPr>
              <a:t>Hermes Trismegistus (Nicolai noted that among the few possessions that littered Messerschmidt's workshop was a copy of an illustration featuring Trismegistus) and abided by his teachings regarding the pursuit of "universal balance": a forerunner to the principles of the </a:t>
            </a:r>
            <a:r>
              <a:rPr lang="en-US" sz="1200" kern="1200" dirty="0" smtClean="0">
                <a:solidFill>
                  <a:schemeClr val="tx1"/>
                </a:solidFill>
                <a:latin typeface="+mn-lt"/>
                <a:ea typeface="+mn-ea"/>
                <a:cs typeface="+mn-cs"/>
                <a:hlinkClick r:id="rId10"/>
              </a:rPr>
              <a:t>Golden ratio. As a result, Messerschmidt claimed that his character heads had aroused the anger of "the Spirit of Proportion", an ancient being who safe-guarded this knowledge. The spirit visited him at night, and forced him to endure humiliating tortures. One of Messerschmidt's most famous heads (</a:t>
            </a:r>
            <a:r>
              <a:rPr lang="en-US" sz="1200" i="1" kern="1200" dirty="0" smtClean="0">
                <a:solidFill>
                  <a:schemeClr val="tx1"/>
                </a:solidFill>
                <a:latin typeface="+mn-lt"/>
                <a:ea typeface="+mn-ea"/>
                <a:cs typeface="+mn-cs"/>
                <a:hlinkClick r:id="rId10"/>
              </a:rPr>
              <a:t>The Beaked</a:t>
            </a:r>
            <a:r>
              <a:rPr lang="en-US" sz="1200" i="0" kern="1200" dirty="0" smtClean="0">
                <a:solidFill>
                  <a:schemeClr val="tx1"/>
                </a:solidFill>
                <a:latin typeface="+mn-lt"/>
                <a:ea typeface="+mn-ea"/>
                <a:cs typeface="+mn-cs"/>
                <a:hlinkClick r:id="rId11"/>
              </a:rPr>
              <a:t>[1]) was apparently inspired by one of these encounters.</a:t>
            </a:r>
            <a:endParaRPr lang="en-US" dirty="0"/>
          </a:p>
        </p:txBody>
      </p:sp>
      <p:sp>
        <p:nvSpPr>
          <p:cNvPr id="4" name="Slide Number Placeholder 3"/>
          <p:cNvSpPr>
            <a:spLocks noGrp="1"/>
          </p:cNvSpPr>
          <p:nvPr>
            <p:ph type="sldNum" sz="quarter" idx="10"/>
          </p:nvPr>
        </p:nvSpPr>
        <p:spPr/>
        <p:txBody>
          <a:bodyPr/>
          <a:lstStyle/>
          <a:p>
            <a:fld id="{AF264B47-ED35-C047-8C59-362A75FE34B3}" type="slidenum">
              <a:rPr lang="en-US" smtClean="0"/>
              <a:t>3</a:t>
            </a:fld>
            <a:endParaRPr lang="en-US"/>
          </a:p>
        </p:txBody>
      </p:sp>
    </p:spTree>
    <p:extLst>
      <p:ext uri="{BB962C8B-B14F-4D97-AF65-F5344CB8AC3E}">
        <p14:creationId xmlns:p14="http://schemas.microsoft.com/office/powerpoint/2010/main" val="2441179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noTextEdit="1"/>
          </p:cNvSpPr>
          <p:nvPr>
            <p:ph type="sldImg"/>
          </p:nvPr>
        </p:nvSpPr>
        <p:spPr>
          <a:ln/>
        </p:spPr>
      </p:sp>
      <p:sp>
        <p:nvSpPr>
          <p:cNvPr id="3174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Rodin gives St-Pierre determination and poise. He holds the key to the city, and around his neck is the rope, or halter, prescribed by the conquerors. A companion, with his head buried in his hands, is on the right. These two men exemplify the greatest contrast of feeling in the group. By placing them together Rodin achieves dramatic power. Observe too that this use of contrasting emotion is also strongly evident in the central group and to a lesser extent even in the two figures on the left. </a:t>
            </a:r>
            <a:endParaRPr lang="en-GB"/>
          </a:p>
          <a:p>
            <a:endParaRPr lang="en-GB"/>
          </a:p>
        </p:txBody>
      </p:sp>
      <p:sp>
        <p:nvSpPr>
          <p:cNvPr id="3174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669C606-0ECD-294F-9792-30632BDCF031}" type="slidenum">
              <a:rPr lang="en-US" sz="1200"/>
              <a:pPr eaLnBrk="1" hangingPunct="1"/>
              <a:t>6</a:t>
            </a:fld>
            <a:endParaRPr 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a:ln/>
        </p:spPr>
      </p:sp>
      <p:sp>
        <p:nvSpPr>
          <p:cNvPr id="33794"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By looking at the details we see Rodin's ability to convey feeling through facial expression and through hands. He cuts the hollows of the face deeply to assure strong shadows, and his textured surfaces catch the subtle variations of light and heighten the sense of life and movement. This irregular surface is a departure from the cold, impersonal smoothness of the classical tradition. Together with a profound sense of power and drama, it had a tremendous influence on the sculptors of Rodin's time and helped to determine the trend of modern sculpture </a:t>
            </a:r>
            <a:endParaRPr lang="en-GB"/>
          </a:p>
          <a:p>
            <a:endParaRPr lang="en-GB"/>
          </a:p>
        </p:txBody>
      </p:sp>
      <p:sp>
        <p:nvSpPr>
          <p:cNvPr id="33795"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A528FC5-9C55-7A4E-8A0A-80759611EAFD}" type="slidenum">
              <a:rPr lang="en-US" sz="1200"/>
              <a:pPr eaLnBrk="1" hangingPunct="1"/>
              <a:t>7</a:t>
            </a:fld>
            <a:endParaRPr 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Slide Image Placeholder 1"/>
          <p:cNvSpPr>
            <a:spLocks noGrp="1" noRot="1" noChangeAspect="1" noTextEdit="1"/>
          </p:cNvSpPr>
          <p:nvPr>
            <p:ph type="sldImg"/>
          </p:nvPr>
        </p:nvSpPr>
        <p:spPr>
          <a:ln/>
        </p:spPr>
      </p:sp>
      <p:sp>
        <p:nvSpPr>
          <p:cNvPr id="13209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US" sz="1100" b="1"/>
              <a:t>Camille Claudel (1864-1943)</a:t>
            </a:r>
          </a:p>
          <a:p>
            <a:pPr eaLnBrk="1" hangingPunct="1">
              <a:lnSpc>
                <a:spcPct val="90000"/>
              </a:lnSpc>
            </a:pPr>
            <a:r>
              <a:rPr lang="en-US" sz="1100" b="1"/>
              <a:t>Clotho</a:t>
            </a:r>
          </a:p>
          <a:p>
            <a:pPr eaLnBrk="1" hangingPunct="1">
              <a:lnSpc>
                <a:spcPct val="90000"/>
              </a:lnSpc>
            </a:pPr>
            <a:r>
              <a:rPr lang="en-US" sz="1100"/>
              <a:t>Exhibited at the Paris Salon in 1893, this work drew its inspiration from Greco-Roman mythology. </a:t>
            </a:r>
            <a:br>
              <a:rPr lang="en-US" sz="1100"/>
            </a:br>
            <a:r>
              <a:rPr lang="en-US" sz="1100"/>
              <a:t/>
            </a:r>
            <a:br>
              <a:rPr lang="en-US" sz="1100"/>
            </a:br>
            <a:r>
              <a:rPr lang="en-US" sz="1100"/>
              <a:t/>
            </a:r>
            <a:br>
              <a:rPr lang="en-US" sz="1100"/>
            </a:br>
            <a:r>
              <a:rPr lang="en-US" sz="1100"/>
              <a:t>Clotho was the youngest of the Three Fates who decided human destiny. Shown here as a very elderly woman, the sculpture forms part of Rodin and Claudel</a:t>
            </a:r>
            <a:r>
              <a:rPr lang="ja-JP" altLang="en-US" sz="1100"/>
              <a:t>’</a:t>
            </a:r>
            <a:r>
              <a:rPr lang="en-US" altLang="ja-JP" sz="1100"/>
              <a:t>s artistic dialogue about the depiction of old age. Rodin had tackled this theme in 1884-85, in She Who Was the Helmet Maker</a:t>
            </a:r>
            <a:r>
              <a:rPr lang="ja-JP" altLang="en-US" sz="1100"/>
              <a:t>’</a:t>
            </a:r>
            <a:r>
              <a:rPr lang="en-US" altLang="ja-JP" sz="1100"/>
              <a:t>s Once-Beautiful Wife ; </a:t>
            </a:r>
            <a:br>
              <a:rPr lang="en-US" altLang="ja-JP" sz="1100"/>
            </a:br>
            <a:r>
              <a:rPr lang="en-US" altLang="ja-JP" sz="1100"/>
              <a:t/>
            </a:r>
            <a:br>
              <a:rPr lang="en-US" altLang="ja-JP" sz="1100"/>
            </a:br>
            <a:r>
              <a:rPr lang="en-US" altLang="ja-JP" sz="1100"/>
              <a:t/>
            </a:r>
            <a:br>
              <a:rPr lang="en-US" altLang="ja-JP" sz="1100"/>
            </a:br>
            <a:r>
              <a:rPr lang="en-US" altLang="ja-JP" sz="1100"/>
              <a:t>The work may also be seen as a reference to Claudel</a:t>
            </a:r>
            <a:r>
              <a:rPr lang="ja-JP" altLang="en-US" sz="1100"/>
              <a:t>’</a:t>
            </a:r>
            <a:r>
              <a:rPr lang="en-US" altLang="ja-JP" sz="1100"/>
              <a:t>s preoccupation with destiny, other signs of which are evident in her work. Ensnared in her hair that weighs so heavily on her head and seems to paralyze her, Clotho, shown at the Salon at the same time as The Waltz, is almost its exact antithesis.</a:t>
            </a:r>
          </a:p>
          <a:p>
            <a:pPr eaLnBrk="1" hangingPunct="1">
              <a:lnSpc>
                <a:spcPct val="90000"/>
              </a:lnSpc>
            </a:pPr>
            <a:r>
              <a:rPr lang="en-US" sz="1100"/>
              <a:t> </a:t>
            </a:r>
          </a:p>
          <a:p>
            <a:pPr eaLnBrk="1" hangingPunct="1">
              <a:lnSpc>
                <a:spcPct val="90000"/>
              </a:lnSpc>
            </a:pPr>
            <a:endParaRPr lang="en-US" sz="1100"/>
          </a:p>
        </p:txBody>
      </p:sp>
      <p:sp>
        <p:nvSpPr>
          <p:cNvPr id="13209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5BDF586-982B-3148-8FEF-091D6BC2EA0E}" type="slidenum">
              <a:rPr lang="en-US" sz="1200"/>
              <a:pPr eaLnBrk="1" hangingPunct="1"/>
              <a:t>8</a:t>
            </a:fld>
            <a:endParaRPr 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Slide Image Placeholder 1"/>
          <p:cNvSpPr>
            <a:spLocks noGrp="1" noRot="1" noChangeAspect="1" noTextEdit="1"/>
          </p:cNvSpPr>
          <p:nvPr>
            <p:ph type="sldImg"/>
          </p:nvPr>
        </p:nvSpPr>
        <p:spPr>
          <a:ln/>
        </p:spPr>
      </p:sp>
      <p:sp>
        <p:nvSpPr>
          <p:cNvPr id="13414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In actual fact, the association of the three figures with Camille Claudel, </a:t>
            </a:r>
            <a:r>
              <a:rPr lang="en-US" sz="1200" kern="1200" dirty="0" err="1" smtClean="0">
                <a:solidFill>
                  <a:schemeClr val="tx1"/>
                </a:solidFill>
                <a:latin typeface="+mn-lt"/>
                <a:ea typeface="+mn-ea"/>
                <a:cs typeface="+mn-cs"/>
              </a:rPr>
              <a:t>Auguste</a:t>
            </a:r>
            <a:r>
              <a:rPr lang="en-US" sz="1200" kern="1200" dirty="0" smtClean="0">
                <a:solidFill>
                  <a:schemeClr val="tx1"/>
                </a:solidFill>
                <a:latin typeface="+mn-lt"/>
                <a:ea typeface="+mn-ea"/>
                <a:cs typeface="+mn-cs"/>
              </a:rPr>
              <a:t> Rodin and Rose </a:t>
            </a:r>
            <a:r>
              <a:rPr lang="en-US" sz="1200" kern="1200" dirty="0" err="1" smtClean="0">
                <a:solidFill>
                  <a:schemeClr val="tx1"/>
                </a:solidFill>
                <a:latin typeface="+mn-lt"/>
                <a:ea typeface="+mn-ea"/>
                <a:cs typeface="+mn-cs"/>
              </a:rPr>
              <a:t>Beuret</a:t>
            </a:r>
            <a:r>
              <a:rPr lang="en-US" sz="1200" kern="1200" dirty="0" smtClean="0">
                <a:solidFill>
                  <a:schemeClr val="tx1"/>
                </a:solidFill>
                <a:latin typeface="+mn-lt"/>
                <a:ea typeface="+mn-ea"/>
                <a:cs typeface="+mn-cs"/>
              </a:rPr>
              <a:t> arose some time after the sculpture was first exhibited. The critics initially saw it as the “symbolic representation of Destiny, in which the ageing man is torn away from love, youth and life”. The work was a turning-point in Claudel’s career, a key moment, when she attained the full mastery of her powers, when she began to be recognized by the establishment, but when she realized she would never reach the heights that she could justifiably hope for. In the first version, the man stands in the </a:t>
            </a:r>
            <a:r>
              <a:rPr lang="en-US" sz="1200" kern="1200" dirty="0" err="1" smtClean="0">
                <a:solidFill>
                  <a:schemeClr val="tx1"/>
                </a:solidFill>
                <a:latin typeface="+mn-lt"/>
                <a:ea typeface="+mn-ea"/>
                <a:cs typeface="+mn-cs"/>
              </a:rPr>
              <a:t>centre</a:t>
            </a:r>
            <a:r>
              <a:rPr lang="en-US" sz="1200" kern="1200" dirty="0" smtClean="0">
                <a:solidFill>
                  <a:schemeClr val="tx1"/>
                </a:solidFill>
                <a:latin typeface="+mn-lt"/>
                <a:ea typeface="+mn-ea"/>
                <a:cs typeface="+mn-cs"/>
              </a:rPr>
              <a:t>, torn between two women, one old, the other young. The second version, full of powerful movement, intensifies the drama: this time the man turns his back on the imploring figure of the young woman, having letting go of her hand, and is led away by an old woman who also depicts Time.</a:t>
            </a:r>
          </a:p>
          <a:p>
            <a:endParaRPr lang="en-GB" dirty="0"/>
          </a:p>
        </p:txBody>
      </p:sp>
      <p:sp>
        <p:nvSpPr>
          <p:cNvPr id="13414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618559F-1D13-FD4B-AB6B-6F472BEEAD10}" type="slidenum">
              <a:rPr lang="en-US" sz="1200"/>
              <a:pPr eaLnBrk="1" hangingPunct="1"/>
              <a:t>9</a:t>
            </a:fld>
            <a:endParaRPr 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Tete</a:t>
            </a:r>
            <a:r>
              <a:rPr lang="en-US" dirty="0" smtClean="0"/>
              <a:t> </a:t>
            </a:r>
            <a:r>
              <a:rPr lang="en-US" dirty="0" err="1" smtClean="0"/>
              <a:t>Esclave</a:t>
            </a:r>
            <a:r>
              <a:rPr lang="en-US" dirty="0" smtClean="0"/>
              <a:t> Slave Head Camille Claudel</a:t>
            </a:r>
            <a:endParaRPr lang="en-US" dirty="0"/>
          </a:p>
        </p:txBody>
      </p:sp>
      <p:sp>
        <p:nvSpPr>
          <p:cNvPr id="4" name="Slide Number Placeholder 3"/>
          <p:cNvSpPr>
            <a:spLocks noGrp="1"/>
          </p:cNvSpPr>
          <p:nvPr>
            <p:ph type="sldNum" sz="quarter" idx="10"/>
          </p:nvPr>
        </p:nvSpPr>
        <p:spPr/>
        <p:txBody>
          <a:bodyPr/>
          <a:lstStyle/>
          <a:p>
            <a:fld id="{AF264B47-ED35-C047-8C59-362A75FE34B3}" type="slidenum">
              <a:rPr lang="en-US" smtClean="0"/>
              <a:t>11</a:t>
            </a:fld>
            <a:endParaRPr lang="en-US"/>
          </a:p>
        </p:txBody>
      </p:sp>
    </p:spTree>
    <p:extLst>
      <p:ext uri="{BB962C8B-B14F-4D97-AF65-F5344CB8AC3E}">
        <p14:creationId xmlns:p14="http://schemas.microsoft.com/office/powerpoint/2010/main" val="19980511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err="1" smtClean="0">
                <a:solidFill>
                  <a:schemeClr val="tx1"/>
                </a:solidFill>
                <a:latin typeface="+mn-lt"/>
                <a:ea typeface="+mn-ea"/>
                <a:cs typeface="+mn-cs"/>
              </a:rPr>
              <a:t>L'Inconnue</a:t>
            </a:r>
            <a:r>
              <a:rPr lang="en-US" sz="1200" b="1" i="1" kern="1200" dirty="0" smtClean="0">
                <a:solidFill>
                  <a:schemeClr val="tx1"/>
                </a:solidFill>
                <a:latin typeface="+mn-lt"/>
                <a:ea typeface="+mn-ea"/>
                <a:cs typeface="+mn-cs"/>
              </a:rPr>
              <a:t> de la Seine</a:t>
            </a:r>
            <a:r>
              <a:rPr lang="en-US" sz="1200" b="0" i="0" kern="1200" dirty="0" smtClean="0">
                <a:solidFill>
                  <a:schemeClr val="tx1"/>
                </a:solidFill>
                <a:latin typeface="+mn-lt"/>
                <a:ea typeface="+mn-ea"/>
                <a:cs typeface="+mn-cs"/>
              </a:rPr>
              <a:t> (English: The Unknown Woman of the Seine) was an unidentified young woman whose putative </a:t>
            </a:r>
            <a:r>
              <a:rPr lang="en-US" sz="1200" b="0" i="0" kern="1200" dirty="0" smtClean="0">
                <a:solidFill>
                  <a:schemeClr val="tx1"/>
                </a:solidFill>
                <a:latin typeface="+mn-lt"/>
                <a:ea typeface="+mn-ea"/>
                <a:cs typeface="+mn-cs"/>
                <a:hlinkClick r:id="rId3"/>
              </a:rPr>
              <a:t>death mask became a popular fixture on the walls of artists' homes after 1900. Her visage inspired numerous literary works.</a:t>
            </a:r>
            <a:r>
              <a:rPr lang="en-US" sz="1200" b="0" i="0" kern="1200" baseline="30000" dirty="0" smtClean="0">
                <a:solidFill>
                  <a:schemeClr val="tx1"/>
                </a:solidFill>
                <a:latin typeface="+mn-lt"/>
                <a:ea typeface="+mn-ea"/>
                <a:cs typeface="+mn-cs"/>
                <a:hlinkClick r:id="rId3"/>
              </a:rPr>
              <a:t>[1]</a:t>
            </a:r>
            <a:r>
              <a:rPr lang="en-US" sz="1200" b="0" i="0" kern="1200" baseline="0" dirty="0" smtClean="0">
                <a:solidFill>
                  <a:schemeClr val="tx1"/>
                </a:solidFill>
                <a:latin typeface="+mn-lt"/>
                <a:ea typeface="+mn-ea"/>
                <a:cs typeface="+mn-cs"/>
                <a:hlinkClick r:id="rId3"/>
              </a:rPr>
              <a:t> In the United States, the mask is also known as </a:t>
            </a:r>
            <a:r>
              <a:rPr lang="en-US" sz="1200" b="1" i="1" kern="1200" baseline="0" dirty="0" smtClean="0">
                <a:solidFill>
                  <a:schemeClr val="tx1"/>
                </a:solidFill>
                <a:latin typeface="+mn-lt"/>
                <a:ea typeface="+mn-ea"/>
                <a:cs typeface="+mn-cs"/>
                <a:hlinkClick r:id="rId3"/>
              </a:rPr>
              <a:t>"La Belle Italienne"</a:t>
            </a:r>
            <a:r>
              <a:rPr lang="en-US" sz="1200" b="0" i="0" kern="1200" baseline="0" dirty="0" smtClean="0">
                <a:solidFill>
                  <a:schemeClr val="tx1"/>
                </a:solidFill>
                <a:latin typeface="+mn-lt"/>
                <a:ea typeface="+mn-ea"/>
                <a:cs typeface="+mn-cs"/>
                <a:hlinkClick r:id="rId3"/>
              </a:rPr>
              <a:t>.</a:t>
            </a:r>
            <a:r>
              <a:rPr lang="en-US" sz="1200" b="0" i="0" kern="1200" baseline="30000" dirty="0" smtClean="0">
                <a:solidFill>
                  <a:schemeClr val="tx1"/>
                </a:solidFill>
                <a:latin typeface="+mn-lt"/>
                <a:ea typeface="+mn-ea"/>
                <a:cs typeface="+mn-cs"/>
                <a:hlinkClick r:id="rId3"/>
              </a:rPr>
              <a:t>[2]</a:t>
            </a:r>
            <a:endParaRPr lang="en-US" sz="1200" b="0" i="0" kern="1200" baseline="300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According to an often-repeated story, the body of the young woman was pulled out of the </a:t>
            </a:r>
            <a:r>
              <a:rPr lang="en-US" sz="1200" kern="1200" dirty="0" smtClean="0">
                <a:solidFill>
                  <a:schemeClr val="tx1"/>
                </a:solidFill>
                <a:latin typeface="+mn-lt"/>
                <a:ea typeface="+mn-ea"/>
                <a:cs typeface="+mn-cs"/>
                <a:hlinkClick r:id="rId4"/>
              </a:rPr>
              <a:t>Seine River at the </a:t>
            </a:r>
            <a:r>
              <a:rPr lang="en-US" sz="1200" kern="1200" dirty="0" smtClean="0">
                <a:solidFill>
                  <a:schemeClr val="tx1"/>
                </a:solidFill>
                <a:latin typeface="+mn-lt"/>
                <a:ea typeface="+mn-ea"/>
                <a:cs typeface="+mn-cs"/>
                <a:hlinkClick r:id="rId5"/>
              </a:rPr>
              <a:t>Quai du Louvre in </a:t>
            </a:r>
            <a:r>
              <a:rPr lang="en-US" sz="1200" kern="1200" dirty="0" smtClean="0">
                <a:solidFill>
                  <a:schemeClr val="tx1"/>
                </a:solidFill>
                <a:latin typeface="+mn-lt"/>
                <a:ea typeface="+mn-ea"/>
                <a:cs typeface="+mn-cs"/>
                <a:hlinkClick r:id="rId6"/>
              </a:rPr>
              <a:t>Paris around the late 1880s.</a:t>
            </a:r>
            <a:r>
              <a:rPr lang="en-US" sz="1200" kern="1200" baseline="30000" dirty="0" smtClean="0">
                <a:solidFill>
                  <a:schemeClr val="tx1"/>
                </a:solidFill>
                <a:latin typeface="+mn-lt"/>
                <a:ea typeface="+mn-ea"/>
                <a:cs typeface="+mn-cs"/>
                <a:hlinkClick r:id="rId6"/>
              </a:rPr>
              <a:t>[3]</a:t>
            </a:r>
            <a:r>
              <a:rPr lang="en-US" sz="1200" kern="1200" baseline="0" dirty="0" smtClean="0">
                <a:solidFill>
                  <a:schemeClr val="tx1"/>
                </a:solidFill>
                <a:latin typeface="+mn-lt"/>
                <a:ea typeface="+mn-ea"/>
                <a:cs typeface="+mn-cs"/>
                <a:hlinkClick r:id="rId6"/>
              </a:rPr>
              <a:t> Since the body showed no signs of violence, </a:t>
            </a:r>
            <a:r>
              <a:rPr lang="en-US" sz="1200" kern="1200" baseline="0" dirty="0" smtClean="0">
                <a:solidFill>
                  <a:schemeClr val="tx1"/>
                </a:solidFill>
                <a:latin typeface="+mn-lt"/>
                <a:ea typeface="+mn-ea"/>
                <a:cs typeface="+mn-cs"/>
                <a:hlinkClick r:id="rId7"/>
              </a:rPr>
              <a:t>suicide was suspected.</a:t>
            </a:r>
            <a:r>
              <a:rPr lang="en-US" sz="1200" kern="1200" baseline="30000" dirty="0" smtClean="0">
                <a:solidFill>
                  <a:schemeClr val="tx1"/>
                </a:solidFill>
                <a:latin typeface="+mn-lt"/>
                <a:ea typeface="+mn-ea"/>
                <a:cs typeface="+mn-cs"/>
                <a:hlinkClick r:id="rId7"/>
              </a:rPr>
              <a:t>[4]</a:t>
            </a:r>
            <a:endParaRPr lang="en-US" sz="1200" kern="1200" baseline="0" dirty="0" smtClean="0">
              <a:solidFill>
                <a:schemeClr val="tx1"/>
              </a:solidFill>
              <a:latin typeface="+mn-lt"/>
              <a:ea typeface="+mn-ea"/>
              <a:cs typeface="+mn-cs"/>
              <a:hlinkClick r:id="rId7"/>
            </a:endParaRPr>
          </a:p>
          <a:p>
            <a:r>
              <a:rPr lang="en-US" sz="1200" kern="1200" baseline="0" dirty="0" smtClean="0">
                <a:solidFill>
                  <a:schemeClr val="tx1"/>
                </a:solidFill>
                <a:latin typeface="+mn-lt"/>
                <a:ea typeface="+mn-ea"/>
                <a:cs typeface="+mn-cs"/>
              </a:rPr>
              <a:t>A pathologist at the Paris Morgue was, according to the story, so taken by her beauty that he had to make a wax plaster cast </a:t>
            </a:r>
            <a:r>
              <a:rPr lang="en-US" sz="1200" kern="1200" baseline="0" dirty="0" smtClean="0">
                <a:solidFill>
                  <a:schemeClr val="tx1"/>
                </a:solidFill>
                <a:latin typeface="+mn-lt"/>
                <a:ea typeface="+mn-ea"/>
                <a:cs typeface="+mn-cs"/>
                <a:hlinkClick r:id="rId3"/>
              </a:rPr>
              <a:t>death mask of her face. It has been questioned whether the expression of the face could belong to a drowned person.</a:t>
            </a:r>
            <a:r>
              <a:rPr lang="en-US" sz="1200" kern="1200" baseline="30000" dirty="0" smtClean="0">
                <a:solidFill>
                  <a:schemeClr val="tx1"/>
                </a:solidFill>
                <a:latin typeface="+mn-lt"/>
                <a:ea typeface="+mn-ea"/>
                <a:cs typeface="+mn-cs"/>
                <a:hlinkClick r:id="rId3"/>
              </a:rPr>
              <a:t>[5]</a:t>
            </a:r>
            <a:r>
              <a:rPr lang="en-US" sz="1200" kern="1200" baseline="0" dirty="0" smtClean="0">
                <a:solidFill>
                  <a:schemeClr val="tx1"/>
                </a:solidFill>
                <a:latin typeface="+mn-lt"/>
                <a:ea typeface="+mn-ea"/>
                <a:cs typeface="+mn-cs"/>
                <a:hlinkClick r:id="rId3"/>
              </a:rPr>
              <a:t> According to other accounts, the mask was taken from the daughter of a mask manufacturer in Germany.</a:t>
            </a:r>
            <a:r>
              <a:rPr lang="en-US" sz="1200" kern="1200" baseline="30000" dirty="0" smtClean="0">
                <a:solidFill>
                  <a:schemeClr val="tx1"/>
                </a:solidFill>
                <a:latin typeface="+mn-lt"/>
                <a:ea typeface="+mn-ea"/>
                <a:cs typeface="+mn-cs"/>
                <a:hlinkClick r:id="rId3"/>
              </a:rPr>
              <a:t>[6]</a:t>
            </a:r>
            <a:r>
              <a:rPr lang="en-US" sz="1200" kern="1200" baseline="0" dirty="0" smtClean="0">
                <a:solidFill>
                  <a:schemeClr val="tx1"/>
                </a:solidFill>
                <a:latin typeface="+mn-lt"/>
                <a:ea typeface="+mn-ea"/>
                <a:cs typeface="+mn-cs"/>
                <a:hlinkClick r:id="rId3"/>
              </a:rPr>
              <a:t> The identity of the girl was never discovered. Claire Forestier estimated the age of the model at no more than 16, given the firmness of the skin.</a:t>
            </a:r>
            <a:r>
              <a:rPr lang="en-US" sz="1200" kern="1200" baseline="30000" dirty="0" smtClean="0">
                <a:solidFill>
                  <a:schemeClr val="tx1"/>
                </a:solidFill>
                <a:latin typeface="+mn-lt"/>
                <a:ea typeface="+mn-ea"/>
                <a:cs typeface="+mn-cs"/>
                <a:hlinkClick r:id="rId3"/>
              </a:rPr>
              <a:t>[1]</a:t>
            </a:r>
            <a:endParaRPr lang="en-US" sz="1200" kern="1200" baseline="0" dirty="0" smtClean="0">
              <a:solidFill>
                <a:schemeClr val="tx1"/>
              </a:solidFill>
              <a:latin typeface="+mn-lt"/>
              <a:ea typeface="+mn-ea"/>
              <a:cs typeface="+mn-cs"/>
              <a:hlinkClick r:id="rId3"/>
            </a:endParaRPr>
          </a:p>
          <a:p>
            <a:r>
              <a:rPr lang="en-US" sz="1200" kern="1200" baseline="0" dirty="0" smtClean="0">
                <a:solidFill>
                  <a:schemeClr val="tx1"/>
                </a:solidFill>
                <a:latin typeface="+mn-lt"/>
                <a:ea typeface="+mn-ea"/>
                <a:cs typeface="+mn-cs"/>
              </a:rPr>
              <a:t>In the following years, numerous copies were produced. The copies quickly became a fashionable morbid fixture in Parisian </a:t>
            </a:r>
            <a:r>
              <a:rPr lang="en-US" sz="1200" kern="1200" baseline="0" dirty="0" smtClean="0">
                <a:solidFill>
                  <a:schemeClr val="tx1"/>
                </a:solidFill>
                <a:latin typeface="+mn-lt"/>
                <a:ea typeface="+mn-ea"/>
                <a:cs typeface="+mn-cs"/>
                <a:hlinkClick r:id="rId8"/>
              </a:rPr>
              <a:t>Bohemian society. </a:t>
            </a:r>
            <a:r>
              <a:rPr lang="en-US" sz="1200" kern="1200" baseline="0" dirty="0" smtClean="0">
                <a:solidFill>
                  <a:schemeClr val="tx1"/>
                </a:solidFill>
                <a:latin typeface="+mn-lt"/>
                <a:ea typeface="+mn-ea"/>
                <a:cs typeface="+mn-cs"/>
                <a:hlinkClick r:id="rId9"/>
              </a:rPr>
              <a:t>Albert Camus and others compared her enigmatic smile to that of the </a:t>
            </a:r>
            <a:r>
              <a:rPr lang="en-US" sz="1200" kern="1200" baseline="0" dirty="0" smtClean="0">
                <a:solidFill>
                  <a:schemeClr val="tx1"/>
                </a:solidFill>
                <a:latin typeface="+mn-lt"/>
                <a:ea typeface="+mn-ea"/>
                <a:cs typeface="+mn-cs"/>
                <a:hlinkClick r:id="rId10"/>
              </a:rPr>
              <a:t>Mona Lisa, inviting numerous speculations as to what clues the eerily happy expression in her face could offer about her life, her death, and her place in </a:t>
            </a:r>
            <a:r>
              <a:rPr lang="en-US" sz="1200" kern="1200" baseline="0" dirty="0" smtClean="0">
                <a:solidFill>
                  <a:schemeClr val="tx1"/>
                </a:solidFill>
                <a:latin typeface="+mn-lt"/>
                <a:ea typeface="+mn-ea"/>
                <a:cs typeface="+mn-cs"/>
                <a:hlinkClick r:id="rId11"/>
              </a:rPr>
              <a:t>society.</a:t>
            </a:r>
          </a:p>
          <a:p>
            <a:r>
              <a:rPr lang="en-US" sz="1200" kern="1200" baseline="0" dirty="0" smtClean="0">
                <a:solidFill>
                  <a:schemeClr val="tx1"/>
                </a:solidFill>
                <a:latin typeface="+mn-lt"/>
                <a:ea typeface="+mn-ea"/>
                <a:cs typeface="+mn-cs"/>
              </a:rPr>
              <a:t>The popularity of the figure is also of interest to the history of artistic media, relating to its widespread reproduction. The original cast had been photographed, and new casts were created from the film negatives. These new casts displayed details that are usually lost in bodies taken from the water, but the apparent preservation of these details in the </a:t>
            </a:r>
            <a:r>
              <a:rPr lang="en-US" sz="1200" kern="1200" baseline="0" dirty="0" smtClean="0">
                <a:solidFill>
                  <a:schemeClr val="tx1"/>
                </a:solidFill>
                <a:latin typeface="+mn-lt"/>
                <a:ea typeface="+mn-ea"/>
                <a:cs typeface="+mn-cs"/>
                <a:hlinkClick r:id="rId12"/>
              </a:rPr>
              <a:t>visage of the cast seemed to only reinforce its authenticity.</a:t>
            </a:r>
          </a:p>
          <a:p>
            <a:r>
              <a:rPr lang="en-US" sz="1200" kern="1200" baseline="0" dirty="0" smtClean="0">
                <a:solidFill>
                  <a:schemeClr val="tx1"/>
                </a:solidFill>
                <a:latin typeface="+mn-lt"/>
                <a:ea typeface="+mn-ea"/>
                <a:cs typeface="+mn-cs"/>
              </a:rPr>
              <a:t>Critic </a:t>
            </a:r>
            <a:r>
              <a:rPr lang="en-US" sz="1200" kern="1200" baseline="0" dirty="0" smtClean="0">
                <a:solidFill>
                  <a:schemeClr val="tx1"/>
                </a:solidFill>
                <a:latin typeface="+mn-lt"/>
                <a:ea typeface="+mn-ea"/>
                <a:cs typeface="+mn-cs"/>
                <a:hlinkClick r:id="rId13"/>
              </a:rPr>
              <a:t>Al Alvarez wrote in his book on suicide, </a:t>
            </a:r>
            <a:r>
              <a:rPr lang="en-US" sz="1200" i="1" kern="1200" baseline="0" dirty="0" smtClean="0">
                <a:solidFill>
                  <a:schemeClr val="tx1"/>
                </a:solidFill>
                <a:latin typeface="+mn-lt"/>
                <a:ea typeface="+mn-ea"/>
                <a:cs typeface="+mn-cs"/>
                <a:hlinkClick r:id="rId14"/>
              </a:rPr>
              <a:t>The Savage God: "I am told that a whole generation of German girls modeled their looks on her." According to Hans Hesse of the </a:t>
            </a:r>
            <a:r>
              <a:rPr lang="en-US" sz="1200" i="1" kern="1200" baseline="0" dirty="0" smtClean="0">
                <a:solidFill>
                  <a:schemeClr val="tx1"/>
                </a:solidFill>
                <a:latin typeface="+mn-lt"/>
                <a:ea typeface="+mn-ea"/>
                <a:cs typeface="+mn-cs"/>
                <a:hlinkClick r:id="rId15"/>
              </a:rPr>
              <a:t>University of Sussex, Alvarez reports, "the Inconnue became the erotic ideal of the period, as </a:t>
            </a:r>
            <a:r>
              <a:rPr lang="en-US" sz="1200" i="1" kern="1200" baseline="0" dirty="0" smtClean="0">
                <a:solidFill>
                  <a:schemeClr val="tx1"/>
                </a:solidFill>
                <a:latin typeface="+mn-lt"/>
                <a:ea typeface="+mn-ea"/>
                <a:cs typeface="+mn-cs"/>
                <a:hlinkClick r:id="rId16"/>
              </a:rPr>
              <a:t>Bardot was for the 1950s. He thinks that German actresses such as </a:t>
            </a:r>
            <a:r>
              <a:rPr lang="en-US" sz="1200" i="1" kern="1200" baseline="0" dirty="0" smtClean="0">
                <a:solidFill>
                  <a:schemeClr val="tx1"/>
                </a:solidFill>
                <a:latin typeface="+mn-lt"/>
                <a:ea typeface="+mn-ea"/>
                <a:cs typeface="+mn-cs"/>
                <a:hlinkClick r:id="rId17"/>
              </a:rPr>
              <a:t>Elisabeth Bergner modeled themselves on her. She was finally displaced as a paradigm by </a:t>
            </a:r>
            <a:r>
              <a:rPr lang="en-US" sz="1200" i="1" kern="1200" baseline="0" dirty="0" smtClean="0">
                <a:solidFill>
                  <a:schemeClr val="tx1"/>
                </a:solidFill>
                <a:latin typeface="+mn-lt"/>
                <a:ea typeface="+mn-ea"/>
                <a:cs typeface="+mn-cs"/>
                <a:hlinkClick r:id="rId18"/>
              </a:rPr>
              <a:t>Greta Garbo."</a:t>
            </a:r>
            <a:r>
              <a:rPr lang="en-US" sz="1200" i="1" kern="1200" baseline="30000" dirty="0" smtClean="0">
                <a:solidFill>
                  <a:schemeClr val="tx1"/>
                </a:solidFill>
                <a:latin typeface="+mn-lt"/>
                <a:ea typeface="+mn-ea"/>
                <a:cs typeface="+mn-cs"/>
                <a:hlinkClick r:id="rId18"/>
              </a:rPr>
              <a:t>[7]</a:t>
            </a:r>
            <a:endParaRPr lang="en-US" sz="1200" b="0" i="0" kern="1200" baseline="300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264B47-ED35-C047-8C59-362A75FE34B3}" type="slidenum">
              <a:rPr lang="en-US" smtClean="0"/>
              <a:t>12</a:t>
            </a:fld>
            <a:endParaRPr lang="en-US"/>
          </a:p>
        </p:txBody>
      </p:sp>
    </p:spTree>
    <p:extLst>
      <p:ext uri="{BB962C8B-B14F-4D97-AF65-F5344CB8AC3E}">
        <p14:creationId xmlns:p14="http://schemas.microsoft.com/office/powerpoint/2010/main" val="1305862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William Blake death mask</a:t>
            </a:r>
            <a:endParaRPr lang="en-US" dirty="0"/>
          </a:p>
        </p:txBody>
      </p:sp>
      <p:sp>
        <p:nvSpPr>
          <p:cNvPr id="4" name="Slide Number Placeholder 3"/>
          <p:cNvSpPr>
            <a:spLocks noGrp="1"/>
          </p:cNvSpPr>
          <p:nvPr>
            <p:ph type="sldNum" sz="quarter" idx="10"/>
          </p:nvPr>
        </p:nvSpPr>
        <p:spPr/>
        <p:txBody>
          <a:bodyPr/>
          <a:lstStyle/>
          <a:p>
            <a:fld id="{AF264B47-ED35-C047-8C59-362A75FE34B3}" type="slidenum">
              <a:rPr lang="en-US" smtClean="0"/>
              <a:t>13</a:t>
            </a:fld>
            <a:endParaRPr lang="en-US"/>
          </a:p>
        </p:txBody>
      </p:sp>
    </p:spTree>
    <p:extLst>
      <p:ext uri="{BB962C8B-B14F-4D97-AF65-F5344CB8AC3E}">
        <p14:creationId xmlns:p14="http://schemas.microsoft.com/office/powerpoint/2010/main" val="4266990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Anatomical and Forensic sculptor Eleanor Crook investigates the connections between the Forensic scientist and the effigy artist: a shared vigilance about the minutiae of the body, a sense of place and the clues left behind by unwonted activity; how Matter can bear witness to shady deeds and attempts to lie about the past. There is a relationship between the Pathology detective’s rational and intense search for a Cause of Death and our more philosophical anxieties about the nature of death and the anatomical mechanism of life. The forensic investigators collaborate with the corpse itself, which communicates the truth– via chemistry, anatomy and, perhaps, something less tangible – from beyond the morgue. </a:t>
            </a:r>
            <a:endParaRPr lang="en-US" dirty="0"/>
          </a:p>
        </p:txBody>
      </p:sp>
      <p:sp>
        <p:nvSpPr>
          <p:cNvPr id="4" name="Slide Number Placeholder 3"/>
          <p:cNvSpPr>
            <a:spLocks noGrp="1"/>
          </p:cNvSpPr>
          <p:nvPr>
            <p:ph type="sldNum" sz="quarter" idx="10"/>
          </p:nvPr>
        </p:nvSpPr>
        <p:spPr/>
        <p:txBody>
          <a:bodyPr/>
          <a:lstStyle/>
          <a:p>
            <a:fld id="{AF264B47-ED35-C047-8C59-362A75FE34B3}" type="slidenum">
              <a:rPr lang="en-US" smtClean="0"/>
              <a:t>14</a:t>
            </a:fld>
            <a:endParaRPr lang="en-US"/>
          </a:p>
        </p:txBody>
      </p:sp>
    </p:spTree>
    <p:extLst>
      <p:ext uri="{BB962C8B-B14F-4D97-AF65-F5344CB8AC3E}">
        <p14:creationId xmlns:p14="http://schemas.microsoft.com/office/powerpoint/2010/main" val="1558769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dirty="0" smtClean="0">
                <a:solidFill>
                  <a:schemeClr val="tx1"/>
                </a:solidFill>
                <a:latin typeface="+mn-lt"/>
                <a:ea typeface="+mn-ea"/>
                <a:cs typeface="+mn-cs"/>
              </a:rPr>
              <a:t>Self</a:t>
            </a:r>
            <a:r>
              <a:rPr lang="en-US" sz="1200" i="0" kern="1200" dirty="0" smtClean="0">
                <a:solidFill>
                  <a:schemeClr val="tx1"/>
                </a:solidFill>
                <a:latin typeface="+mn-lt"/>
                <a:ea typeface="+mn-ea"/>
                <a:cs typeface="+mn-cs"/>
              </a:rPr>
              <a:t> is a self-portrait of the artist, but one that literally uses his body as material since the cast of Quinn's head, immersed in frozen silicone, is created from ten pints of his own blood. In this way, the materiality of the sculpture has both a symbolic and real function. The work was made at a time when Quinn was an alcoholic and a notion of dependency – of things needing to be plugged in or connected to something to survive – is apparent since the work needs electricity to retain its frozen appearance. A further iteration made every five years, this series of sculptures presents a cumulative index of passing time and an ongoing self-portrait of the artist's ageing and changing self.</a:t>
            </a:r>
            <a:endParaRPr lang="en-US" dirty="0"/>
          </a:p>
        </p:txBody>
      </p:sp>
      <p:sp>
        <p:nvSpPr>
          <p:cNvPr id="4" name="Slide Number Placeholder 3"/>
          <p:cNvSpPr>
            <a:spLocks noGrp="1"/>
          </p:cNvSpPr>
          <p:nvPr>
            <p:ph type="sldNum" sz="quarter" idx="10"/>
          </p:nvPr>
        </p:nvSpPr>
        <p:spPr/>
        <p:txBody>
          <a:bodyPr/>
          <a:lstStyle/>
          <a:p>
            <a:fld id="{AF264B47-ED35-C047-8C59-362A75FE34B3}" type="slidenum">
              <a:rPr lang="en-US" smtClean="0"/>
              <a:t>15</a:t>
            </a:fld>
            <a:endParaRPr lang="en-US"/>
          </a:p>
        </p:txBody>
      </p:sp>
    </p:spTree>
    <p:extLst>
      <p:ext uri="{BB962C8B-B14F-4D97-AF65-F5344CB8AC3E}">
        <p14:creationId xmlns:p14="http://schemas.microsoft.com/office/powerpoint/2010/main" val="212433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262C394-652A-EF43-83AB-80F8B476F69D}" type="slidenum">
              <a:rPr lang="en-US" sz="1200"/>
              <a:pPr eaLnBrk="1" hangingPunct="1"/>
              <a:t>16</a:t>
            </a:fld>
            <a:endParaRPr lang="en-US" sz="1200"/>
          </a:p>
        </p:txBody>
      </p:sp>
      <p:sp>
        <p:nvSpPr>
          <p:cNvPr id="148482" name="Slide Image Placeholder 1"/>
          <p:cNvSpPr>
            <a:spLocks noGrp="1" noRot="1" noChangeAspect="1" noTextEdit="1"/>
          </p:cNvSpPr>
          <p:nvPr>
            <p:ph type="sldImg"/>
          </p:nvPr>
        </p:nvSpPr>
        <p:spPr>
          <a:ln/>
        </p:spPr>
      </p:sp>
      <p:sp>
        <p:nvSpPr>
          <p:cNvPr id="148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US" sz="800"/>
              <a:t>The model for this </a:t>
            </a:r>
            <a:r>
              <a:rPr lang="en-US" sz="800">
                <a:hlinkClick r:id="rId3" tooltip="Glossary definition for 'Sculpture'"/>
              </a:rPr>
              <a:t>sculpture</a:t>
            </a:r>
            <a:r>
              <a:rPr lang="en-US" sz="800"/>
              <a:t> was a girl named Marie Van Goethen, who was a pupil in the ballet class at the Opéra. As Charles W. Millard has pointed out, her identity is established by a </a:t>
            </a:r>
            <a:r>
              <a:rPr lang="en-US" sz="800">
                <a:hlinkClick r:id="rId4" tooltip="Glossary definition for 'Drawing'"/>
              </a:rPr>
              <a:t>drawing</a:t>
            </a:r>
            <a:r>
              <a:rPr lang="en-US" sz="800"/>
              <a:t> in the Louvre clearly done as a study for the sculpture which is annotated at the top, in the artist's hand, '36 rue de Douai Marie', coupled with the fact that Degas' notebook 2 (Reff 1880-1884) contains the address 'Marie Van Gutten 36 rue de Douai'. Marie Van Goethen (as her correct name seems to have been) was born in Paris on 17 February 1864, the daughter of a Belgian couple who were tailor and laundress. She was one of three sisters, all of whom were ballet students at the Opéra, and all of whom seem to have modelled for Degas. </a:t>
            </a:r>
            <a:br>
              <a:rPr lang="en-US" sz="800"/>
            </a:br>
            <a:endParaRPr lang="en-US" sz="800"/>
          </a:p>
          <a:p>
            <a:pPr eaLnBrk="1" hangingPunct="1">
              <a:lnSpc>
                <a:spcPct val="80000"/>
              </a:lnSpc>
              <a:spcBef>
                <a:spcPct val="0"/>
              </a:spcBef>
            </a:pPr>
            <a:r>
              <a:rPr lang="en-US" sz="800"/>
              <a:t>Degas began by making a series of drawings of her both nude and dressed, and by modelling a study of her in the nude (Rewald No.XIX). The original wax not only had a gauze tutu, but a ribbed-silk bodice, pinkish ballet slippers and a wig, probably of horsehair, all of which were covered with a thin coating of wax. In addition, the figure was tinted to enhance the illusion of life. Though a wax statuette of this title was listed in the catalogue of the fifth </a:t>
            </a:r>
            <a:r>
              <a:rPr lang="en-US" sz="800">
                <a:hlinkClick r:id="rId5" tooltip="Glossary definition for 'Impressionism'"/>
              </a:rPr>
              <a:t>Impressionist</a:t>
            </a:r>
            <a:r>
              <a:rPr lang="en-US" sz="800"/>
              <a:t> exhibition in April 1880, it was not exhibited there and it is unclear whether the work Degas intended to show was the nude study or the final, dressed version. The final work was subsequently exhibited the following year at the sixth Impressionist exhibition in April-May 1881 (arriving several days after the exhibition opened), when its very unusual character aroused much astonishment. It was the only one of Degas' sculptures exhibited in his lifetime, and was displayed in a glass case. </a:t>
            </a:r>
            <a:br>
              <a:rPr lang="en-US" sz="800"/>
            </a:br>
            <a:endParaRPr lang="en-US" sz="800"/>
          </a:p>
          <a:p>
            <a:pPr eaLnBrk="1" hangingPunct="1">
              <a:lnSpc>
                <a:spcPct val="80000"/>
              </a:lnSpc>
              <a:spcBef>
                <a:spcPct val="0"/>
              </a:spcBef>
            </a:pPr>
            <a:r>
              <a:rPr lang="en-US" sz="800"/>
              <a:t>Marie Van Goethen was fourteen on 17 February 1878, so Degas must have started on the nude version some time after that date and probably continued working on it at intervals throughout 1879. The dressed figure was apparently begun either towards the end of 1879 or, more probably, in the spring of 1880, after Degas decided not to exhibit the nude version at the fifth Impressionist exhibition, and he seems to have added the finishing touches to it at the beginning of April 1881, during the first days of the following exhibition. </a:t>
            </a:r>
            <a:br>
              <a:rPr lang="en-US" sz="800"/>
            </a:br>
            <a:endParaRPr lang="en-US" sz="800"/>
          </a:p>
          <a:p>
            <a:pPr eaLnBrk="1" hangingPunct="1">
              <a:lnSpc>
                <a:spcPct val="80000"/>
              </a:lnSpc>
              <a:spcBef>
                <a:spcPct val="0"/>
              </a:spcBef>
            </a:pPr>
            <a:r>
              <a:rPr lang="en-US" sz="800"/>
              <a:t>Though the </a:t>
            </a:r>
            <a:r>
              <a:rPr lang="en-US" sz="800">
                <a:hlinkClick r:id="rId6" tooltip="Glossary definition for 'Cast'"/>
              </a:rPr>
              <a:t>casting</a:t>
            </a:r>
            <a:r>
              <a:rPr lang="en-US" sz="800"/>
              <a:t> of the other waxes was begun in 1919, the first </a:t>
            </a:r>
            <a:r>
              <a:rPr lang="en-US" sz="800">
                <a:hlinkClick r:id="rId7" tooltip="Glossary definition for 'Metal'"/>
              </a:rPr>
              <a:t>bronze</a:t>
            </a:r>
            <a:r>
              <a:rPr lang="en-US" sz="800"/>
              <a:t> cast of this work was not made until late 1922 (cf. </a:t>
            </a:r>
            <a:r>
              <a:rPr lang="en-US" sz="800" i="1"/>
              <a:t>L'Art et les Artistes</a:t>
            </a:r>
            <a:r>
              <a:rPr lang="en-US" sz="800"/>
              <a:t>, January 1923, p.158), owing to the great technical difficulties involved. Indeed, until 1920 it was uncertain whether the piece would be cast at all or sold separately. With the exception of 'Woman walking in the Street', which for some reason was only cast at the time in an </a:t>
            </a:r>
            <a:r>
              <a:rPr lang="en-US" sz="800">
                <a:hlinkClick r:id="rId8" tooltip="Glossary definition for 'Edition'"/>
              </a:rPr>
              <a:t>edition</a:t>
            </a:r>
            <a:r>
              <a:rPr lang="en-US" sz="800"/>
              <a:t> of two, the other 72 surviving sculptures were all cast by Hébrard on behalf of the Degas heirs in an edition of twenty-two, twenty for sale and one each for Hébrard and the heirs, plus a bronze master cast, making a total of twenty-three. Each cast is incised with an Arabic number from 1 to 72 identifying the sculpture, and the twenty sets for sale are also marked with a letter from A to T. The casts of the 'Little Dancer aged Fourteen' are not numbered and were thought for many years to have been cast in a smaller edition. However it now seems that there is probably the full number in existence, and some, if not all, of those made for sale are said by Charles W. Millard to be marked with a letter either on the wooden base or on the left thigh under the skirt 40.7 cm from the base. The Tate's cast does not appear to have a letter (unless one reads an irregularity in the bronze surface of the thigh as an </a:t>
            </a:r>
            <a:r>
              <a:rPr lang="en-US" sz="800">
                <a:hlinkClick r:id="rId9" tooltip="Glossary definition for 'Embossed'"/>
              </a:rPr>
              <a:t>embossed</a:t>
            </a:r>
            <a:r>
              <a:rPr lang="en-US" sz="800"/>
              <a:t> 'C'), but this may be because it is one of those that came from the Hébrard family. </a:t>
            </a:r>
            <a:br>
              <a:rPr lang="en-US" sz="800"/>
            </a:br>
            <a:endParaRPr lang="en-US" sz="800"/>
          </a:p>
          <a:p>
            <a:pPr eaLnBrk="1" hangingPunct="1">
              <a:lnSpc>
                <a:spcPct val="80000"/>
              </a:lnSpc>
              <a:spcBef>
                <a:spcPct val="0"/>
              </a:spcBef>
            </a:pPr>
            <a:r>
              <a:rPr lang="en-US" sz="800"/>
              <a:t>According to Lafond the cracks below the left shoulder and at the right wrist were caused by the arms of the wax falling off, but it seems more likely that they were due simply to shrinkage of the wax. The bronze casts were dressed after the original with a tutu by Degas' niece Jeanne Fèvre. </a:t>
            </a:r>
            <a:br>
              <a:rPr lang="en-US" sz="800"/>
            </a:br>
            <a:endParaRPr lang="en-US" sz="800"/>
          </a:p>
          <a:p>
            <a:pPr eaLnBrk="1" hangingPunct="1">
              <a:lnSpc>
                <a:spcPct val="80000"/>
              </a:lnSpc>
              <a:spcBef>
                <a:spcPct val="0"/>
              </a:spcBef>
            </a:pPr>
            <a:r>
              <a:rPr lang="en-US" sz="800"/>
              <a:t>The original waxes of this and all the Tate's other sculptures by Degas now belong to Mr and Mrs Paul Mellon in Washington, DC. </a:t>
            </a:r>
          </a:p>
          <a:p>
            <a:pPr eaLnBrk="1" hangingPunct="1">
              <a:lnSpc>
                <a:spcPct val="80000"/>
              </a:lnSpc>
              <a:spcBef>
                <a:spcPct val="0"/>
              </a:spcBef>
            </a:pPr>
            <a:endParaRPr lang="en-US" sz="800"/>
          </a:p>
        </p:txBody>
      </p:sp>
      <p:sp>
        <p:nvSpPr>
          <p:cNvPr id="148484" name="Slide Number Placeholder 3"/>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eaLnBrk="1" hangingPunct="1"/>
            <a:fld id="{2A5E2902-5465-C34A-9999-AA90FA9F5EC9}" type="slidenum">
              <a:rPr lang="en-US" sz="1200">
                <a:latin typeface="Calibri" charset="0"/>
              </a:rPr>
              <a:pPr algn="r" eaLnBrk="1" hangingPunct="1"/>
              <a:t>16</a:t>
            </a:fld>
            <a:endParaRPr lang="en-US" sz="1200">
              <a:latin typeface="Calibri"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smtClean="0">
                <a:solidFill>
                  <a:schemeClr val="tx1"/>
                </a:solidFill>
                <a:latin typeface="+mn-lt"/>
                <a:ea typeface="+mn-ea"/>
                <a:cs typeface="+mn-cs"/>
              </a:rPr>
              <a:t>Mask II</a:t>
            </a:r>
            <a:r>
              <a:rPr lang="en-US" sz="1200" i="0" kern="1200" smtClean="0">
                <a:solidFill>
                  <a:schemeClr val="tx1"/>
                </a:solidFill>
                <a:latin typeface="+mn-lt"/>
                <a:ea typeface="+mn-ea"/>
                <a:cs typeface="+mn-cs"/>
              </a:rPr>
              <a:t> (2001-2002) is believed to be a self-portrait</a:t>
            </a:r>
            <a:endParaRPr lang="en-US"/>
          </a:p>
        </p:txBody>
      </p:sp>
      <p:sp>
        <p:nvSpPr>
          <p:cNvPr id="4" name="Slide Number Placeholder 3"/>
          <p:cNvSpPr>
            <a:spLocks noGrp="1"/>
          </p:cNvSpPr>
          <p:nvPr>
            <p:ph type="sldNum" sz="quarter" idx="10"/>
          </p:nvPr>
        </p:nvSpPr>
        <p:spPr/>
        <p:txBody>
          <a:bodyPr/>
          <a:lstStyle/>
          <a:p>
            <a:fld id="{AF264B47-ED35-C047-8C59-362A75FE34B3}" type="slidenum">
              <a:rPr lang="en-US" smtClean="0"/>
              <a:t>17</a:t>
            </a:fld>
            <a:endParaRPr lang="en-US"/>
          </a:p>
        </p:txBody>
      </p:sp>
    </p:spTree>
    <p:extLst>
      <p:ext uri="{BB962C8B-B14F-4D97-AF65-F5344CB8AC3E}">
        <p14:creationId xmlns:p14="http://schemas.microsoft.com/office/powerpoint/2010/main" val="7797282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Gavin Turk, Bum, 1998</a:t>
            </a:r>
            <a:endParaRPr lang="en-US" dirty="0"/>
          </a:p>
        </p:txBody>
      </p:sp>
      <p:sp>
        <p:nvSpPr>
          <p:cNvPr id="4" name="Slide Number Placeholder 3"/>
          <p:cNvSpPr>
            <a:spLocks noGrp="1"/>
          </p:cNvSpPr>
          <p:nvPr>
            <p:ph type="sldNum" sz="quarter" idx="10"/>
          </p:nvPr>
        </p:nvSpPr>
        <p:spPr/>
        <p:txBody>
          <a:bodyPr/>
          <a:lstStyle/>
          <a:p>
            <a:fld id="{AF264B47-ED35-C047-8C59-362A75FE34B3}" type="slidenum">
              <a:rPr lang="en-US" smtClean="0"/>
              <a:t>18</a:t>
            </a:fld>
            <a:endParaRPr lang="en-US"/>
          </a:p>
        </p:txBody>
      </p:sp>
    </p:spTree>
    <p:extLst>
      <p:ext uri="{BB962C8B-B14F-4D97-AF65-F5344CB8AC3E}">
        <p14:creationId xmlns:p14="http://schemas.microsoft.com/office/powerpoint/2010/main" val="1125856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CF636F7-59BE-2944-9923-D0C7A39EFBFE}" type="datetimeFigureOut">
              <a:rPr lang="en-US" smtClean="0"/>
              <a:t>22/02/2018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37903083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CF636F7-59BE-2944-9923-D0C7A39EFBFE}" type="datetimeFigureOut">
              <a:rPr lang="en-US" smtClean="0"/>
              <a:t>22/02/2018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2987045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CF636F7-59BE-2944-9923-D0C7A39EFBFE}" type="datetimeFigureOut">
              <a:rPr lang="en-US" smtClean="0"/>
              <a:t>22/02/2018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2955469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CF636F7-59BE-2944-9923-D0C7A39EFBFE}" type="datetimeFigureOut">
              <a:rPr lang="en-US" smtClean="0"/>
              <a:t>22/02/2018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1446069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CF636F7-59BE-2944-9923-D0C7A39EFBFE}" type="datetimeFigureOut">
              <a:rPr lang="en-US" smtClean="0"/>
              <a:t>22/02/2018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126930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CF636F7-59BE-2944-9923-D0C7A39EFBFE}" type="datetimeFigureOut">
              <a:rPr lang="en-US" smtClean="0"/>
              <a:t>22/02/2018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919473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F636F7-59BE-2944-9923-D0C7A39EFBFE}" type="datetimeFigureOut">
              <a:rPr lang="en-US" smtClean="0"/>
              <a:t>22/02/2018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448609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CF636F7-59BE-2944-9923-D0C7A39EFBFE}" type="datetimeFigureOut">
              <a:rPr lang="en-US" smtClean="0"/>
              <a:t>22/02/2018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3627404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CF636F7-59BE-2944-9923-D0C7A39EFBFE}" type="datetimeFigureOut">
              <a:rPr lang="en-US" smtClean="0"/>
              <a:t>22/02/2018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278983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CF636F7-59BE-2944-9923-D0C7A39EFBFE}" type="datetimeFigureOut">
              <a:rPr lang="en-US" smtClean="0"/>
              <a:t>22/02/2018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2561403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CF636F7-59BE-2944-9923-D0C7A39EFBFE}" type="datetimeFigureOut">
              <a:rPr lang="en-US" smtClean="0"/>
              <a:t>22/02/2018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521C60-5DE5-C046-B5D5-2D14E764EE84}" type="slidenum">
              <a:rPr lang="en-US" smtClean="0"/>
              <a:t>‹#›</a:t>
            </a:fld>
            <a:endParaRPr lang="en-US"/>
          </a:p>
        </p:txBody>
      </p:sp>
    </p:spTree>
    <p:extLst>
      <p:ext uri="{BB962C8B-B14F-4D97-AF65-F5344CB8AC3E}">
        <p14:creationId xmlns:p14="http://schemas.microsoft.com/office/powerpoint/2010/main" val="153275926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F636F7-59BE-2944-9923-D0C7A39EFBFE}" type="datetimeFigureOut">
              <a:rPr lang="en-US" smtClean="0"/>
              <a:t>22/02/2018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521C60-5DE5-C046-B5D5-2D14E764EE84}" type="slidenum">
              <a:rPr lang="en-US" smtClean="0"/>
              <a:t>‹#›</a:t>
            </a:fld>
            <a:endParaRPr lang="en-US"/>
          </a:p>
        </p:txBody>
      </p:sp>
    </p:spTree>
    <p:extLst>
      <p:ext uri="{BB962C8B-B14F-4D97-AF65-F5344CB8AC3E}">
        <p14:creationId xmlns:p14="http://schemas.microsoft.com/office/powerpoint/2010/main" val="4602501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royalacademy.org.uk/exhibition/from-life"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9.jpeg"/><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hyperlink" Target="https://www.youtube.com/watch?v=1yCe51xHmec" TargetMode="External"/><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png"/><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 Id="rId3" Type="http://schemas.openxmlformats.org/officeDocument/2006/relationships/image" Target="../media/image1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 Id="rId3" Type="http://schemas.openxmlformats.org/officeDocument/2006/relationships/image" Target="../media/image1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3"/>
          <a:stretch>
            <a:fillRect/>
          </a:stretch>
        </p:blipFill>
        <p:spPr>
          <a:xfrm>
            <a:off x="2279650" y="466725"/>
            <a:ext cx="4584700" cy="3327400"/>
          </a:xfrm>
          <a:prstGeom prst="rect">
            <a:avLst/>
          </a:prstGeom>
        </p:spPr>
      </p:pic>
    </p:spTree>
    <p:extLst>
      <p:ext uri="{BB962C8B-B14F-4D97-AF65-F5344CB8AC3E}">
        <p14:creationId xmlns:p14="http://schemas.microsoft.com/office/powerpoint/2010/main" val="2963142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3105835"/>
            <a:ext cx="4572000" cy="923330"/>
          </a:xfrm>
          <a:prstGeom prst="rect">
            <a:avLst/>
          </a:prstGeom>
        </p:spPr>
        <p:txBody>
          <a:bodyPr>
            <a:spAutoFit/>
          </a:bodyPr>
          <a:lstStyle/>
          <a:p>
            <a:r>
              <a:rPr lang="en-US" dirty="0" smtClean="0">
                <a:hlinkClick r:id="rId2"/>
              </a:rPr>
              <a:t>https://www.royalacademy.org.uk/exhibition/from-life</a:t>
            </a:r>
            <a:endParaRPr lang="en-US" dirty="0" smtClean="0"/>
          </a:p>
          <a:p>
            <a:endParaRPr lang="en-US" dirty="0"/>
          </a:p>
        </p:txBody>
      </p:sp>
    </p:spTree>
    <p:extLst>
      <p:ext uri="{BB962C8B-B14F-4D97-AF65-F5344CB8AC3E}">
        <p14:creationId xmlns:p14="http://schemas.microsoft.com/office/powerpoint/2010/main" val="3567308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120900" y="0"/>
            <a:ext cx="4883218" cy="6858000"/>
          </a:xfrm>
          <a:prstGeom prst="rect">
            <a:avLst/>
          </a:prstGeom>
        </p:spPr>
      </p:pic>
    </p:spTree>
    <p:extLst>
      <p:ext uri="{BB962C8B-B14F-4D97-AF65-F5344CB8AC3E}">
        <p14:creationId xmlns:p14="http://schemas.microsoft.com/office/powerpoint/2010/main" val="2585273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739900" y="0"/>
            <a:ext cx="5654417" cy="6858000"/>
          </a:xfrm>
          <a:prstGeom prst="rect">
            <a:avLst/>
          </a:prstGeom>
        </p:spPr>
      </p:pic>
    </p:spTree>
    <p:extLst>
      <p:ext uri="{BB962C8B-B14F-4D97-AF65-F5344CB8AC3E}">
        <p14:creationId xmlns:p14="http://schemas.microsoft.com/office/powerpoint/2010/main" val="549583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76500" y="0"/>
            <a:ext cx="4170521" cy="6858000"/>
          </a:xfrm>
          <a:prstGeom prst="rect">
            <a:avLst/>
          </a:prstGeom>
        </p:spPr>
      </p:pic>
    </p:spTree>
    <p:extLst>
      <p:ext uri="{BB962C8B-B14F-4D97-AF65-F5344CB8AC3E}">
        <p14:creationId xmlns:p14="http://schemas.microsoft.com/office/powerpoint/2010/main" val="3440152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717397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260350"/>
            <a:ext cx="9667875" cy="641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846350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113" y="333375"/>
            <a:ext cx="5791200" cy="610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1074" name="TextBox 2"/>
          <p:cNvSpPr txBox="1">
            <a:spLocks noChangeArrowheads="1"/>
          </p:cNvSpPr>
          <p:nvPr/>
        </p:nvSpPr>
        <p:spPr bwMode="auto">
          <a:xfrm>
            <a:off x="0" y="5373688"/>
            <a:ext cx="3224213" cy="203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800" b="1"/>
              <a:t>Camille Claudel (1864-1943)</a:t>
            </a:r>
          </a:p>
          <a:p>
            <a:pPr eaLnBrk="1" hangingPunct="1"/>
            <a:r>
              <a:rPr lang="en-US" sz="1800" b="1" i="1"/>
              <a:t>Clotho</a:t>
            </a:r>
          </a:p>
          <a:p>
            <a:pPr eaLnBrk="1" hangingPunct="1"/>
            <a:endParaRPr lang="en-US" sz="1800"/>
          </a:p>
          <a:p>
            <a:pPr eaLnBrk="1" hangingPunct="1"/>
            <a:r>
              <a:rPr lang="en-US" sz="1800"/>
              <a:t>H. 90 cm ; W. 49,3 cm ;</a:t>
            </a:r>
          </a:p>
          <a:p>
            <a:pPr eaLnBrk="1" hangingPunct="1"/>
            <a:r>
              <a:rPr lang="en-US" sz="1800"/>
              <a:t> D. 43 cm</a:t>
            </a:r>
          </a:p>
          <a:p>
            <a:pPr eaLnBrk="1" hangingPunct="1"/>
            <a:endParaRPr lang="en-US" sz="1800" b="1"/>
          </a:p>
          <a:p>
            <a:pPr eaLnBrk="1" hangingPunct="1"/>
            <a:endParaRPr lang="en-GB" sz="1800"/>
          </a:p>
        </p:txBody>
      </p:sp>
    </p:spTree>
    <p:extLst>
      <p:ext uri="{BB962C8B-B14F-4D97-AF65-F5344CB8AC3E}">
        <p14:creationId xmlns:p14="http://schemas.microsoft.com/office/powerpoint/2010/main" val="1266156121"/>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4663" y="476250"/>
            <a:ext cx="4445000" cy="591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22"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476250"/>
            <a:ext cx="3571875"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611992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93900" y="0"/>
            <a:ext cx="5145510" cy="6858000"/>
          </a:xfrm>
          <a:prstGeom prst="rect">
            <a:avLst/>
          </a:prstGeom>
        </p:spPr>
      </p:pic>
    </p:spTree>
    <p:extLst>
      <p:ext uri="{BB962C8B-B14F-4D97-AF65-F5344CB8AC3E}">
        <p14:creationId xmlns:p14="http://schemas.microsoft.com/office/powerpoint/2010/main" val="4122761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298700" y="0"/>
            <a:ext cx="4522839" cy="6858000"/>
          </a:xfrm>
          <a:prstGeom prst="rect">
            <a:avLst/>
          </a:prstGeom>
        </p:spPr>
      </p:pic>
    </p:spTree>
    <p:extLst>
      <p:ext uri="{BB962C8B-B14F-4D97-AF65-F5344CB8AC3E}">
        <p14:creationId xmlns:p14="http://schemas.microsoft.com/office/powerpoint/2010/main" val="3182856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298700" y="381000"/>
            <a:ext cx="4546600" cy="6096000"/>
          </a:xfrm>
          <a:prstGeom prst="rect">
            <a:avLst/>
          </a:prstGeom>
        </p:spPr>
      </p:pic>
    </p:spTree>
    <p:extLst>
      <p:ext uri="{BB962C8B-B14F-4D97-AF65-F5344CB8AC3E}">
        <p14:creationId xmlns:p14="http://schemas.microsoft.com/office/powerpoint/2010/main" val="1382158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062906" y="597566"/>
            <a:ext cx="4081093" cy="6133434"/>
          </a:xfrm>
          <a:prstGeom prst="rect">
            <a:avLst/>
          </a:prstGeom>
        </p:spPr>
      </p:pic>
      <p:sp>
        <p:nvSpPr>
          <p:cNvPr id="3" name="TextBox 2"/>
          <p:cNvSpPr txBox="1"/>
          <p:nvPr/>
        </p:nvSpPr>
        <p:spPr>
          <a:xfrm>
            <a:off x="125177" y="5956983"/>
            <a:ext cx="4597871" cy="369332"/>
          </a:xfrm>
          <a:prstGeom prst="rect">
            <a:avLst/>
          </a:prstGeom>
          <a:noFill/>
        </p:spPr>
        <p:txBody>
          <a:bodyPr wrap="none" rtlCol="0">
            <a:spAutoFit/>
          </a:bodyPr>
          <a:lstStyle/>
          <a:p>
            <a:r>
              <a:rPr lang="en-US" dirty="0" smtClean="0"/>
              <a:t>http://</a:t>
            </a:r>
            <a:r>
              <a:rPr lang="en-US" dirty="0" err="1" smtClean="0"/>
              <a:t>www.bbc.co.uk</a:t>
            </a:r>
            <a:r>
              <a:rPr lang="en-US" dirty="0" smtClean="0"/>
              <a:t>/</a:t>
            </a:r>
            <a:r>
              <a:rPr lang="en-US" dirty="0" err="1" smtClean="0"/>
              <a:t>programmes</a:t>
            </a:r>
            <a:r>
              <a:rPr lang="en-US" dirty="0" smtClean="0"/>
              <a:t>/b0939wgs</a:t>
            </a:r>
            <a:endParaRPr lang="en-US" dirty="0"/>
          </a:p>
        </p:txBody>
      </p:sp>
      <p:sp>
        <p:nvSpPr>
          <p:cNvPr id="4" name="Rectangle 3"/>
          <p:cNvSpPr/>
          <p:nvPr/>
        </p:nvSpPr>
        <p:spPr>
          <a:xfrm>
            <a:off x="138113" y="2965515"/>
            <a:ext cx="4572000" cy="923330"/>
          </a:xfrm>
          <a:prstGeom prst="rect">
            <a:avLst/>
          </a:prstGeom>
        </p:spPr>
        <p:txBody>
          <a:bodyPr>
            <a:spAutoFit/>
          </a:bodyPr>
          <a:lstStyle/>
          <a:p>
            <a:r>
              <a:rPr lang="en-US" dirty="0" smtClean="0"/>
              <a:t>http://</a:t>
            </a:r>
            <a:r>
              <a:rPr lang="en-US" dirty="0" err="1" smtClean="0"/>
              <a:t>www.bbc.co.uk</a:t>
            </a:r>
            <a:r>
              <a:rPr lang="en-US" dirty="0" smtClean="0"/>
              <a:t>/news/</a:t>
            </a:r>
            <a:r>
              <a:rPr lang="en-US" dirty="0" err="1" smtClean="0"/>
              <a:t>av</a:t>
            </a:r>
            <a:r>
              <a:rPr lang="en-US" dirty="0" smtClean="0"/>
              <a:t>/magazine-23355060/the-man-behind-the-death-mask</a:t>
            </a:r>
            <a:endParaRPr lang="en-US" dirty="0"/>
          </a:p>
        </p:txBody>
      </p:sp>
      <p:sp>
        <p:nvSpPr>
          <p:cNvPr id="5" name="TextBox 4"/>
          <p:cNvSpPr txBox="1"/>
          <p:nvPr/>
        </p:nvSpPr>
        <p:spPr>
          <a:xfrm>
            <a:off x="125177" y="1605958"/>
            <a:ext cx="5022679" cy="646331"/>
          </a:xfrm>
          <a:prstGeom prst="rect">
            <a:avLst/>
          </a:prstGeom>
          <a:noFill/>
        </p:spPr>
        <p:txBody>
          <a:bodyPr wrap="none" rtlCol="0">
            <a:spAutoFit/>
          </a:bodyPr>
          <a:lstStyle/>
          <a:p>
            <a:r>
              <a:rPr lang="en-US" dirty="0">
                <a:hlinkClick r:id="rId4"/>
              </a:rPr>
              <a:t>https://www.youtube.com/watch?v=</a:t>
            </a:r>
            <a:r>
              <a:rPr lang="en-US" dirty="0" smtClean="0">
                <a:hlinkClick r:id="rId4"/>
              </a:rPr>
              <a:t>1yCe51xHmec</a:t>
            </a:r>
            <a:endParaRPr lang="en-US" dirty="0" smtClean="0"/>
          </a:p>
          <a:p>
            <a:endParaRPr lang="en-US" dirty="0"/>
          </a:p>
        </p:txBody>
      </p:sp>
    </p:spTree>
    <p:extLst>
      <p:ext uri="{BB962C8B-B14F-4D97-AF65-F5344CB8AC3E}">
        <p14:creationId xmlns:p14="http://schemas.microsoft.com/office/powerpoint/2010/main" val="2167394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03359" y="373479"/>
            <a:ext cx="7420033" cy="4770021"/>
          </a:xfrm>
          <a:prstGeom prst="rect">
            <a:avLst/>
          </a:prstGeom>
        </p:spPr>
      </p:pic>
    </p:spTree>
    <p:extLst>
      <p:ext uri="{BB962C8B-B14F-4D97-AF65-F5344CB8AC3E}">
        <p14:creationId xmlns:p14="http://schemas.microsoft.com/office/powerpoint/2010/main" val="198975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739900" y="0"/>
            <a:ext cx="5655469" cy="6858000"/>
          </a:xfrm>
          <a:prstGeom prst="rect">
            <a:avLst/>
          </a:prstGeom>
        </p:spPr>
      </p:pic>
    </p:spTree>
    <p:extLst>
      <p:ext uri="{BB962C8B-B14F-4D97-AF65-F5344CB8AC3E}">
        <p14:creationId xmlns:p14="http://schemas.microsoft.com/office/powerpoint/2010/main" val="266448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7" name="Title 1"/>
          <p:cNvSpPr>
            <a:spLocks noGrp="1"/>
          </p:cNvSpPr>
          <p:nvPr>
            <p:ph type="ctrTitle" idx="4294967295"/>
          </p:nvPr>
        </p:nvSpPr>
        <p:spPr>
          <a:xfrm>
            <a:off x="685800" y="2130425"/>
            <a:ext cx="7772400" cy="1470025"/>
          </a:xfrm>
        </p:spPr>
        <p:txBody>
          <a:bodyPr/>
          <a:lstStyle/>
          <a:p>
            <a:pPr eaLnBrk="1" hangingPunct="1"/>
            <a:endParaRPr lang="en-US">
              <a:latin typeface="Arial" charset="0"/>
            </a:endParaRPr>
          </a:p>
        </p:txBody>
      </p:sp>
      <p:sp>
        <p:nvSpPr>
          <p:cNvPr id="147458" name="Subtitle 2"/>
          <p:cNvSpPr>
            <a:spLocks noGrp="1"/>
          </p:cNvSpPr>
          <p:nvPr>
            <p:ph type="subTitle" idx="4294967295"/>
          </p:nvPr>
        </p:nvSpPr>
        <p:spPr>
          <a:xfrm>
            <a:off x="1371600" y="3886200"/>
            <a:ext cx="6400800" cy="1752600"/>
          </a:xfrm>
        </p:spPr>
        <p:txBody>
          <a:bodyPr/>
          <a:lstStyle/>
          <a:p>
            <a:pPr marL="0" indent="0" algn="ctr" eaLnBrk="1" hangingPunct="1">
              <a:buFontTx/>
              <a:buNone/>
            </a:pPr>
            <a:endParaRPr lang="en-US">
              <a:solidFill>
                <a:srgbClr val="898989"/>
              </a:solidFill>
              <a:latin typeface="Arial" charset="0"/>
            </a:endParaRPr>
          </a:p>
        </p:txBody>
      </p:sp>
      <p:pic>
        <p:nvPicPr>
          <p:cNvPr id="14745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35550" y="44450"/>
            <a:ext cx="3689350" cy="6742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746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115888"/>
            <a:ext cx="3887787" cy="6659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453977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457200" y="177800"/>
            <a:ext cx="8229600" cy="6502400"/>
          </a:xfrm>
          <a:prstGeom prst="rect">
            <a:avLst/>
          </a:prstGeom>
        </p:spPr>
      </p:pic>
    </p:spTree>
    <p:extLst>
      <p:ext uri="{BB962C8B-B14F-4D97-AF65-F5344CB8AC3E}">
        <p14:creationId xmlns:p14="http://schemas.microsoft.com/office/powerpoint/2010/main" val="1615666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133600" y="0"/>
            <a:ext cx="4869180" cy="6858000"/>
          </a:xfrm>
          <a:prstGeom prst="rect">
            <a:avLst/>
          </a:prstGeom>
        </p:spPr>
      </p:pic>
    </p:spTree>
    <p:extLst>
      <p:ext uri="{BB962C8B-B14F-4D97-AF65-F5344CB8AC3E}">
        <p14:creationId xmlns:p14="http://schemas.microsoft.com/office/powerpoint/2010/main" val="699642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35631" y="54340"/>
            <a:ext cx="4967688" cy="6609550"/>
          </a:xfrm>
          <a:prstGeom prst="rect">
            <a:avLst/>
          </a:prstGeom>
        </p:spPr>
      </p:pic>
    </p:spTree>
    <p:extLst>
      <p:ext uri="{BB962C8B-B14F-4D97-AF65-F5344CB8AC3E}">
        <p14:creationId xmlns:p14="http://schemas.microsoft.com/office/powerpoint/2010/main" val="2258513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89100" y="0"/>
            <a:ext cx="5748933" cy="6858000"/>
          </a:xfrm>
          <a:prstGeom prst="rect">
            <a:avLst/>
          </a:prstGeom>
        </p:spPr>
      </p:pic>
    </p:spTree>
    <p:extLst>
      <p:ext uri="{BB962C8B-B14F-4D97-AF65-F5344CB8AC3E}">
        <p14:creationId xmlns:p14="http://schemas.microsoft.com/office/powerpoint/2010/main" val="3929778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850900"/>
            <a:ext cx="9144000" cy="5138615"/>
          </a:xfrm>
          <a:prstGeom prst="rect">
            <a:avLst/>
          </a:prstGeom>
        </p:spPr>
      </p:pic>
    </p:spTree>
    <p:extLst>
      <p:ext uri="{BB962C8B-B14F-4D97-AF65-F5344CB8AC3E}">
        <p14:creationId xmlns:p14="http://schemas.microsoft.com/office/powerpoint/2010/main" val="38042487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1011" y="-1"/>
            <a:ext cx="9410094" cy="6907009"/>
          </a:xfrm>
          <a:prstGeom prst="rect">
            <a:avLst/>
          </a:prstGeom>
        </p:spPr>
      </p:pic>
    </p:spTree>
    <p:extLst>
      <p:ext uri="{BB962C8B-B14F-4D97-AF65-F5344CB8AC3E}">
        <p14:creationId xmlns:p14="http://schemas.microsoft.com/office/powerpoint/2010/main" val="227771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22392" y="229928"/>
            <a:ext cx="4724906" cy="6299875"/>
          </a:xfrm>
          <a:prstGeom prst="rect">
            <a:avLst/>
          </a:prstGeom>
        </p:spPr>
      </p:pic>
    </p:spTree>
    <p:extLst>
      <p:ext uri="{BB962C8B-B14F-4D97-AF65-F5344CB8AC3E}">
        <p14:creationId xmlns:p14="http://schemas.microsoft.com/office/powerpoint/2010/main" val="10894538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93900" y="0"/>
            <a:ext cx="5143500" cy="6858000"/>
          </a:xfrm>
          <a:prstGeom prst="rect">
            <a:avLst/>
          </a:prstGeom>
        </p:spPr>
      </p:pic>
    </p:spTree>
    <p:extLst>
      <p:ext uri="{BB962C8B-B14F-4D97-AF65-F5344CB8AC3E}">
        <p14:creationId xmlns:p14="http://schemas.microsoft.com/office/powerpoint/2010/main" val="4668591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93900" y="0"/>
            <a:ext cx="5149215" cy="6858000"/>
          </a:xfrm>
          <a:prstGeom prst="rect">
            <a:avLst/>
          </a:prstGeom>
        </p:spPr>
      </p:pic>
      <p:sp>
        <p:nvSpPr>
          <p:cNvPr id="3" name="TextBox 2"/>
          <p:cNvSpPr txBox="1"/>
          <p:nvPr/>
        </p:nvSpPr>
        <p:spPr>
          <a:xfrm>
            <a:off x="410861" y="6311788"/>
            <a:ext cx="1198728" cy="369332"/>
          </a:xfrm>
          <a:prstGeom prst="rect">
            <a:avLst/>
          </a:prstGeom>
          <a:noFill/>
        </p:spPr>
        <p:txBody>
          <a:bodyPr wrap="none" rtlCol="0">
            <a:spAutoFit/>
          </a:bodyPr>
          <a:lstStyle/>
          <a:p>
            <a:r>
              <a:rPr lang="en-US" dirty="0" smtClean="0"/>
              <a:t>Gunk </a:t>
            </a:r>
            <a:r>
              <a:rPr lang="en-US" dirty="0" err="1" smtClean="0"/>
              <a:t>Rativ</a:t>
            </a:r>
            <a:endParaRPr lang="en-US" dirty="0"/>
          </a:p>
        </p:txBody>
      </p:sp>
    </p:spTree>
    <p:extLst>
      <p:ext uri="{BB962C8B-B14F-4D97-AF65-F5344CB8AC3E}">
        <p14:creationId xmlns:p14="http://schemas.microsoft.com/office/powerpoint/2010/main" val="35255611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93900" y="0"/>
            <a:ext cx="5149215" cy="6858000"/>
          </a:xfrm>
          <a:prstGeom prst="rect">
            <a:avLst/>
          </a:prstGeom>
        </p:spPr>
      </p:pic>
      <p:sp>
        <p:nvSpPr>
          <p:cNvPr id="3" name="TextBox 2"/>
          <p:cNvSpPr txBox="1"/>
          <p:nvPr/>
        </p:nvSpPr>
        <p:spPr>
          <a:xfrm>
            <a:off x="429537" y="6255766"/>
            <a:ext cx="1168296" cy="369332"/>
          </a:xfrm>
          <a:prstGeom prst="rect">
            <a:avLst/>
          </a:prstGeom>
          <a:noFill/>
        </p:spPr>
        <p:txBody>
          <a:bodyPr wrap="none" rtlCol="0">
            <a:spAutoFit/>
          </a:bodyPr>
          <a:lstStyle/>
          <a:p>
            <a:r>
              <a:rPr lang="en-US" dirty="0" err="1" smtClean="0"/>
              <a:t>Vitkun</a:t>
            </a:r>
            <a:r>
              <a:rPr lang="en-US" dirty="0" smtClean="0"/>
              <a:t> </a:t>
            </a:r>
            <a:r>
              <a:rPr lang="en-US" dirty="0" err="1" smtClean="0"/>
              <a:t>Arg</a:t>
            </a:r>
            <a:endParaRPr lang="en-US" dirty="0"/>
          </a:p>
        </p:txBody>
      </p:sp>
    </p:spTree>
    <p:extLst>
      <p:ext uri="{BB962C8B-B14F-4D97-AF65-F5344CB8AC3E}">
        <p14:creationId xmlns:p14="http://schemas.microsoft.com/office/powerpoint/2010/main" val="10661474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93900" y="0"/>
            <a:ext cx="5149215" cy="6858000"/>
          </a:xfrm>
          <a:prstGeom prst="rect">
            <a:avLst/>
          </a:prstGeom>
        </p:spPr>
      </p:pic>
      <p:sp>
        <p:nvSpPr>
          <p:cNvPr id="3" name="TextBox 2"/>
          <p:cNvSpPr txBox="1"/>
          <p:nvPr/>
        </p:nvSpPr>
        <p:spPr>
          <a:xfrm>
            <a:off x="317484" y="6349135"/>
            <a:ext cx="1270638" cy="369332"/>
          </a:xfrm>
          <a:prstGeom prst="rect">
            <a:avLst/>
          </a:prstGeom>
          <a:noFill/>
        </p:spPr>
        <p:txBody>
          <a:bodyPr wrap="none" rtlCol="0">
            <a:spAutoFit/>
          </a:bodyPr>
          <a:lstStyle/>
          <a:p>
            <a:r>
              <a:rPr lang="en-US" dirty="0" err="1" smtClean="0"/>
              <a:t>Ving</a:t>
            </a:r>
            <a:r>
              <a:rPr lang="en-US" dirty="0" smtClean="0"/>
              <a:t> </a:t>
            </a:r>
            <a:r>
              <a:rPr lang="en-US" dirty="0" err="1" smtClean="0"/>
              <a:t>Ruktar</a:t>
            </a:r>
            <a:endParaRPr lang="en-US" dirty="0"/>
          </a:p>
        </p:txBody>
      </p:sp>
    </p:spTree>
    <p:extLst>
      <p:ext uri="{BB962C8B-B14F-4D97-AF65-F5344CB8AC3E}">
        <p14:creationId xmlns:p14="http://schemas.microsoft.com/office/powerpoint/2010/main" val="3876584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404</TotalTime>
  <Words>1765</Words>
  <Application>Microsoft Macintosh PowerPoint</Application>
  <PresentationFormat>On-screen Show (4:3)</PresentationFormat>
  <Paragraphs>55</Paragraphs>
  <Slides>27</Slides>
  <Notes>14</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art-st Tombs</dc:creator>
  <cp:lastModifiedBy>art-st Tombs</cp:lastModifiedBy>
  <cp:revision>13</cp:revision>
  <dcterms:created xsi:type="dcterms:W3CDTF">2018-02-21T11:26:54Z</dcterms:created>
  <dcterms:modified xsi:type="dcterms:W3CDTF">2018-02-22T10:52:19Z</dcterms:modified>
</cp:coreProperties>
</file>