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sldIdLst>
    <p:sldId id="256" r:id="rId2"/>
    <p:sldId id="262" r:id="rId3"/>
    <p:sldId id="259" r:id="rId4"/>
    <p:sldId id="264" r:id="rId5"/>
    <p:sldId id="261" r:id="rId6"/>
    <p:sldId id="258" r:id="rId7"/>
    <p:sldId id="272" r:id="rId8"/>
    <p:sldId id="267" r:id="rId9"/>
    <p:sldId id="270" r:id="rId10"/>
    <p:sldId id="271" r:id="rId11"/>
    <p:sldId id="269" r:id="rId12"/>
    <p:sldId id="268" r:id="rId13"/>
    <p:sldId id="273" r:id="rId14"/>
    <p:sldId id="260" r:id="rId15"/>
    <p:sldId id="265"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3882"/>
    <p:restoredTop sz="85188"/>
  </p:normalViewPr>
  <p:slideViewPr>
    <p:cSldViewPr snapToGrid="0" snapToObjects="1">
      <p:cViewPr varScale="1">
        <p:scale>
          <a:sx n="81" d="100"/>
          <a:sy n="81" d="100"/>
        </p:scale>
        <p:origin x="184" y="3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heme" Target="theme/theme1.xml"/><Relationship Id="rId2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notesMaster" Target="notesMasters/notesMaster1.xml"/><Relationship Id="rId18" Type="http://schemas.openxmlformats.org/officeDocument/2006/relationships/presProps" Target="presProps.xml"/><Relationship Id="rId19" Type="http://schemas.openxmlformats.org/officeDocument/2006/relationships/viewProps" Target="view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12EF6D-797E-F444-AD46-3D9E67B11278}" type="datetimeFigureOut">
              <a:rPr lang="en-US" smtClean="0"/>
              <a:t>1/24/18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73A95B-7D10-5E4E-90FE-E873349263A7}" type="slidenum">
              <a:rPr lang="en-US" smtClean="0"/>
              <a:t>‹#›</a:t>
            </a:fld>
            <a:endParaRPr lang="en-US"/>
          </a:p>
        </p:txBody>
      </p:sp>
    </p:spTree>
    <p:extLst>
      <p:ext uri="{BB962C8B-B14F-4D97-AF65-F5344CB8AC3E}">
        <p14:creationId xmlns:p14="http://schemas.microsoft.com/office/powerpoint/2010/main" val="1898139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en.wikipedia.org/wiki/Mary_Quant" TargetMode="External"/><Relationship Id="rId4" Type="http://schemas.openxmlformats.org/officeDocument/2006/relationships/hyperlink" Target="https://en.wikipedia.org/wiki/Miniskirt" TargetMode="External"/><Relationship Id="rId5" Type="http://schemas.openxmlformats.org/officeDocument/2006/relationships/hyperlink" Target="https://en.wikipedia.org/wiki/Twiggy" TargetMode="External"/><Relationship Id="rId6" Type="http://schemas.openxmlformats.org/officeDocument/2006/relationships/hyperlink" Target="https://en.wikipedia.org/wiki/Jean_Shrimpton" TargetMode="External"/><Relationship Id="rId7" Type="http://schemas.openxmlformats.org/officeDocument/2006/relationships/hyperlink" Target="https://en.wikipedia.org/wiki/Anti-nuclear_movement" TargetMode="External"/><Relationship Id="rId8" Type="http://schemas.openxmlformats.org/officeDocument/2006/relationships/hyperlink" Target="https://en.wikipedia.org/wiki/Sexual_liberation" TargetMode="External"/><Relationship Id="rId9" Type="http://schemas.openxmlformats.org/officeDocument/2006/relationships/hyperlink" Target="https://en.wikipedia.org/wiki/Pirate_radio" TargetMode="External"/><Relationship Id="rId10" Type="http://schemas.openxmlformats.org/officeDocument/2006/relationships/hyperlink" Target="https://en.wikipedia.org/wiki/Radio_Caroline" TargetMode="External"/><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hlinkClick r:id="rId3" tooltip="Mary Quant"/>
              </a:rPr>
              <a:t>Mary Quant</a:t>
            </a:r>
            <a:r>
              <a:rPr lang="en-US" dirty="0" smtClean="0"/>
              <a:t>'s </a:t>
            </a:r>
            <a:r>
              <a:rPr lang="en-US" dirty="0" smtClean="0">
                <a:hlinkClick r:id="rId4" tooltip="Miniskirt"/>
              </a:rPr>
              <a:t>miniskirt</a:t>
            </a:r>
            <a:r>
              <a:rPr lang="en-US" dirty="0" smtClean="0"/>
              <a:t>; popular fashion models such as </a:t>
            </a:r>
            <a:r>
              <a:rPr lang="en-US" dirty="0" smtClean="0">
                <a:hlinkClick r:id="rId5" tooltip="Twiggy"/>
              </a:rPr>
              <a:t>Twiggy</a:t>
            </a:r>
            <a:r>
              <a:rPr lang="en-US" dirty="0" smtClean="0"/>
              <a:t> and </a:t>
            </a:r>
            <a:r>
              <a:rPr lang="en-US" dirty="0" smtClean="0">
                <a:hlinkClick r:id="rId6" tooltip="Jean Shrimpton"/>
              </a:rPr>
              <a:t>Jean Shrimpton</a:t>
            </a:r>
            <a:r>
              <a:rPr lang="en-US" dirty="0" smtClean="0"/>
              <a:t>; the political activism of the </a:t>
            </a:r>
            <a:r>
              <a:rPr lang="en-US" dirty="0" smtClean="0">
                <a:hlinkClick r:id="rId7" tooltip="Anti-nuclear movement"/>
              </a:rPr>
              <a:t>anti-nuclear movement</a:t>
            </a:r>
            <a:r>
              <a:rPr lang="en-US" dirty="0" smtClean="0"/>
              <a:t>; and </a:t>
            </a:r>
            <a:r>
              <a:rPr lang="en-US" dirty="0" smtClean="0">
                <a:hlinkClick r:id="rId8" tooltip="Sexual liberation"/>
              </a:rPr>
              <a:t>sexual liberation</a:t>
            </a:r>
            <a:r>
              <a:rPr lang="en-US" dirty="0" smtClean="0"/>
              <a:t>;</a:t>
            </a:r>
            <a:r>
              <a:rPr lang="en-US" baseline="0" dirty="0" smtClean="0"/>
              <a:t> </a:t>
            </a:r>
            <a:r>
              <a:rPr lang="en-US" dirty="0" smtClean="0">
                <a:hlinkClick r:id="rId9" tooltip="Pirate radio"/>
              </a:rPr>
              <a:t>pirate radio</a:t>
            </a:r>
            <a:r>
              <a:rPr lang="en-US" dirty="0" smtClean="0"/>
              <a:t> stations like </a:t>
            </a:r>
            <a:r>
              <a:rPr lang="en-US" dirty="0" smtClean="0">
                <a:hlinkClick r:id="rId10" tooltip="Radio Caroline"/>
              </a:rPr>
              <a:t>Radio Caroline</a:t>
            </a:r>
            <a:r>
              <a:rPr lang="en-US" dirty="0" smtClean="0"/>
              <a:t>.</a:t>
            </a:r>
            <a:endParaRPr lang="en-US" dirty="0"/>
          </a:p>
        </p:txBody>
      </p:sp>
      <p:sp>
        <p:nvSpPr>
          <p:cNvPr id="4" name="Slide Number Placeholder 3"/>
          <p:cNvSpPr>
            <a:spLocks noGrp="1"/>
          </p:cNvSpPr>
          <p:nvPr>
            <p:ph type="sldNum" sz="quarter" idx="10"/>
          </p:nvPr>
        </p:nvSpPr>
        <p:spPr/>
        <p:txBody>
          <a:bodyPr/>
          <a:lstStyle/>
          <a:p>
            <a:fld id="{2673A95B-7D10-5E4E-90FE-E873349263A7}" type="slidenum">
              <a:rPr lang="en-US" smtClean="0"/>
              <a:t>2</a:t>
            </a:fld>
            <a:endParaRPr lang="en-US"/>
          </a:p>
        </p:txBody>
      </p:sp>
    </p:spTree>
    <p:extLst>
      <p:ext uri="{BB962C8B-B14F-4D97-AF65-F5344CB8AC3E}">
        <p14:creationId xmlns:p14="http://schemas.microsoft.com/office/powerpoint/2010/main" val="8159489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Turned-up Levis, Fred Perry T-shirts, Harrington jackets, loafer and Royal shoes, and </a:t>
            </a:r>
            <a:r>
              <a:rPr lang="en-US" sz="1200" kern="1200" dirty="0" err="1" smtClean="0">
                <a:solidFill>
                  <a:schemeClr val="tx1"/>
                </a:solidFill>
                <a:effectLst/>
                <a:latin typeface="+mn-lt"/>
                <a:ea typeface="+mn-ea"/>
                <a:cs typeface="+mn-cs"/>
              </a:rPr>
              <a:t>Sta-prest</a:t>
            </a:r>
            <a:r>
              <a:rPr lang="en-US" sz="1200" kern="1200" dirty="0" smtClean="0">
                <a:solidFill>
                  <a:schemeClr val="tx1"/>
                </a:solidFill>
                <a:effectLst/>
                <a:latin typeface="+mn-lt"/>
                <a:ea typeface="+mn-ea"/>
                <a:cs typeface="+mn-cs"/>
              </a:rPr>
              <a:t> trousers. </a:t>
            </a:r>
            <a:endParaRPr lang="en-US" dirty="0"/>
          </a:p>
        </p:txBody>
      </p:sp>
      <p:sp>
        <p:nvSpPr>
          <p:cNvPr id="4" name="Slide Number Placeholder 3"/>
          <p:cNvSpPr>
            <a:spLocks noGrp="1"/>
          </p:cNvSpPr>
          <p:nvPr>
            <p:ph type="sldNum" sz="quarter" idx="10"/>
          </p:nvPr>
        </p:nvSpPr>
        <p:spPr/>
        <p:txBody>
          <a:bodyPr/>
          <a:lstStyle/>
          <a:p>
            <a:fld id="{2673A95B-7D10-5E4E-90FE-E873349263A7}" type="slidenum">
              <a:rPr lang="en-US" smtClean="0"/>
              <a:t>3</a:t>
            </a:fld>
            <a:endParaRPr lang="en-US"/>
          </a:p>
        </p:txBody>
      </p:sp>
    </p:spTree>
    <p:extLst>
      <p:ext uri="{BB962C8B-B14F-4D97-AF65-F5344CB8AC3E}">
        <p14:creationId xmlns:p14="http://schemas.microsoft.com/office/powerpoint/2010/main" val="11632020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2673A95B-7D10-5E4E-90FE-E873349263A7}" type="slidenum">
              <a:rPr lang="en-US" smtClean="0"/>
              <a:t>4</a:t>
            </a:fld>
            <a:endParaRPr lang="en-US"/>
          </a:p>
        </p:txBody>
      </p:sp>
    </p:spTree>
    <p:extLst>
      <p:ext uri="{BB962C8B-B14F-4D97-AF65-F5344CB8AC3E}">
        <p14:creationId xmlns:p14="http://schemas.microsoft.com/office/powerpoint/2010/main" val="20855911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DJ Alfredo blending records in the ‘</a:t>
            </a:r>
            <a:r>
              <a:rPr lang="en-US" dirty="0" err="1" smtClean="0"/>
              <a:t>balearic</a:t>
            </a:r>
            <a:r>
              <a:rPr lang="en-US" dirty="0" smtClean="0"/>
              <a:t>’ style, which fused together funk, soul, dance and a few Chicago acid tracks.</a:t>
            </a:r>
            <a:endParaRPr lang="en-US" dirty="0"/>
          </a:p>
        </p:txBody>
      </p:sp>
      <p:sp>
        <p:nvSpPr>
          <p:cNvPr id="4" name="Slide Number Placeholder 3"/>
          <p:cNvSpPr>
            <a:spLocks noGrp="1"/>
          </p:cNvSpPr>
          <p:nvPr>
            <p:ph type="sldNum" sz="quarter" idx="10"/>
          </p:nvPr>
        </p:nvSpPr>
        <p:spPr/>
        <p:txBody>
          <a:bodyPr/>
          <a:lstStyle/>
          <a:p>
            <a:fld id="{2673A95B-7D10-5E4E-90FE-E873349263A7}" type="slidenum">
              <a:rPr lang="en-US" smtClean="0"/>
              <a:t>5</a:t>
            </a:fld>
            <a:endParaRPr lang="en-US"/>
          </a:p>
        </p:txBody>
      </p:sp>
    </p:spTree>
    <p:extLst>
      <p:ext uri="{BB962C8B-B14F-4D97-AF65-F5344CB8AC3E}">
        <p14:creationId xmlns:p14="http://schemas.microsoft.com/office/powerpoint/2010/main" val="14556673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I will be referring to Stanley Cohen, whose theory of ‘moral panics’ offered a means for interpreting the political backlash against mods and rockers in1960s Britain</a:t>
            </a:r>
            <a:r>
              <a:rPr lang="en-GB" baseline="0" dirty="0" smtClean="0"/>
              <a:t> to argue that a similar ‘panic’ emerged as a result of the Acid house phenomenon. Andrew Wilson’s ethnography of </a:t>
            </a:r>
            <a:r>
              <a:rPr lang="en-GB" i="1" baseline="0" dirty="0" smtClean="0"/>
              <a:t>northern soul </a:t>
            </a:r>
            <a:r>
              <a:rPr lang="en-GB" baseline="0" dirty="0" smtClean="0"/>
              <a:t>holds some similarity to early </a:t>
            </a:r>
            <a:r>
              <a:rPr lang="en-GB" i="1" baseline="0" dirty="0" smtClean="0"/>
              <a:t>acid house</a:t>
            </a:r>
            <a:r>
              <a:rPr lang="en-GB" baseline="0" dirty="0" smtClean="0"/>
              <a:t>. I will also refer to</a:t>
            </a:r>
            <a:r>
              <a:rPr lang="en-GB" dirty="0" smtClean="0"/>
              <a:t> the ideas of Dick </a:t>
            </a:r>
            <a:r>
              <a:rPr lang="en-GB" dirty="0" err="1" smtClean="0"/>
              <a:t>Hebdige</a:t>
            </a:r>
            <a:r>
              <a:rPr lang="en-GB" dirty="0" smtClean="0"/>
              <a:t> to think about how ‘style’ plays a role in subcultures. </a:t>
            </a:r>
          </a:p>
        </p:txBody>
      </p:sp>
      <p:sp>
        <p:nvSpPr>
          <p:cNvPr id="4" name="Slide Number Placeholder 3"/>
          <p:cNvSpPr>
            <a:spLocks noGrp="1"/>
          </p:cNvSpPr>
          <p:nvPr>
            <p:ph type="sldNum" sz="quarter" idx="10"/>
          </p:nvPr>
        </p:nvSpPr>
        <p:spPr/>
        <p:txBody>
          <a:bodyPr/>
          <a:lstStyle/>
          <a:p>
            <a:fld id="{2673A95B-7D10-5E4E-90FE-E873349263A7}" type="slidenum">
              <a:rPr lang="en-US" smtClean="0"/>
              <a:t>6</a:t>
            </a:fld>
            <a:endParaRPr lang="en-US"/>
          </a:p>
        </p:txBody>
      </p:sp>
    </p:spTree>
    <p:extLst>
      <p:ext uri="{BB962C8B-B14F-4D97-AF65-F5344CB8AC3E}">
        <p14:creationId xmlns:p14="http://schemas.microsoft.com/office/powerpoint/2010/main" val="164517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673A95B-7D10-5E4E-90FE-E873349263A7}" type="slidenum">
              <a:rPr lang="en-US" smtClean="0"/>
              <a:t>8</a:t>
            </a:fld>
            <a:endParaRPr lang="en-US"/>
          </a:p>
        </p:txBody>
      </p:sp>
    </p:spTree>
    <p:extLst>
      <p:ext uri="{BB962C8B-B14F-4D97-AF65-F5344CB8AC3E}">
        <p14:creationId xmlns:p14="http://schemas.microsoft.com/office/powerpoint/2010/main" val="4502549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A2228E2-2C7C-374A-A482-07B3BC213CBD}" type="datetimeFigureOut">
              <a:rPr lang="en-US" smtClean="0"/>
              <a:t>1/24/18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B04D29-C9B1-6945-B388-88B3BC6F132D}" type="slidenum">
              <a:rPr lang="en-US" smtClean="0"/>
              <a:t>‹#›</a:t>
            </a:fld>
            <a:endParaRPr lang="en-US"/>
          </a:p>
        </p:txBody>
      </p:sp>
    </p:spTree>
    <p:extLst>
      <p:ext uri="{BB962C8B-B14F-4D97-AF65-F5344CB8AC3E}">
        <p14:creationId xmlns:p14="http://schemas.microsoft.com/office/powerpoint/2010/main" val="799942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A2228E2-2C7C-374A-A482-07B3BC213CBD}" type="datetimeFigureOut">
              <a:rPr lang="en-US" smtClean="0"/>
              <a:t>1/24/18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B04D29-C9B1-6945-B388-88B3BC6F132D}" type="slidenum">
              <a:rPr lang="en-US" smtClean="0"/>
              <a:t>‹#›</a:t>
            </a:fld>
            <a:endParaRPr lang="en-US"/>
          </a:p>
        </p:txBody>
      </p:sp>
    </p:spTree>
    <p:extLst>
      <p:ext uri="{BB962C8B-B14F-4D97-AF65-F5344CB8AC3E}">
        <p14:creationId xmlns:p14="http://schemas.microsoft.com/office/powerpoint/2010/main" val="13872950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A2228E2-2C7C-374A-A482-07B3BC213CBD}" type="datetimeFigureOut">
              <a:rPr lang="en-US" smtClean="0"/>
              <a:t>1/24/18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B04D29-C9B1-6945-B388-88B3BC6F132D}" type="slidenum">
              <a:rPr lang="en-US" smtClean="0"/>
              <a:t>‹#›</a:t>
            </a:fld>
            <a:endParaRPr lang="en-US"/>
          </a:p>
        </p:txBody>
      </p:sp>
    </p:spTree>
    <p:extLst>
      <p:ext uri="{BB962C8B-B14F-4D97-AF65-F5344CB8AC3E}">
        <p14:creationId xmlns:p14="http://schemas.microsoft.com/office/powerpoint/2010/main" val="1037664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A2228E2-2C7C-374A-A482-07B3BC213CBD}" type="datetimeFigureOut">
              <a:rPr lang="en-US" smtClean="0"/>
              <a:t>1/24/18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0B04D29-C9B1-6945-B388-88B3BC6F132D}" type="slidenum">
              <a:rPr lang="en-US" smtClean="0"/>
              <a:t>‹#›</a:t>
            </a:fld>
            <a:endParaRPr lang="en-US"/>
          </a:p>
        </p:txBody>
      </p:sp>
    </p:spTree>
    <p:extLst>
      <p:ext uri="{BB962C8B-B14F-4D97-AF65-F5344CB8AC3E}">
        <p14:creationId xmlns:p14="http://schemas.microsoft.com/office/powerpoint/2010/main" val="306705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A2228E2-2C7C-374A-A482-07B3BC213CBD}" type="datetimeFigureOut">
              <a:rPr lang="en-US" smtClean="0"/>
              <a:t>1/24/18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0B04D29-C9B1-6945-B388-88B3BC6F132D}" type="slidenum">
              <a:rPr lang="en-US" smtClean="0"/>
              <a:t>‹#›</a:t>
            </a:fld>
            <a:endParaRPr lang="en-US"/>
          </a:p>
        </p:txBody>
      </p:sp>
    </p:spTree>
    <p:extLst>
      <p:ext uri="{BB962C8B-B14F-4D97-AF65-F5344CB8AC3E}">
        <p14:creationId xmlns:p14="http://schemas.microsoft.com/office/powerpoint/2010/main" val="8365184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A2228E2-2C7C-374A-A482-07B3BC213CBD}" type="datetimeFigureOut">
              <a:rPr lang="en-US" smtClean="0"/>
              <a:t>1/24/18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0B04D29-C9B1-6945-B388-88B3BC6F132D}" type="slidenum">
              <a:rPr lang="en-US" smtClean="0"/>
              <a:t>‹#›</a:t>
            </a:fld>
            <a:endParaRPr lang="en-US"/>
          </a:p>
        </p:txBody>
      </p:sp>
    </p:spTree>
    <p:extLst>
      <p:ext uri="{BB962C8B-B14F-4D97-AF65-F5344CB8AC3E}">
        <p14:creationId xmlns:p14="http://schemas.microsoft.com/office/powerpoint/2010/main" val="1937451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2228E2-2C7C-374A-A482-07B3BC213CBD}" type="datetimeFigureOut">
              <a:rPr lang="en-US" smtClean="0"/>
              <a:t>1/24/18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0B04D29-C9B1-6945-B388-88B3BC6F132D}" type="slidenum">
              <a:rPr lang="en-US" smtClean="0"/>
              <a:t>‹#›</a:t>
            </a:fld>
            <a:endParaRPr lang="en-US"/>
          </a:p>
        </p:txBody>
      </p:sp>
    </p:spTree>
    <p:extLst>
      <p:ext uri="{BB962C8B-B14F-4D97-AF65-F5344CB8AC3E}">
        <p14:creationId xmlns:p14="http://schemas.microsoft.com/office/powerpoint/2010/main" val="444602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A2228E2-2C7C-374A-A482-07B3BC213CBD}" type="datetimeFigureOut">
              <a:rPr lang="en-US" smtClean="0"/>
              <a:t>1/24/18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0B04D29-C9B1-6945-B388-88B3BC6F132D}" type="slidenum">
              <a:rPr lang="en-US" smtClean="0"/>
              <a:t>‹#›</a:t>
            </a:fld>
            <a:endParaRPr lang="en-US"/>
          </a:p>
        </p:txBody>
      </p:sp>
    </p:spTree>
    <p:extLst>
      <p:ext uri="{BB962C8B-B14F-4D97-AF65-F5344CB8AC3E}">
        <p14:creationId xmlns:p14="http://schemas.microsoft.com/office/powerpoint/2010/main" val="13371977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A2228E2-2C7C-374A-A482-07B3BC213CBD}" type="datetimeFigureOut">
              <a:rPr lang="en-US" smtClean="0"/>
              <a:t>1/24/18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0B04D29-C9B1-6945-B388-88B3BC6F132D}" type="slidenum">
              <a:rPr lang="en-US" smtClean="0"/>
              <a:t>‹#›</a:t>
            </a:fld>
            <a:endParaRPr lang="en-US"/>
          </a:p>
        </p:txBody>
      </p:sp>
    </p:spTree>
    <p:extLst>
      <p:ext uri="{BB962C8B-B14F-4D97-AF65-F5344CB8AC3E}">
        <p14:creationId xmlns:p14="http://schemas.microsoft.com/office/powerpoint/2010/main" val="8670419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A2228E2-2C7C-374A-A482-07B3BC213CBD}" type="datetimeFigureOut">
              <a:rPr lang="en-US" smtClean="0"/>
              <a:t>1/24/18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B04D29-C9B1-6945-B388-88B3BC6F132D}" type="slidenum">
              <a:rPr lang="en-US" smtClean="0"/>
              <a:t>‹#›</a:t>
            </a:fld>
            <a:endParaRPr lang="en-US"/>
          </a:p>
        </p:txBody>
      </p:sp>
    </p:spTree>
    <p:extLst>
      <p:ext uri="{BB962C8B-B14F-4D97-AF65-F5344CB8AC3E}">
        <p14:creationId xmlns:p14="http://schemas.microsoft.com/office/powerpoint/2010/main" val="16973070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A2228E2-2C7C-374A-A482-07B3BC213CBD}" type="datetimeFigureOut">
              <a:rPr lang="en-US" smtClean="0"/>
              <a:t>1/24/18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B04D29-C9B1-6945-B388-88B3BC6F132D}" type="slidenum">
              <a:rPr lang="en-US" smtClean="0"/>
              <a:t>‹#›</a:t>
            </a:fld>
            <a:endParaRPr lang="en-US"/>
          </a:p>
        </p:txBody>
      </p:sp>
    </p:spTree>
    <p:extLst>
      <p:ext uri="{BB962C8B-B14F-4D97-AF65-F5344CB8AC3E}">
        <p14:creationId xmlns:p14="http://schemas.microsoft.com/office/powerpoint/2010/main" val="161465919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2228E2-2C7C-374A-A482-07B3BC213CBD}" type="datetimeFigureOut">
              <a:rPr lang="en-US" smtClean="0"/>
              <a:t>1/24/18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B04D29-C9B1-6945-B388-88B3BC6F132D}" type="slidenum">
              <a:rPr lang="en-US" smtClean="0"/>
              <a:t>‹#›</a:t>
            </a:fld>
            <a:endParaRPr lang="en-US"/>
          </a:p>
        </p:txBody>
      </p:sp>
    </p:spTree>
    <p:extLst>
      <p:ext uri="{BB962C8B-B14F-4D97-AF65-F5344CB8AC3E}">
        <p14:creationId xmlns:p14="http://schemas.microsoft.com/office/powerpoint/2010/main" val="19031011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4" Type="http://schemas.openxmlformats.org/officeDocument/2006/relationships/image" Target="../media/image4.jpeg"/><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jpeg"/><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en.wikipedia.org/wiki/Lysergic_acid_diethylamide" TargetMode="External"/><Relationship Id="rId4" Type="http://schemas.openxmlformats.org/officeDocument/2006/relationships/hyperlink" Target="https://en.wikipedia.org/wiki/Cannabis_(drug)" TargetMode="External"/><Relationship Id="rId5" Type="http://schemas.openxmlformats.org/officeDocument/2006/relationships/hyperlink" Target="https://en.wikipedia.org/wiki/Hippie" TargetMode="External"/><Relationship Id="rId6" Type="http://schemas.openxmlformats.org/officeDocument/2006/relationships/hyperlink" Target="https://en.wikipedia.org/wiki/Dick_Hebdige" TargetMode="External"/><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 Id="rId3" Type="http://schemas.openxmlformats.org/officeDocument/2006/relationships/image" Target="../media/image8.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eg"/><Relationship Id="rId3" Type="http://schemas.openxmlformats.org/officeDocument/2006/relationships/image" Target="../media/image10.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eg"/><Relationship Id="rId3" Type="http://schemas.openxmlformats.org/officeDocument/2006/relationships/image" Target="../media/image12.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theguardian.com/travel/2007/may/27/escape" TargetMode="External"/><Relationship Id="rId4" Type="http://schemas.openxmlformats.org/officeDocument/2006/relationships/hyperlink" Target="https://i.pinimg.com/originals/69/e8/c5/69e8c57eaf0f6c6398701192da7bf7bd.jpg" TargetMode="External"/><Relationship Id="rId5" Type="http://schemas.openxmlformats.org/officeDocument/2006/relationships/hyperlink" Target="http://www.technostation.tv/90s-rave-culture/" TargetMode="External"/><Relationship Id="rId6" Type="http://schemas.openxmlformats.org/officeDocument/2006/relationships/hyperlink" Target="https://www.google.co.uk/search?q=northern+soul+fashion" TargetMode="External"/><Relationship Id="rId1" Type="http://schemas.openxmlformats.org/officeDocument/2006/relationships/slideLayout" Target="../slideLayouts/slideLayout2.xml"/><Relationship Id="rId2" Type="http://schemas.openxmlformats.org/officeDocument/2006/relationships/hyperlink" Target="http://www.academia.edu/7515713/Northern_Soul_music_drugs_and_subcultural_identity_introduction_and_Chapter_1_"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Youth Subcultures</a:t>
            </a:r>
            <a:endParaRPr lang="en-US" dirty="0"/>
          </a:p>
        </p:txBody>
      </p:sp>
      <p:sp>
        <p:nvSpPr>
          <p:cNvPr id="3" name="Subtitle 2"/>
          <p:cNvSpPr>
            <a:spLocks noGrp="1"/>
          </p:cNvSpPr>
          <p:nvPr>
            <p:ph type="subTitle" idx="1"/>
          </p:nvPr>
        </p:nvSpPr>
        <p:spPr/>
        <p:txBody>
          <a:bodyPr>
            <a:normAutofit lnSpcReduction="10000"/>
          </a:bodyPr>
          <a:lstStyle/>
          <a:p>
            <a:endParaRPr lang="en-US" dirty="0" smtClean="0"/>
          </a:p>
          <a:p>
            <a:r>
              <a:rPr lang="en-US" dirty="0" smtClean="0"/>
              <a:t>By</a:t>
            </a:r>
          </a:p>
          <a:p>
            <a:endParaRPr lang="en-US" dirty="0"/>
          </a:p>
          <a:p>
            <a:r>
              <a:rPr lang="en-US" dirty="0" smtClean="0"/>
              <a:t>Jolyon Denton Williams</a:t>
            </a:r>
            <a:endParaRPr lang="en-US" dirty="0"/>
          </a:p>
        </p:txBody>
      </p:sp>
    </p:spTree>
    <p:extLst>
      <p:ext uri="{BB962C8B-B14F-4D97-AF65-F5344CB8AC3E}">
        <p14:creationId xmlns:p14="http://schemas.microsoft.com/office/powerpoint/2010/main" val="19737436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t>The Swinging Sixties &amp; The Summer of Love (1965-1967)</a:t>
            </a:r>
            <a:endParaRPr lang="en-US" sz="3600" b="1" dirty="0"/>
          </a:p>
        </p:txBody>
      </p:sp>
      <p:sp>
        <p:nvSpPr>
          <p:cNvPr id="3" name="Content Placeholder 2"/>
          <p:cNvSpPr>
            <a:spLocks noGrp="1"/>
          </p:cNvSpPr>
          <p:nvPr>
            <p:ph idx="1"/>
          </p:nvPr>
        </p:nvSpPr>
        <p:spPr/>
        <p:txBody>
          <a:bodyPr>
            <a:normAutofit lnSpcReduction="10000"/>
          </a:bodyPr>
          <a:lstStyle/>
          <a:p>
            <a:r>
              <a:rPr lang="en-US" dirty="0" smtClean="0"/>
              <a:t>The ‘</a:t>
            </a:r>
            <a:r>
              <a:rPr lang="en-US" i="1" dirty="0" smtClean="0"/>
              <a:t>Swinging Sixties</a:t>
            </a:r>
            <a:r>
              <a:rPr lang="en-US" dirty="0" smtClean="0"/>
              <a:t>’ introduced us to British bands, new art and fashion.</a:t>
            </a:r>
          </a:p>
          <a:p>
            <a:r>
              <a:rPr lang="en-US" dirty="0" smtClean="0"/>
              <a:t>The </a:t>
            </a:r>
            <a:r>
              <a:rPr lang="en-US" dirty="0"/>
              <a:t>mod subculture (1963-1967) </a:t>
            </a:r>
            <a:endParaRPr lang="en-US" dirty="0" smtClean="0"/>
          </a:p>
          <a:p>
            <a:r>
              <a:rPr lang="en-US" dirty="0" smtClean="0"/>
              <a:t>Venues: </a:t>
            </a:r>
            <a:r>
              <a:rPr lang="en-US" dirty="0" err="1"/>
              <a:t>Carnaby</a:t>
            </a:r>
            <a:r>
              <a:rPr lang="en-US" dirty="0"/>
              <a:t> Street, Kings Road and </a:t>
            </a:r>
            <a:r>
              <a:rPr lang="en-US" dirty="0" smtClean="0"/>
              <a:t>Kensington (Fashion) </a:t>
            </a:r>
            <a:r>
              <a:rPr lang="en-US" dirty="0"/>
              <a:t>Flamingo club and the Marquee </a:t>
            </a:r>
            <a:r>
              <a:rPr lang="en-US" dirty="0" smtClean="0"/>
              <a:t>(music)</a:t>
            </a:r>
            <a:endParaRPr lang="en-US" dirty="0"/>
          </a:p>
          <a:p>
            <a:r>
              <a:rPr lang="en-US" dirty="0" smtClean="0"/>
              <a:t>Drug of choice: </a:t>
            </a:r>
            <a:r>
              <a:rPr lang="en-US" dirty="0"/>
              <a:t>Amphetamines (purple </a:t>
            </a:r>
            <a:r>
              <a:rPr lang="en-US" dirty="0" smtClean="0"/>
              <a:t>hearts)</a:t>
            </a:r>
          </a:p>
          <a:p>
            <a:r>
              <a:rPr lang="en-US" dirty="0" smtClean="0"/>
              <a:t>The </a:t>
            </a:r>
            <a:r>
              <a:rPr lang="en-US" dirty="0"/>
              <a:t>‘</a:t>
            </a:r>
            <a:r>
              <a:rPr lang="en-US" i="1" dirty="0"/>
              <a:t>Summer of Love</a:t>
            </a:r>
            <a:r>
              <a:rPr lang="en-US" dirty="0"/>
              <a:t>’ refers to the hippy counter culture of </a:t>
            </a:r>
            <a:r>
              <a:rPr lang="en-US" dirty="0" smtClean="0"/>
              <a:t>1967</a:t>
            </a:r>
          </a:p>
          <a:p>
            <a:r>
              <a:rPr lang="en-US" dirty="0" smtClean="0"/>
              <a:t>Venue: San Francisco (Haight-Ashbury district) &amp; Monterey Pop Festival</a:t>
            </a:r>
          </a:p>
          <a:p>
            <a:r>
              <a:rPr lang="en-US" dirty="0" smtClean="0"/>
              <a:t>Drug of choice</a:t>
            </a:r>
            <a:r>
              <a:rPr lang="en-US" dirty="0"/>
              <a:t>: Cannabis and LSD</a:t>
            </a:r>
          </a:p>
          <a:p>
            <a:endParaRPr lang="en-US" dirty="0"/>
          </a:p>
        </p:txBody>
      </p:sp>
    </p:spTree>
    <p:extLst>
      <p:ext uri="{BB962C8B-B14F-4D97-AF65-F5344CB8AC3E}">
        <p14:creationId xmlns:p14="http://schemas.microsoft.com/office/powerpoint/2010/main" val="9858189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Mods &amp; Rockers</a:t>
            </a:r>
            <a:endParaRPr lang="en-US" b="1" dirty="0"/>
          </a:p>
        </p:txBody>
      </p:sp>
      <p:pic>
        <p:nvPicPr>
          <p:cNvPr id="4"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24934" y="1635162"/>
            <a:ext cx="6496270" cy="4105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p:cNvPicPr>
            <a:picLocks noChangeAspect="1"/>
          </p:cNvPicPr>
          <p:nvPr/>
        </p:nvPicPr>
        <p:blipFill>
          <a:blip r:embed="rId4"/>
          <a:stretch>
            <a:fillRect/>
          </a:stretch>
        </p:blipFill>
        <p:spPr>
          <a:xfrm flipH="1">
            <a:off x="6553200" y="1635162"/>
            <a:ext cx="5324182" cy="4105237"/>
          </a:xfrm>
          <a:prstGeom prst="rect">
            <a:avLst/>
          </a:prstGeom>
        </p:spPr>
      </p:pic>
    </p:spTree>
    <p:extLst>
      <p:ext uri="{BB962C8B-B14F-4D97-AF65-F5344CB8AC3E}">
        <p14:creationId xmlns:p14="http://schemas.microsoft.com/office/powerpoint/2010/main" val="2594801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79332" y="365125"/>
            <a:ext cx="7374467" cy="1325563"/>
          </a:xfrm>
        </p:spPr>
        <p:txBody>
          <a:bodyPr/>
          <a:lstStyle/>
          <a:p>
            <a:r>
              <a:rPr lang="en-US" b="1" dirty="0" smtClean="0"/>
              <a:t>Northern Soul</a:t>
            </a:r>
            <a:endParaRPr lang="en-US" b="1" dirty="0"/>
          </a:p>
        </p:txBody>
      </p:sp>
      <p:sp>
        <p:nvSpPr>
          <p:cNvPr id="3" name="Content Placeholder 2"/>
          <p:cNvSpPr>
            <a:spLocks noGrp="1"/>
          </p:cNvSpPr>
          <p:nvPr>
            <p:ph idx="1"/>
          </p:nvPr>
        </p:nvSpPr>
        <p:spPr>
          <a:xfrm>
            <a:off x="1303867" y="3098799"/>
            <a:ext cx="10049932" cy="3166533"/>
          </a:xfrm>
        </p:spPr>
        <p:txBody>
          <a:bodyPr>
            <a:normAutofit fontScale="92500" lnSpcReduction="20000"/>
          </a:bodyPr>
          <a:lstStyle/>
          <a:p>
            <a:r>
              <a:rPr lang="en-US" i="1" dirty="0" smtClean="0"/>
              <a:t>Northern soul</a:t>
            </a:r>
            <a:r>
              <a:rPr lang="en-US" dirty="0" smtClean="0"/>
              <a:t> is a music and dance movement that emerged in Northern England in the late 1960s out of the British mod scene.</a:t>
            </a:r>
          </a:p>
          <a:p>
            <a:r>
              <a:rPr lang="en-US" dirty="0" smtClean="0"/>
              <a:t>Based on a particular style of black American soul music, especially in the mid-1960s, with a heavy beat and fast tempo.</a:t>
            </a:r>
          </a:p>
          <a:p>
            <a:r>
              <a:rPr lang="en-US" dirty="0" smtClean="0"/>
              <a:t>“The </a:t>
            </a:r>
            <a:r>
              <a:rPr lang="en-US" dirty="0"/>
              <a:t>underground status of the Scene, the centrality of rare records and the inter-generational participation helped to create a set of rules, expectations and statuses that were maintained through an awareness of the history of the Scene often recounted through folklore tales about the people, the places and the </a:t>
            </a:r>
            <a:r>
              <a:rPr lang="en-US" dirty="0" smtClean="0"/>
              <a:t>music.” 		</a:t>
            </a:r>
            <a:r>
              <a:rPr lang="en-US" sz="2200" dirty="0" err="1" smtClean="0"/>
              <a:t>Dr</a:t>
            </a:r>
            <a:r>
              <a:rPr lang="en-US" sz="2200" dirty="0" smtClean="0"/>
              <a:t> Andrew Wilson (2007)</a:t>
            </a:r>
          </a:p>
          <a:p>
            <a:endParaRPr lang="en-US" dirty="0" smtClean="0"/>
          </a:p>
          <a:p>
            <a:endParaRPr lang="en-US" dirty="0"/>
          </a:p>
        </p:txBody>
      </p:sp>
      <p:pic>
        <p:nvPicPr>
          <p:cNvPr id="1026" name="Picture 2" descr="mage result for northern soul fash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6565" y="365124"/>
            <a:ext cx="3475568" cy="20288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age result for northern soul fash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0533" y="365125"/>
            <a:ext cx="2726267" cy="2028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78057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The Second Summer of Love (1987-1989)</a:t>
            </a:r>
            <a:endParaRPr lang="en-US" b="1" dirty="0"/>
          </a:p>
        </p:txBody>
      </p:sp>
      <p:sp>
        <p:nvSpPr>
          <p:cNvPr id="3" name="Content Placeholder 2"/>
          <p:cNvSpPr>
            <a:spLocks noGrp="1"/>
          </p:cNvSpPr>
          <p:nvPr>
            <p:ph idx="1"/>
          </p:nvPr>
        </p:nvSpPr>
        <p:spPr/>
        <p:txBody>
          <a:bodyPr/>
          <a:lstStyle/>
          <a:p>
            <a:r>
              <a:rPr lang="en-US" dirty="0" smtClean="0"/>
              <a:t>The Acid House scene (later known as Rave Culture)</a:t>
            </a:r>
          </a:p>
          <a:p>
            <a:r>
              <a:rPr lang="en-US" dirty="0" smtClean="0"/>
              <a:t>Balearic music imported from Ibiza and New Beat from Belgian</a:t>
            </a:r>
          </a:p>
          <a:p>
            <a:r>
              <a:rPr lang="en-US" dirty="0" smtClean="0"/>
              <a:t>Acid house music from Detroit and Chicago</a:t>
            </a:r>
          </a:p>
          <a:p>
            <a:r>
              <a:rPr lang="en-US" dirty="0" smtClean="0"/>
              <a:t>Venues: Disused warehouses, </a:t>
            </a:r>
            <a:r>
              <a:rPr lang="en-US" dirty="0" err="1" smtClean="0"/>
              <a:t>Shoom</a:t>
            </a:r>
            <a:r>
              <a:rPr lang="en-US" dirty="0" smtClean="0"/>
              <a:t>, Mud club, Hacienda</a:t>
            </a:r>
          </a:p>
          <a:p>
            <a:r>
              <a:rPr lang="en-US" dirty="0" smtClean="0"/>
              <a:t>Fashion: Dungarees, converse, baggy clothing, bandanas</a:t>
            </a:r>
          </a:p>
          <a:p>
            <a:r>
              <a:rPr lang="en-US" dirty="0" smtClean="0"/>
              <a:t>Art: Psychedelic and smiley faces</a:t>
            </a:r>
          </a:p>
          <a:p>
            <a:r>
              <a:rPr lang="en-US" dirty="0" smtClean="0"/>
              <a:t>Drug of choice: Ecstasy and LSD</a:t>
            </a:r>
            <a:endParaRPr lang="en-US" dirty="0"/>
          </a:p>
        </p:txBody>
      </p:sp>
    </p:spTree>
    <p:extLst>
      <p:ext uri="{BB962C8B-B14F-4D97-AF65-F5344CB8AC3E}">
        <p14:creationId xmlns:p14="http://schemas.microsoft.com/office/powerpoint/2010/main" val="17025729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Theoretical sources</a:t>
            </a:r>
            <a:endParaRPr lang="en-US" b="1"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823374" y="2299867"/>
            <a:ext cx="7368626" cy="3174747"/>
          </a:xfrm>
        </p:spPr>
      </p:pic>
      <p:pic>
        <p:nvPicPr>
          <p:cNvPr id="5122" name="Picture 2" descr="https://images-na.ssl-images-amazon.com/images/I/41QSiACk-u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3053752"/>
            <a:ext cx="2324099" cy="242086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173192" y="2341270"/>
            <a:ext cx="1387843" cy="646331"/>
          </a:xfrm>
          <a:prstGeom prst="rect">
            <a:avLst/>
          </a:prstGeom>
          <a:noFill/>
        </p:spPr>
        <p:txBody>
          <a:bodyPr wrap="square" rtlCol="0">
            <a:spAutoFit/>
          </a:bodyPr>
          <a:lstStyle/>
          <a:p>
            <a:r>
              <a:rPr lang="en-US" dirty="0" smtClean="0"/>
              <a:t>Crime ethnography</a:t>
            </a:r>
            <a:endParaRPr lang="en-US" dirty="0"/>
          </a:p>
        </p:txBody>
      </p:sp>
    </p:spTree>
    <p:extLst>
      <p:ext uri="{BB962C8B-B14F-4D97-AF65-F5344CB8AC3E}">
        <p14:creationId xmlns:p14="http://schemas.microsoft.com/office/powerpoint/2010/main" val="16177607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The effects of migration</a:t>
            </a:r>
            <a:endParaRPr lang="en-US" b="1" dirty="0"/>
          </a:p>
        </p:txBody>
      </p:sp>
      <p:sp>
        <p:nvSpPr>
          <p:cNvPr id="3" name="Content Placeholder 2"/>
          <p:cNvSpPr>
            <a:spLocks noGrp="1"/>
          </p:cNvSpPr>
          <p:nvPr>
            <p:ph idx="1"/>
          </p:nvPr>
        </p:nvSpPr>
        <p:spPr/>
        <p:txBody>
          <a:bodyPr/>
          <a:lstStyle/>
          <a:p>
            <a:pPr fontAlgn="base"/>
            <a:r>
              <a:rPr lang="en-GB" dirty="0"/>
              <a:t>“T</a:t>
            </a:r>
            <a:r>
              <a:rPr lang="en-US" dirty="0"/>
              <a:t>he history of post-war British youth culture must be reinterpreted as a succession of differential responses to the black immigrant presence in Britain from the 1950s onward.” </a:t>
            </a:r>
            <a:r>
              <a:rPr lang="en-US" sz="2000" dirty="0"/>
              <a:t>(</a:t>
            </a:r>
            <a:r>
              <a:rPr lang="en-US" sz="2000" dirty="0" err="1"/>
              <a:t>Hedbidge</a:t>
            </a:r>
            <a:r>
              <a:rPr lang="en-US" sz="2000" dirty="0"/>
              <a:t>, </a:t>
            </a:r>
            <a:r>
              <a:rPr lang="en-US" sz="2000" i="1" dirty="0"/>
              <a:t>Subculture</a:t>
            </a:r>
            <a:r>
              <a:rPr lang="en-US" sz="2000" dirty="0"/>
              <a:t>, p. 30</a:t>
            </a:r>
            <a:r>
              <a:rPr lang="en-US" sz="2000" dirty="0" smtClean="0"/>
              <a:t>)</a:t>
            </a:r>
          </a:p>
          <a:p>
            <a:pPr fontAlgn="base"/>
            <a:endParaRPr lang="en-GB" dirty="0"/>
          </a:p>
          <a:p>
            <a:pPr fontAlgn="base"/>
            <a:r>
              <a:rPr lang="en-GB" dirty="0"/>
              <a:t>“The mods were the first in a long line of working-class youth cultures which grew up around the West Indians, responded positively to their presence and sought to emulate their style.” </a:t>
            </a:r>
            <a:r>
              <a:rPr lang="en-GB" sz="2000" dirty="0"/>
              <a:t>(</a:t>
            </a:r>
            <a:r>
              <a:rPr lang="en-GB" sz="2000" dirty="0" err="1"/>
              <a:t>Hedbrige</a:t>
            </a:r>
            <a:r>
              <a:rPr lang="en-GB" sz="2000" dirty="0"/>
              <a:t> </a:t>
            </a:r>
            <a:r>
              <a:rPr lang="en-GB" sz="2000" i="1" dirty="0"/>
              <a:t>Subculture</a:t>
            </a:r>
            <a:r>
              <a:rPr lang="en-GB" sz="2000" dirty="0"/>
              <a:t>, pp. 52–53)</a:t>
            </a:r>
          </a:p>
          <a:p>
            <a:endParaRPr lang="en-US" dirty="0"/>
          </a:p>
        </p:txBody>
      </p:sp>
    </p:spTree>
    <p:extLst>
      <p:ext uri="{BB962C8B-B14F-4D97-AF65-F5344CB8AC3E}">
        <p14:creationId xmlns:p14="http://schemas.microsoft.com/office/powerpoint/2010/main" val="8330471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Use of illicit drugs</a:t>
            </a:r>
            <a:endParaRPr lang="en-US" b="1" dirty="0"/>
          </a:p>
        </p:txBody>
      </p:sp>
      <p:sp>
        <p:nvSpPr>
          <p:cNvPr id="3" name="Content Placeholder 2"/>
          <p:cNvSpPr>
            <a:spLocks noGrp="1"/>
          </p:cNvSpPr>
          <p:nvPr>
            <p:ph idx="1"/>
          </p:nvPr>
        </p:nvSpPr>
        <p:spPr/>
        <p:txBody>
          <a:bodyPr>
            <a:normAutofit fontScale="92500" lnSpcReduction="10000"/>
          </a:bodyPr>
          <a:lstStyle/>
          <a:p>
            <a:r>
              <a:rPr lang="en-US" dirty="0" smtClean="0"/>
              <a:t>Dr. Andrew Wilson argues that for a significant minority, "amphetamines </a:t>
            </a:r>
            <a:r>
              <a:rPr lang="en-US" dirty="0" err="1" smtClean="0"/>
              <a:t>symbolised</a:t>
            </a:r>
            <a:r>
              <a:rPr lang="en-US" dirty="0" smtClean="0"/>
              <a:t> the smart, on-the-ball, cool image" and that they sought "stimulation not intoxication ... greater awareness, not escape" and "confidence and articulacy" rather than the "drunken rowdiness of previous generations."</a:t>
            </a:r>
          </a:p>
          <a:p>
            <a:r>
              <a:rPr lang="en-US" dirty="0" smtClean="0"/>
              <a:t>Wilson argues that the significance of amphetamines to the mod culture was similar to that of </a:t>
            </a:r>
            <a:r>
              <a:rPr lang="en-US" dirty="0" smtClean="0">
                <a:hlinkClick r:id="rId3" tooltip="Lysergic acid diethylamide"/>
              </a:rPr>
              <a:t>LSD</a:t>
            </a:r>
            <a:r>
              <a:rPr lang="en-US" dirty="0" smtClean="0"/>
              <a:t> and </a:t>
            </a:r>
            <a:r>
              <a:rPr lang="en-US" dirty="0" smtClean="0">
                <a:hlinkClick r:id="rId4" tooltip="Cannabis (drug)"/>
              </a:rPr>
              <a:t>cannabis</a:t>
            </a:r>
            <a:r>
              <a:rPr lang="en-US" dirty="0" smtClean="0"/>
              <a:t> within the subsequent </a:t>
            </a:r>
            <a:r>
              <a:rPr lang="en-US" dirty="0" smtClean="0">
                <a:hlinkClick r:id="rId5" tooltip="Hippie"/>
              </a:rPr>
              <a:t>hippie</a:t>
            </a:r>
            <a:r>
              <a:rPr lang="en-US" dirty="0" smtClean="0"/>
              <a:t> counterculture. </a:t>
            </a:r>
          </a:p>
          <a:p>
            <a:r>
              <a:rPr lang="en-US" dirty="0" smtClean="0">
                <a:hlinkClick r:id="rId6" tooltip="Dick Hebdige"/>
              </a:rPr>
              <a:t>Dick Hebdige</a:t>
            </a:r>
            <a:r>
              <a:rPr lang="en-US" dirty="0" smtClean="0"/>
              <a:t> argues that mods used amphetamines to extend their leisure time into the early hours of the morning and as a way of bridging the gap between their hostile and daunting everyday work lives and the "inner world" of dancing and dressing up in their off-hours.</a:t>
            </a:r>
          </a:p>
          <a:p>
            <a:endParaRPr lang="en-US" dirty="0"/>
          </a:p>
        </p:txBody>
      </p:sp>
    </p:spTree>
    <p:extLst>
      <p:ext uri="{BB962C8B-B14F-4D97-AF65-F5344CB8AC3E}">
        <p14:creationId xmlns:p14="http://schemas.microsoft.com/office/powerpoint/2010/main" val="2620425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 Political Movement</a:t>
            </a:r>
            <a:endParaRPr lang="en-US" b="1" dirty="0"/>
          </a:p>
        </p:txBody>
      </p:sp>
      <p:sp>
        <p:nvSpPr>
          <p:cNvPr id="4" name="Content Placeholder 3"/>
          <p:cNvSpPr>
            <a:spLocks noGrp="1"/>
          </p:cNvSpPr>
          <p:nvPr>
            <p:ph idx="1"/>
          </p:nvPr>
        </p:nvSpPr>
        <p:spPr/>
        <p:txBody>
          <a:bodyPr>
            <a:normAutofit/>
          </a:bodyPr>
          <a:lstStyle/>
          <a:p>
            <a:r>
              <a:rPr lang="en-GB" dirty="0"/>
              <a:t> </a:t>
            </a:r>
            <a:r>
              <a:rPr lang="en-GB" dirty="0" smtClean="0"/>
              <a:t>‘The sheer extent and intensity of the machinery that was necessary to shut down rave is a testament to this.’ (</a:t>
            </a:r>
            <a:r>
              <a:rPr lang="en-GB" dirty="0" err="1" smtClean="0"/>
              <a:t>Haq</a:t>
            </a:r>
            <a:r>
              <a:rPr lang="en-GB" dirty="0" smtClean="0"/>
              <a:t>, 2016: 45)</a:t>
            </a:r>
            <a:endParaRPr lang="en-GB" dirty="0"/>
          </a:p>
          <a:p>
            <a:r>
              <a:rPr lang="en-GB" dirty="0"/>
              <a:t>‘As a movement, it enacted a desire to be autonomous, and possessed many other social facets. They embodied a belief in tolerance, a shared positive mind-set and the living of an experimental life. Though curiously embodying both dystopian and utopian impulses simultaneously, part neo-hippy romanticism, part blithe hedonism, raves possessed some extraordinary qualities, transgressing even notions of race and class in terms of participation.’</a:t>
            </a:r>
          </a:p>
          <a:p>
            <a:r>
              <a:rPr lang="en-GB" dirty="0" err="1"/>
              <a:t>Nav</a:t>
            </a:r>
            <a:r>
              <a:rPr lang="en-GB" dirty="0"/>
              <a:t> </a:t>
            </a:r>
            <a:r>
              <a:rPr lang="en-GB" dirty="0" err="1"/>
              <a:t>Haq</a:t>
            </a:r>
            <a:r>
              <a:rPr lang="en-GB" dirty="0"/>
              <a:t> (2016: 12)</a:t>
            </a:r>
          </a:p>
          <a:p>
            <a:endParaRPr lang="en-US" dirty="0"/>
          </a:p>
        </p:txBody>
      </p:sp>
    </p:spTree>
    <p:extLst>
      <p:ext uri="{BB962C8B-B14F-4D97-AF65-F5344CB8AC3E}">
        <p14:creationId xmlns:p14="http://schemas.microsoft.com/office/powerpoint/2010/main" val="17789956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t>Acciieed</a:t>
            </a:r>
            <a:r>
              <a:rPr lang="en-US" b="1" dirty="0" smtClean="0"/>
              <a:t>: Get right on one </a:t>
            </a:r>
            <a:r>
              <a:rPr lang="en-US" b="1" dirty="0" err="1" smtClean="0"/>
              <a:t>matey</a:t>
            </a:r>
            <a:r>
              <a:rPr lang="en-US" b="1" dirty="0" smtClean="0"/>
              <a:t>!</a:t>
            </a:r>
            <a:endParaRPr lang="en-US" b="1" dirty="0"/>
          </a:p>
        </p:txBody>
      </p:sp>
      <p:sp>
        <p:nvSpPr>
          <p:cNvPr id="3" name="Content Placeholder 2"/>
          <p:cNvSpPr>
            <a:spLocks noGrp="1"/>
          </p:cNvSpPr>
          <p:nvPr>
            <p:ph idx="1"/>
          </p:nvPr>
        </p:nvSpPr>
        <p:spPr>
          <a:xfrm>
            <a:off x="838200" y="1825625"/>
            <a:ext cx="10515600" cy="4713198"/>
          </a:xfrm>
        </p:spPr>
        <p:txBody>
          <a:bodyPr/>
          <a:lstStyle/>
          <a:p>
            <a:r>
              <a:rPr lang="en-GB" dirty="0"/>
              <a:t>‘It was a brief moment of freedom. Where for the first time a group of people crossed over in their consciousness, a transition </a:t>
            </a:r>
            <a:r>
              <a:rPr lang="en-GB" dirty="0" smtClean="0"/>
              <a:t>point-an </a:t>
            </a:r>
            <a:r>
              <a:rPr lang="en-GB" dirty="0"/>
              <a:t>Age of Aquarius, whatever you want to call it. Then it all went pear shaped. But for the moment it just worked.’ </a:t>
            </a:r>
            <a:r>
              <a:rPr lang="en-GB" sz="1600" dirty="0"/>
              <a:t>Lu </a:t>
            </a:r>
            <a:r>
              <a:rPr lang="en-GB" sz="1600" dirty="0" err="1"/>
              <a:t>Vucovic</a:t>
            </a:r>
            <a:r>
              <a:rPr lang="en-GB" sz="1600" dirty="0"/>
              <a:t> (Promoter of RIP at Clink Street)</a:t>
            </a:r>
          </a:p>
        </p:txBody>
      </p:sp>
      <p:pic>
        <p:nvPicPr>
          <p:cNvPr id="5" name="Picture 2" descr="hoom-clu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6506" y="3761116"/>
            <a:ext cx="6573328" cy="2550783"/>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mage result for labyrinth club lond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1434" y="3761116"/>
            <a:ext cx="2829464" cy="25470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26756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400" y="365125"/>
            <a:ext cx="10947400" cy="1325563"/>
          </a:xfrm>
        </p:spPr>
        <p:txBody>
          <a:bodyPr/>
          <a:lstStyle/>
          <a:p>
            <a:r>
              <a:rPr lang="en-US" b="1" dirty="0" smtClean="0"/>
              <a:t>Sensational headlines</a:t>
            </a:r>
            <a:endParaRPr lang="en-US" b="1" dirty="0"/>
          </a:p>
        </p:txBody>
      </p:sp>
      <p:pic>
        <p:nvPicPr>
          <p:cNvPr id="3074" name="Picture 2" descr="umblr_ml5xovjmvj1qkcj9ro3_1280"/>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945715" y="1863699"/>
            <a:ext cx="4653618" cy="41910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389383e9bd57b1c21bfb7a4cfc0c96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400" y="1863699"/>
            <a:ext cx="6248400" cy="419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21069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2050" name="Picture 2" descr="67773-10150200220648849-8031856-n"/>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577843" y="365124"/>
            <a:ext cx="6133094" cy="567690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reedom-to-part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984" y="365124"/>
            <a:ext cx="5447858" cy="5676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76633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Summary</a:t>
            </a:r>
            <a:endParaRPr lang="en-US" b="1" dirty="0"/>
          </a:p>
        </p:txBody>
      </p:sp>
      <p:sp>
        <p:nvSpPr>
          <p:cNvPr id="3" name="Content Placeholder 2"/>
          <p:cNvSpPr>
            <a:spLocks noGrp="1"/>
          </p:cNvSpPr>
          <p:nvPr>
            <p:ph idx="1"/>
          </p:nvPr>
        </p:nvSpPr>
        <p:spPr/>
        <p:txBody>
          <a:bodyPr/>
          <a:lstStyle/>
          <a:p>
            <a:r>
              <a:rPr lang="en-US" dirty="0" smtClean="0"/>
              <a:t>The </a:t>
            </a:r>
            <a:r>
              <a:rPr lang="en-US" i="1" dirty="0" smtClean="0"/>
              <a:t>Acid House </a:t>
            </a:r>
            <a:r>
              <a:rPr lang="en-US" dirty="0" smtClean="0"/>
              <a:t>Scene and </a:t>
            </a:r>
            <a:r>
              <a:rPr lang="en-US" i="1" dirty="0" smtClean="0"/>
              <a:t>Rave</a:t>
            </a:r>
            <a:r>
              <a:rPr lang="en-US" dirty="0" smtClean="0"/>
              <a:t> culture is influenced by previous subcultures</a:t>
            </a:r>
          </a:p>
          <a:p>
            <a:r>
              <a:rPr lang="en-US" dirty="0" smtClean="0"/>
              <a:t>It became a political movement and was worldwide</a:t>
            </a:r>
          </a:p>
          <a:p>
            <a:r>
              <a:rPr lang="en-US" dirty="0" smtClean="0"/>
              <a:t>It was a spiritual revolution and bought people together</a:t>
            </a:r>
          </a:p>
          <a:p>
            <a:r>
              <a:rPr lang="en-US" dirty="0" smtClean="0"/>
              <a:t>It helped break down traditional boundaries and challenge conservative values</a:t>
            </a:r>
          </a:p>
          <a:p>
            <a:r>
              <a:rPr lang="en-US" dirty="0" smtClean="0"/>
              <a:t>It was non-violent and peaceful</a:t>
            </a:r>
          </a:p>
          <a:p>
            <a:r>
              <a:rPr lang="en-US" dirty="0" smtClean="0"/>
              <a:t>It challenged sexism, racism and homophobia</a:t>
            </a:r>
          </a:p>
          <a:p>
            <a:endParaRPr lang="en-US" dirty="0"/>
          </a:p>
        </p:txBody>
      </p:sp>
    </p:spTree>
    <p:extLst>
      <p:ext uri="{BB962C8B-B14F-4D97-AF65-F5344CB8AC3E}">
        <p14:creationId xmlns:p14="http://schemas.microsoft.com/office/powerpoint/2010/main" val="6264451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a:t/>
            </a:r>
            <a:br>
              <a:rPr lang="en-US" dirty="0"/>
            </a:br>
            <a:r>
              <a:rPr lang="en-US" b="1" dirty="0" smtClean="0"/>
              <a:t>Acid house (1987-1989)</a:t>
            </a:r>
            <a:br>
              <a:rPr lang="en-US" b="1" dirty="0" smtClean="0"/>
            </a:br>
            <a:r>
              <a:rPr lang="en-US" b="1" dirty="0" smtClean="0"/>
              <a:t/>
            </a:r>
            <a:br>
              <a:rPr lang="en-US" b="1" dirty="0" smtClean="0"/>
            </a:br>
            <a:endParaRPr lang="en-US" b="1" dirty="0"/>
          </a:p>
        </p:txBody>
      </p:sp>
      <p:sp>
        <p:nvSpPr>
          <p:cNvPr id="3" name="Content Placeholder 2"/>
          <p:cNvSpPr>
            <a:spLocks noGrp="1"/>
          </p:cNvSpPr>
          <p:nvPr>
            <p:ph idx="1"/>
          </p:nvPr>
        </p:nvSpPr>
        <p:spPr>
          <a:xfrm>
            <a:off x="838200" y="2556933"/>
            <a:ext cx="10515600" cy="3620029"/>
          </a:xfrm>
        </p:spPr>
        <p:txBody>
          <a:bodyPr/>
          <a:lstStyle/>
          <a:p>
            <a:r>
              <a:rPr lang="en-US" dirty="0" smtClean="0"/>
              <a:t>Brothers, sisters…one day we will be free…from fighting, violence…people crying in the street. When the angels from above, fall down and spread their wings like doves. As we walk hand in hand sisters,  brothers, we’ll make it to the promised land.</a:t>
            </a:r>
          </a:p>
          <a:p>
            <a:endParaRPr lang="en-US" dirty="0"/>
          </a:p>
          <a:p>
            <a:pPr lvl="8"/>
            <a:r>
              <a:rPr lang="en-US" sz="2400" dirty="0" smtClean="0"/>
              <a:t>The Promised Land by Joe Smooth (1988)</a:t>
            </a:r>
          </a:p>
        </p:txBody>
      </p:sp>
    </p:spTree>
    <p:extLst>
      <p:ext uri="{BB962C8B-B14F-4D97-AF65-F5344CB8AC3E}">
        <p14:creationId xmlns:p14="http://schemas.microsoft.com/office/powerpoint/2010/main" val="11915780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References</a:t>
            </a:r>
            <a:endParaRPr lang="en-US" b="1" dirty="0"/>
          </a:p>
        </p:txBody>
      </p:sp>
      <p:sp>
        <p:nvSpPr>
          <p:cNvPr id="3" name="Content Placeholder 2"/>
          <p:cNvSpPr>
            <a:spLocks noGrp="1"/>
          </p:cNvSpPr>
          <p:nvPr>
            <p:ph idx="1"/>
          </p:nvPr>
        </p:nvSpPr>
        <p:spPr>
          <a:xfrm>
            <a:off x="838200" y="1825624"/>
            <a:ext cx="10515600" cy="4695945"/>
          </a:xfrm>
        </p:spPr>
        <p:txBody>
          <a:bodyPr>
            <a:normAutofit fontScale="40000" lnSpcReduction="20000"/>
          </a:bodyPr>
          <a:lstStyle/>
          <a:p>
            <a:r>
              <a:rPr lang="en-US" dirty="0" smtClean="0"/>
              <a:t>Berlin, Chelsea Louise </a:t>
            </a:r>
            <a:r>
              <a:rPr lang="en-US" i="1" dirty="0" smtClean="0"/>
              <a:t>Rave Art </a:t>
            </a:r>
            <a:r>
              <a:rPr lang="en-US" dirty="0" smtClean="0"/>
              <a:t>(London: Carlton books 2014).</a:t>
            </a:r>
          </a:p>
          <a:p>
            <a:r>
              <a:rPr lang="en-US" dirty="0" err="1" smtClean="0"/>
              <a:t>Bussman</a:t>
            </a:r>
            <a:r>
              <a:rPr lang="en-US" dirty="0" smtClean="0"/>
              <a:t>, Jane </a:t>
            </a:r>
            <a:r>
              <a:rPr lang="en-US" i="1" dirty="0" smtClean="0"/>
              <a:t>Once in a lifetime </a:t>
            </a:r>
            <a:r>
              <a:rPr lang="en-US" dirty="0" smtClean="0"/>
              <a:t>(London: Virgin books 1998).</a:t>
            </a:r>
          </a:p>
          <a:p>
            <a:r>
              <a:rPr lang="en-GB" dirty="0" smtClean="0"/>
              <a:t>Cohen</a:t>
            </a:r>
            <a:r>
              <a:rPr lang="en-GB" dirty="0"/>
              <a:t>, </a:t>
            </a:r>
            <a:r>
              <a:rPr lang="en-GB" dirty="0" smtClean="0"/>
              <a:t>Stanley</a:t>
            </a:r>
            <a:r>
              <a:rPr lang="en-GB" i="1" dirty="0" smtClean="0"/>
              <a:t> </a:t>
            </a:r>
            <a:r>
              <a:rPr lang="en-GB" i="1" dirty="0"/>
              <a:t>Folk Devils and Moral Panics: The Creation of the Mods and Rockers </a:t>
            </a:r>
            <a:r>
              <a:rPr lang="en-GB" dirty="0"/>
              <a:t>(Abingdon: Routledge, 2002 ed. [1972</a:t>
            </a:r>
            <a:r>
              <a:rPr lang="en-GB" dirty="0" smtClean="0"/>
              <a:t>]).</a:t>
            </a:r>
          </a:p>
          <a:p>
            <a:r>
              <a:rPr lang="en-GB" dirty="0"/>
              <a:t>Cohen, Stanley and Jock Young. </a:t>
            </a:r>
            <a:r>
              <a:rPr lang="en-GB" i="1" dirty="0" err="1"/>
              <a:t>TheManufacture</a:t>
            </a:r>
            <a:r>
              <a:rPr lang="en-GB" i="1" dirty="0"/>
              <a:t> of News: Social Problems, Deviance and the Mass Media </a:t>
            </a:r>
            <a:r>
              <a:rPr lang="en-GB" dirty="0"/>
              <a:t>(London: Constable, 1981</a:t>
            </a:r>
            <a:r>
              <a:rPr lang="en-GB" dirty="0" smtClean="0"/>
              <a:t>).</a:t>
            </a:r>
          </a:p>
          <a:p>
            <a:r>
              <a:rPr lang="en-GB" dirty="0" err="1"/>
              <a:t>Csordas</a:t>
            </a:r>
            <a:r>
              <a:rPr lang="en-GB" dirty="0"/>
              <a:t>, T </a:t>
            </a:r>
            <a:r>
              <a:rPr lang="en-GB" i="1" dirty="0"/>
              <a:t>Body, Meaning, Healing</a:t>
            </a:r>
            <a:r>
              <a:rPr lang="en-GB" dirty="0"/>
              <a:t> (Basingstoke: Palgrave Macmillan 2002</a:t>
            </a:r>
            <a:r>
              <a:rPr lang="en-GB" dirty="0" smtClean="0"/>
              <a:t>).</a:t>
            </a:r>
          </a:p>
          <a:p>
            <a:r>
              <a:rPr lang="en-GB" dirty="0" smtClean="0"/>
              <a:t>Hall, Stuart Hall and Tony Jefferson. </a:t>
            </a:r>
            <a:r>
              <a:rPr lang="en-GB" i="1" dirty="0" smtClean="0"/>
              <a:t>Resistance Through Rituals Youth Subcultures in Post-War Britain </a:t>
            </a:r>
            <a:r>
              <a:rPr lang="en-GB" dirty="0" smtClean="0"/>
              <a:t>(Hoboken: Taylor and Francis, 2012 [1976]).</a:t>
            </a:r>
          </a:p>
          <a:p>
            <a:r>
              <a:rPr lang="en-GB" dirty="0" err="1"/>
              <a:t>Haq</a:t>
            </a:r>
            <a:r>
              <a:rPr lang="en-GB" dirty="0"/>
              <a:t>, </a:t>
            </a:r>
            <a:r>
              <a:rPr lang="en-GB" dirty="0" err="1"/>
              <a:t>Nav</a:t>
            </a:r>
            <a:r>
              <a:rPr lang="en-GB" dirty="0"/>
              <a:t> (</a:t>
            </a:r>
            <a:r>
              <a:rPr lang="en-GB" dirty="0" err="1"/>
              <a:t>ed</a:t>
            </a:r>
            <a:r>
              <a:rPr lang="en-GB" dirty="0" smtClean="0"/>
              <a:t>) </a:t>
            </a:r>
            <a:r>
              <a:rPr lang="en-GB" i="1" dirty="0"/>
              <a:t>Rave: Rave and its influence on Art and </a:t>
            </a:r>
            <a:r>
              <a:rPr lang="en-GB" i="1" dirty="0" smtClean="0"/>
              <a:t>Culture</a:t>
            </a:r>
            <a:r>
              <a:rPr lang="en-GB" i="1" dirty="0"/>
              <a:t> </a:t>
            </a:r>
            <a:r>
              <a:rPr lang="en-GB" dirty="0" smtClean="0"/>
              <a:t>(London</a:t>
            </a:r>
            <a:r>
              <a:rPr lang="en-GB" dirty="0"/>
              <a:t>: Black Dog </a:t>
            </a:r>
            <a:r>
              <a:rPr lang="en-GB" dirty="0" smtClean="0"/>
              <a:t>Publishing</a:t>
            </a:r>
            <a:r>
              <a:rPr lang="en-GB" dirty="0"/>
              <a:t> </a:t>
            </a:r>
            <a:r>
              <a:rPr lang="en-GB" dirty="0" smtClean="0"/>
              <a:t>2016).</a:t>
            </a:r>
            <a:endParaRPr lang="en-GB" dirty="0"/>
          </a:p>
          <a:p>
            <a:r>
              <a:rPr lang="en-GB" dirty="0" smtClean="0"/>
              <a:t>Harvey</a:t>
            </a:r>
            <a:r>
              <a:rPr lang="en-GB" dirty="0"/>
              <a:t>, </a:t>
            </a:r>
            <a:r>
              <a:rPr lang="en-GB" dirty="0" smtClean="0"/>
              <a:t>Graham </a:t>
            </a:r>
            <a:r>
              <a:rPr lang="en-GB" i="1" dirty="0"/>
              <a:t>Listening People Speaking Earth: Contemporary </a:t>
            </a:r>
            <a:r>
              <a:rPr lang="en-GB" i="1" dirty="0" smtClean="0"/>
              <a:t>Paganism (</a:t>
            </a:r>
            <a:r>
              <a:rPr lang="en-GB" dirty="0" smtClean="0"/>
              <a:t>London</a:t>
            </a:r>
            <a:r>
              <a:rPr lang="en-GB" dirty="0"/>
              <a:t>: C Hurst &amp; Co </a:t>
            </a:r>
            <a:r>
              <a:rPr lang="en-GB" dirty="0" smtClean="0"/>
              <a:t>Ltd 1997).</a:t>
            </a:r>
            <a:endParaRPr lang="en-GB" dirty="0"/>
          </a:p>
          <a:p>
            <a:r>
              <a:rPr lang="en-GB" dirty="0" err="1"/>
              <a:t>Hebdige</a:t>
            </a:r>
            <a:r>
              <a:rPr lang="en-GB" dirty="0"/>
              <a:t>. Dick. </a:t>
            </a:r>
            <a:r>
              <a:rPr lang="en-GB" i="1" dirty="0"/>
              <a:t>Cut ‘n’ Mix: Culture, Identity and Caribbean Music</a:t>
            </a:r>
            <a:r>
              <a:rPr lang="en-GB" dirty="0"/>
              <a:t> (London: Routledge, 1990).</a:t>
            </a:r>
          </a:p>
          <a:p>
            <a:r>
              <a:rPr lang="en-GB" i="1" dirty="0"/>
              <a:t>–. Subculture: The Meaning of Style </a:t>
            </a:r>
            <a:r>
              <a:rPr lang="en-GB" dirty="0"/>
              <a:t>(London: Routledge, 1995 [1979</a:t>
            </a:r>
            <a:r>
              <a:rPr lang="en-GB" dirty="0" smtClean="0"/>
              <a:t>]).</a:t>
            </a:r>
            <a:endParaRPr lang="en-GB" dirty="0"/>
          </a:p>
          <a:p>
            <a:r>
              <a:rPr lang="en-GB" dirty="0"/>
              <a:t>Turner, Alwyn W. </a:t>
            </a:r>
            <a:r>
              <a:rPr lang="en-GB" i="1" dirty="0"/>
              <a:t>Glam Rock: Dandies in the Underworld</a:t>
            </a:r>
            <a:r>
              <a:rPr lang="en-GB" dirty="0"/>
              <a:t> (London: V&amp;A Publishing, 2013).</a:t>
            </a:r>
            <a:endParaRPr lang="en-US" dirty="0" smtClean="0"/>
          </a:p>
          <a:p>
            <a:r>
              <a:rPr lang="en-US" dirty="0" smtClean="0"/>
              <a:t>Wilson, A </a:t>
            </a:r>
            <a:r>
              <a:rPr lang="en-US" i="1" dirty="0" smtClean="0"/>
              <a:t>Northern Soul: music, drugs and subcultural identity </a:t>
            </a:r>
            <a:r>
              <a:rPr lang="en-US" dirty="0"/>
              <a:t>(</a:t>
            </a:r>
            <a:r>
              <a:rPr lang="en-US" dirty="0" err="1" smtClean="0"/>
              <a:t>Willan</a:t>
            </a:r>
            <a:r>
              <a:rPr lang="en-US" dirty="0" smtClean="0"/>
              <a:t> publishing 2007).</a:t>
            </a:r>
            <a:r>
              <a:rPr lang="en-US" i="1" dirty="0" smtClean="0"/>
              <a:t> </a:t>
            </a:r>
          </a:p>
          <a:p>
            <a:r>
              <a:rPr lang="en-US" dirty="0" smtClean="0"/>
              <a:t>Williams, Jolyon D  </a:t>
            </a:r>
            <a:r>
              <a:rPr lang="en-US" i="1" dirty="0" smtClean="0"/>
              <a:t>In what ways are bodies political?</a:t>
            </a:r>
            <a:r>
              <a:rPr lang="en-US" dirty="0" smtClean="0"/>
              <a:t>  (2nd </a:t>
            </a:r>
            <a:r>
              <a:rPr lang="en-US" dirty="0"/>
              <a:t>year Anthropology </a:t>
            </a:r>
            <a:r>
              <a:rPr lang="en-US" dirty="0" smtClean="0"/>
              <a:t>Essay 3/4/17).</a:t>
            </a:r>
          </a:p>
          <a:p>
            <a:r>
              <a:rPr lang="en-US" dirty="0" smtClean="0">
                <a:hlinkClick r:id="rId2"/>
              </a:rPr>
              <a:t>http://www.academia.edu/7515713/Northern_Soul_music_drugs_and_subcultural_identity_introduction_and_Chapter_1_</a:t>
            </a:r>
            <a:endParaRPr lang="en-US" dirty="0" smtClean="0"/>
          </a:p>
          <a:p>
            <a:r>
              <a:rPr lang="en-US" dirty="0" smtClean="0">
                <a:hlinkClick r:id="rId3"/>
              </a:rPr>
              <a:t>https://www.theguardian.com/travel/2007/may/27/escape</a:t>
            </a:r>
            <a:endParaRPr lang="en-US" dirty="0" smtClean="0"/>
          </a:p>
          <a:p>
            <a:r>
              <a:rPr lang="en-US" dirty="0" smtClean="0">
                <a:hlinkClick r:id="rId4"/>
              </a:rPr>
              <a:t>https://i.pinimg.com/originals/69/e8/c5/69e8c57eaf0f6c6398701192da7bf7bd.jpg</a:t>
            </a:r>
            <a:endParaRPr lang="en-US" dirty="0" smtClean="0"/>
          </a:p>
          <a:p>
            <a:r>
              <a:rPr lang="en-US" dirty="0" smtClean="0">
                <a:hlinkClick r:id="rId5"/>
              </a:rPr>
              <a:t>http://www.technostation.tv/90s-rave-culture/</a:t>
            </a:r>
            <a:endParaRPr lang="en-US" dirty="0" smtClean="0"/>
          </a:p>
          <a:p>
            <a:r>
              <a:rPr lang="en-US" dirty="0" smtClean="0">
                <a:hlinkClick r:id="rId6"/>
              </a:rPr>
              <a:t>https://www.google.co.uk/search?q=northern+soul+fashion</a:t>
            </a:r>
            <a:endParaRPr lang="en-US" dirty="0" smtClean="0"/>
          </a:p>
          <a:p>
            <a:endParaRPr lang="en-US" dirty="0"/>
          </a:p>
        </p:txBody>
      </p:sp>
    </p:spTree>
    <p:extLst>
      <p:ext uri="{BB962C8B-B14F-4D97-AF65-F5344CB8AC3E}">
        <p14:creationId xmlns:p14="http://schemas.microsoft.com/office/powerpoint/2010/main" val="13052903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3240</TotalTime>
  <Words>1111</Words>
  <Application>Microsoft Macintosh PowerPoint</Application>
  <PresentationFormat>Widescreen</PresentationFormat>
  <Paragraphs>84</Paragraphs>
  <Slides>15</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Calibri</vt:lpstr>
      <vt:lpstr>Calibri Light</vt:lpstr>
      <vt:lpstr>Arial</vt:lpstr>
      <vt:lpstr>Office Theme</vt:lpstr>
      <vt:lpstr>Youth Subcultures</vt:lpstr>
      <vt:lpstr>The Swinging Sixties &amp; The Summer of Love (1965-1967)</vt:lpstr>
      <vt:lpstr>Mods &amp; Rockers</vt:lpstr>
      <vt:lpstr>Northern Soul</vt:lpstr>
      <vt:lpstr>The Second Summer of Love (1987-1989)</vt:lpstr>
      <vt:lpstr>Theoretical sources</vt:lpstr>
      <vt:lpstr>The effects of migration</vt:lpstr>
      <vt:lpstr>Use of illicit drugs</vt:lpstr>
      <vt:lpstr>A Political Movement</vt:lpstr>
      <vt:lpstr>Acciieed: Get right on one matey!</vt:lpstr>
      <vt:lpstr>Sensational headlines</vt:lpstr>
      <vt:lpstr>PowerPoint Presentation</vt:lpstr>
      <vt:lpstr>Summary</vt:lpstr>
      <vt:lpstr>  Acid house (1987-1989)  </vt:lpstr>
      <vt:lpstr>References</vt:lpstr>
    </vt:vector>
  </TitlesOfParts>
  <Company/>
  <LinksUpToDate>false</LinksUpToDate>
  <SharedDoc>false</SharedDoc>
  <HyperlinksChanged>false</HyperlinksChanged>
  <AppVersion>15.0034</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Youth Subcultures</dc:title>
  <dc:creator>1502516@student.uwtsd.ac.uk</dc:creator>
  <cp:lastModifiedBy>1502516@student.uwtsd.ac.uk</cp:lastModifiedBy>
  <cp:revision>49</cp:revision>
  <cp:lastPrinted>2018-01-24T12:32:51Z</cp:lastPrinted>
  <dcterms:created xsi:type="dcterms:W3CDTF">2018-01-17T13:34:45Z</dcterms:created>
  <dcterms:modified xsi:type="dcterms:W3CDTF">2018-01-24T12:34:05Z</dcterms:modified>
</cp:coreProperties>
</file>