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5" r:id="rId4"/>
    <p:sldId id="259" r:id="rId5"/>
    <p:sldId id="260" r:id="rId6"/>
    <p:sldId id="261" r:id="rId7"/>
    <p:sldId id="258" r:id="rId8"/>
    <p:sldId id="268" r:id="rId9"/>
    <p:sldId id="269" r:id="rId10"/>
    <p:sldId id="270" r:id="rId11"/>
    <p:sldId id="272" r:id="rId12"/>
    <p:sldId id="273" r:id="rId13"/>
    <p:sldId id="274" r:id="rId14"/>
    <p:sldId id="276" r:id="rId15"/>
    <p:sldId id="31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6327"/>
  </p:normalViewPr>
  <p:slideViewPr>
    <p:cSldViewPr snapToGrid="0" snapToObjects="1">
      <p:cViewPr varScale="1">
        <p:scale>
          <a:sx n="124" d="100"/>
          <a:sy n="124" d="100"/>
        </p:scale>
        <p:origin x="5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A811B-AC87-F749-9F82-3C0254115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859E41-C049-BC4B-A8D6-DC6566B906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AE65D5-E99A-F94D-90B1-149E4B185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77410-4F6B-7142-AEF6-5BED1C2F2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E97BBE-D8EA-C745-B456-5EE19FCB9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487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15C0D-4374-734A-9A8B-8D4430A62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781E5-F134-7E4E-AA0A-64835CA14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4F86B8-FB95-4442-9573-3E8A1BDC2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EC7AC-90CC-2642-9339-2C42D3AF0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1CD9C-CB85-134D-B581-1D0567E0F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072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E77AA-02D7-7B41-BE1C-FFF08A193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DD9935-81EC-B14A-BBEC-2388CBA447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FD204-A484-FA49-AE12-79656A0A8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3E2D5-27B8-BC48-8357-20FA757AD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B3405D-8D30-FC4A-A471-37421F6ED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584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23B15-3330-1F40-AFF2-D396870FC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5602E-A287-6143-9A36-46459B3B58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6DD953-0FE7-4E40-9DDE-2923E921E2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35670E-5B82-AE4B-866B-71A2AAF1A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C24D83-7A77-2648-B257-D1AACDEED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23AD35-7CFB-9946-B4D1-38042CA95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056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85270-0B3D-3F4E-B4C1-BB6F9147B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AD103-2FBF-6445-8F81-140078330A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B33F0A-4CC3-CF4B-884F-5E9936E6CA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B15F13-0D53-9345-A540-63CD098323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232DC-737C-6E46-A291-5C34497EEF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D7BB30-706C-6847-91B8-C55E887A8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709F0A-347C-7E47-8370-82F59B61B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DB0F3F-6512-F14D-B89F-FCF6E1AE9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362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C06C5-BF1A-D04C-AD79-0E310BB8B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8EE9A1-DB32-AC47-AD2D-0C94720D1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00764-CFAF-FC4A-A343-A36844CF9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0A7186-36E8-3147-92F7-E2ECE83B1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60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E440F6-9C73-C340-B36B-F1D752BC9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B162D5-6D9E-DD4D-9DFE-1724AACC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2D50A8-4631-4F4D-BC43-6B9A5497A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313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EF57E-ED59-C845-BB85-DD05CB94B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1A074-0A18-A54B-864E-C33ED3F92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6FD9D3-9314-1D42-A978-62DFFA8326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EA0D5-05F4-A647-A6AA-AC5BD2D6E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6B8F1A-ACB2-AF45-8768-8136714ED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6F8917-C19F-AF4B-BC4C-9A1A9A319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333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C1DFE-C096-1745-9697-2F59B5916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63364D-6FC9-3045-AD9E-D17D6485C4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8EED92-4D5C-9B48-A1B8-C59A2BB152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A65330-3F0E-0D4C-A5EB-66F91D0DD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DC8E20-6013-094A-B229-D8867B029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41A637-4874-434C-80B0-02C5255FA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16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C32DB-DF9B-254A-ABE4-6D56DC078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13634-4295-1744-80AA-2C88943764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DB47E-8C40-C248-A242-9F91BE4B6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975E5-57D7-4049-88A6-14599B5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B484E-901C-7C46-B361-1952B4260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86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BB1A49-1E0A-084C-AC12-5A0FA4A72D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C63B4C-DDB9-1849-BAA0-94A31DC85B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AD5E7-B786-6B42-99E5-4C0F44B2A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540FD0-F72C-2B48-8EA9-A07376B57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E55AE-23C2-104B-9A73-09A6077C0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5444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4638"/>
            <a:ext cx="10972800" cy="5821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A048BEDC-F7A9-7A47-AB8B-637B0570ED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652AE8C-169D-D442-813F-77A6D24E4EB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93AAB92C-4B7E-5A42-9C47-C7DB0357AE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563E0A-C35B-D142-B567-3AE3E55A830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704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CC7231-006C-134D-9C56-9E6313C6D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42FB4A-11B0-FB49-BE4B-3D0CC4EB98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8C90E-C6E3-1047-86CA-0616DED229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B0A916-24A7-174F-AF4B-DF930D006E9D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4F3135-DEDB-A045-A5AC-3B1CABBE21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00BED-C04F-C948-9EFF-D533A63B83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6D4C0-6447-2045-841C-F1B339AA3D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266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parker.stanford.edu/parker/catalog/gs233db8425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460A4-A08B-DE40-872E-E29CB8F618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Psalters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316814-EEB7-684A-B008-86600A52771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556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711773-22DD-CC4E-B30C-AD503A16C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3000"/>
              <a:t>Cambridge, Corpus Christi College MS 53: Peterborough Psalter and Bestiary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2D040-6E8D-FF4A-9F4C-B7172FB06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 fontScale="92500"/>
          </a:bodyPr>
          <a:lstStyle/>
          <a:p>
            <a:r>
              <a:rPr lang="en-US" sz="1500" dirty="0"/>
              <a:t>Contains: Psalter, chronicle, and bestiary</a:t>
            </a:r>
          </a:p>
          <a:p>
            <a:r>
              <a:rPr lang="en-US" sz="1500" dirty="0"/>
              <a:t>Psalter: c.1310-20</a:t>
            </a:r>
          </a:p>
          <a:p>
            <a:r>
              <a:rPr lang="en-US" sz="1500" dirty="0"/>
              <a:t>Patron: from the diocese of Norwich (as shown by calendar entries)</a:t>
            </a:r>
          </a:p>
          <a:p>
            <a:r>
              <a:rPr lang="en-GB" sz="1500" dirty="0"/>
              <a:t>Possibly Oliver de </a:t>
            </a:r>
            <a:r>
              <a:rPr lang="en-GB" sz="1500" dirty="0" err="1"/>
              <a:t>Wisset</a:t>
            </a:r>
            <a:r>
              <a:rPr lang="en-GB" sz="1500" dirty="0"/>
              <a:t>: connected with John de </a:t>
            </a:r>
            <a:r>
              <a:rPr lang="en-GB" sz="1500" dirty="0" err="1"/>
              <a:t>Warenne</a:t>
            </a:r>
            <a:r>
              <a:rPr lang="en-GB" sz="1500" dirty="0"/>
              <a:t>, Earl of Surrey (d. 1304), whose obit is added in the original hand of the calendar</a:t>
            </a:r>
          </a:p>
          <a:p>
            <a:r>
              <a:rPr lang="en-GB" sz="1500" dirty="0"/>
              <a:t>Taken over by Peterborough Abbey: calendar adapted to their use and their Litany and Office of the Dead were added to the text, as was a chronicle of the abbey</a:t>
            </a:r>
          </a:p>
          <a:p>
            <a:r>
              <a:rPr lang="en-GB" sz="1500" dirty="0"/>
              <a:t>Owned by the prior, Hugh de Stukeley, whose name is at the beginning of the book</a:t>
            </a:r>
          </a:p>
          <a:p>
            <a:r>
              <a:rPr lang="en-GB" sz="1500" dirty="0"/>
              <a:t>Available online: </a:t>
            </a:r>
            <a:r>
              <a:rPr lang="en-GB" sz="1500" dirty="0">
                <a:hlinkClick r:id="rId2"/>
              </a:rPr>
              <a:t>https://parker.stanford.edu/parker/catalog/gs233db8425</a:t>
            </a:r>
            <a:r>
              <a:rPr lang="en-GB" sz="1500" dirty="0"/>
              <a:t> </a:t>
            </a:r>
            <a:endParaRPr lang="en-US" sz="1500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F8ED8FAA-57C6-204A-88E6-AFAE147B64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1363" y="0"/>
            <a:ext cx="4679098" cy="7089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922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5" descr="Peterborough Psalter Annunciation">
            <a:extLst>
              <a:ext uri="{FF2B5EF4-FFF2-40B4-BE49-F238E27FC236}">
                <a16:creationId xmlns:a16="http://schemas.microsoft.com/office/drawing/2014/main" id="{AF22F4B6-8A0E-A745-81B3-A58E9506B9BC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27764" y="0"/>
            <a:ext cx="4440237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7" name="Text Box 6">
            <a:extLst>
              <a:ext uri="{FF2B5EF4-FFF2-40B4-BE49-F238E27FC236}">
                <a16:creationId xmlns:a16="http://schemas.microsoft.com/office/drawing/2014/main" id="{859CE9FF-3740-F847-A575-098BB413B1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1" y="533400"/>
            <a:ext cx="3673475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Cambridge Corpus Christi College MS 53</a:t>
            </a:r>
          </a:p>
          <a:p>
            <a:pPr eaLnBrk="1" hangingPunct="1"/>
            <a:r>
              <a:rPr lang="en-GB" altLang="en-US"/>
              <a:t>Peterborough Psalter</a:t>
            </a:r>
          </a:p>
          <a:p>
            <a:pPr eaLnBrk="1" hangingPunct="1"/>
            <a:r>
              <a:rPr lang="en-GB" altLang="en-US"/>
              <a:t>East Anglia</a:t>
            </a:r>
          </a:p>
          <a:p>
            <a:pPr eaLnBrk="1" hangingPunct="1"/>
            <a:r>
              <a:rPr lang="en-GB" altLang="en-US"/>
              <a:t>1304 x 1321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Annunciation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Peterborough Psalter Calendar Pages Nativity">
            <a:extLst>
              <a:ext uri="{FF2B5EF4-FFF2-40B4-BE49-F238E27FC236}">
                <a16:creationId xmlns:a16="http://schemas.microsoft.com/office/drawing/2014/main" id="{29B8824E-8D2C-5347-881B-CDDD4CB3B2DE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45214" y="0"/>
            <a:ext cx="4522787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1" name="Text Box 6">
            <a:extLst>
              <a:ext uri="{FF2B5EF4-FFF2-40B4-BE49-F238E27FC236}">
                <a16:creationId xmlns:a16="http://schemas.microsoft.com/office/drawing/2014/main" id="{708BE66F-DEE2-2D40-A0B5-D619A3ECA8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12926" y="693739"/>
            <a:ext cx="3978275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Cambridge Corpus Christi College MS 53</a:t>
            </a:r>
          </a:p>
          <a:p>
            <a:pPr eaLnBrk="1" hangingPunct="1"/>
            <a:r>
              <a:rPr lang="en-GB" altLang="en-US"/>
              <a:t>Peterborough Psalter</a:t>
            </a:r>
          </a:p>
          <a:p>
            <a:pPr eaLnBrk="1" hangingPunct="1"/>
            <a:r>
              <a:rPr lang="en-GB" altLang="en-US"/>
              <a:t>East Anglia</a:t>
            </a:r>
          </a:p>
          <a:p>
            <a:pPr eaLnBrk="1" hangingPunct="1"/>
            <a:r>
              <a:rPr lang="en-GB" altLang="en-US"/>
              <a:t>1304 x 1321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Nativity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Peterborough Psalter Resurrection">
            <a:extLst>
              <a:ext uri="{FF2B5EF4-FFF2-40B4-BE49-F238E27FC236}">
                <a16:creationId xmlns:a16="http://schemas.microsoft.com/office/drawing/2014/main" id="{CC5D470C-E4F9-FF43-B9C9-706EFBE8BF52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45214" y="0"/>
            <a:ext cx="4522787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5" name="Text Box 6">
            <a:extLst>
              <a:ext uri="{FF2B5EF4-FFF2-40B4-BE49-F238E27FC236}">
                <a16:creationId xmlns:a16="http://schemas.microsoft.com/office/drawing/2014/main" id="{CDE04FFB-4E97-8042-8472-AB3E1F60EE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1" y="381000"/>
            <a:ext cx="2987675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Cambridge Corpus Christi College MS 53</a:t>
            </a:r>
          </a:p>
          <a:p>
            <a:pPr eaLnBrk="1" hangingPunct="1"/>
            <a:r>
              <a:rPr lang="en-GB" altLang="en-US"/>
              <a:t>Peterborough Psalter</a:t>
            </a:r>
          </a:p>
          <a:p>
            <a:pPr eaLnBrk="1" hangingPunct="1"/>
            <a:r>
              <a:rPr lang="en-GB" altLang="en-US"/>
              <a:t>East Anglia</a:t>
            </a:r>
          </a:p>
          <a:p>
            <a:pPr eaLnBrk="1" hangingPunct="1"/>
            <a:r>
              <a:rPr lang="en-GB" altLang="en-US"/>
              <a:t>1304 x 1321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Resurrection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Peterborough Psalter Ascension">
            <a:extLst>
              <a:ext uri="{FF2B5EF4-FFF2-40B4-BE49-F238E27FC236}">
                <a16:creationId xmlns:a16="http://schemas.microsoft.com/office/drawing/2014/main" id="{CD832B53-86B0-2142-B8F3-401BC9D239AA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27750" y="0"/>
            <a:ext cx="4540250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9" name="Text Box 6">
            <a:extLst>
              <a:ext uri="{FF2B5EF4-FFF2-40B4-BE49-F238E27FC236}">
                <a16:creationId xmlns:a16="http://schemas.microsoft.com/office/drawing/2014/main" id="{6BB1851A-0E20-C34E-8D3E-391D1E0AB9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381001"/>
            <a:ext cx="3962400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Cambridge Corpus Christi College MS 53</a:t>
            </a:r>
          </a:p>
          <a:p>
            <a:pPr eaLnBrk="1" hangingPunct="1"/>
            <a:r>
              <a:rPr lang="en-GB" altLang="en-US"/>
              <a:t>Peterborough Psalter</a:t>
            </a:r>
          </a:p>
          <a:p>
            <a:pPr eaLnBrk="1" hangingPunct="1"/>
            <a:r>
              <a:rPr lang="en-GB" altLang="en-US"/>
              <a:t>East Anglia</a:t>
            </a:r>
          </a:p>
          <a:p>
            <a:pPr eaLnBrk="1" hangingPunct="1"/>
            <a:r>
              <a:rPr lang="en-GB" altLang="en-US"/>
              <a:t>1304 x 1321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Ascension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AF77C-5A35-9445-B19E-165D4CD8E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US" sz="4000"/>
              <a:t>Lisle Psalter: London, British Library Arundel MS 83 </a:t>
            </a:r>
          </a:p>
        </p:txBody>
      </p:sp>
      <p:sp>
        <p:nvSpPr>
          <p:cNvPr id="11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EB5AF-AD56-524E-912C-948E8AC70A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3355848"/>
            <a:ext cx="6268770" cy="2825496"/>
          </a:xfrm>
        </p:spPr>
        <p:txBody>
          <a:bodyPr>
            <a:normAutofit/>
          </a:bodyPr>
          <a:lstStyle/>
          <a:p>
            <a:r>
              <a:rPr lang="en-US" sz="2200"/>
              <a:t>Made c.1308-40</a:t>
            </a:r>
          </a:p>
          <a:p>
            <a:r>
              <a:rPr lang="en-GB" sz="2200"/>
              <a:t>Belonged to Robert de L’Isle of Campion (Bedfordshire) </a:t>
            </a:r>
          </a:p>
          <a:p>
            <a:r>
              <a:rPr lang="en-GB" sz="2200"/>
              <a:t>In 1339, Robert gave it to his two daughters who were nuns of the Gilbertine priory of Chicksands</a:t>
            </a:r>
          </a:p>
          <a:p>
            <a:r>
              <a:rPr lang="en-GB" sz="2200"/>
              <a:t>= from personal holding to an institutional owneership?</a:t>
            </a:r>
            <a:endParaRPr lang="en-US" sz="2200"/>
          </a:p>
        </p:txBody>
      </p:sp>
      <p:pic>
        <p:nvPicPr>
          <p:cNvPr id="4" name="Picture 5" descr="De Lisle Psalter Scenes Crucifixion">
            <a:extLst>
              <a:ext uri="{FF2B5EF4-FFF2-40B4-BE49-F238E27FC236}">
                <a16:creationId xmlns:a16="http://schemas.microsoft.com/office/drawing/2014/main" id="{8236C768-A2A4-4447-97BE-569308430B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55"/>
          <a:stretch/>
        </p:blipFill>
        <p:spPr>
          <a:xfrm>
            <a:off x="7684006" y="10"/>
            <a:ext cx="450799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978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De Lisle Psalter Scenes inc Harrowing of Hell">
            <a:extLst>
              <a:ext uri="{FF2B5EF4-FFF2-40B4-BE49-F238E27FC236}">
                <a16:creationId xmlns:a16="http://schemas.microsoft.com/office/drawing/2014/main" id="{3FA5EAFD-ADC2-2B4D-BC5F-CC389986C14F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1" y="0"/>
            <a:ext cx="4602163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11" name="Text Box 6">
            <a:extLst>
              <a:ext uri="{FF2B5EF4-FFF2-40B4-BE49-F238E27FC236}">
                <a16:creationId xmlns:a16="http://schemas.microsoft.com/office/drawing/2014/main" id="{8505871E-26FF-4046-A23C-6E5807830B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65926" y="769938"/>
            <a:ext cx="3629135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De Lisle Psalter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c. 1308 x c. 1339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Harrowing of Hell</a:t>
            </a:r>
          </a:p>
          <a:p>
            <a:pPr eaLnBrk="1" hangingPunct="1"/>
            <a:r>
              <a:rPr lang="en-GB" altLang="en-US"/>
              <a:t>Deposition</a:t>
            </a:r>
          </a:p>
          <a:p>
            <a:pPr eaLnBrk="1" hangingPunct="1"/>
            <a:r>
              <a:rPr lang="en-GB" altLang="en-US"/>
              <a:t>Burial</a:t>
            </a:r>
          </a:p>
          <a:p>
            <a:pPr eaLnBrk="1" hangingPunct="1"/>
            <a:r>
              <a:rPr lang="en-GB" altLang="en-US"/>
              <a:t>Guard on the tomb</a:t>
            </a:r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De Lisle Psalter Scenes inc Resurrection">
            <a:extLst>
              <a:ext uri="{FF2B5EF4-FFF2-40B4-BE49-F238E27FC236}">
                <a16:creationId xmlns:a16="http://schemas.microsoft.com/office/drawing/2014/main" id="{27416202-07A7-AF49-885B-63885899D798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52600" y="0"/>
            <a:ext cx="4700588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5" name="Text Box 6">
            <a:extLst>
              <a:ext uri="{FF2B5EF4-FFF2-40B4-BE49-F238E27FC236}">
                <a16:creationId xmlns:a16="http://schemas.microsoft.com/office/drawing/2014/main" id="{B7731DEC-2F3F-314E-AE78-91403D8F6A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533401"/>
            <a:ext cx="3505200" cy="6001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De Lisle Psalter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c. 1308 x c. 1339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Resurrection</a:t>
            </a:r>
          </a:p>
          <a:p>
            <a:pPr eaLnBrk="1" hangingPunct="1"/>
            <a:r>
              <a:rPr lang="en-GB" altLang="en-US"/>
              <a:t>Empty tomb</a:t>
            </a:r>
          </a:p>
          <a:p>
            <a:pPr eaLnBrk="1" hangingPunct="1"/>
            <a:r>
              <a:rPr lang="en-GB" altLang="en-US"/>
              <a:t>Mary and Christ in the garden</a:t>
            </a:r>
          </a:p>
          <a:p>
            <a:pPr eaLnBrk="1" hangingPunct="1"/>
            <a:r>
              <a:rPr lang="en-GB" altLang="en-US"/>
              <a:t>Supper in Emmaus</a:t>
            </a:r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" descr="De Lisle Psalter Wheel of Ten Ages">
            <a:extLst>
              <a:ext uri="{FF2B5EF4-FFF2-40B4-BE49-F238E27FC236}">
                <a16:creationId xmlns:a16="http://schemas.microsoft.com/office/drawing/2014/main" id="{06E12F55-C1DB-484F-AD9B-AFE5F2457A7C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47875" y="0"/>
            <a:ext cx="4719638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459" name="Text Box 6">
            <a:extLst>
              <a:ext uri="{FF2B5EF4-FFF2-40B4-BE49-F238E27FC236}">
                <a16:creationId xmlns:a16="http://schemas.microsoft.com/office/drawing/2014/main" id="{EB3FDCBA-DD35-3B49-ABEB-BA3CFF9FC5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75526" y="1150938"/>
            <a:ext cx="2911475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De Lisle Psalter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c. 1308 x c. 1339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Wheel of the Ages of Man</a:t>
            </a:r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5" descr="De Lisle Psalter Tree of Vices">
            <a:extLst>
              <a:ext uri="{FF2B5EF4-FFF2-40B4-BE49-F238E27FC236}">
                <a16:creationId xmlns:a16="http://schemas.microsoft.com/office/drawing/2014/main" id="{3F02E7AA-53CB-A440-ACF1-DB34AC731F72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1" y="0"/>
            <a:ext cx="4570413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07" name="Text Box 6">
            <a:extLst>
              <a:ext uri="{FF2B5EF4-FFF2-40B4-BE49-F238E27FC236}">
                <a16:creationId xmlns:a16="http://schemas.microsoft.com/office/drawing/2014/main" id="{BA2C6A1C-6E43-B549-85DC-6A8C3FA31F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94526" y="1760538"/>
            <a:ext cx="3324949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De Lisle Psalter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c. 1308 x c. 1339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Tree of Vices</a:t>
            </a:r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" descr="De Lisle Psalter Tree of Virtues">
            <a:extLst>
              <a:ext uri="{FF2B5EF4-FFF2-40B4-BE49-F238E27FC236}">
                <a16:creationId xmlns:a16="http://schemas.microsoft.com/office/drawing/2014/main" id="{55981007-4CB4-0C4C-BDF2-C2AA6C8A0C43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0"/>
            <a:ext cx="4559300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1" name="Text Box 6">
            <a:extLst>
              <a:ext uri="{FF2B5EF4-FFF2-40B4-BE49-F238E27FC236}">
                <a16:creationId xmlns:a16="http://schemas.microsoft.com/office/drawing/2014/main" id="{F5B4ED39-2A84-FC4D-9530-4F54C7F406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9400" y="838200"/>
            <a:ext cx="3352800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De Lisle Psalter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c. 1308 x c. 1339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Tree of Virtues</a:t>
            </a:r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De Lisle Psalter Table of Commandments">
            <a:extLst>
              <a:ext uri="{FF2B5EF4-FFF2-40B4-BE49-F238E27FC236}">
                <a16:creationId xmlns:a16="http://schemas.microsoft.com/office/drawing/2014/main" id="{3E2F3108-2403-0147-BA37-473233D08094}"/>
              </a:ext>
            </a:extLst>
          </p:cNvPr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1" y="0"/>
            <a:ext cx="4602163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5" name="Text Box 6">
            <a:extLst>
              <a:ext uri="{FF2B5EF4-FFF2-40B4-BE49-F238E27FC236}">
                <a16:creationId xmlns:a16="http://schemas.microsoft.com/office/drawing/2014/main" id="{AB23CC9C-9F15-844D-AE10-AAFCB2BDEF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26" y="1455739"/>
            <a:ext cx="3292475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De Lisle Psalter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c. 1308 x c. 1339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The Ten Commandments</a:t>
            </a:r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Text, calendar&#10;&#10;Description automatically generated">
            <a:extLst>
              <a:ext uri="{FF2B5EF4-FFF2-40B4-BE49-F238E27FC236}">
                <a16:creationId xmlns:a16="http://schemas.microsoft.com/office/drawing/2014/main" id="{B263AE49-F9B1-FD4F-B9EA-C8E98BF23EE6}"/>
              </a:ext>
            </a:extLst>
          </p:cNvPr>
          <p:cNvPicPr>
            <a:picLocks noGrp="1" noChangeAspect="1"/>
          </p:cNvPicPr>
          <p:nvPr>
            <p:ph/>
          </p:nvPr>
        </p:nvPicPr>
        <p:blipFill>
          <a:blip r:embed="rId2"/>
          <a:stretch>
            <a:fillRect/>
          </a:stretch>
        </p:blipFill>
        <p:spPr>
          <a:xfrm>
            <a:off x="572007" y="0"/>
            <a:ext cx="5666567" cy="685800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F9100A-295A-0D40-AC7F-698F73D79F41}"/>
              </a:ext>
            </a:extLst>
          </p:cNvPr>
          <p:cNvSpPr txBox="1"/>
          <p:nvPr/>
        </p:nvSpPr>
        <p:spPr>
          <a:xfrm>
            <a:off x="6536123" y="540521"/>
            <a:ext cx="437503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Three Living and the Three Dead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 common decide: three figures, often aristocratic and flaunting their vitality, meet three corpses who warn them about the inevitability of death.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=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stark contrast between the beauty of the living and the worm-eaten corpses of the deceased.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049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C0817-816A-314C-996B-6CED33031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questions: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5D296-995D-844B-A9E1-02BE31B60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important are these manuscripts? What can the images tell us about their status?</a:t>
            </a:r>
          </a:p>
          <a:p>
            <a:r>
              <a:rPr lang="en-US" dirty="0"/>
              <a:t>How are these Psalters supposed to be used? Can we know?</a:t>
            </a:r>
          </a:p>
          <a:p>
            <a:r>
              <a:rPr lang="en-US" dirty="0"/>
              <a:t>What else can they tell us about medieval society?</a:t>
            </a:r>
          </a:p>
        </p:txBody>
      </p:sp>
    </p:spTree>
    <p:extLst>
      <p:ext uri="{BB962C8B-B14F-4D97-AF65-F5344CB8AC3E}">
        <p14:creationId xmlns:p14="http://schemas.microsoft.com/office/powerpoint/2010/main" val="2525314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432</Words>
  <Application>Microsoft Macintosh PowerPoint</Application>
  <PresentationFormat>Widescreen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Tahoma</vt:lpstr>
      <vt:lpstr>Office Theme</vt:lpstr>
      <vt:lpstr>Psalters</vt:lpstr>
      <vt:lpstr>Cambridge, Corpus Christi College MS 53: Peterborough Psalter and Bestiary</vt:lpstr>
      <vt:lpstr>PowerPoint Presentation</vt:lpstr>
      <vt:lpstr>PowerPoint Presentation</vt:lpstr>
      <vt:lpstr>PowerPoint Presentation</vt:lpstr>
      <vt:lpstr>PowerPoint Presentation</vt:lpstr>
      <vt:lpstr>Lisle Psalter: London, British Library Arundel MS 83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Discussion questions: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Psalters</dc:title>
  <dc:creator>ROZIER, CHARLIE C.</dc:creator>
  <cp:lastModifiedBy>ROZIER, CHARLIE C.</cp:lastModifiedBy>
  <cp:revision>2</cp:revision>
  <dcterms:created xsi:type="dcterms:W3CDTF">2021-12-14T11:18:35Z</dcterms:created>
  <dcterms:modified xsi:type="dcterms:W3CDTF">2021-12-14T11:43:02Z</dcterms:modified>
</cp:coreProperties>
</file>