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84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260" r:id="rId6"/>
    <p:sldId id="265" r:id="rId7"/>
    <p:sldId id="266" r:id="rId8"/>
    <p:sldId id="267" r:id="rId9"/>
    <p:sldId id="268" r:id="rId10"/>
    <p:sldId id="271" r:id="rId11"/>
    <p:sldId id="272" r:id="rId12"/>
    <p:sldId id="273" r:id="rId13"/>
    <p:sldId id="274" r:id="rId14"/>
    <p:sldId id="269" r:id="rId15"/>
    <p:sldId id="270" r:id="rId16"/>
    <p:sldId id="275" r:id="rId17"/>
    <p:sldId id="276" r:id="rId18"/>
    <p:sldId id="277" r:id="rId19"/>
    <p:sldId id="278" r:id="rId20"/>
    <p:sldId id="281" r:id="rId21"/>
    <p:sldId id="279" r:id="rId22"/>
    <p:sldId id="280" r:id="rId23"/>
    <p:sldId id="264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FC3DAE-D6BC-4631-9420-EFFB6F9D48C4}" v="1" dt="2026-04-28T10:24:25.951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0719" autoAdjust="0"/>
  </p:normalViewPr>
  <p:slideViewPr>
    <p:cSldViewPr snapToGrid="0">
      <p:cViewPr varScale="1">
        <p:scale>
          <a:sx n="48" d="100"/>
          <a:sy n="48" d="100"/>
        </p:scale>
        <p:origin x="67" y="6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ash Patel" userId="daac3a34df1b0dd4" providerId="LiveId" clId="{2C2BBE1E-CBCF-4F68-BD19-2EADC613744F}"/>
    <pc:docChg chg="custSel addSld modSld">
      <pc:chgData name="Yash Patel" userId="daac3a34df1b0dd4" providerId="LiveId" clId="{2C2BBE1E-CBCF-4F68-BD19-2EADC613744F}" dt="2026-04-28T10:25:56.293" v="216" actId="1076"/>
      <pc:docMkLst>
        <pc:docMk/>
      </pc:docMkLst>
      <pc:sldChg chg="modSp mod">
        <pc:chgData name="Yash Patel" userId="daac3a34df1b0dd4" providerId="LiveId" clId="{2C2BBE1E-CBCF-4F68-BD19-2EADC613744F}" dt="2026-04-28T08:58:35.210" v="53" actId="14100"/>
        <pc:sldMkLst>
          <pc:docMk/>
          <pc:sldMk cId="3586389868" sldId="271"/>
        </pc:sldMkLst>
        <pc:spChg chg="mod">
          <ac:chgData name="Yash Patel" userId="daac3a34df1b0dd4" providerId="LiveId" clId="{2C2BBE1E-CBCF-4F68-BD19-2EADC613744F}" dt="2026-04-28T08:58:19.941" v="52" actId="1076"/>
          <ac:spMkLst>
            <pc:docMk/>
            <pc:sldMk cId="3586389868" sldId="271"/>
            <ac:spMk id="3" creationId="{C6687D20-3840-7CB8-47C3-036789F49ED5}"/>
          </ac:spMkLst>
        </pc:spChg>
        <pc:picChg chg="mod">
          <ac:chgData name="Yash Patel" userId="daac3a34df1b0dd4" providerId="LiveId" clId="{2C2BBE1E-CBCF-4F68-BD19-2EADC613744F}" dt="2026-04-28T08:58:35.210" v="53" actId="14100"/>
          <ac:picMkLst>
            <pc:docMk/>
            <pc:sldMk cId="3586389868" sldId="271"/>
            <ac:picMk id="5" creationId="{7B028DC2-8B2C-3968-3F8B-8BADD140B88E}"/>
          </ac:picMkLst>
        </pc:picChg>
      </pc:sldChg>
      <pc:sldChg chg="modSp mod">
        <pc:chgData name="Yash Patel" userId="daac3a34df1b0dd4" providerId="LiveId" clId="{2C2BBE1E-CBCF-4F68-BD19-2EADC613744F}" dt="2026-04-28T08:59:38.975" v="55" actId="20577"/>
        <pc:sldMkLst>
          <pc:docMk/>
          <pc:sldMk cId="150285523" sldId="280"/>
        </pc:sldMkLst>
        <pc:spChg chg="mod">
          <ac:chgData name="Yash Patel" userId="daac3a34df1b0dd4" providerId="LiveId" clId="{2C2BBE1E-CBCF-4F68-BD19-2EADC613744F}" dt="2026-04-28T08:59:38.975" v="55" actId="20577"/>
          <ac:spMkLst>
            <pc:docMk/>
            <pc:sldMk cId="150285523" sldId="280"/>
            <ac:spMk id="3" creationId="{BB63FDCC-AD6B-8043-B62B-F5BEE410F974}"/>
          </ac:spMkLst>
        </pc:spChg>
      </pc:sldChg>
      <pc:sldChg chg="addSp delSp modSp new mod">
        <pc:chgData name="Yash Patel" userId="daac3a34df1b0dd4" providerId="LiveId" clId="{2C2BBE1E-CBCF-4F68-BD19-2EADC613744F}" dt="2026-04-28T10:25:56.293" v="216" actId="1076"/>
        <pc:sldMkLst>
          <pc:docMk/>
          <pc:sldMk cId="952503367" sldId="281"/>
        </pc:sldMkLst>
        <pc:spChg chg="mod">
          <ac:chgData name="Yash Patel" userId="daac3a34df1b0dd4" providerId="LiveId" clId="{2C2BBE1E-CBCF-4F68-BD19-2EADC613744F}" dt="2026-04-28T10:24:04.122" v="85" actId="113"/>
          <ac:spMkLst>
            <pc:docMk/>
            <pc:sldMk cId="952503367" sldId="281"/>
            <ac:spMk id="2" creationId="{A40304AD-7D81-7176-27EB-CBCEA9819318}"/>
          </ac:spMkLst>
        </pc:spChg>
        <pc:spChg chg="del">
          <ac:chgData name="Yash Patel" userId="daac3a34df1b0dd4" providerId="LiveId" clId="{2C2BBE1E-CBCF-4F68-BD19-2EADC613744F}" dt="2026-04-28T10:23:37.627" v="58"/>
          <ac:spMkLst>
            <pc:docMk/>
            <pc:sldMk cId="952503367" sldId="281"/>
            <ac:spMk id="3" creationId="{1CC80190-2449-DBBF-C9F8-E8E8C4064952}"/>
          </ac:spMkLst>
        </pc:spChg>
        <pc:spChg chg="add mod">
          <ac:chgData name="Yash Patel" userId="daac3a34df1b0dd4" providerId="LiveId" clId="{2C2BBE1E-CBCF-4F68-BD19-2EADC613744F}" dt="2026-04-28T10:25:56.293" v="216" actId="1076"/>
          <ac:spMkLst>
            <pc:docMk/>
            <pc:sldMk cId="952503367" sldId="281"/>
            <ac:spMk id="6" creationId="{1C14EA69-148F-C11A-120B-0D0EA444B282}"/>
          </ac:spMkLst>
        </pc:spChg>
        <pc:picChg chg="add mod ord">
          <ac:chgData name="Yash Patel" userId="daac3a34df1b0dd4" providerId="LiveId" clId="{2C2BBE1E-CBCF-4F68-BD19-2EADC613744F}" dt="2026-04-28T10:24:18.939" v="87" actId="1076"/>
          <ac:picMkLst>
            <pc:docMk/>
            <pc:sldMk cId="952503367" sldId="281"/>
            <ac:picMk id="5" creationId="{49206720-CC61-445E-7BBD-50962CF02BC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3BE2BE-F0D1-4227-ABDA-1C695EF86C8F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6CADD6-DCB2-47DC-B87A-1715C079BF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5674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6CADD6-DCB2-47DC-B87A-1715C079BF7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46073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6CADD6-DCB2-47DC-B87A-1715C079BF7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63347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6CADD6-DCB2-47DC-B87A-1715C079BF7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2595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6CADD6-DCB2-47DC-B87A-1715C079BF7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34866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6CADD6-DCB2-47DC-B87A-1715C079BF7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8373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6B01C4-24C5-0322-4CC3-8D53D7D991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351191-515A-88EA-2A33-BB1268B8F8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44275C2-25C0-6D3F-E1DF-63F858EAC9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11C2EA-C373-FC8D-C349-3E7C2C73C2E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6CADD6-DCB2-47DC-B87A-1715C079BF7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0636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6CADD6-DCB2-47DC-B87A-1715C079BF7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7385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6CADD6-DCB2-47DC-B87A-1715C079BF7D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6765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3972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smtClean="0"/>
              <a:t>4/28/2026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46813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3829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smtClean="0"/>
              <a:t>4/28/2026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56474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57398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6140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5794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8868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9155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85205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0608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4000"/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4/28/2026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4162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5" r:id="rId1"/>
    <p:sldLayoutId id="2147483786" r:id="rId2"/>
    <p:sldLayoutId id="2147483787" r:id="rId3"/>
    <p:sldLayoutId id="2147483788" r:id="rId4"/>
    <p:sldLayoutId id="2147483789" r:id="rId5"/>
    <p:sldLayoutId id="2147483790" r:id="rId6"/>
    <p:sldLayoutId id="2147483791" r:id="rId7"/>
    <p:sldLayoutId id="2147483792" r:id="rId8"/>
    <p:sldLayoutId id="2147483793" r:id="rId9"/>
    <p:sldLayoutId id="2147483794" r:id="rId10"/>
    <p:sldLayoutId id="21474837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print.iacr.org/2022/335.pdf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support.checkpoint.com/results/sk/sk65764" TargetMode="External"/><Relationship Id="rId3" Type="http://schemas.openxmlformats.org/officeDocument/2006/relationships/hyperlink" Target="https://sc1.checkpoint.com/documents/R81.20/WebAdminGuides/EN/CP_R81.20_Gaia_AdminGuide/Default.htm" TargetMode="External"/><Relationship Id="rId7" Type="http://schemas.openxmlformats.org/officeDocument/2006/relationships/hyperlink" Target="https://doi.org/10.1109/TDSC.2015.2425397" TargetMode="External"/><Relationship Id="rId2" Type="http://schemas.openxmlformats.org/officeDocument/2006/relationships/hyperlink" Target="https://sc1.checkpoint.com/documents/R81.20/WebAdminGuides/EN/CP_R81.20_SecurityManagement_AdminGuide/Default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6028/NIST.SP.800-41r1" TargetMode="External"/><Relationship Id="rId5" Type="http://schemas.openxmlformats.org/officeDocument/2006/relationships/hyperlink" Target="https://www.pearson.com/en-us/subject-catalog/p/network-security-essentials/P200000003215" TargetMode="External"/><Relationship Id="rId4" Type="http://schemas.openxmlformats.org/officeDocument/2006/relationships/hyperlink" Target="https://sc1.checkpoint.com/documents/R81.20/WebAdminGuides/EN/CP_R81.20_SmartConsole_Help/Default.htm" TargetMode="External"/><Relationship Id="rId9" Type="http://schemas.openxmlformats.org/officeDocument/2006/relationships/hyperlink" Target="https://www.virtualbox.org/manual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1441" y="140635"/>
            <a:ext cx="7029118" cy="3096127"/>
          </a:xfrm>
        </p:spPr>
        <p:txBody>
          <a:bodyPr>
            <a:noAutofit/>
          </a:bodyPr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Securing the Enterprise Network with Check Point Gaia R81.20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C0319D-C0CA-FA76-D8B8-4F5B00B97179}"/>
              </a:ext>
            </a:extLst>
          </p:cNvPr>
          <p:cNvSpPr txBox="1"/>
          <p:nvPr/>
        </p:nvSpPr>
        <p:spPr>
          <a:xfrm>
            <a:off x="3954379" y="3621239"/>
            <a:ext cx="428324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YASHKUMAR BHARATBHAI PATEL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Enrollment: 2517670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MSC Cyber Security and Digital Forensics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69317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1638642"/>
            <a:ext cx="9601196" cy="52543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Overview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715748"/>
            <a:ext cx="9601196" cy="4934731"/>
          </a:xfrm>
        </p:spPr>
        <p:txBody>
          <a:bodyPr>
            <a:normAutofit/>
          </a:bodyPr>
          <a:lstStyle/>
          <a:p>
            <a:pPr algn="just" fontAlgn="base">
              <a:buSzPct val="186000"/>
            </a:pPr>
            <a:r>
              <a:rPr lang="en-GB" sz="2400" dirty="0"/>
              <a:t>Installation Configuration of A-GW, A-SMS, A-GUI and License Setup(30%)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fontAlgn="base">
              <a:buSzPct val="186000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Enforcing The Firewall Policy (30%)</a:t>
            </a:r>
          </a:p>
          <a:p>
            <a:pPr algn="just" fontAlgn="base">
              <a:buSzPct val="186000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Enabling Security Blades (20%)</a:t>
            </a:r>
          </a:p>
          <a:p>
            <a:pPr algn="just" fontAlgn="base">
              <a:buSzPct val="186000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Testing</a:t>
            </a:r>
          </a:p>
        </p:txBody>
      </p:sp>
    </p:spTree>
    <p:extLst>
      <p:ext uri="{BB962C8B-B14F-4D97-AF65-F5344CB8AC3E}">
        <p14:creationId xmlns:p14="http://schemas.microsoft.com/office/powerpoint/2010/main" val="33366079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753648"/>
            <a:ext cx="9601196" cy="561974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Topology </a:t>
            </a: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Overview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178722" y="5546366"/>
            <a:ext cx="37178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228600" algn="ctr">
              <a:lnSpc>
                <a:spcPct val="150000"/>
              </a:lnSpc>
              <a:spcAft>
                <a:spcPts val="0"/>
              </a:spcAft>
            </a:pPr>
            <a:r>
              <a:rPr lang="en-US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(Source: </a:t>
            </a:r>
            <a:r>
              <a:rPr lang="en-US" sz="800" u="sng" dirty="0">
                <a:solidFill>
                  <a:srgbClr val="1155CC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https://eprint.iacr.org/2022/335.pdf</a:t>
            </a:r>
            <a:r>
              <a:rPr lang="en-US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)</a:t>
            </a:r>
          </a:p>
        </p:txBody>
      </p:sp>
      <p:pic>
        <p:nvPicPr>
          <p:cNvPr id="6" name="Picture 5" descr="A diagram of a computer network&#10;&#10;AI-generated content may be incorrect.">
            <a:extLst>
              <a:ext uri="{FF2B5EF4-FFF2-40B4-BE49-F238E27FC236}">
                <a16:creationId xmlns:a16="http://schemas.microsoft.com/office/drawing/2014/main" id="{98A02571-E516-6C4D-F330-5A14483238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3246" y="2048723"/>
            <a:ext cx="4516120" cy="3827145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B72C9655-8B0E-6B42-422B-558F23EB20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6804265"/>
              </p:ext>
            </p:extLst>
          </p:nvPr>
        </p:nvGraphicFramePr>
        <p:xfrm>
          <a:off x="838201" y="1828397"/>
          <a:ext cx="6091988" cy="4220920"/>
        </p:xfrm>
        <a:graphic>
          <a:graphicData uri="http://schemas.openxmlformats.org/drawingml/2006/table">
            <a:tbl>
              <a:tblPr>
                <a:tableStyleId>{793D81CF-94F2-401A-BA57-92F5A7B2D0C5}</a:tableStyleId>
              </a:tblPr>
              <a:tblGrid>
                <a:gridCol w="1676114">
                  <a:extLst>
                    <a:ext uri="{9D8B030D-6E8A-4147-A177-3AD203B41FA5}">
                      <a16:colId xmlns:a16="http://schemas.microsoft.com/office/drawing/2014/main" val="2214520726"/>
                    </a:ext>
                  </a:extLst>
                </a:gridCol>
                <a:gridCol w="2739760">
                  <a:extLst>
                    <a:ext uri="{9D8B030D-6E8A-4147-A177-3AD203B41FA5}">
                      <a16:colId xmlns:a16="http://schemas.microsoft.com/office/drawing/2014/main" val="658522175"/>
                    </a:ext>
                  </a:extLst>
                </a:gridCol>
                <a:gridCol w="1676114">
                  <a:extLst>
                    <a:ext uri="{9D8B030D-6E8A-4147-A177-3AD203B41FA5}">
                      <a16:colId xmlns:a16="http://schemas.microsoft.com/office/drawing/2014/main" val="3588373917"/>
                    </a:ext>
                  </a:extLst>
                </a:gridCol>
              </a:tblGrid>
              <a:tr h="4150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Device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dirty="0"/>
                        <a:t>IP Address(es)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Role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30414606"/>
                  </a:ext>
                </a:extLst>
              </a:tr>
              <a:tr h="4150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A-GUI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10.1.1.201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dirty="0" err="1"/>
                        <a:t>SmartConsole</a:t>
                      </a:r>
                      <a:r>
                        <a:rPr lang="en-IN" dirty="0"/>
                        <a:t> Client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49934515"/>
                  </a:ext>
                </a:extLst>
              </a:tr>
              <a:tr h="4150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dirty="0"/>
                        <a:t>A-SMS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dirty="0"/>
                        <a:t>10.1.1.101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dirty="0"/>
                        <a:t>Management Server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28563710"/>
                  </a:ext>
                </a:extLst>
              </a:tr>
              <a:tr h="4150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A-GW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10.1.1.1 / 192.168.1.254 / 20.0.0.1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Security Gateway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78877637"/>
                  </a:ext>
                </a:extLst>
              </a:tr>
              <a:tr h="6406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S-DC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192.168.1.1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DNS, DHCP, IIS, AD DC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27757586"/>
                  </a:ext>
                </a:extLst>
              </a:tr>
              <a:tr h="4150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ClientS1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192.168.1.10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Swansea Client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38053476"/>
                  </a:ext>
                </a:extLst>
              </a:tr>
              <a:tr h="4150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L-CD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dirty="0"/>
                        <a:t>192.168.2.1 / 20.0.0.2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London Router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24220210"/>
                  </a:ext>
                </a:extLst>
              </a:tr>
              <a:tr h="4150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ClientL1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192.168.2.10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dirty="0"/>
                        <a:t>London Client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094689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26264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710670"/>
            <a:ext cx="9950114" cy="542924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Downloading </a:t>
            </a:r>
            <a:r>
              <a:rPr lang="en-US" b="1" dirty="0" err="1"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SmartConsole</a:t>
            </a:r>
            <a:r>
              <a:rPr lang="en-US" b="1" dirty="0"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 R81.20 Installer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262" y="2062612"/>
            <a:ext cx="4690978" cy="3748908"/>
          </a:xfrm>
        </p:spPr>
        <p:txBody>
          <a:bodyPr>
            <a:noAutofit/>
          </a:bodyPr>
          <a:lstStyle/>
          <a:p>
            <a:pPr marL="342900" indent="-342900">
              <a:spcAft>
                <a:spcPts val="300"/>
              </a:spcAft>
              <a:buSzPct val="100000"/>
            </a:pPr>
            <a:r>
              <a:rPr lang="en-US" sz="1600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Prerequisite: Obtain the </a:t>
            </a:r>
            <a:r>
              <a:rPr lang="en-US" sz="1600" b="1" dirty="0" err="1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SmartConsole</a:t>
            </a:r>
            <a:r>
              <a:rPr lang="en-US" sz="1600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installer from the Check Point User Center portal.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6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File: Check_Point_R81.20_T631_SmartConsole.exe (≈ 427 MB)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6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The installer package includes all GUI components for security policy management, object definition, log monitoring, and gateway administration.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6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Retain the License Files folder alongside the executable — required to activate the management license post-installation.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600" dirty="0" err="1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SmartConsole</a:t>
            </a:r>
            <a:r>
              <a:rPr lang="en-US" sz="16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is the primary interface for all administrative tasks on the SMS.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5FD6252-7DE8-AC00-C5DA-28B84D2069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8890" y="2133600"/>
            <a:ext cx="6736098" cy="3748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7279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7332" y="607587"/>
            <a:ext cx="9157335" cy="1056368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Setting Up A-SMS (Management Server)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7287" y="1889760"/>
            <a:ext cx="4652553" cy="4541520"/>
          </a:xfrm>
        </p:spPr>
        <p:txBody>
          <a:bodyPr>
            <a:noAutofit/>
          </a:bodyPr>
          <a:lstStyle/>
          <a:p>
            <a:r>
              <a:rPr lang="en-US" sz="16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Installing Check Point Gaia R81.20 operating system on the Security Management Server (A-SMS) virtual machine. The SMS stores all security policies, object databases, and audit logs. [2][8]</a:t>
            </a:r>
          </a:p>
          <a:p>
            <a:r>
              <a:rPr lang="en-US" sz="16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Configuring the Security Management Server via the Gaia Web Portal First Time Configuration Wizard — establishing identity, SIC password, and product role selection. [1][2]</a:t>
            </a:r>
          </a:p>
          <a:p>
            <a:r>
              <a:rPr lang="en-US" sz="1600" dirty="0"/>
              <a:t>After Completion of the time wizard, the management blades available for activation are Firewall, IPSec VPN, IPS, Application Control, URL Filtering, Anti-Virus, Anti-Bot, Threat Emulation and Threat Extraction.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126F68F-649A-6B50-8BC8-B22EEC1C3F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3679" y="1808480"/>
            <a:ext cx="6737468" cy="3788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7893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0783BF-732A-4A7C-00AD-18D6E9D1CC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78D4D-1ECE-4C2C-8A8D-B399D9475D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77582"/>
            <a:ext cx="11968480" cy="105636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Setting Up A-GW (Security Gateway)</a:t>
            </a:r>
            <a:br>
              <a:rPr lang="en-US" sz="4000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</a:br>
            <a:r>
              <a:rPr lang="en-US" sz="4000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and Network Interface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4D18AF-41F8-A072-E1C1-12A68825E1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391" y="1627916"/>
            <a:ext cx="4419599" cy="1475038"/>
          </a:xfrm>
        </p:spPr>
        <p:txBody>
          <a:bodyPr>
            <a:noAutofit/>
          </a:bodyPr>
          <a:lstStyle/>
          <a:p>
            <a:r>
              <a:rPr lang="en-US" sz="16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Installing Gaia R81.20 on the Security Gateway virtual machine (A-GW) — the stateful traffic-inspection and policy-enforcement node that implements all Access Control Policy rules. [2][4]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35F1B73-3678-1335-B7EF-B39C51C8D4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4960" y="1840351"/>
            <a:ext cx="6593839" cy="3706026"/>
          </a:xfrm>
          <a:prstGeom prst="rect">
            <a:avLst/>
          </a:prstGeom>
        </p:spPr>
      </p:pic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A2316323-3264-C5D9-3E01-DDC5CD59A16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4553730"/>
              </p:ext>
            </p:extLst>
          </p:nvPr>
        </p:nvGraphicFramePr>
        <p:xfrm>
          <a:off x="629391" y="3255355"/>
          <a:ext cx="4267729" cy="2468880"/>
        </p:xfrm>
        <a:graphic>
          <a:graphicData uri="http://schemas.openxmlformats.org/drawingml/2006/table">
            <a:tbl>
              <a:tblPr>
                <a:tableStyleId>{073A0DAA-6AF3-43AB-8588-CEC1D06C72B9}</a:tableStyleId>
              </a:tblPr>
              <a:tblGrid>
                <a:gridCol w="1036021">
                  <a:extLst>
                    <a:ext uri="{9D8B030D-6E8A-4147-A177-3AD203B41FA5}">
                      <a16:colId xmlns:a16="http://schemas.microsoft.com/office/drawing/2014/main" val="3240970088"/>
                    </a:ext>
                  </a:extLst>
                </a:gridCol>
                <a:gridCol w="1615854">
                  <a:extLst>
                    <a:ext uri="{9D8B030D-6E8A-4147-A177-3AD203B41FA5}">
                      <a16:colId xmlns:a16="http://schemas.microsoft.com/office/drawing/2014/main" val="275562888"/>
                    </a:ext>
                  </a:extLst>
                </a:gridCol>
                <a:gridCol w="1615854">
                  <a:extLst>
                    <a:ext uri="{9D8B030D-6E8A-4147-A177-3AD203B41FA5}">
                      <a16:colId xmlns:a16="http://schemas.microsoft.com/office/drawing/2014/main" val="3823847737"/>
                    </a:ext>
                  </a:extLst>
                </a:gridCol>
              </a:tblGrid>
              <a:tr h="30184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Interface</a:t>
                      </a:r>
                      <a:endParaRPr lang="en-IN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IP Address / CIDR</a:t>
                      </a:r>
                      <a:endParaRPr lang="en-IN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Description</a:t>
                      </a:r>
                      <a:endParaRPr lang="en-IN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4677651"/>
                  </a:ext>
                </a:extLst>
              </a:tr>
              <a:tr h="4312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eth0</a:t>
                      </a:r>
                      <a:endParaRPr lang="en-IN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10.1.1.1 / 24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Management (same subnet as A-SMS)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50146937"/>
                  </a:ext>
                </a:extLst>
              </a:tr>
              <a:tr h="39541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eth1</a:t>
                      </a:r>
                      <a:endParaRPr lang="en-IN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192.168.1.254 / 24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Inside (Swansea LAN)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68741510"/>
                  </a:ext>
                </a:extLst>
              </a:tr>
              <a:tr h="39541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eth2</a:t>
                      </a:r>
                      <a:endParaRPr lang="en-IN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20.0.0.1 / 30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WAN to London (point-to-point)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37310007"/>
                  </a:ext>
                </a:extLst>
              </a:tr>
              <a:tr h="30184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eth3</a:t>
                      </a:r>
                      <a:endParaRPr lang="en-IN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—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unused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400134"/>
                  </a:ext>
                </a:extLst>
              </a:tr>
              <a:tr h="2325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</a:t>
                      </a:r>
                      <a:endParaRPr lang="en-IN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127.0.0.1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Loopback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305518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01709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DE3FD-F14D-CC67-41EE-5B8DE3C4F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 err="1"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SmartConsole</a:t>
            </a:r>
            <a:r>
              <a:rPr lang="en-US" sz="4000" b="1" dirty="0"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  A-SMS Connection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D02A5-1DF4-9809-107A-D375D69634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4607560" cy="4667250"/>
          </a:xfrm>
        </p:spPr>
        <p:txBody>
          <a:bodyPr>
            <a:normAutofit/>
          </a:bodyPr>
          <a:lstStyle/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Launch </a:t>
            </a:r>
            <a:r>
              <a:rPr lang="en-US" sz="1500" b="1" dirty="0" err="1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SmartConsole</a:t>
            </a:r>
            <a:r>
              <a:rPr lang="en-US" sz="1500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R81.20 from the Admin PC.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Connection parameters: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 - Server: 10.1.1.101 (A-SMS)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 -Username: yashkumar2517670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 -Password: yash@2003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 err="1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SmartConsole</a:t>
            </a: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authenticates using encrypted TLS. On first connection, a fingerprint certificate is presented.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Verify and accept the SMS fingerprint — this establishes certificate-pinned trust and prevents man-in-the-middle attacks on the management channel.</a:t>
            </a: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Connecting </a:t>
            </a:r>
            <a:r>
              <a:rPr lang="en-US" sz="1500" dirty="0" err="1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SmartConsole</a:t>
            </a: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to the SMS, establishing SIC with the gateway, defining network objects, configuring software blades, and managing licenses via </a:t>
            </a:r>
            <a:r>
              <a:rPr lang="en-US" sz="1500" dirty="0" err="1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SmartUpdate</a:t>
            </a: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. [1][3][7]</a:t>
            </a:r>
            <a:b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</a:b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1F22979-00FE-0E40-7761-AB87DC8AF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6272" y="2153921"/>
            <a:ext cx="6452688" cy="3609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41122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15E81-C031-2FA0-26C4-EAFFFAF5AD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Establishment </a:t>
            </a:r>
            <a:r>
              <a:rPr lang="en-I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SIC Trust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7C7AA1-C668-2345-2804-3807F09099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960" y="2337369"/>
            <a:ext cx="4616116" cy="5890628"/>
          </a:xfrm>
        </p:spPr>
        <p:txBody>
          <a:bodyPr>
            <a:normAutofit/>
          </a:bodyPr>
          <a:lstStyle/>
          <a:p>
            <a:r>
              <a:rPr lang="en-US" sz="1800" dirty="0"/>
              <a:t>SIC is Secure Internal Communication for A-SMS and A-GW that allows them to communicate safely using authentication and encryption.</a:t>
            </a:r>
          </a:p>
          <a:p>
            <a:r>
              <a:rPr lang="en-US" sz="1800" dirty="0"/>
              <a:t>SIC is required for installing firewall policies, secure communication, and gateway control by SMS.</a:t>
            </a:r>
          </a:p>
          <a:p>
            <a:r>
              <a:rPr lang="en-US" sz="1800" dirty="0"/>
              <a:t>SIC Provide Encryption</a:t>
            </a:r>
            <a:r>
              <a:rPr lang="en-US" sz="1600" dirty="0"/>
              <a:t>, Integrity, and authentication.</a:t>
            </a:r>
            <a:endParaRPr lang="en-IN" sz="1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67377C-993E-4C02-A12A-5B23E8C527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4316" y="2005264"/>
            <a:ext cx="6631170" cy="3727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4924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9EEA2-B03B-C148-A93C-DF9866E2DA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Managing License</a:t>
            </a:r>
            <a:endParaRPr lang="en-IN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8E7DE7C-5B40-3DF0-D35D-A83A37879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5821680" cy="8872855"/>
          </a:xfrm>
        </p:spPr>
        <p:txBody>
          <a:bodyPr>
            <a:noAutofit/>
          </a:bodyPr>
          <a:lstStyle/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We Need a License?</a:t>
            </a:r>
          </a:p>
          <a:p>
            <a:pPr lvl="1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Security Functionality</a:t>
            </a:r>
          </a:p>
          <a:p>
            <a:pPr lvl="1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Firewall rules</a:t>
            </a:r>
          </a:p>
          <a:p>
            <a:pPr lvl="1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inspect traffic</a:t>
            </a:r>
          </a:p>
          <a:p>
            <a:pPr lvl="1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update &amp; Protection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License Detail:</a:t>
            </a:r>
          </a:p>
          <a:p>
            <a:pPr lvl="1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A-SMS(Security Gateway)</a:t>
            </a:r>
          </a:p>
          <a:p>
            <a:pPr lvl="2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Bound To IP:10.1.1.101</a:t>
            </a:r>
          </a:p>
          <a:p>
            <a:pPr lvl="2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Enable Policy Management</a:t>
            </a:r>
          </a:p>
          <a:p>
            <a:pPr lvl="1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A-GW(Gateway):</a:t>
            </a:r>
          </a:p>
          <a:p>
            <a:pPr lvl="2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License Applied after SIC</a:t>
            </a:r>
          </a:p>
          <a:p>
            <a:pPr lvl="2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Enable Firewall enforcement</a:t>
            </a:r>
          </a:p>
          <a:p>
            <a:pPr lvl="2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Enable Security Blades</a:t>
            </a:r>
            <a:b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2"/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/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/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DE5A5A2-8B73-B20D-0094-7157E2FA0B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1235" y="1941095"/>
            <a:ext cx="6650389" cy="3737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8179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88C3F-9256-A5E6-09C2-C0F0078C2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Defining Network Object</a:t>
            </a:r>
            <a:endParaRPr lang="en-IN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87D20-3840-7CB8-47C3-036789F49E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4180839" cy="4351338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is it important?</a:t>
            </a:r>
          </a:p>
          <a:p>
            <a:pPr lvl="1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Its Kind of a simple rule for where we need to apply the policies</a:t>
            </a:r>
          </a:p>
          <a:p>
            <a:pPr lvl="1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Communication</a:t>
            </a:r>
          </a:p>
          <a:p>
            <a:pPr lvl="1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Specify Servers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Networks: </a:t>
            </a:r>
          </a:p>
          <a:p>
            <a:pPr lvl="1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SWANSEA_NET 192.168.1.0/24 </a:t>
            </a:r>
          </a:p>
          <a:p>
            <a:pPr lvl="1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LONDON_NET 192.168.2.0/24 Hosts: S-DC, ClientS1, ClientL1, L-CD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028DC2-8B2C-3968-3F8B-8BADD140B8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1296" y="1690688"/>
            <a:ext cx="6967504" cy="3917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63898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40C8B-D408-3E15-6007-D2A8C75BA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320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I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Firewall Rules 1-8 Management and Web Traffic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8C10C7-6B64-C8A7-DC13-7484E52C37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6920" y="1436052"/>
            <a:ext cx="9850120" cy="3985895"/>
          </a:xfrm>
        </p:spPr>
        <p:txBody>
          <a:bodyPr>
            <a:noAutofit/>
          </a:bodyPr>
          <a:lstStyle/>
          <a:p>
            <a:r>
              <a:rPr lang="en-US" sz="1000" dirty="0"/>
              <a:t>Admin Access</a:t>
            </a:r>
          </a:p>
          <a:p>
            <a:pPr lvl="1"/>
            <a:r>
              <a:rPr lang="en-US" sz="1000" dirty="0"/>
              <a:t>Admin </a:t>
            </a:r>
            <a:r>
              <a:rPr lang="en-US" sz="1000" dirty="0">
                <a:sym typeface="Wingdings" panose="05000000000000000000" pitchFamily="2" charset="2"/>
              </a:rPr>
              <a:t> Gateway(SSH/HTTPS)</a:t>
            </a:r>
          </a:p>
          <a:p>
            <a:pPr lvl="1"/>
            <a:r>
              <a:rPr lang="en-US" sz="1000" dirty="0"/>
              <a:t>Purpose: Management Access</a:t>
            </a:r>
          </a:p>
          <a:p>
            <a:r>
              <a:rPr lang="en-US" sz="1000" dirty="0"/>
              <a:t>Allow SSH</a:t>
            </a:r>
          </a:p>
          <a:p>
            <a:pPr lvl="1"/>
            <a:r>
              <a:rPr lang="en-US" sz="1000" dirty="0"/>
              <a:t>Admin </a:t>
            </a:r>
            <a:r>
              <a:rPr lang="en-US" sz="1000" dirty="0">
                <a:sym typeface="Wingdings" panose="05000000000000000000" pitchFamily="2" charset="2"/>
              </a:rPr>
              <a:t> Any(SSH)</a:t>
            </a:r>
          </a:p>
          <a:p>
            <a:pPr lvl="1"/>
            <a:r>
              <a:rPr lang="en-US" sz="1000" dirty="0"/>
              <a:t>Purpose: Secure remote </a:t>
            </a:r>
            <a:r>
              <a:rPr lang="en-US" sz="1000" dirty="0" err="1"/>
              <a:t>Managment</a:t>
            </a:r>
            <a:endParaRPr lang="en-US" sz="1000" dirty="0"/>
          </a:p>
          <a:p>
            <a:r>
              <a:rPr lang="en-US" sz="1000" dirty="0"/>
              <a:t>Allow DNS</a:t>
            </a:r>
          </a:p>
          <a:p>
            <a:pPr lvl="1"/>
            <a:r>
              <a:rPr lang="en-US" sz="1000" dirty="0"/>
              <a:t>InternalNet  </a:t>
            </a:r>
            <a:r>
              <a:rPr lang="en-US" sz="1000" dirty="0">
                <a:sym typeface="Wingdings" panose="05000000000000000000" pitchFamily="2" charset="2"/>
              </a:rPr>
              <a:t>  Any(DNS)</a:t>
            </a:r>
          </a:p>
          <a:p>
            <a:pPr lvl="1"/>
            <a:r>
              <a:rPr lang="en-US" sz="1000" dirty="0"/>
              <a:t>Purpose: Name Resolution</a:t>
            </a:r>
          </a:p>
          <a:p>
            <a:r>
              <a:rPr lang="en-US" sz="1000" dirty="0"/>
              <a:t>Block Social Media</a:t>
            </a:r>
          </a:p>
          <a:p>
            <a:pPr lvl="1"/>
            <a:r>
              <a:rPr lang="en-US" sz="1000" dirty="0"/>
              <a:t>InternalNet </a:t>
            </a:r>
            <a:r>
              <a:rPr lang="en-US" sz="1000" dirty="0">
                <a:sym typeface="Wingdings" panose="05000000000000000000" pitchFamily="2" charset="2"/>
              </a:rPr>
              <a:t> Facebook, Instagram, YouTube</a:t>
            </a:r>
          </a:p>
          <a:p>
            <a:pPr lvl="1"/>
            <a:r>
              <a:rPr lang="en-US" sz="1000" dirty="0"/>
              <a:t>Purpose: block Social Media</a:t>
            </a:r>
          </a:p>
          <a:p>
            <a:r>
              <a:rPr lang="en-US" sz="1000" dirty="0"/>
              <a:t>Allow HTTPS</a:t>
            </a:r>
          </a:p>
          <a:p>
            <a:pPr lvl="1"/>
            <a:r>
              <a:rPr lang="en-US" sz="1000" dirty="0"/>
              <a:t>InternalNet </a:t>
            </a:r>
            <a:r>
              <a:rPr lang="en-US" sz="1000" dirty="0">
                <a:sym typeface="Wingdings" panose="05000000000000000000" pitchFamily="2" charset="2"/>
              </a:rPr>
              <a:t> Any(HTTPS)</a:t>
            </a:r>
          </a:p>
          <a:p>
            <a:pPr lvl="1"/>
            <a:r>
              <a:rPr lang="en-US" sz="1000" dirty="0"/>
              <a:t>Purpose:  Allow safe internet</a:t>
            </a:r>
          </a:p>
          <a:p>
            <a:r>
              <a:rPr lang="en-US" sz="1000" dirty="0"/>
              <a:t>Allow NTP</a:t>
            </a:r>
          </a:p>
          <a:p>
            <a:pPr lvl="1"/>
            <a:r>
              <a:rPr lang="en-US" sz="1000" dirty="0"/>
              <a:t>InternalNet </a:t>
            </a:r>
            <a:r>
              <a:rPr lang="en-US" sz="1000" dirty="0">
                <a:sym typeface="Wingdings" panose="05000000000000000000" pitchFamily="2" charset="2"/>
              </a:rPr>
              <a:t> Any(NTP)</a:t>
            </a:r>
          </a:p>
          <a:p>
            <a:pPr lvl="1"/>
            <a:r>
              <a:rPr lang="en-US" sz="1000" dirty="0"/>
              <a:t>Purpose: Logs +Security needs correct time</a:t>
            </a:r>
          </a:p>
          <a:p>
            <a:r>
              <a:rPr lang="en-US" sz="1000" dirty="0"/>
              <a:t>Block HTTP</a:t>
            </a:r>
          </a:p>
          <a:p>
            <a:pPr lvl="1"/>
            <a:r>
              <a:rPr lang="en-US" sz="1000" dirty="0"/>
              <a:t>InternalNet </a:t>
            </a:r>
            <a:r>
              <a:rPr lang="en-US" sz="1000" dirty="0">
                <a:sym typeface="Wingdings" panose="05000000000000000000" pitchFamily="2" charset="2"/>
              </a:rPr>
              <a:t> Any(HTTPS)</a:t>
            </a:r>
          </a:p>
          <a:p>
            <a:pPr lvl="1"/>
            <a:r>
              <a:rPr lang="en-US" sz="1000" dirty="0"/>
              <a:t>Force Secure Browsing</a:t>
            </a:r>
          </a:p>
          <a:p>
            <a:r>
              <a:rPr lang="en-US" sz="1000" dirty="0"/>
              <a:t>Block Ftp</a:t>
            </a:r>
          </a:p>
          <a:p>
            <a:pPr lvl="1"/>
            <a:r>
              <a:rPr lang="en-US" sz="1000" dirty="0"/>
              <a:t>Any </a:t>
            </a:r>
            <a:r>
              <a:rPr lang="en-US" sz="1000" dirty="0">
                <a:sym typeface="Wingdings" panose="05000000000000000000" pitchFamily="2" charset="2"/>
              </a:rPr>
              <a:t> Any(FTP)</a:t>
            </a:r>
          </a:p>
          <a:p>
            <a:pPr lvl="1"/>
            <a:r>
              <a:rPr lang="en-US" sz="1000" dirty="0">
                <a:sym typeface="Wingdings" panose="05000000000000000000" pitchFamily="2" charset="2"/>
              </a:rPr>
              <a:t>Prevent Data Leakage</a:t>
            </a:r>
            <a:endParaRPr lang="en-IN" sz="1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70C25F-78A6-45C2-7621-E758CE45E0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3697" y="2046189"/>
            <a:ext cx="6954303" cy="3910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72730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746BC-C00E-DEA8-E4DC-736975427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Firewall Rules 9-15 Service Lockdown and ICMP</a:t>
            </a:r>
            <a:endParaRPr lang="en-IN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B3277A-9275-465C-BA03-6A7415645C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642360" cy="4351338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Block Telnet</a:t>
            </a:r>
          </a:p>
          <a:p>
            <a:pPr lvl="1"/>
            <a:r>
              <a:rPr lang="en-US" dirty="0"/>
              <a:t>Any </a:t>
            </a:r>
            <a:r>
              <a:rPr lang="en-US" dirty="0">
                <a:sym typeface="Wingdings" panose="05000000000000000000" pitchFamily="2" charset="2"/>
              </a:rPr>
              <a:t> Any(Telnet)</a:t>
            </a:r>
            <a:endParaRPr lang="en-US" dirty="0"/>
          </a:p>
          <a:p>
            <a:r>
              <a:rPr lang="en-US" dirty="0"/>
              <a:t>Block SMB</a:t>
            </a:r>
          </a:p>
          <a:p>
            <a:pPr lvl="1"/>
            <a:r>
              <a:rPr lang="en-US" dirty="0"/>
              <a:t>Internalnet </a:t>
            </a:r>
            <a:r>
              <a:rPr lang="en-US" dirty="0">
                <a:sym typeface="Wingdings" panose="05000000000000000000" pitchFamily="2" charset="2"/>
              </a:rPr>
              <a:t> Any(SMB)</a:t>
            </a:r>
          </a:p>
          <a:p>
            <a:pPr lvl="1"/>
            <a:r>
              <a:rPr lang="en-US" dirty="0"/>
              <a:t>Purpose: Prevent Internal Attacks</a:t>
            </a:r>
          </a:p>
          <a:p>
            <a:r>
              <a:rPr lang="en-US" dirty="0"/>
              <a:t>Block RDP</a:t>
            </a:r>
          </a:p>
          <a:p>
            <a:pPr lvl="1"/>
            <a:r>
              <a:rPr lang="en-US" dirty="0"/>
              <a:t>Internalnet </a:t>
            </a:r>
            <a:r>
              <a:rPr lang="en-US" dirty="0">
                <a:sym typeface="Wingdings" panose="05000000000000000000" pitchFamily="2" charset="2"/>
              </a:rPr>
              <a:t> Any(RDP)</a:t>
            </a:r>
          </a:p>
          <a:p>
            <a:pPr lvl="1"/>
            <a:r>
              <a:rPr lang="en-US" dirty="0"/>
              <a:t>Purpose: Prevent Unauthorized remote access</a:t>
            </a:r>
          </a:p>
          <a:p>
            <a:r>
              <a:rPr lang="en-US" dirty="0"/>
              <a:t>Block ICMP</a:t>
            </a:r>
          </a:p>
          <a:p>
            <a:pPr lvl="1"/>
            <a:r>
              <a:rPr lang="en-US" dirty="0"/>
              <a:t>Internalnet </a:t>
            </a:r>
            <a:r>
              <a:rPr lang="en-US" dirty="0">
                <a:sym typeface="Wingdings" panose="05000000000000000000" pitchFamily="2" charset="2"/>
              </a:rPr>
              <a:t> Any(</a:t>
            </a:r>
            <a:r>
              <a:rPr lang="en-US" dirty="0"/>
              <a:t>ICMP</a:t>
            </a:r>
            <a:r>
              <a:rPr lang="en-US" dirty="0">
                <a:sym typeface="Wingdings" panose="05000000000000000000" pitchFamily="2" charset="2"/>
              </a:rPr>
              <a:t>)</a:t>
            </a:r>
          </a:p>
          <a:p>
            <a:pPr lvl="1"/>
            <a:r>
              <a:rPr lang="en-US" dirty="0"/>
              <a:t>Purpose: Troubleshooting  </a:t>
            </a:r>
          </a:p>
          <a:p>
            <a:r>
              <a:rPr lang="en-US" dirty="0"/>
              <a:t>Block Direct Use</a:t>
            </a:r>
          </a:p>
          <a:p>
            <a:pPr lvl="1"/>
            <a:r>
              <a:rPr lang="en-US" dirty="0"/>
              <a:t>Any  </a:t>
            </a:r>
            <a:r>
              <a:rPr lang="en-US" dirty="0">
                <a:sym typeface="Wingdings" panose="05000000000000000000" pitchFamily="2" charset="2"/>
              </a:rPr>
              <a:t> Gateway </a:t>
            </a:r>
            <a:endParaRPr lang="en-US" dirty="0"/>
          </a:p>
          <a:p>
            <a:r>
              <a:rPr lang="en-US" dirty="0"/>
              <a:t>Cleanup Rule</a:t>
            </a:r>
          </a:p>
          <a:p>
            <a:pPr lvl="1"/>
            <a:r>
              <a:rPr lang="en-US" dirty="0"/>
              <a:t>Any </a:t>
            </a:r>
            <a:r>
              <a:rPr lang="en-US" dirty="0">
                <a:sym typeface="Wingdings" panose="05000000000000000000" pitchFamily="2" charset="2"/>
              </a:rPr>
              <a:t> Any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456F5B-0AD8-E2C5-2FBC-FC0441581F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6420" y="1493520"/>
            <a:ext cx="7514459" cy="4225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25251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127AD-DBCD-8062-61A7-449678CFE6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Firewall Rule 14-15 Application And </a:t>
            </a:r>
            <a:r>
              <a:rPr lang="en-US" sz="4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Url</a:t>
            </a: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IN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C46E132-00D9-313A-AD2B-DE28B61CC9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19246" y="2499359"/>
            <a:ext cx="6931817" cy="2330525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1166E69-5ACD-2FBC-F186-87DC76FA41A7}"/>
              </a:ext>
            </a:extLst>
          </p:cNvPr>
          <p:cNvSpPr txBox="1">
            <a:spLocks/>
          </p:cNvSpPr>
          <p:nvPr/>
        </p:nvSpPr>
        <p:spPr>
          <a:xfrm>
            <a:off x="838200" y="2343785"/>
            <a:ext cx="384556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 dirty="0"/>
              <a:t>Block </a:t>
            </a:r>
            <a:r>
              <a:rPr lang="en-US" sz="1600" dirty="0" err="1"/>
              <a:t>Url</a:t>
            </a:r>
            <a:endParaRPr lang="en-US" sz="1600" dirty="0"/>
          </a:p>
          <a:p>
            <a:pPr lvl="1"/>
            <a:r>
              <a:rPr lang="en-US" sz="1600" dirty="0"/>
              <a:t>Any </a:t>
            </a:r>
            <a:r>
              <a:rPr lang="en-US" sz="1600" dirty="0">
                <a:sym typeface="Wingdings" panose="05000000000000000000" pitchFamily="2" charset="2"/>
              </a:rPr>
              <a:t> Any(</a:t>
            </a:r>
            <a:r>
              <a:rPr lang="en-US" sz="1600" dirty="0" err="1">
                <a:sym typeface="Wingdings" panose="05000000000000000000" pitchFamily="2" charset="2"/>
              </a:rPr>
              <a:t>Url</a:t>
            </a:r>
            <a:r>
              <a:rPr lang="en-US" sz="1600" dirty="0">
                <a:sym typeface="Wingdings" panose="05000000000000000000" pitchFamily="2" charset="2"/>
              </a:rPr>
              <a:t>)</a:t>
            </a:r>
          </a:p>
          <a:p>
            <a:pPr lvl="1"/>
            <a:r>
              <a:rPr lang="en-US" sz="1600" dirty="0"/>
              <a:t>Purpose: Safe Browsing</a:t>
            </a:r>
          </a:p>
          <a:p>
            <a:r>
              <a:rPr lang="en-US" sz="1600" dirty="0"/>
              <a:t>Block App</a:t>
            </a:r>
          </a:p>
          <a:p>
            <a:pPr lvl="1"/>
            <a:r>
              <a:rPr lang="en-US" sz="1600" dirty="0"/>
              <a:t>SWANSEA_NET/LONDON_NET </a:t>
            </a:r>
            <a:r>
              <a:rPr lang="en-US" sz="1600" dirty="0">
                <a:sym typeface="Wingdings" panose="05000000000000000000" pitchFamily="2" charset="2"/>
              </a:rPr>
              <a:t> Any(App)</a:t>
            </a:r>
          </a:p>
          <a:p>
            <a:pPr lvl="1"/>
            <a:r>
              <a:rPr lang="en-US" sz="1600" dirty="0"/>
              <a:t>Purpose: Safety from scam apps</a:t>
            </a:r>
          </a:p>
          <a:p>
            <a:r>
              <a:rPr lang="en-US" sz="1600" dirty="0"/>
              <a:t>Cleanup Rule</a:t>
            </a:r>
          </a:p>
          <a:p>
            <a:pPr lvl="1"/>
            <a:r>
              <a:rPr lang="en-US" sz="1600" dirty="0"/>
              <a:t>Any </a:t>
            </a:r>
            <a:r>
              <a:rPr lang="en-US" sz="1600" dirty="0">
                <a:sym typeface="Wingdings" panose="05000000000000000000" pitchFamily="2" charset="2"/>
              </a:rPr>
              <a:t> Any(</a:t>
            </a:r>
            <a:r>
              <a:rPr lang="en-US" sz="1600" dirty="0" err="1">
                <a:sym typeface="Wingdings" panose="05000000000000000000" pitchFamily="2" charset="2"/>
              </a:rPr>
              <a:t>Url</a:t>
            </a:r>
            <a:r>
              <a:rPr lang="en-US" sz="1600" dirty="0">
                <a:sym typeface="Wingdings" panose="05000000000000000000" pitchFamily="2" charset="2"/>
              </a:rPr>
              <a:t>)</a:t>
            </a:r>
            <a:endParaRPr lang="en-US" sz="1600" dirty="0"/>
          </a:p>
          <a:p>
            <a:pPr lvl="1"/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9505092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ADDD3-07B4-A9E2-79DC-5046DCC9EA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Summary</a:t>
            </a:r>
            <a:endParaRPr lang="en-IN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C2F85C0-2D77-B90C-0440-DA280B768F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Why I implemented these rules:</a:t>
            </a:r>
          </a:p>
          <a:p>
            <a:pPr lvl="1"/>
            <a:r>
              <a:rPr lang="en-US" dirty="0"/>
              <a:t>To control network traffic</a:t>
            </a:r>
          </a:p>
          <a:p>
            <a:pPr lvl="1"/>
            <a:r>
              <a:rPr lang="en-US" dirty="0"/>
              <a:t>To restrict Unauthorized access </a:t>
            </a:r>
          </a:p>
          <a:p>
            <a:pPr lvl="1"/>
            <a:r>
              <a:rPr lang="en-IN" dirty="0"/>
              <a:t>To reduce attack surface and risk</a:t>
            </a:r>
          </a:p>
          <a:p>
            <a:pPr lvl="1"/>
            <a:r>
              <a:rPr lang="en-IN" dirty="0"/>
              <a:t>To provide different access levels</a:t>
            </a:r>
          </a:p>
          <a:p>
            <a:pPr lvl="1"/>
            <a:r>
              <a:rPr lang="en-IN" dirty="0"/>
              <a:t>To block insecure protocols</a:t>
            </a:r>
          </a:p>
          <a:p>
            <a:pPr lvl="1"/>
            <a:r>
              <a:rPr lang="en-IN" dirty="0"/>
              <a:t>To control network traffic</a:t>
            </a:r>
          </a:p>
          <a:p>
            <a:pPr lvl="1"/>
            <a:endParaRPr lang="en-IN" dirty="0"/>
          </a:p>
          <a:p>
            <a:pPr lvl="1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7178785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2709A-EF50-69FB-538B-55B3A52A92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Task 3:Threat Prevention </a:t>
            </a:r>
            <a:endParaRPr lang="en-IN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51CEA3-DCFB-9ECB-7E1C-62D029CBF6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048760" cy="4351338"/>
          </a:xfrm>
        </p:spPr>
        <p:txBody>
          <a:bodyPr>
            <a:normAutofit/>
          </a:bodyPr>
          <a:lstStyle/>
          <a:p>
            <a:r>
              <a:rPr lang="en-US" sz="1400" dirty="0"/>
              <a:t>Blade Summary</a:t>
            </a:r>
          </a:p>
          <a:p>
            <a:pPr lvl="1"/>
            <a:r>
              <a:rPr lang="en-US" sz="1400" dirty="0"/>
              <a:t>Firewall</a:t>
            </a:r>
          </a:p>
          <a:p>
            <a:pPr lvl="2"/>
            <a:r>
              <a:rPr lang="en-US" sz="1400" dirty="0"/>
              <a:t>Stateful packet inspection</a:t>
            </a:r>
          </a:p>
          <a:p>
            <a:pPr lvl="1"/>
            <a:r>
              <a:rPr lang="en-US" sz="1400" dirty="0"/>
              <a:t>Application Control</a:t>
            </a:r>
          </a:p>
          <a:p>
            <a:pPr lvl="2"/>
            <a:r>
              <a:rPr lang="en-US" sz="1400" dirty="0"/>
              <a:t> Application identification</a:t>
            </a:r>
          </a:p>
          <a:p>
            <a:pPr lvl="1"/>
            <a:r>
              <a:rPr lang="en-US" sz="1400" dirty="0"/>
              <a:t>URL filtering</a:t>
            </a:r>
          </a:p>
          <a:p>
            <a:pPr lvl="2"/>
            <a:r>
              <a:rPr lang="en-US" sz="1400" dirty="0"/>
              <a:t> Category-based web access</a:t>
            </a:r>
          </a:p>
          <a:p>
            <a:pPr lvl="1"/>
            <a:r>
              <a:rPr lang="en-US" sz="1400" dirty="0"/>
              <a:t>Identity Awareness</a:t>
            </a:r>
          </a:p>
          <a:p>
            <a:pPr lvl="2"/>
            <a:r>
              <a:rPr lang="en-US" sz="1400" dirty="0"/>
              <a:t> User-based Identity </a:t>
            </a:r>
          </a:p>
          <a:p>
            <a:pPr lvl="1"/>
            <a:r>
              <a:rPr lang="en-US" sz="1400" dirty="0"/>
              <a:t>Content Awareness</a:t>
            </a:r>
          </a:p>
          <a:p>
            <a:pPr lvl="2"/>
            <a:r>
              <a:rPr lang="en-US" sz="1400" dirty="0"/>
              <a:t>Payload Inspection </a:t>
            </a:r>
          </a:p>
          <a:p>
            <a:pPr lvl="1"/>
            <a:r>
              <a:rPr lang="en-US" sz="1400" dirty="0"/>
              <a:t> Monitoring</a:t>
            </a:r>
          </a:p>
          <a:p>
            <a:pPr lvl="2"/>
            <a:r>
              <a:rPr lang="en-US" sz="1400" dirty="0"/>
              <a:t>Network Visibility Through logging</a:t>
            </a:r>
          </a:p>
          <a:p>
            <a:pPr lvl="1"/>
            <a:r>
              <a:rPr lang="en-US" sz="1400" dirty="0"/>
              <a:t>Anti-spam &amp; Email Security</a:t>
            </a:r>
          </a:p>
          <a:p>
            <a:pPr lvl="2"/>
            <a:r>
              <a:rPr lang="en-US" sz="1400" dirty="0"/>
              <a:t>Signature Based Thread Detection</a:t>
            </a:r>
          </a:p>
          <a:p>
            <a:pPr lvl="1"/>
            <a:endParaRPr lang="en-IN" sz="1400" dirty="0"/>
          </a:p>
          <a:p>
            <a:pPr lvl="1"/>
            <a:endParaRPr lang="en-US" sz="1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CE9C96-7021-182D-1553-C0906DF273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67000" y="1825625"/>
            <a:ext cx="6964178" cy="3938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0747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237F1-6F98-D8FE-BF5B-E46DAEF834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Threat Prevention (IPS)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09581-A936-F1CE-CD05-4F1F6E64AC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7"/>
            <a:ext cx="4519863" cy="5496175"/>
          </a:xfrm>
        </p:spPr>
        <p:txBody>
          <a:bodyPr>
            <a:normAutofit/>
          </a:bodyPr>
          <a:lstStyle/>
          <a:p>
            <a:r>
              <a:rPr lang="en-US" sz="2000" dirty="0"/>
              <a:t>Why?</a:t>
            </a:r>
          </a:p>
          <a:p>
            <a:pPr lvl="1"/>
            <a:r>
              <a:rPr lang="en-US" sz="1700" dirty="0"/>
              <a:t>Detects and blocks exploits in real time using signature-based and anomaly-based analysis to prevent attacks.</a:t>
            </a:r>
          </a:p>
          <a:p>
            <a:pPr lvl="1"/>
            <a:r>
              <a:rPr lang="en-US" sz="1700" dirty="0"/>
              <a:t>To prevent sophisticated network and application layer attacks</a:t>
            </a:r>
          </a:p>
          <a:p>
            <a:pPr lvl="1"/>
            <a:r>
              <a:rPr lang="en-US" sz="1700" dirty="0"/>
              <a:t>Detect exploits</a:t>
            </a:r>
          </a:p>
          <a:p>
            <a:pPr lvl="1"/>
            <a:r>
              <a:rPr lang="en-US" sz="1700" dirty="0"/>
              <a:t>Detect malware hidden https/http traffic</a:t>
            </a:r>
          </a:p>
          <a:p>
            <a:pPr lvl="1"/>
            <a:r>
              <a:rPr lang="en-US" sz="1700" dirty="0"/>
              <a:t>Detect zero-day and abnormal behavior </a:t>
            </a:r>
          </a:p>
          <a:p>
            <a:r>
              <a:rPr lang="en-US" sz="2000" dirty="0"/>
              <a:t>In simple words, a firewall may allow HTTPS traffic where an attacker can send a malicious payload inside HTTPS, so IPS can detect and block it, but the firewall allows it.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D080EA-C04C-4B3A-68CC-D4046E2D4A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9116" y="1953126"/>
            <a:ext cx="6096000" cy="3426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70205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8CBBA-5955-BB3F-5396-69C0BF91C7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Policy Testing — ICMP, Telnet, SSH, FTP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1DD8BF-114D-2304-D671-E21C5266A4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1168"/>
            <a:ext cx="4485640" cy="4351338"/>
          </a:xfrm>
        </p:spPr>
        <p:txBody>
          <a:bodyPr>
            <a:normAutofit/>
          </a:bodyPr>
          <a:lstStyle/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Systematic CLI-based protocol testing from Admin PC: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Test 1 — ICMP (ping 10.1.1.1):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→ Request timed out (ICMP blocked — ping to GW not in rules)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Test 2 — Telnet port 23: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→ Connection failed (Telnet not in policy — implicit drop)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Test 3 — SSH (ssh admin@10.1.1.1):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→ SUCCESS: Session established (Rule 7 match)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Test 4 — FTP (ftp 10.1.1.1):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→ Connection timed out (Rule 9 DROP confirmed)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All results align with defined policy ruleset.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Image 1" descr="/home/claude/ens_images/Ens/policy testing .png">
            <a:extLst>
              <a:ext uri="{FF2B5EF4-FFF2-40B4-BE49-F238E27FC236}">
                <a16:creationId xmlns:a16="http://schemas.microsoft.com/office/drawing/2014/main" id="{A4D187EA-97C6-1841-E329-D6DB31DFA8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5474208" y="1471168"/>
            <a:ext cx="5248656" cy="4087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3677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98ECF-3E15-C79E-1645-7747E1349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37845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Policy Test 2 — Web Traffic &amp; Protocol Validation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CD89B0-7F9C-9D74-57AB-A276833415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428488" cy="4494530"/>
          </a:xfrm>
        </p:spPr>
        <p:txBody>
          <a:bodyPr>
            <a:normAutofit/>
          </a:bodyPr>
          <a:lstStyle/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Extended validation confirms all rule categories: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HTTP/HTTPS — Rule 2: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Browser navigation: Permitted (Accept logged)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DNS Resolution — Rule 6: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</a:t>
            </a:r>
            <a:r>
              <a:rPr lang="en-US" sz="1500" dirty="0" err="1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nslookup</a:t>
            </a: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query: Resolved successfully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NTP Synchronization — Rule 8: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Time query response: Received (Accept logged)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SMB (TCP 445):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Connection refused — not in policy (implicit cleanup rule drop)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All test results validate that the compiled policy on A-GW correctly enforces the authored ruleset.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Image 1" descr="/home/claude/ens_images/Ens/policy testing 2.png">
            <a:extLst>
              <a:ext uri="{FF2B5EF4-FFF2-40B4-BE49-F238E27FC236}">
                <a16:creationId xmlns:a16="http://schemas.microsoft.com/office/drawing/2014/main" id="{0F791933-0A6F-DFEB-3CF9-81915823BA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266688" y="1694688"/>
            <a:ext cx="5248656" cy="4087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602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285B2-B540-D160-EEFD-7C8881F576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SMB Protocol Testing — Implicit Drop Verification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CC5EE-A8BD-08FB-7CB4-517E345F4E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400040" cy="4351338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spcAft>
                <a:spcPts val="300"/>
              </a:spcAft>
              <a:buSzPct val="100000"/>
            </a:pPr>
            <a:r>
              <a:rPr lang="en-US" sz="2000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SMB (Server Message Block) test validates implicit cleanup rule.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20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Test: net use \\10.1.1.1\share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20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Result: Connection refused — TCP 445 not permitted.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20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This confirms the default-deny posture: all traffic not explicitly permitted is silently dropped.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20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Security Note: SMB is associated with critical CVEs including MS17-010 (</a:t>
            </a:r>
            <a:r>
              <a:rPr lang="en-US" sz="2000" dirty="0" err="1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EternalBlue</a:t>
            </a:r>
            <a:r>
              <a:rPr lang="en-US" sz="20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/WannaCry). Production environments should add explicit named DROP rules for SMB for audit trail documentation.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20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Explicit deny rules improve forensic visibility compared to implicit cleanup drops.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Image 1" descr="/home/claude/ens_images/Ens/SMB policy testing .png">
            <a:extLst>
              <a:ext uri="{FF2B5EF4-FFF2-40B4-BE49-F238E27FC236}">
                <a16:creationId xmlns:a16="http://schemas.microsoft.com/office/drawing/2014/main" id="{06131AA2-EEFA-3275-CF03-E89203BA14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642608" y="1825625"/>
            <a:ext cx="5248656" cy="4087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6754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304AD-7D81-7176-27EB-CBCEA9819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URL Blocking</a:t>
            </a: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9206720-CC61-445E-7BBD-50962CF02B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94541" y="1840865"/>
            <a:ext cx="6703134" cy="376745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14EA69-148F-C11A-120B-0D0EA444B282}"/>
              </a:ext>
            </a:extLst>
          </p:cNvPr>
          <p:cNvSpPr txBox="1"/>
          <p:nvPr/>
        </p:nvSpPr>
        <p:spPr>
          <a:xfrm>
            <a:off x="1371600" y="2413337"/>
            <a:ext cx="29260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URL Blocking:</a:t>
            </a:r>
          </a:p>
          <a:p>
            <a:endParaRPr lang="en-US" dirty="0"/>
          </a:p>
          <a:p>
            <a:r>
              <a:rPr lang="en-US" dirty="0"/>
              <a:t>Test: I have blocked the Website Address 1.1.1.1</a:t>
            </a:r>
            <a:br>
              <a:rPr lang="en-US" dirty="0"/>
            </a:br>
            <a:br>
              <a:rPr lang="en-US" dirty="0"/>
            </a:br>
            <a:r>
              <a:rPr lang="en-US" dirty="0"/>
              <a:t>Result: Test Successful By blocking the website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9525033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364F0-412B-F6A3-FA1B-571D1E32C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7685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err="1"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SmartConsole</a:t>
            </a:r>
            <a:r>
              <a:rPr lang="en-US" b="1" dirty="0"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 Log Monitor — Rule Hit Verification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99EE43-4416-5C2D-D553-C40AC20A7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5095240" cy="4636135"/>
          </a:xfrm>
        </p:spPr>
        <p:txBody>
          <a:bodyPr>
            <a:normAutofit/>
          </a:bodyPr>
          <a:lstStyle/>
          <a:p>
            <a:pPr marL="342900" indent="-342900">
              <a:spcAft>
                <a:spcPts val="300"/>
              </a:spcAft>
              <a:buSzPct val="100000"/>
            </a:pPr>
            <a:r>
              <a:rPr lang="en-US" sz="1800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Navigate: Logs &amp; Monitor → Logs (fw.log) to review log entries.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8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Each Accept/Drop action with Track: Log generates an entry containing: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8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• Timestamp  • Source IP  • Destination IP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8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• Service/Port  • Action  • Rule number matched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8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• Interface and traffic direction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8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Log verification confirms: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8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✔ SSH (Rule 7) — Accept logged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8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✔ FTP (Rule 9) — Drop logged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indent="0">
              <a:spcAft>
                <a:spcPts val="300"/>
              </a:spcAft>
              <a:buNone/>
            </a:pPr>
            <a:r>
              <a:rPr lang="en-US" sz="18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✔ DNS (Rule 6) — Accept logged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</a:pPr>
            <a:r>
              <a:rPr lang="en-US" sz="18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Logs provide the audit trail required for regulatory compliance and forensic analysis.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Image 1" descr="/home/claude/ens_images/Ens/policy testing LOG.png">
            <a:extLst>
              <a:ext uri="{FF2B5EF4-FFF2-40B4-BE49-F238E27FC236}">
                <a16:creationId xmlns:a16="http://schemas.microsoft.com/office/drawing/2014/main" id="{22642E62-16D3-77CF-F84D-ADCBE77AD3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096000" y="1892491"/>
            <a:ext cx="5248656" cy="4087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1573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C9667-5A65-BAC5-D527-690338651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0085"/>
            <a:ext cx="10515600" cy="1325563"/>
          </a:xfrm>
        </p:spPr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LAB COMPLETION SUMMARY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3FDCC-AD6B-8043-B62B-F5BEE410F9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01 </a:t>
            </a:r>
            <a:r>
              <a:rPr lang="en-US" dirty="0" err="1">
                <a:solidFill>
                  <a:srgbClr val="000000"/>
                </a:solidFill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SmartConsole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 Installed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R81.20 GUI client on Admin PC — enables policy authoring, object management, log monitoring[1].</a:t>
            </a:r>
          </a:p>
          <a:p>
            <a:pPr marL="457200" lvl="1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02 SMS Deployed (A-SMS)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Gaia R81.20 on VirtualBox VM. FTCW: hostname, IP 10.1.1.101, Security Management role, SIC[2].</a:t>
            </a:r>
          </a:p>
          <a:p>
            <a:pPr marL="457200" lvl="1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03 Gateway Deployed (A-GW)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Gaia R81.20 on second VM. FTCW: IP 10.1.1.1, Security Gateway role configured[2].</a:t>
            </a:r>
          </a:p>
          <a:p>
            <a:pPr marL="457200" lvl="1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04 SIC Trust Established</a:t>
            </a:r>
          </a:p>
          <a:p>
            <a:pPr lvl="1"/>
            <a:r>
              <a:rPr lang="en-US" dirty="0" err="1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SmartConsole</a:t>
            </a:r>
            <a:r>
              <a:rPr lang="en-US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→ SMS. A-GW added as managed object, SIC one-time password verified (Trust established)[7].</a:t>
            </a:r>
          </a:p>
          <a:p>
            <a:pPr marL="457200" lvl="1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05  Policy Authored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Standard Access Control Policy: social media block, web/SSH/DNS/NTP allow, FTP explicit deny[5].</a:t>
            </a:r>
          </a:p>
          <a:p>
            <a:pPr marL="457200" lvl="1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Arial Black" pitchFamily="34" charset="-122"/>
                <a:cs typeface="Times New Roman" panose="02020603050405020304" pitchFamily="18" charset="0"/>
              </a:rPr>
              <a:t>06  Policy Installed &amp; Verified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Policy pushed to A-GW. CLI tests confirm all rules enforced. Log Monitor verified in </a:t>
            </a:r>
            <a:r>
              <a:rPr lang="en-US" dirty="0" err="1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SmartConsole</a:t>
            </a:r>
            <a:r>
              <a:rPr lang="en-US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[6].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2855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411213"/>
            <a:ext cx="9601196" cy="818146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360" y="955039"/>
            <a:ext cx="13675360" cy="651256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5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[1]</a:t>
            </a:r>
            <a:r>
              <a:rPr lang="en-US" sz="1500" u="sng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Check Point Software Technologies, "Check Point R81.20 Administration Guide," Check Point Support Center, 2023.</a:t>
            </a:r>
            <a:endParaRPr lang="en-US" sz="1500" u="sng" dirty="0">
              <a:latin typeface="Times New Roman" panose="02020603050405020304" pitchFamily="18" charset="0"/>
              <a:ea typeface="Calibri" pitchFamily="34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→ sc1.checkpoint.com/documents/R81.20/</a:t>
            </a:r>
            <a:r>
              <a:rPr lang="en-US" sz="1500" dirty="0" err="1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WebAdminG</a:t>
            </a: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…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[2]</a:t>
            </a: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Check Point Software Technologies, "Gaia R81.20 Administration Guide," Check Point Support Center, 2023.</a:t>
            </a:r>
            <a:endParaRPr lang="en-US" sz="1500" dirty="0">
              <a:latin typeface="Times New Roman" panose="02020603050405020304" pitchFamily="18" charset="0"/>
              <a:ea typeface="Calibri" pitchFamily="34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→ sc1.checkpoint.com/documents/R81.20/</a:t>
            </a:r>
            <a:r>
              <a:rPr lang="en-US" sz="1500" dirty="0" err="1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WebAdminG</a:t>
            </a: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…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[3]</a:t>
            </a: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Check Point Software Technologies, "</a:t>
            </a:r>
            <a:r>
              <a:rPr lang="en-US" sz="1500" dirty="0" err="1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SmartConsole</a:t>
            </a: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R81.20 Help," Check Point Support Center, 2023.</a:t>
            </a:r>
            <a:endParaRPr lang="en-US" sz="1500" dirty="0">
              <a:latin typeface="Times New Roman" panose="02020603050405020304" pitchFamily="18" charset="0"/>
              <a:ea typeface="Calibri" pitchFamily="34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→ sc1.checkpoint.com/documents/R81.20/</a:t>
            </a:r>
            <a:r>
              <a:rPr lang="en-US" sz="1500" dirty="0" err="1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WebAdminG</a:t>
            </a: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…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[4]</a:t>
            </a: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W. Stallings, Network Security Essentials: Applications and Standards, 6th ed. Pearson, 2017.</a:t>
            </a:r>
            <a:endParaRPr lang="en-US" sz="1500" dirty="0">
              <a:latin typeface="Times New Roman" panose="02020603050405020304" pitchFamily="18" charset="0"/>
              <a:ea typeface="Calibri" pitchFamily="34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→ www.pearson.com/</a:t>
            </a:r>
            <a:r>
              <a:rPr lang="en-US" sz="1500" dirty="0" err="1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</a:t>
            </a: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-us/subject-catalog/p/</a:t>
            </a:r>
            <a:r>
              <a:rPr lang="en-US" sz="1500" dirty="0" err="1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netwo</a:t>
            </a: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…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[5]</a:t>
            </a: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J. Wack, K. Cutler, and J. Pole, "Guidelines on Firewalls and Firewall Policy," NIST Special Publication 800-41 Rev. 1, Sep. 2009.</a:t>
            </a:r>
            <a:endParaRPr lang="en-US" sz="1500" dirty="0">
              <a:latin typeface="Times New Roman" panose="02020603050405020304" pitchFamily="18" charset="0"/>
              <a:ea typeface="Calibri" pitchFamily="34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→ doi.org/10.6028/NIST.SP.800-41r1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[6]</a:t>
            </a: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D. Pendarakis et al., "Network Perimeter Security," IEEE Transactions on Dependable and Secure Computing, vol. 14, no. 3, pp. 312–326, 2017.</a:t>
            </a:r>
            <a:endParaRPr lang="en-US" sz="1500" dirty="0">
              <a:latin typeface="Times New Roman" panose="02020603050405020304" pitchFamily="18" charset="0"/>
              <a:ea typeface="Calibri" pitchFamily="34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→ doi.org/10.1109/TDSC.2015.2425397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[7]</a:t>
            </a: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Check Point Software Technologies, "Secure Internal Communication (SIC) Technical Reference," Check Point Support Center, 2023.</a:t>
            </a:r>
            <a:endParaRPr lang="en-US" sz="1500" dirty="0">
              <a:latin typeface="Times New Roman" panose="02020603050405020304" pitchFamily="18" charset="0"/>
              <a:ea typeface="Calibri" pitchFamily="34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→ support.checkpoint.com/results/</a:t>
            </a:r>
            <a:r>
              <a:rPr lang="en-US" sz="1500" dirty="0" err="1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sk</a:t>
            </a: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/sk65764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[8]</a:t>
            </a:r>
            <a:r>
              <a:rPr lang="en-US" sz="1500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Oracle Corporation, "Oracle VM VirtualBox User Manual," Oracle, 2023.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ea typeface="Consolas" pitchFamily="34" charset="-122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→ www.virtualbox.org/manual/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b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31123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661</TotalTime>
  <Words>1943</Words>
  <Application>Microsoft Office PowerPoint</Application>
  <PresentationFormat>Widescreen</PresentationFormat>
  <Paragraphs>274</Paragraphs>
  <Slides>23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Calibri Light</vt:lpstr>
      <vt:lpstr>Times New Roman</vt:lpstr>
      <vt:lpstr>Wingdings</vt:lpstr>
      <vt:lpstr>Office Theme</vt:lpstr>
      <vt:lpstr>Securing the Enterprise Network with Check Point Gaia R81.20</vt:lpstr>
      <vt:lpstr>Project Overview</vt:lpstr>
      <vt:lpstr>Topology Overview </vt:lpstr>
      <vt:lpstr>Downloading SmartConsole R81.20 Installer</vt:lpstr>
      <vt:lpstr>Setting Up A-SMS (Management Server)</vt:lpstr>
      <vt:lpstr>Setting Up A-GW (Security Gateway)  and Network Interface</vt:lpstr>
      <vt:lpstr>SmartConsole  A-SMS Connection</vt:lpstr>
      <vt:lpstr>Establishment SIC Trust</vt:lpstr>
      <vt:lpstr>Managing License</vt:lpstr>
      <vt:lpstr>Defining Network Object</vt:lpstr>
      <vt:lpstr>Firewall Rules 1-8 Management and Web Traffic</vt:lpstr>
      <vt:lpstr>Firewall Rules 9-15 Service Lockdown and ICMP</vt:lpstr>
      <vt:lpstr>Firewall Rule 14-15 Application And Url </vt:lpstr>
      <vt:lpstr>Summary</vt:lpstr>
      <vt:lpstr>Task 3:Threat Prevention </vt:lpstr>
      <vt:lpstr>Threat Prevention (IPS)</vt:lpstr>
      <vt:lpstr>Policy Testing — ICMP, Telnet, SSH, FTP </vt:lpstr>
      <vt:lpstr>Policy Test 2 — Web Traffic &amp; Protocol Validation </vt:lpstr>
      <vt:lpstr>SMB Protocol Testing — Implicit Drop Verification </vt:lpstr>
      <vt:lpstr>URL Blocking</vt:lpstr>
      <vt:lpstr>SmartConsole Log Monitor — Rule Hit Verification </vt:lpstr>
      <vt:lpstr>LAB COMPLETION SUMMARY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Network Intrusion Detection System (IDS) Using Machine Learning</dc:title>
  <dc:creator>User</dc:creator>
  <cp:lastModifiedBy>Yash Patel</cp:lastModifiedBy>
  <cp:revision>21</cp:revision>
  <dcterms:created xsi:type="dcterms:W3CDTF">2026-04-15T06:39:13Z</dcterms:created>
  <dcterms:modified xsi:type="dcterms:W3CDTF">2026-04-28T16:18:04Z</dcterms:modified>
</cp:coreProperties>
</file>