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4"/>
  </p:notesMasterIdLst>
  <p:sldIdLst>
    <p:sldId id="256" r:id="rId2"/>
    <p:sldId id="266" r:id="rId3"/>
    <p:sldId id="257" r:id="rId4"/>
    <p:sldId id="258" r:id="rId5"/>
    <p:sldId id="259" r:id="rId6"/>
    <p:sldId id="260" r:id="rId7"/>
    <p:sldId id="261" r:id="rId8"/>
    <p:sldId id="262" r:id="rId9"/>
    <p:sldId id="263" r:id="rId10"/>
    <p:sldId id="264" r:id="rId11"/>
    <p:sldId id="265"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13" autoAdjust="0"/>
    <p:restoredTop sz="85592" autoAdjust="0"/>
  </p:normalViewPr>
  <p:slideViewPr>
    <p:cSldViewPr snapToGrid="0">
      <p:cViewPr varScale="1">
        <p:scale>
          <a:sx n="64" d="100"/>
          <a:sy n="64" d="100"/>
        </p:scale>
        <p:origin x="130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151F4D-24C5-4880-B5D8-47629225573F}" type="datetimeFigureOut">
              <a:rPr lang="en-US" smtClean="0"/>
              <a:t>11/14/2023</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1E3B5D-0384-405E-B442-FB4767FF8021}" type="slidenum">
              <a:rPr lang="en-US" smtClean="0"/>
              <a:t>‹#›</a:t>
            </a:fld>
            <a:endParaRPr lang="en-US" dirty="0"/>
          </a:p>
        </p:txBody>
      </p:sp>
    </p:spTree>
    <p:extLst>
      <p:ext uri="{BB962C8B-B14F-4D97-AF65-F5344CB8AC3E}">
        <p14:creationId xmlns:p14="http://schemas.microsoft.com/office/powerpoint/2010/main" val="173176731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initial slide of our presentation serves to highlight the central focus of our discourse, which pertains to the significance of maintaining a regular and systematic approach towards the cleaning of rooms. The relationship between consistency, adherence to brand standards, and guest complaints, as emphasized by Hoang and Tran (2022), extends beyond mere reputation and has a direct influence on our financial performance. Each complaint from a guest signifies a lost chance for improvement or satisfaction (Rossanty</a:t>
            </a:r>
            <a:r>
              <a:rPr lang="en-US" baseline="0" dirty="0"/>
              <a:t> et al., 2019</a:t>
            </a:r>
            <a:r>
              <a:rPr lang="en-US" dirty="0"/>
              <a:t>). In this discussion, we will examine a strategy approach aimed at addressing the aforementioned problems and guaranteeing a continuously satisfactory and hygienic experience for all patrons.</a:t>
            </a:r>
          </a:p>
        </p:txBody>
      </p:sp>
      <p:sp>
        <p:nvSpPr>
          <p:cNvPr id="4" name="Slide Number Placeholder 3"/>
          <p:cNvSpPr>
            <a:spLocks noGrp="1"/>
          </p:cNvSpPr>
          <p:nvPr>
            <p:ph type="sldNum" sz="quarter" idx="10"/>
          </p:nvPr>
        </p:nvSpPr>
        <p:spPr/>
        <p:txBody>
          <a:bodyPr/>
          <a:lstStyle/>
          <a:p>
            <a:fld id="{281E3B5D-0384-405E-B442-FB4767FF8021}" type="slidenum">
              <a:rPr lang="en-US" smtClean="0"/>
              <a:t>3</a:t>
            </a:fld>
            <a:endParaRPr lang="en-US" dirty="0"/>
          </a:p>
        </p:txBody>
      </p:sp>
    </p:spTree>
    <p:extLst>
      <p:ext uri="{BB962C8B-B14F-4D97-AF65-F5344CB8AC3E}">
        <p14:creationId xmlns:p14="http://schemas.microsoft.com/office/powerpoint/2010/main" val="4632139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we explore the process of building brand standards, it is important to view the checklist as a guiding tool that leads us towards a uniform, reliable, and brand-congruent cleaning regimen. Rinekasari et al. (2019) present a thorough guide that may be utilized to verify that our strategy encompasses the stages of preparation, procedural implementation, and outcome evaluation. The establishment of consistency in brand norms not only facilitates the creation of a distinctive and identifiable image, but also fosters the development of trust. </a:t>
            </a:r>
          </a:p>
        </p:txBody>
      </p:sp>
      <p:sp>
        <p:nvSpPr>
          <p:cNvPr id="4" name="Slide Number Placeholder 3"/>
          <p:cNvSpPr>
            <a:spLocks noGrp="1"/>
          </p:cNvSpPr>
          <p:nvPr>
            <p:ph type="sldNum" sz="quarter" idx="10"/>
          </p:nvPr>
        </p:nvSpPr>
        <p:spPr/>
        <p:txBody>
          <a:bodyPr/>
          <a:lstStyle/>
          <a:p>
            <a:fld id="{281E3B5D-0384-405E-B442-FB4767FF8021}" type="slidenum">
              <a:rPr lang="en-US" smtClean="0"/>
              <a:t>4</a:t>
            </a:fld>
            <a:endParaRPr lang="en-US" dirty="0"/>
          </a:p>
        </p:txBody>
      </p:sp>
    </p:spTree>
    <p:extLst>
      <p:ext uri="{BB962C8B-B14F-4D97-AF65-F5344CB8AC3E}">
        <p14:creationId xmlns:p14="http://schemas.microsoft.com/office/powerpoint/2010/main" val="1823274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discourse, we shall go into the 5S culture, an established approach to systematic cleanliness as posited by Apriliani and Aida (2021). In addition to examining the theoretical components, we will analyze practical examples derived from successful hotel deployments. It is important to acknowledge that the implementation of systematic sanitation practices not only guarantees cleanliness, but also plays a significant role in promoting the health of guests. According to Zon et al. (2020), the use of standardization yields enduring advantages in terms of efficiency in both time and resource allocation.</a:t>
            </a:r>
          </a:p>
        </p:txBody>
      </p:sp>
      <p:sp>
        <p:nvSpPr>
          <p:cNvPr id="4" name="Slide Number Placeholder 3"/>
          <p:cNvSpPr>
            <a:spLocks noGrp="1"/>
          </p:cNvSpPr>
          <p:nvPr>
            <p:ph type="sldNum" sz="quarter" idx="10"/>
          </p:nvPr>
        </p:nvSpPr>
        <p:spPr/>
        <p:txBody>
          <a:bodyPr/>
          <a:lstStyle/>
          <a:p>
            <a:fld id="{281E3B5D-0384-405E-B442-FB4767FF8021}" type="slidenum">
              <a:rPr lang="en-US" smtClean="0"/>
              <a:t>5</a:t>
            </a:fld>
            <a:endParaRPr lang="en-US" dirty="0"/>
          </a:p>
        </p:txBody>
      </p:sp>
    </p:spTree>
    <p:extLst>
      <p:ext uri="{BB962C8B-B14F-4D97-AF65-F5344CB8AC3E}">
        <p14:creationId xmlns:p14="http://schemas.microsoft.com/office/powerpoint/2010/main" val="34691687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 us proceed to discuss the practical implementation of the red tag system as presented by Apriliani and Aida (2021). The process extends beyond mere categorization, encompassing a deliberate methodology aimed at preserving solely the vital and beneficial elements. There are practical instances in which this approach effectively mitigated disorder, emphasizing its economic implications in reducing operational expenses. Furthermore, the implementation of the red tag system is contingent upon the crucial aspect of employee training.</a:t>
            </a:r>
          </a:p>
        </p:txBody>
      </p:sp>
      <p:sp>
        <p:nvSpPr>
          <p:cNvPr id="4" name="Slide Number Placeholder 3"/>
          <p:cNvSpPr>
            <a:spLocks noGrp="1"/>
          </p:cNvSpPr>
          <p:nvPr>
            <p:ph type="sldNum" sz="quarter" idx="10"/>
          </p:nvPr>
        </p:nvSpPr>
        <p:spPr/>
        <p:txBody>
          <a:bodyPr/>
          <a:lstStyle/>
          <a:p>
            <a:fld id="{281E3B5D-0384-405E-B442-FB4767FF8021}" type="slidenum">
              <a:rPr lang="en-US" smtClean="0"/>
              <a:t>6</a:t>
            </a:fld>
            <a:endParaRPr lang="en-US" dirty="0"/>
          </a:p>
        </p:txBody>
      </p:sp>
    </p:spTree>
    <p:extLst>
      <p:ext uri="{BB962C8B-B14F-4D97-AF65-F5344CB8AC3E}">
        <p14:creationId xmlns:p14="http://schemas.microsoft.com/office/powerpoint/2010/main" val="309382550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Now, let us redirect our attention to our most significant resource - our team. The implementation of the employee involvement model, drawing inspiration from Bridger's (2022) scholarly research, is anticipated to enhance the operational effectiveness and dedication of our team towards adhering to established protocols. Established firms that have effectively cultivated engaged housekeeping teams</a:t>
            </a:r>
            <a:r>
              <a:rPr lang="en-US" baseline="0" dirty="0"/>
              <a:t> portray a </a:t>
            </a:r>
            <a:r>
              <a:rPr lang="en-US" dirty="0"/>
              <a:t>corresponding influence on employees' levels of job satisfaction (Sarwar et al., 2020). It is important to acknowledge that employee engagement encompasses more than just performance and is also a significant factor in mitigating attrition rates.</a:t>
            </a:r>
          </a:p>
        </p:txBody>
      </p:sp>
      <p:sp>
        <p:nvSpPr>
          <p:cNvPr id="4" name="Slide Number Placeholder 3"/>
          <p:cNvSpPr>
            <a:spLocks noGrp="1"/>
          </p:cNvSpPr>
          <p:nvPr>
            <p:ph type="sldNum" sz="quarter" idx="10"/>
          </p:nvPr>
        </p:nvSpPr>
        <p:spPr/>
        <p:txBody>
          <a:bodyPr/>
          <a:lstStyle/>
          <a:p>
            <a:fld id="{281E3B5D-0384-405E-B442-FB4767FF8021}" type="slidenum">
              <a:rPr lang="en-US" smtClean="0"/>
              <a:t>7</a:t>
            </a:fld>
            <a:endParaRPr lang="en-US" dirty="0"/>
          </a:p>
        </p:txBody>
      </p:sp>
    </p:spTree>
    <p:extLst>
      <p:ext uri="{BB962C8B-B14F-4D97-AF65-F5344CB8AC3E}">
        <p14:creationId xmlns:p14="http://schemas.microsoft.com/office/powerpoint/2010/main" val="3448134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checklist we have developed serves as more than a mere compilation of duties. Rather, it functions as a dynamic instrument that facilitates the improvement and growth of the team. Regular training sessions play a crucial role in ensuring the proper usage of resources. The significance of implementing regular training sessions for housekeeping personnel should be emphasized, while also emphasizing the integration of suggestions from staff members in the formulation of such programs (Wang</a:t>
            </a:r>
            <a:r>
              <a:rPr lang="en-US" baseline="0" dirty="0"/>
              <a:t> et al., 2020</a:t>
            </a:r>
            <a:r>
              <a:rPr lang="en-US" dirty="0"/>
              <a:t>). There are several metrics that can be utilized to assess the success of training sessions. Additionally, there is need to acknowledge the significance of continuous training in adjusting to evolving industry trends.</a:t>
            </a:r>
          </a:p>
        </p:txBody>
      </p:sp>
      <p:sp>
        <p:nvSpPr>
          <p:cNvPr id="4" name="Slide Number Placeholder 3"/>
          <p:cNvSpPr>
            <a:spLocks noGrp="1"/>
          </p:cNvSpPr>
          <p:nvPr>
            <p:ph type="sldNum" sz="quarter" idx="10"/>
          </p:nvPr>
        </p:nvSpPr>
        <p:spPr/>
        <p:txBody>
          <a:bodyPr/>
          <a:lstStyle/>
          <a:p>
            <a:fld id="{281E3B5D-0384-405E-B442-FB4767FF8021}" type="slidenum">
              <a:rPr lang="en-US" smtClean="0"/>
              <a:t>8</a:t>
            </a:fld>
            <a:endParaRPr lang="en-US" dirty="0"/>
          </a:p>
        </p:txBody>
      </p:sp>
    </p:spTree>
    <p:extLst>
      <p:ext uri="{BB962C8B-B14F-4D97-AF65-F5344CB8AC3E}">
        <p14:creationId xmlns:p14="http://schemas.microsoft.com/office/powerpoint/2010/main" val="3024178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establishment of trust and a sense of purpose within our team dynamics, as proposed by Bridger (2022), is of utmost importance. This prompt invites contemplation of instances of team-building activities that have proven to be efficacious in cultivating a favorable organizational climate (Engebø et al., 2022). The influence of trust on the facilitation of open communication within a team is essential. Also acknowledging the significance of purpose in fostering a collective vision and motivation ought to be fostered (</a:t>
            </a:r>
            <a:r>
              <a:rPr lang="en-US" sz="1200" b="0" i="0" kern="1200" dirty="0">
                <a:solidFill>
                  <a:schemeClr val="tx1"/>
                </a:solidFill>
                <a:effectLst/>
                <a:latin typeface="+mn-lt"/>
                <a:ea typeface="+mn-ea"/>
                <a:cs typeface="+mn-cs"/>
              </a:rPr>
              <a:t>Maheshwari</a:t>
            </a:r>
            <a:r>
              <a:rPr lang="en-US" dirty="0"/>
              <a:t>). Recognize the enduring advantages of favorable team dynamics in relation to the general contentment of employees.</a:t>
            </a:r>
          </a:p>
        </p:txBody>
      </p:sp>
      <p:sp>
        <p:nvSpPr>
          <p:cNvPr id="4" name="Slide Number Placeholder 3"/>
          <p:cNvSpPr>
            <a:spLocks noGrp="1"/>
          </p:cNvSpPr>
          <p:nvPr>
            <p:ph type="sldNum" sz="quarter" idx="10"/>
          </p:nvPr>
        </p:nvSpPr>
        <p:spPr/>
        <p:txBody>
          <a:bodyPr/>
          <a:lstStyle/>
          <a:p>
            <a:fld id="{281E3B5D-0384-405E-B442-FB4767FF8021}" type="slidenum">
              <a:rPr lang="en-US" smtClean="0"/>
              <a:t>9</a:t>
            </a:fld>
            <a:endParaRPr lang="en-US" dirty="0"/>
          </a:p>
        </p:txBody>
      </p:sp>
    </p:spTree>
    <p:extLst>
      <p:ext uri="{BB962C8B-B14F-4D97-AF65-F5344CB8AC3E}">
        <p14:creationId xmlns:p14="http://schemas.microsoft.com/office/powerpoint/2010/main" val="28257279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success of our checklist is rooted in its reliance on known housekeeping processes, as highlighted by Rinekasari et al. (2019). The adoption of the 5S culture, as suggested by Apriliani and Aida (2021), is worth considering for its systematic and organized approach. Acknowledge the favorable influence of the checklist on customer satisfaction scores and contemplate the insights provided by employees regarding its efficacy. Recognize the persistent and iterative efforts towards improvement that are informed by feedback and aligned with prevailing trends in the industry.</a:t>
            </a:r>
          </a:p>
        </p:txBody>
      </p:sp>
      <p:sp>
        <p:nvSpPr>
          <p:cNvPr id="4" name="Slide Number Placeholder 3"/>
          <p:cNvSpPr>
            <a:spLocks noGrp="1"/>
          </p:cNvSpPr>
          <p:nvPr>
            <p:ph type="sldNum" sz="quarter" idx="10"/>
          </p:nvPr>
        </p:nvSpPr>
        <p:spPr/>
        <p:txBody>
          <a:bodyPr/>
          <a:lstStyle/>
          <a:p>
            <a:fld id="{281E3B5D-0384-405E-B442-FB4767FF8021}" type="slidenum">
              <a:rPr lang="en-US" smtClean="0"/>
              <a:t>10</a:t>
            </a:fld>
            <a:endParaRPr lang="en-US" dirty="0"/>
          </a:p>
        </p:txBody>
      </p:sp>
    </p:spTree>
    <p:extLst>
      <p:ext uri="{BB962C8B-B14F-4D97-AF65-F5344CB8AC3E}">
        <p14:creationId xmlns:p14="http://schemas.microsoft.com/office/powerpoint/2010/main" val="3017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exploration we undertook has shed light on the essential elements of maintaining compliance with brand standards, fostering a culture of 5S principles, and recognizing the central significance of employee engagement. The checklist should be acknowledged not only as a practical instrument, but also as a fundamental element for maintaining a high standard of performance. The call to action presented is unambiguous: it is imperative that we persist in sticking to the checklist, exert efforts towards enhancement, and acknowledge the significance of each team member's input. The achievement of our objectives in enhancing visitor happiness and attaining industry recognition is imminent, owing to the unwavering dedication and commitment exhibited by every member of our team.</a:t>
            </a:r>
          </a:p>
        </p:txBody>
      </p:sp>
      <p:sp>
        <p:nvSpPr>
          <p:cNvPr id="4" name="Slide Number Placeholder 3"/>
          <p:cNvSpPr>
            <a:spLocks noGrp="1"/>
          </p:cNvSpPr>
          <p:nvPr>
            <p:ph type="sldNum" sz="quarter" idx="10"/>
          </p:nvPr>
        </p:nvSpPr>
        <p:spPr/>
        <p:txBody>
          <a:bodyPr/>
          <a:lstStyle/>
          <a:p>
            <a:fld id="{281E3B5D-0384-405E-B442-FB4767FF8021}" type="slidenum">
              <a:rPr lang="en-US" smtClean="0"/>
              <a:t>11</a:t>
            </a:fld>
            <a:endParaRPr lang="en-US" dirty="0"/>
          </a:p>
        </p:txBody>
      </p:sp>
    </p:spTree>
    <p:extLst>
      <p:ext uri="{BB962C8B-B14F-4D97-AF65-F5344CB8AC3E}">
        <p14:creationId xmlns:p14="http://schemas.microsoft.com/office/powerpoint/2010/main" val="34695602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21BC2CDA-2C7E-47F9-B945-B3BCAB65A914}" type="slidenum">
              <a:rPr lang="en-US" smtClean="0"/>
              <a:t>‹#›</a:t>
            </a:fld>
            <a:endParaRPr lang="en-US" dirty="0"/>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065652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spTree>
    <p:extLst>
      <p:ext uri="{BB962C8B-B14F-4D97-AF65-F5344CB8AC3E}">
        <p14:creationId xmlns:p14="http://schemas.microsoft.com/office/powerpoint/2010/main" val="1846708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61633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BC2CDA-2C7E-47F9-B945-B3BCAB65A914}" type="slidenum">
              <a:rPr lang="en-US" smtClean="0"/>
              <a:t>‹#›</a:t>
            </a:fld>
            <a:endParaRPr lang="en-US" dirty="0"/>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1637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21BC2CDA-2C7E-47F9-B945-B3BCAB65A914}" type="slidenum">
              <a:rPr lang="en-US" smtClean="0"/>
              <a:t>‹#›</a:t>
            </a:fld>
            <a:endParaRPr lang="en-US" dirty="0"/>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53826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21BC2CDA-2C7E-47F9-B945-B3BCAB65A91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26894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21BC2CDA-2C7E-47F9-B945-B3BCAB65A914}" type="slidenum">
              <a:rPr lang="en-US" smtClean="0"/>
              <a:t>‹#›</a:t>
            </a:fld>
            <a:endParaRPr lang="en-US" dirty="0"/>
          </a:p>
        </p:txBody>
      </p:sp>
    </p:spTree>
    <p:extLst>
      <p:ext uri="{BB962C8B-B14F-4D97-AF65-F5344CB8AC3E}">
        <p14:creationId xmlns:p14="http://schemas.microsoft.com/office/powerpoint/2010/main" val="651232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BC2CDA-2C7E-47F9-B945-B3BCAB65A914}" type="slidenum">
              <a:rPr lang="en-US" smtClean="0"/>
              <a:t>‹#›</a:t>
            </a:fld>
            <a:endParaRPr lang="en-US" dirty="0"/>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44084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BC2CDA-2C7E-47F9-B945-B3BCAB65A914}" type="slidenum">
              <a:rPr lang="en-US" smtClean="0"/>
              <a:t>‹#›</a:t>
            </a:fld>
            <a:endParaRPr lang="en-US" dirty="0"/>
          </a:p>
        </p:txBody>
      </p:sp>
    </p:spTree>
    <p:extLst>
      <p:ext uri="{BB962C8B-B14F-4D97-AF65-F5344CB8AC3E}">
        <p14:creationId xmlns:p14="http://schemas.microsoft.com/office/powerpoint/2010/main" val="2820701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21BC2CDA-2C7E-47F9-B945-B3BCAB65A914}" type="slidenum">
              <a:rPr lang="en-US" smtClean="0"/>
              <a:t>‹#›</a:t>
            </a:fld>
            <a:endParaRPr lang="en-US" dirty="0"/>
          </a:p>
        </p:txBody>
      </p:sp>
    </p:spTree>
    <p:extLst>
      <p:ext uri="{BB962C8B-B14F-4D97-AF65-F5344CB8AC3E}">
        <p14:creationId xmlns:p14="http://schemas.microsoft.com/office/powerpoint/2010/main" val="36844775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66954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314796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spTree>
    <p:extLst>
      <p:ext uri="{BB962C8B-B14F-4D97-AF65-F5344CB8AC3E}">
        <p14:creationId xmlns:p14="http://schemas.microsoft.com/office/powerpoint/2010/main" val="27391205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540133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6622768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096365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285205E-9667-4E76-87C4-636790985395}" type="datetimeFigureOut">
              <a:rPr lang="en-US" smtClean="0"/>
              <a:t>11/14/2023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21BC2CDA-2C7E-47F9-B945-B3BCAB65A914}" type="slidenum">
              <a:rPr lang="en-US" smtClean="0"/>
              <a:t>‹#›</a:t>
            </a:fld>
            <a:endParaRPr lang="en-US" dirty="0"/>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3986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285205E-9667-4E76-87C4-636790985395}" type="datetimeFigureOut">
              <a:rPr lang="en-US" smtClean="0"/>
              <a:t>11/14/2023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1BC2CDA-2C7E-47F9-B945-B3BCAB65A914}" type="slidenum">
              <a:rPr lang="en-US" smtClean="0"/>
              <a:t>‹#›</a:t>
            </a:fld>
            <a:endParaRPr lang="en-US" dirty="0"/>
          </a:p>
        </p:txBody>
      </p:sp>
    </p:spTree>
    <p:extLst>
      <p:ext uri="{BB962C8B-B14F-4D97-AF65-F5344CB8AC3E}">
        <p14:creationId xmlns:p14="http://schemas.microsoft.com/office/powerpoint/2010/main" val="2414000760"/>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2692398" y="1443037"/>
            <a:ext cx="6815669" cy="3971925"/>
          </a:xfrm>
          <a:prstGeom prst="rect">
            <a:avLst/>
          </a:prstGeom>
        </p:spPr>
      </p:pic>
      <p:sp>
        <p:nvSpPr>
          <p:cNvPr id="2" name="Title 1"/>
          <p:cNvSpPr>
            <a:spLocks noGrp="1"/>
          </p:cNvSpPr>
          <p:nvPr>
            <p:ph type="ctrTitle"/>
          </p:nvPr>
        </p:nvSpPr>
        <p:spPr>
          <a:xfrm>
            <a:off x="2692398" y="2142064"/>
            <a:ext cx="6815669" cy="1515533"/>
          </a:xfrm>
        </p:spPr>
        <p:txBody>
          <a:bodyPr/>
          <a:lstStyle/>
          <a:p>
            <a:r>
              <a:rPr lang="en-US" sz="4400" b="1" dirty="0"/>
              <a:t>Optimizing Room Cleaning: A Consistent Approach</a:t>
            </a:r>
          </a:p>
        </p:txBody>
      </p:sp>
      <p:sp>
        <p:nvSpPr>
          <p:cNvPr id="3" name="Subtitle 2"/>
          <p:cNvSpPr>
            <a:spLocks noGrp="1"/>
          </p:cNvSpPr>
          <p:nvPr>
            <p:ph type="subTitle" idx="1"/>
          </p:nvPr>
        </p:nvSpPr>
        <p:spPr/>
        <p:txBody>
          <a:bodyPr>
            <a:normAutofit/>
          </a:bodyPr>
          <a:lstStyle/>
          <a:p>
            <a:r>
              <a:rPr lang="en-AU" sz="2400" b="1" dirty="0">
                <a:effectLst/>
                <a:latin typeface="Arial" panose="020B0604020202020204" pitchFamily="34" charset="0"/>
                <a:ea typeface="Times New Roman" panose="02020603050405020304" pitchFamily="18" charset="0"/>
                <a:cs typeface="Times New Roman" panose="02020603050405020304" pitchFamily="18" charset="0"/>
              </a:rPr>
              <a:t>2218928</a:t>
            </a:r>
            <a:endParaRPr lang="en-US" dirty="0"/>
          </a:p>
          <a:p>
            <a:endParaRPr lang="en-US" dirty="0"/>
          </a:p>
        </p:txBody>
      </p:sp>
      <p:graphicFrame>
        <p:nvGraphicFramePr>
          <p:cNvPr id="5" name="Table 4">
            <a:extLst>
              <a:ext uri="{FF2B5EF4-FFF2-40B4-BE49-F238E27FC236}">
                <a16:creationId xmlns:a16="http://schemas.microsoft.com/office/drawing/2014/main" id="{7052B246-C369-5925-AD96-78BA6835C141}"/>
              </a:ext>
            </a:extLst>
          </p:cNvPr>
          <p:cNvGraphicFramePr>
            <a:graphicFrameLocks noGrp="1"/>
          </p:cNvGraphicFramePr>
          <p:nvPr>
            <p:extLst>
              <p:ext uri="{D42A27DB-BD31-4B8C-83A1-F6EECF244321}">
                <p14:modId xmlns:p14="http://schemas.microsoft.com/office/powerpoint/2010/main" val="2056971569"/>
              </p:ext>
            </p:extLst>
          </p:nvPr>
        </p:nvGraphicFramePr>
        <p:xfrm>
          <a:off x="5571490" y="4058920"/>
          <a:ext cx="1049020" cy="772478"/>
        </p:xfrm>
        <a:graphic>
          <a:graphicData uri="http://schemas.openxmlformats.org/drawingml/2006/table">
            <a:tbl>
              <a:tblPr>
                <a:tableStyleId>{5C22544A-7EE6-4342-B048-85BDC9FD1C3A}</a:tableStyleId>
              </a:tblPr>
              <a:tblGrid>
                <a:gridCol w="1049020">
                  <a:extLst>
                    <a:ext uri="{9D8B030D-6E8A-4147-A177-3AD203B41FA5}">
                      <a16:colId xmlns:a16="http://schemas.microsoft.com/office/drawing/2014/main" val="2368248612"/>
                    </a:ext>
                  </a:extLst>
                </a:gridCol>
              </a:tblGrid>
              <a:tr h="76200">
                <a:tc>
                  <a:txBody>
                    <a:bodyPr/>
                    <a:lstStyle/>
                    <a:p>
                      <a:pPr marL="0" marR="0" algn="ctr">
                        <a:lnSpc>
                          <a:spcPct val="107000"/>
                        </a:lnSpc>
                        <a:spcBef>
                          <a:spcPts val="0"/>
                        </a:spcBef>
                        <a:spcAft>
                          <a:spcPts val="0"/>
                        </a:spcAft>
                      </a:pPr>
                      <a:r>
                        <a:rPr lang="en-US" sz="1600" dirty="0">
                          <a:effectLst/>
                        </a:rPr>
                        <a:t>Operating Hotel Facilities </a:t>
                      </a:r>
                      <a:endParaRPr lang="en-US" sz="16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7601987"/>
                  </a:ext>
                </a:extLst>
              </a:tr>
            </a:tbl>
          </a:graphicData>
        </a:graphic>
      </p:graphicFrame>
    </p:spTree>
    <p:extLst>
      <p:ext uri="{BB962C8B-B14F-4D97-AF65-F5344CB8AC3E}">
        <p14:creationId xmlns:p14="http://schemas.microsoft.com/office/powerpoint/2010/main" val="33337765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Contents</a:t>
            </a:r>
          </a:p>
        </p:txBody>
      </p:sp>
      <p:sp>
        <p:nvSpPr>
          <p:cNvPr id="3" name="Content Placeholder 2"/>
          <p:cNvSpPr>
            <a:spLocks noGrp="1"/>
          </p:cNvSpPr>
          <p:nvPr>
            <p:ph idx="1"/>
          </p:nvPr>
        </p:nvSpPr>
        <p:spPr/>
        <p:txBody>
          <a:bodyPr>
            <a:normAutofit fontScale="77500" lnSpcReduction="20000"/>
          </a:bodyPr>
          <a:lstStyle/>
          <a:p>
            <a:r>
              <a:rPr lang="en-US" dirty="0"/>
              <a:t>Introduction</a:t>
            </a:r>
          </a:p>
          <a:p>
            <a:r>
              <a:rPr lang="en-US" dirty="0"/>
              <a:t> Establishing Brand Standards</a:t>
            </a:r>
          </a:p>
          <a:p>
            <a:r>
              <a:rPr lang="en-US" dirty="0"/>
              <a:t>Implementing 5S Culture</a:t>
            </a:r>
          </a:p>
          <a:p>
            <a:r>
              <a:rPr lang="en-US" dirty="0"/>
              <a:t>Red Tag System</a:t>
            </a:r>
          </a:p>
          <a:p>
            <a:r>
              <a:rPr lang="en-US" dirty="0"/>
              <a:t>Employee Engagement Model</a:t>
            </a:r>
          </a:p>
          <a:p>
            <a:r>
              <a:rPr lang="en-US" dirty="0"/>
              <a:t>Training Sessions for Team</a:t>
            </a:r>
          </a:p>
          <a:p>
            <a:r>
              <a:rPr lang="en-US" dirty="0"/>
              <a:t>Team-Building for Trust and Purpose</a:t>
            </a:r>
          </a:p>
          <a:p>
            <a:r>
              <a:rPr lang="en-US" dirty="0"/>
              <a:t>Checklist Effectiveness</a:t>
            </a:r>
          </a:p>
          <a:p>
            <a:r>
              <a:rPr lang="en-US" dirty="0"/>
              <a:t>Conclusion and Next Steps</a:t>
            </a:r>
          </a:p>
        </p:txBody>
      </p:sp>
    </p:spTree>
    <p:extLst>
      <p:ext uri="{BB962C8B-B14F-4D97-AF65-F5344CB8AC3E}">
        <p14:creationId xmlns:p14="http://schemas.microsoft.com/office/powerpoint/2010/main" val="23587795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310647" y="2069340"/>
            <a:ext cx="5316693" cy="3981450"/>
          </a:xfrm>
          <a:prstGeom prst="rect">
            <a:avLst/>
          </a:prstGeom>
        </p:spPr>
      </p:pic>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a:xfrm>
            <a:off x="564660" y="1987505"/>
            <a:ext cx="5795492" cy="4063285"/>
          </a:xfrm>
        </p:spPr>
        <p:txBody>
          <a:bodyPr>
            <a:normAutofit lnSpcReduction="10000"/>
          </a:bodyPr>
          <a:lstStyle/>
          <a:p>
            <a:r>
              <a:rPr lang="en-US" dirty="0"/>
              <a:t>The significance of consistent room cleaning for guest satisfaction.</a:t>
            </a:r>
          </a:p>
          <a:p>
            <a:r>
              <a:rPr lang="en-US" dirty="0"/>
              <a:t>The direct link between consistency, brand standards, and guest grievances.</a:t>
            </a:r>
          </a:p>
          <a:p>
            <a:r>
              <a:rPr lang="en-US" dirty="0"/>
              <a:t>Reference to the identified issue of inconsistency (Hoang &amp; Tran, 2022).</a:t>
            </a:r>
          </a:p>
          <a:p>
            <a:r>
              <a:rPr lang="en-US" dirty="0"/>
              <a:t>The financial impact of guest grievances on the hotel's reputation and revenue.</a:t>
            </a:r>
          </a:p>
          <a:p>
            <a:r>
              <a:rPr lang="en-US" dirty="0"/>
              <a:t>Overview of the plan to address these challenges.</a:t>
            </a:r>
          </a:p>
        </p:txBody>
      </p:sp>
    </p:spTree>
    <p:extLst>
      <p:ext uri="{BB962C8B-B14F-4D97-AF65-F5344CB8AC3E}">
        <p14:creationId xmlns:p14="http://schemas.microsoft.com/office/powerpoint/2010/main" val="34703554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1627" y="2556931"/>
            <a:ext cx="5217956" cy="3139017"/>
          </a:xfrm>
          <a:prstGeom prst="rect">
            <a:avLst/>
          </a:prstGeom>
        </p:spPr>
      </p:pic>
      <p:sp>
        <p:nvSpPr>
          <p:cNvPr id="2" name="Title 1"/>
          <p:cNvSpPr>
            <a:spLocks noGrp="1"/>
          </p:cNvSpPr>
          <p:nvPr>
            <p:ph type="title"/>
          </p:nvPr>
        </p:nvSpPr>
        <p:spPr/>
        <p:txBody>
          <a:bodyPr/>
          <a:lstStyle/>
          <a:p>
            <a:r>
              <a:rPr lang="en-US" b="1" dirty="0"/>
              <a:t>Establishing Brand Standards</a:t>
            </a:r>
          </a:p>
        </p:txBody>
      </p:sp>
      <p:sp>
        <p:nvSpPr>
          <p:cNvPr id="3" name="Content Placeholder 2"/>
          <p:cNvSpPr>
            <a:spLocks noGrp="1"/>
          </p:cNvSpPr>
          <p:nvPr>
            <p:ph idx="1"/>
          </p:nvPr>
        </p:nvSpPr>
        <p:spPr>
          <a:xfrm>
            <a:off x="5911404" y="2091577"/>
            <a:ext cx="4985194" cy="4069724"/>
          </a:xfrm>
        </p:spPr>
        <p:txBody>
          <a:bodyPr>
            <a:normAutofit fontScale="85000" lnSpcReduction="10000"/>
          </a:bodyPr>
          <a:lstStyle/>
          <a:p>
            <a:r>
              <a:rPr lang="en-US" dirty="0"/>
              <a:t>Developing a room cleaning routine aligned with brand standards.</a:t>
            </a:r>
          </a:p>
          <a:p>
            <a:r>
              <a:rPr lang="en-US" dirty="0"/>
              <a:t>Rinekasari et al.'s (2019) comprehensive procedures in technical high schools that can be mirrored in the hotel setting.</a:t>
            </a:r>
          </a:p>
          <a:p>
            <a:r>
              <a:rPr lang="en-US" dirty="0"/>
              <a:t>Breakdown of preparation, procedural, and outcome stages.</a:t>
            </a:r>
          </a:p>
          <a:p>
            <a:r>
              <a:rPr lang="en-US" dirty="0"/>
              <a:t>Importance of brand consistency in creating a recognizable and trustworthy image (Sürücü et al., 2019).</a:t>
            </a:r>
          </a:p>
          <a:p>
            <a:r>
              <a:rPr lang="en-US" dirty="0"/>
              <a:t>Examples of other successful organizations maintaining brand standards.</a:t>
            </a:r>
          </a:p>
        </p:txBody>
      </p:sp>
    </p:spTree>
    <p:extLst>
      <p:ext uri="{BB962C8B-B14F-4D97-AF65-F5344CB8AC3E}">
        <p14:creationId xmlns:p14="http://schemas.microsoft.com/office/powerpoint/2010/main" val="30029111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6529588" y="2285999"/>
            <a:ext cx="5033359" cy="3476693"/>
          </a:xfrm>
          <a:prstGeom prst="rect">
            <a:avLst/>
          </a:prstGeom>
        </p:spPr>
      </p:pic>
      <p:sp>
        <p:nvSpPr>
          <p:cNvPr id="2" name="Title 1"/>
          <p:cNvSpPr>
            <a:spLocks noGrp="1"/>
          </p:cNvSpPr>
          <p:nvPr>
            <p:ph type="title"/>
          </p:nvPr>
        </p:nvSpPr>
        <p:spPr/>
        <p:txBody>
          <a:bodyPr/>
          <a:lstStyle/>
          <a:p>
            <a:r>
              <a:rPr lang="en-US" b="1" dirty="0"/>
              <a:t>Implementing 5S Culture</a:t>
            </a:r>
          </a:p>
        </p:txBody>
      </p:sp>
      <p:sp>
        <p:nvSpPr>
          <p:cNvPr id="3" name="Content Placeholder 2"/>
          <p:cNvSpPr>
            <a:spLocks noGrp="1"/>
          </p:cNvSpPr>
          <p:nvPr>
            <p:ph idx="1"/>
          </p:nvPr>
        </p:nvSpPr>
        <p:spPr>
          <a:xfrm>
            <a:off x="605307" y="2556932"/>
            <a:ext cx="5731099" cy="3318936"/>
          </a:xfrm>
        </p:spPr>
        <p:txBody>
          <a:bodyPr>
            <a:normAutofit fontScale="70000" lnSpcReduction="20000"/>
          </a:bodyPr>
          <a:lstStyle/>
          <a:p>
            <a:r>
              <a:rPr lang="en-US" dirty="0"/>
              <a:t>Introduction to the 5S culture (Apriliani &amp; Aida, 2021).</a:t>
            </a:r>
          </a:p>
          <a:p>
            <a:r>
              <a:rPr lang="en-US" dirty="0"/>
              <a:t>Specific tasks: categorizing, organizing, systematic sanitation, standardizing, and maintaining.</a:t>
            </a:r>
          </a:p>
          <a:p>
            <a:r>
              <a:rPr lang="en-US" dirty="0"/>
              <a:t>Reference to Zon et al. (2020) for additional insights on maintaining cleanliness.</a:t>
            </a:r>
          </a:p>
          <a:p>
            <a:r>
              <a:rPr lang="en-US" dirty="0"/>
              <a:t>Practical examples of implementing 5S in other hotel environments.</a:t>
            </a:r>
          </a:p>
          <a:p>
            <a:r>
              <a:rPr lang="en-US" dirty="0"/>
              <a:t>The impact of systematic sanitation on guest health and well-being.</a:t>
            </a:r>
          </a:p>
          <a:p>
            <a:r>
              <a:rPr lang="en-US" dirty="0"/>
              <a:t>Long-term benefits of standardization in terms of time and resource efficiency.</a:t>
            </a:r>
          </a:p>
        </p:txBody>
      </p:sp>
    </p:spTree>
    <p:extLst>
      <p:ext uri="{BB962C8B-B14F-4D97-AF65-F5344CB8AC3E}">
        <p14:creationId xmlns:p14="http://schemas.microsoft.com/office/powerpoint/2010/main" val="12345105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551779" y="3219718"/>
            <a:ext cx="3917190" cy="2656150"/>
          </a:xfrm>
          <a:prstGeom prst="rect">
            <a:avLst/>
          </a:prstGeom>
        </p:spPr>
      </p:pic>
      <p:sp>
        <p:nvSpPr>
          <p:cNvPr id="2" name="Title 1"/>
          <p:cNvSpPr>
            <a:spLocks noGrp="1"/>
          </p:cNvSpPr>
          <p:nvPr>
            <p:ph type="title"/>
          </p:nvPr>
        </p:nvSpPr>
        <p:spPr/>
        <p:txBody>
          <a:bodyPr/>
          <a:lstStyle/>
          <a:p>
            <a:r>
              <a:rPr lang="en-US" b="1" dirty="0"/>
              <a:t>Red Tag System</a:t>
            </a:r>
          </a:p>
        </p:txBody>
      </p:sp>
      <p:sp>
        <p:nvSpPr>
          <p:cNvPr id="3" name="Content Placeholder 2"/>
          <p:cNvSpPr>
            <a:spLocks noGrp="1"/>
          </p:cNvSpPr>
          <p:nvPr>
            <p:ph idx="1"/>
          </p:nvPr>
        </p:nvSpPr>
        <p:spPr>
          <a:xfrm>
            <a:off x="4468969" y="2427666"/>
            <a:ext cx="7006107" cy="3318936"/>
          </a:xfrm>
        </p:spPr>
        <p:txBody>
          <a:bodyPr>
            <a:normAutofit fontScale="85000" lnSpcReduction="10000"/>
          </a:bodyPr>
          <a:lstStyle/>
          <a:p>
            <a:r>
              <a:rPr lang="en-US" dirty="0"/>
              <a:t>Explanation of the red tag system (Apriliani &amp; Aida, 2021).</a:t>
            </a:r>
          </a:p>
          <a:p>
            <a:r>
              <a:rPr lang="en-US" dirty="0"/>
              <a:t>How it aids in labeling and overseeing items in guest rooms.</a:t>
            </a:r>
          </a:p>
          <a:p>
            <a:r>
              <a:rPr lang="en-US" dirty="0"/>
              <a:t>Importance of retaining only essential and advantageous items.</a:t>
            </a:r>
          </a:p>
          <a:p>
            <a:r>
              <a:rPr lang="en-US" dirty="0"/>
              <a:t>Real-life scenarios where the red tag system prevented clutter.</a:t>
            </a:r>
          </a:p>
          <a:p>
            <a:r>
              <a:rPr lang="en-US" dirty="0"/>
              <a:t>The financial impact of minimizing unnecessary items on operational costs.</a:t>
            </a:r>
          </a:p>
          <a:p>
            <a:r>
              <a:rPr lang="en-US" dirty="0"/>
              <a:t>Employee training on identifying essential items for the red tag system.</a:t>
            </a:r>
          </a:p>
        </p:txBody>
      </p:sp>
    </p:spTree>
    <p:extLst>
      <p:ext uri="{BB962C8B-B14F-4D97-AF65-F5344CB8AC3E}">
        <p14:creationId xmlns:p14="http://schemas.microsoft.com/office/powerpoint/2010/main" val="18344976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907628" y="2086377"/>
            <a:ext cx="3848502" cy="4323948"/>
          </a:xfrm>
          <a:prstGeom prst="rect">
            <a:avLst/>
          </a:prstGeom>
        </p:spPr>
      </p:pic>
      <p:sp>
        <p:nvSpPr>
          <p:cNvPr id="2" name="Title 1"/>
          <p:cNvSpPr>
            <a:spLocks noGrp="1"/>
          </p:cNvSpPr>
          <p:nvPr>
            <p:ph type="title"/>
          </p:nvPr>
        </p:nvSpPr>
        <p:spPr/>
        <p:txBody>
          <a:bodyPr/>
          <a:lstStyle/>
          <a:p>
            <a:r>
              <a:rPr lang="en-US" b="1" dirty="0"/>
              <a:t>Employee Engagement Model</a:t>
            </a:r>
          </a:p>
        </p:txBody>
      </p:sp>
      <p:sp>
        <p:nvSpPr>
          <p:cNvPr id="3" name="Content Placeholder 2"/>
          <p:cNvSpPr>
            <a:spLocks noGrp="1"/>
          </p:cNvSpPr>
          <p:nvPr>
            <p:ph idx="1"/>
          </p:nvPr>
        </p:nvSpPr>
        <p:spPr>
          <a:xfrm>
            <a:off x="1295401" y="2556932"/>
            <a:ext cx="6612227" cy="3318936"/>
          </a:xfrm>
        </p:spPr>
        <p:txBody>
          <a:bodyPr>
            <a:normAutofit fontScale="92500" lnSpcReduction="20000"/>
          </a:bodyPr>
          <a:lstStyle/>
          <a:p>
            <a:r>
              <a:rPr lang="en-US" dirty="0"/>
              <a:t>Introduction to the employee engagement model.</a:t>
            </a:r>
          </a:p>
          <a:p>
            <a:r>
              <a:rPr lang="en-US" dirty="0"/>
              <a:t>Incorporating Bridger's (2022) insights on employee engagement.</a:t>
            </a:r>
          </a:p>
          <a:p>
            <a:r>
              <a:rPr lang="en-US" dirty="0"/>
              <a:t>Linking employee engagement to improved team efficiency and adherence to procedures.</a:t>
            </a:r>
          </a:p>
          <a:p>
            <a:r>
              <a:rPr lang="en-US" dirty="0"/>
              <a:t>Employee testimonials on the positive impact of engagement on job satisfaction.</a:t>
            </a:r>
          </a:p>
          <a:p>
            <a:r>
              <a:rPr lang="en-US" dirty="0"/>
              <a:t>The role of employee engagement in reducing turnover rates.</a:t>
            </a:r>
          </a:p>
        </p:txBody>
      </p:sp>
    </p:spTree>
    <p:extLst>
      <p:ext uri="{BB962C8B-B14F-4D97-AF65-F5344CB8AC3E}">
        <p14:creationId xmlns:p14="http://schemas.microsoft.com/office/powerpoint/2010/main" val="795150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7385" y="3464417"/>
            <a:ext cx="3827038" cy="2568731"/>
          </a:xfrm>
          <a:prstGeom prst="rect">
            <a:avLst/>
          </a:prstGeom>
        </p:spPr>
      </p:pic>
      <p:sp>
        <p:nvSpPr>
          <p:cNvPr id="2" name="Title 1"/>
          <p:cNvSpPr>
            <a:spLocks noGrp="1"/>
          </p:cNvSpPr>
          <p:nvPr>
            <p:ph type="title"/>
          </p:nvPr>
        </p:nvSpPr>
        <p:spPr/>
        <p:txBody>
          <a:bodyPr/>
          <a:lstStyle/>
          <a:p>
            <a:r>
              <a:rPr lang="en-US" b="1" dirty="0"/>
              <a:t>Training Sessions for Team</a:t>
            </a:r>
          </a:p>
        </p:txBody>
      </p:sp>
      <p:sp>
        <p:nvSpPr>
          <p:cNvPr id="3" name="Content Placeholder 2"/>
          <p:cNvSpPr>
            <a:spLocks noGrp="1"/>
          </p:cNvSpPr>
          <p:nvPr>
            <p:ph idx="1"/>
          </p:nvPr>
        </p:nvSpPr>
        <p:spPr>
          <a:xfrm>
            <a:off x="4314423" y="2556932"/>
            <a:ext cx="6582174" cy="3318936"/>
          </a:xfrm>
        </p:spPr>
        <p:txBody>
          <a:bodyPr>
            <a:normAutofit fontScale="85000" lnSpcReduction="20000"/>
          </a:bodyPr>
          <a:lstStyle/>
          <a:p>
            <a:r>
              <a:rPr lang="en-US" dirty="0"/>
              <a:t>Perceiving the checklist as a practical tool for team enhancement.</a:t>
            </a:r>
          </a:p>
          <a:p>
            <a:r>
              <a:rPr lang="en-US" dirty="0"/>
              <a:t>Importance of regular training sessions for team comprehension.</a:t>
            </a:r>
          </a:p>
          <a:p>
            <a:r>
              <a:rPr lang="en-US" dirty="0"/>
              <a:t>Example of best industry practice: consistent training programs for housekeeping staff.</a:t>
            </a:r>
          </a:p>
          <a:p>
            <a:r>
              <a:rPr lang="en-US" dirty="0"/>
              <a:t>Incorporating feedback from team members in training program development.</a:t>
            </a:r>
          </a:p>
          <a:p>
            <a:r>
              <a:rPr lang="en-US" dirty="0"/>
              <a:t>Metrics for evaluating the effectiveness of training sessions.</a:t>
            </a:r>
          </a:p>
          <a:p>
            <a:r>
              <a:rPr lang="en-US" dirty="0"/>
              <a:t>The role of ongoing training in adapting to industry trends.</a:t>
            </a:r>
          </a:p>
        </p:txBody>
      </p:sp>
    </p:spTree>
    <p:extLst>
      <p:ext uri="{BB962C8B-B14F-4D97-AF65-F5344CB8AC3E}">
        <p14:creationId xmlns:p14="http://schemas.microsoft.com/office/powerpoint/2010/main" val="40499952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212169" y="2987899"/>
            <a:ext cx="4556840" cy="3418736"/>
          </a:xfrm>
          <a:prstGeom prst="rect">
            <a:avLst/>
          </a:prstGeom>
        </p:spPr>
      </p:pic>
      <p:sp>
        <p:nvSpPr>
          <p:cNvPr id="2" name="Title 1"/>
          <p:cNvSpPr>
            <a:spLocks noGrp="1"/>
          </p:cNvSpPr>
          <p:nvPr>
            <p:ph type="title"/>
          </p:nvPr>
        </p:nvSpPr>
        <p:spPr/>
        <p:txBody>
          <a:bodyPr/>
          <a:lstStyle/>
          <a:p>
            <a:r>
              <a:rPr lang="en-US" b="1" dirty="0"/>
              <a:t>Team-Building for Trust and Purpose</a:t>
            </a:r>
          </a:p>
        </p:txBody>
      </p:sp>
      <p:sp>
        <p:nvSpPr>
          <p:cNvPr id="3" name="Content Placeholder 2"/>
          <p:cNvSpPr>
            <a:spLocks noGrp="1"/>
          </p:cNvSpPr>
          <p:nvPr>
            <p:ph idx="1"/>
          </p:nvPr>
        </p:nvSpPr>
        <p:spPr>
          <a:xfrm>
            <a:off x="682580" y="2556932"/>
            <a:ext cx="6529589" cy="3663564"/>
          </a:xfrm>
        </p:spPr>
        <p:txBody>
          <a:bodyPr>
            <a:normAutofit fontScale="77500" lnSpcReduction="20000"/>
          </a:bodyPr>
          <a:lstStyle/>
          <a:p>
            <a:r>
              <a:rPr lang="en-US" dirty="0"/>
              <a:t>Integration of trust and purpose into team-building exercises.</a:t>
            </a:r>
          </a:p>
          <a:p>
            <a:r>
              <a:rPr lang="en-US" dirty="0"/>
              <a:t>Reference to Bridger's (2022) research on the correlation between employee engagement and team efficacy.</a:t>
            </a:r>
          </a:p>
          <a:p>
            <a:r>
              <a:rPr lang="en-US" dirty="0"/>
              <a:t>Examples of effective team-building activities fostering a positive organizational climate.</a:t>
            </a:r>
          </a:p>
          <a:p>
            <a:r>
              <a:rPr lang="en-US" dirty="0"/>
              <a:t>The impact of trust on open communication within the team.</a:t>
            </a:r>
          </a:p>
          <a:p>
            <a:r>
              <a:rPr lang="en-US" dirty="0"/>
              <a:t>The role of purpose in creating a shared vision and motivation.</a:t>
            </a:r>
          </a:p>
          <a:p>
            <a:r>
              <a:rPr lang="en-US" dirty="0"/>
              <a:t>Long-term benefits of positive team dynamics on employee satisfaction.</a:t>
            </a:r>
          </a:p>
        </p:txBody>
      </p:sp>
    </p:spTree>
    <p:extLst>
      <p:ext uri="{BB962C8B-B14F-4D97-AF65-F5344CB8AC3E}">
        <p14:creationId xmlns:p14="http://schemas.microsoft.com/office/powerpoint/2010/main" val="1783249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611414" y="1967918"/>
            <a:ext cx="4015928" cy="3376814"/>
          </a:xfrm>
          <a:prstGeom prst="rect">
            <a:avLst/>
          </a:prstGeom>
        </p:spPr>
      </p:pic>
      <p:sp>
        <p:nvSpPr>
          <p:cNvPr id="2" name="Title 1"/>
          <p:cNvSpPr>
            <a:spLocks noGrp="1"/>
          </p:cNvSpPr>
          <p:nvPr>
            <p:ph type="title"/>
          </p:nvPr>
        </p:nvSpPr>
        <p:spPr/>
        <p:txBody>
          <a:bodyPr/>
          <a:lstStyle/>
          <a:p>
            <a:r>
              <a:rPr lang="en-US" dirty="0"/>
              <a:t> </a:t>
            </a:r>
            <a:r>
              <a:rPr lang="en-US" b="1" dirty="0"/>
              <a:t>Checklist Effectiveness</a:t>
            </a:r>
          </a:p>
        </p:txBody>
      </p:sp>
      <p:sp>
        <p:nvSpPr>
          <p:cNvPr id="3" name="Content Placeholder 2"/>
          <p:cNvSpPr>
            <a:spLocks noGrp="1"/>
          </p:cNvSpPr>
          <p:nvPr>
            <p:ph idx="1"/>
          </p:nvPr>
        </p:nvSpPr>
        <p:spPr>
          <a:xfrm>
            <a:off x="695459" y="2556931"/>
            <a:ext cx="6709893" cy="3676443"/>
          </a:xfrm>
        </p:spPr>
        <p:txBody>
          <a:bodyPr>
            <a:normAutofit fontScale="85000" lnSpcReduction="20000"/>
          </a:bodyPr>
          <a:lstStyle/>
          <a:p>
            <a:r>
              <a:rPr lang="en-US" dirty="0"/>
              <a:t>Grounding the approach in well-established housekeeping procedures (Rinekasari et al., 2019).</a:t>
            </a:r>
          </a:p>
          <a:p>
            <a:r>
              <a:rPr lang="en-US" dirty="0"/>
              <a:t>Integration of the 5S culture for a methodical and structured approach (Apriliani &amp; Aida, 2021).</a:t>
            </a:r>
          </a:p>
          <a:p>
            <a:r>
              <a:rPr lang="en-US" dirty="0"/>
              <a:t>Implementation of frequent training classes for dynamic checklist utilization (Bridger, 2022).</a:t>
            </a:r>
          </a:p>
          <a:p>
            <a:r>
              <a:rPr lang="en-US" dirty="0"/>
              <a:t>The positive impact of the checklist on guest satisfaction scores.</a:t>
            </a:r>
          </a:p>
          <a:p>
            <a:r>
              <a:rPr lang="en-US" dirty="0"/>
              <a:t>Employee feedback on the checklist's effectiveness.</a:t>
            </a:r>
          </a:p>
          <a:p>
            <a:r>
              <a:rPr lang="en-US" dirty="0"/>
              <a:t>Continuous improvement initiatives based on feedback and industry trends.</a:t>
            </a:r>
          </a:p>
        </p:txBody>
      </p:sp>
    </p:spTree>
    <p:extLst>
      <p:ext uri="{BB962C8B-B14F-4D97-AF65-F5344CB8AC3E}">
        <p14:creationId xmlns:p14="http://schemas.microsoft.com/office/powerpoint/2010/main" val="26667771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87385" y="4031086"/>
            <a:ext cx="2745212" cy="2365017"/>
          </a:xfrm>
          <a:prstGeom prst="rect">
            <a:avLst/>
          </a:prstGeom>
        </p:spPr>
      </p:pic>
      <p:sp>
        <p:nvSpPr>
          <p:cNvPr id="2" name="Title 1"/>
          <p:cNvSpPr>
            <a:spLocks noGrp="1"/>
          </p:cNvSpPr>
          <p:nvPr>
            <p:ph type="title"/>
          </p:nvPr>
        </p:nvSpPr>
        <p:spPr>
          <a:xfrm>
            <a:off x="1437069" y="882437"/>
            <a:ext cx="9601196" cy="1303867"/>
          </a:xfrm>
        </p:spPr>
        <p:txBody>
          <a:bodyPr/>
          <a:lstStyle/>
          <a:p>
            <a:r>
              <a:rPr lang="en-US" b="1" dirty="0"/>
              <a:t>Conclusion and Next Steps</a:t>
            </a:r>
          </a:p>
        </p:txBody>
      </p:sp>
      <p:sp>
        <p:nvSpPr>
          <p:cNvPr id="3" name="Content Placeholder 2"/>
          <p:cNvSpPr>
            <a:spLocks noGrp="1"/>
          </p:cNvSpPr>
          <p:nvPr>
            <p:ph idx="1"/>
          </p:nvPr>
        </p:nvSpPr>
        <p:spPr>
          <a:xfrm>
            <a:off x="3232597" y="2556932"/>
            <a:ext cx="7664000" cy="3318936"/>
          </a:xfrm>
        </p:spPr>
        <p:txBody>
          <a:bodyPr>
            <a:normAutofit fontScale="92500" lnSpcReduction="20000"/>
          </a:bodyPr>
          <a:lstStyle/>
          <a:p>
            <a:r>
              <a:rPr lang="en-US" dirty="0"/>
              <a:t>Summary of key points: adherence to brand standards, 5S culture, employee engagement.</a:t>
            </a:r>
          </a:p>
          <a:p>
            <a:r>
              <a:rPr lang="en-US" dirty="0"/>
              <a:t>Reinforce the checklist's effectiveness in maintaining consistency.</a:t>
            </a:r>
          </a:p>
          <a:p>
            <a:r>
              <a:rPr lang="en-US" dirty="0"/>
              <a:t>Call to action for continued adherence and improvement.</a:t>
            </a:r>
          </a:p>
          <a:p>
            <a:r>
              <a:rPr lang="en-US" dirty="0"/>
              <a:t>The importance of every team member's contribution to our success.</a:t>
            </a:r>
          </a:p>
          <a:p>
            <a:r>
              <a:rPr lang="en-US" dirty="0"/>
              <a:t>Future goals for elevating guest satisfaction and industry recognition.</a:t>
            </a:r>
          </a:p>
          <a:p>
            <a:r>
              <a:rPr lang="en-US" dirty="0"/>
              <a:t>Acknowledgment of the team's dedication and commitment.</a:t>
            </a:r>
          </a:p>
        </p:txBody>
      </p:sp>
      <p:pic>
        <p:nvPicPr>
          <p:cNvPr id="5" name="Picture 4"/>
          <p:cNvPicPr>
            <a:picLocks noChangeAspect="1"/>
          </p:cNvPicPr>
          <p:nvPr/>
        </p:nvPicPr>
        <p:blipFill>
          <a:blip r:embed="rId4"/>
          <a:stretch>
            <a:fillRect/>
          </a:stretch>
        </p:blipFill>
        <p:spPr>
          <a:xfrm>
            <a:off x="487386" y="1810554"/>
            <a:ext cx="2745212" cy="2220532"/>
          </a:xfrm>
          <a:prstGeom prst="rect">
            <a:avLst/>
          </a:prstGeom>
        </p:spPr>
      </p:pic>
    </p:spTree>
    <p:extLst>
      <p:ext uri="{BB962C8B-B14F-4D97-AF65-F5344CB8AC3E}">
        <p14:creationId xmlns:p14="http://schemas.microsoft.com/office/powerpoint/2010/main" val="171607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p>
        </p:txBody>
      </p:sp>
      <p:sp>
        <p:nvSpPr>
          <p:cNvPr id="3" name="Content Placeholder 2"/>
          <p:cNvSpPr>
            <a:spLocks noGrp="1"/>
          </p:cNvSpPr>
          <p:nvPr>
            <p:ph idx="1"/>
          </p:nvPr>
        </p:nvSpPr>
        <p:spPr>
          <a:xfrm>
            <a:off x="1295402" y="1939094"/>
            <a:ext cx="9601196" cy="3318936"/>
          </a:xfrm>
        </p:spPr>
        <p:txBody>
          <a:bodyPr>
            <a:noAutofit/>
          </a:bodyPr>
          <a:lstStyle/>
          <a:p>
            <a:r>
              <a:rPr lang="en-US" sz="1000" dirty="0"/>
              <a:t>Apriliani, F. and Aida, Z., 2021. Utilization Red Tag and One Point Lesson to Optimize Good Housekeeping. Jurnal Ipteks Terapan, 15(4), pp.441-447.</a:t>
            </a:r>
          </a:p>
          <a:p>
            <a:r>
              <a:rPr lang="en-US" sz="1000" dirty="0"/>
              <a:t>Bridger, E., 2022. Employee engagement: A practical introduction (Vol. 24). Kogan Page Publishers.</a:t>
            </a:r>
          </a:p>
          <a:p>
            <a:r>
              <a:rPr lang="en-US" sz="1000" dirty="0"/>
              <a:t>Engebø, A., Klakegg, O. J., Lohne, J., Bohne, R. A., Fyhn, H., &amp; Lædre, O. (2022). High-performance building projects: how to build trust in the team. Architectural engineering and design management, 18(6), 774-790.</a:t>
            </a:r>
          </a:p>
          <a:p>
            <a:r>
              <a:rPr lang="en-US" sz="1000" dirty="0"/>
              <a:t>Hoang, C. and Tran, H.A., 2022. Robot cleaners in tourism venues: The importance of robot-environment fit on consumer evaluation of venue cleanliness. Tourism Management, 93, p.104611.</a:t>
            </a:r>
          </a:p>
          <a:p>
            <a:r>
              <a:rPr lang="en-US" sz="1000" dirty="0"/>
              <a:t>Maheshwari, K. Team building helps in increasing productivity. Emerging Issues &amp; Challenges, 63.</a:t>
            </a:r>
          </a:p>
          <a:p>
            <a:r>
              <a:rPr lang="en-US" sz="1000" dirty="0"/>
              <a:t>Rinekasari, N.R., Jubaedah, Y. and Sobariah, S.N., 2019. Standard Operating Procedure of Housekeeping Adaptation: The Development of Assessment Tools in Cleaning Bathroom Practices at Vocational High School. KnE Social Sciences, pp.150-161.</a:t>
            </a:r>
          </a:p>
          <a:p>
            <a:r>
              <a:rPr lang="en-US" sz="1000" dirty="0"/>
              <a:t>Rossanty, Y., Nasution, M. D. T. P., &amp; Irawan, I. (2019). Communication and Customer Relations Strategy in Improving Hotel Guests’ Satisfaction in Samosir Tourism Area, North Sumatra, Indonesia. International Journal of Management (IJM), 10(6).</a:t>
            </a:r>
          </a:p>
          <a:p>
            <a:r>
              <a:rPr lang="en-US" sz="1000" dirty="0"/>
              <a:t>Sarwar, H., Ishaq, M. I., Amin, A., &amp; Ahmed, R. (2020). Ethical leadership, work engagement, employees’ well-being, and performance: a cross-cultural comparison. Journal of Sustainable Tourism, 28(12), 2008-2026.</a:t>
            </a:r>
          </a:p>
          <a:p>
            <a:r>
              <a:rPr lang="en-US" sz="1000" dirty="0"/>
              <a:t>Sürücü, Ö., Öztürk, Y., Okumus, F., &amp; Bilgihan, A. (2019). Brand awareness, image, physical quality and employee behavior as building blocks of customer-based brand equity: Consequences in the hotel context. Journal of Hospitality and Tourism Management, 40, 114-124.</a:t>
            </a:r>
          </a:p>
          <a:p>
            <a:r>
              <a:rPr lang="en-US" sz="1000" dirty="0"/>
              <a:t>Wang, C., Xu, J., Zhang, T. C., &amp; Li, Q. M. (2020). Effects of professional identity on turnover intention in China's hotel employees: The mediating role of employee engagement and job satisfaction. Journal of Hospitality and Tourism Management, 45, 10-22.</a:t>
            </a:r>
          </a:p>
          <a:p>
            <a:r>
              <a:rPr lang="en-US" sz="1000" dirty="0"/>
              <a:t>Zon, J.L.N., Leopoldino, C.J., Yamane, L.H. and Siman, R.R., 2020. Waste pickers organizations and municipal selective waste collection: Sustainability indicators. Waste Management, 118, pp.219-231.</a:t>
            </a:r>
          </a:p>
          <a:p>
            <a:endParaRPr lang="en-US" sz="1000" dirty="0"/>
          </a:p>
        </p:txBody>
      </p:sp>
    </p:spTree>
    <p:extLst>
      <p:ext uri="{BB962C8B-B14F-4D97-AF65-F5344CB8AC3E}">
        <p14:creationId xmlns:p14="http://schemas.microsoft.com/office/powerpoint/2010/main" val="27877871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70</TotalTime>
  <Words>2101</Words>
  <Application>Microsoft Office PowerPoint</Application>
  <PresentationFormat>Widescreen</PresentationFormat>
  <Paragraphs>103</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Garamond</vt:lpstr>
      <vt:lpstr>Times New Roman</vt:lpstr>
      <vt:lpstr>Organic</vt:lpstr>
      <vt:lpstr>Optimizing Room Cleaning: A Consistent Approach</vt:lpstr>
      <vt:lpstr>Contents</vt:lpstr>
      <vt:lpstr>Introduction</vt:lpstr>
      <vt:lpstr>Establishing Brand Standards</vt:lpstr>
      <vt:lpstr>Implementing 5S Culture</vt:lpstr>
      <vt:lpstr>Red Tag System</vt:lpstr>
      <vt:lpstr>Employee Engagement Model</vt:lpstr>
      <vt:lpstr>Training Sessions for Team</vt:lpstr>
      <vt:lpstr>Team-Building for Trust and Purpose</vt:lpstr>
      <vt:lpstr> Checklist Effectiveness</vt:lpstr>
      <vt:lpstr>Conclusion and Next Steps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Optimizing Room Cleaning: A Consistent Approach</dc:title>
  <dc:creator>BUSH</dc:creator>
  <cp:lastModifiedBy>Joshua Murkomen</cp:lastModifiedBy>
  <cp:revision>31</cp:revision>
  <dcterms:created xsi:type="dcterms:W3CDTF">2023-11-13T20:36:48Z</dcterms:created>
  <dcterms:modified xsi:type="dcterms:W3CDTF">2023-11-13T22:04:39Z</dcterms:modified>
</cp:coreProperties>
</file>