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60" r:id="rId5"/>
    <p:sldId id="262" r:id="rId6"/>
    <p:sldId id="270" r:id="rId7"/>
    <p:sldId id="259" r:id="rId8"/>
    <p:sldId id="261" r:id="rId9"/>
    <p:sldId id="263" r:id="rId10"/>
    <p:sldId id="265" r:id="rId11"/>
    <p:sldId id="281" r:id="rId12"/>
    <p:sldId id="280" r:id="rId13"/>
  </p:sldIdLst>
  <p:sldSz cx="9753600" cy="7315200"/>
  <p:notesSz cx="6858000" cy="9144000"/>
  <p:embeddedFontLst>
    <p:embeddedFont>
      <p:font typeface="Arial Black" panose="020B0A04020102020204" pitchFamily="34" charset="0"/>
      <p:bold r:id="rId15"/>
    </p:embeddedFont>
    <p:embeddedFont>
      <p:font typeface="Calibri" panose="020F0502020204030204" pitchFamily="34" charset="0"/>
      <p:regular r:id="rId16"/>
      <p:bold r:id="rId17"/>
      <p:italic r:id="rId18"/>
      <p:boldItalic r:id="rId19"/>
    </p:embeddedFont>
    <p:embeddedFont>
      <p:font typeface="Glacial Indifference" panose="020B0604020202020204" charset="0"/>
      <p:regular r:id="rId20"/>
    </p:embeddedFont>
    <p:embeddedFont>
      <p:font typeface="Glacial Indifference Bold"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25F52D-9BED-444C-9B91-A0C405321CEC}" v="428" dt="2021-08-19T08:30:10.248"/>
    <p1510:client id="{E0D03B8B-57D4-5547-8E33-525BF8A3E5C1}" v="30" dt="2021-08-19T07:52:30.6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3D8867-21AF-41AF-9B10-DB0D1EC46D95}" type="datetimeFigureOut">
              <a:rPr lang="en-GB" smtClean="0"/>
              <a:t>19/08/2021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94DED1-DE6D-4DEB-9188-621A8D2C0F01}" type="slidenum">
              <a:rPr lang="en-GB" smtClean="0"/>
              <a:t>‹#›</a:t>
            </a:fld>
            <a:endParaRPr lang="en-GB"/>
          </a:p>
        </p:txBody>
      </p:sp>
    </p:spTree>
    <p:extLst>
      <p:ext uri="{BB962C8B-B14F-4D97-AF65-F5344CB8AC3E}">
        <p14:creationId xmlns:p14="http://schemas.microsoft.com/office/powerpoint/2010/main" val="606684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94DED1-DE6D-4DEB-9188-621A8D2C0F01}" type="slidenum">
              <a:rPr lang="en-GB" smtClean="0"/>
              <a:t>1</a:t>
            </a:fld>
            <a:endParaRPr lang="en-GB"/>
          </a:p>
        </p:txBody>
      </p:sp>
    </p:spTree>
    <p:extLst>
      <p:ext uri="{BB962C8B-B14F-4D97-AF65-F5344CB8AC3E}">
        <p14:creationId xmlns:p14="http://schemas.microsoft.com/office/powerpoint/2010/main" val="502408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94DED1-DE6D-4DEB-9188-621A8D2C0F01}" type="slidenum">
              <a:rPr lang="en-GB" smtClean="0"/>
              <a:t>6</a:t>
            </a:fld>
            <a:endParaRPr lang="en-GB"/>
          </a:p>
        </p:txBody>
      </p:sp>
    </p:spTree>
    <p:extLst>
      <p:ext uri="{BB962C8B-B14F-4D97-AF65-F5344CB8AC3E}">
        <p14:creationId xmlns:p14="http://schemas.microsoft.com/office/powerpoint/2010/main" val="1073023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8/19/2021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the-happy-manager.com/article/define-teamwork/" TargetMode="External"/><Relationship Id="rId2" Type="http://schemas.openxmlformats.org/officeDocument/2006/relationships/hyperlink" Target="https://www.teamwork.com/blog/the-5-stages-of-team-development-what-you-need-to-know/"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28474"/>
        </a:solidFill>
        <a:effectLst/>
      </p:bgPr>
    </p:bg>
    <p:spTree>
      <p:nvGrpSpPr>
        <p:cNvPr id="1" name=""/>
        <p:cNvGrpSpPr/>
        <p:nvPr/>
      </p:nvGrpSpPr>
      <p:grpSpPr>
        <a:xfrm>
          <a:off x="0" y="0"/>
          <a:ext cx="0" cy="0"/>
          <a:chOff x="0" y="0"/>
          <a:chExt cx="0" cy="0"/>
        </a:xfrm>
      </p:grpSpPr>
      <p:sp>
        <p:nvSpPr>
          <p:cNvPr id="2" name="AutoShape 2"/>
          <p:cNvSpPr/>
          <p:nvPr/>
        </p:nvSpPr>
        <p:spPr>
          <a:xfrm>
            <a:off x="4876511" y="0"/>
            <a:ext cx="4962649" cy="7330783"/>
          </a:xfrm>
          <a:prstGeom prst="rect">
            <a:avLst/>
          </a:prstGeom>
          <a:solidFill>
            <a:srgbClr val="C1DBDA"/>
          </a:solidFill>
        </p:spPr>
        <p:txBody>
          <a:bodyPr/>
          <a:lstStyle/>
          <a:p>
            <a:endParaRPr lang="en-GB"/>
          </a:p>
        </p:txBody>
      </p:sp>
      <p:sp>
        <p:nvSpPr>
          <p:cNvPr id="3" name="AutoShape 3"/>
          <p:cNvSpPr/>
          <p:nvPr/>
        </p:nvSpPr>
        <p:spPr>
          <a:xfrm>
            <a:off x="264697" y="188362"/>
            <a:ext cx="5751702" cy="5305531"/>
          </a:xfrm>
          <a:prstGeom prst="rect">
            <a:avLst/>
          </a:prstGeom>
          <a:solidFill>
            <a:srgbClr val="F4F8F3"/>
          </a:solidFill>
        </p:spPr>
        <p:txBody>
          <a:bodyPr/>
          <a:lstStyle/>
          <a:p>
            <a:endParaRPr lang="en-GB"/>
          </a:p>
        </p:txBody>
      </p:sp>
      <p:grpSp>
        <p:nvGrpSpPr>
          <p:cNvPr id="5" name="Group 5"/>
          <p:cNvGrpSpPr/>
          <p:nvPr/>
        </p:nvGrpSpPr>
        <p:grpSpPr>
          <a:xfrm>
            <a:off x="548640" y="1266531"/>
            <a:ext cx="5858603" cy="2857192"/>
            <a:chOff x="0" y="9525"/>
            <a:chExt cx="7811471" cy="3809589"/>
          </a:xfrm>
        </p:grpSpPr>
        <p:sp>
          <p:nvSpPr>
            <p:cNvPr id="6" name="TextBox 6"/>
            <p:cNvSpPr txBox="1"/>
            <p:nvPr/>
          </p:nvSpPr>
          <p:spPr>
            <a:xfrm>
              <a:off x="0" y="9525"/>
              <a:ext cx="5215082" cy="3809589"/>
            </a:xfrm>
            <a:prstGeom prst="rect">
              <a:avLst/>
            </a:prstGeom>
          </p:spPr>
          <p:txBody>
            <a:bodyPr lIns="0" tIns="0" rIns="0" bIns="0" rtlCol="0" anchor="t">
              <a:spAutoFit/>
            </a:bodyPr>
            <a:lstStyle/>
            <a:p>
              <a:pPr>
                <a:lnSpc>
                  <a:spcPct val="150000"/>
                </a:lnSpc>
              </a:pPr>
              <a:r>
                <a:rPr lang="en-US" spc="210">
                  <a:latin typeface="Calibri" panose="020F0502020204030204" pitchFamily="34" charset="0"/>
                  <a:ea typeface="+mn-lt"/>
                  <a:cs typeface="Calibri" panose="020F0502020204030204" pitchFamily="34" charset="0"/>
                </a:rPr>
                <a:t>Prepare a group presentation (with PowerPoint slides) to senior managers outlining the steps and considerations that need to be made in order to introduce effective team working</a:t>
              </a:r>
              <a:r>
                <a:rPr lang="en-US" sz="1100" spc="210">
                  <a:latin typeface="Calibri" panose="020F0502020204030204" pitchFamily="34" charset="0"/>
                  <a:ea typeface="+mn-lt"/>
                  <a:cs typeface="Calibri" panose="020F0502020204030204" pitchFamily="34" charset="0"/>
                </a:rPr>
                <a:t>.</a:t>
              </a:r>
              <a:endParaRPr lang="en-US" sz="1100">
                <a:latin typeface="Calibri" panose="020F0502020204030204" pitchFamily="34" charset="0"/>
                <a:cs typeface="Calibri" panose="020F0502020204030204" pitchFamily="34" charset="0"/>
              </a:endParaRPr>
            </a:p>
          </p:txBody>
        </p:sp>
        <p:sp>
          <p:nvSpPr>
            <p:cNvPr id="7" name="TextBox 7"/>
            <p:cNvSpPr txBox="1"/>
            <p:nvPr/>
          </p:nvSpPr>
          <p:spPr>
            <a:xfrm>
              <a:off x="0" y="805785"/>
              <a:ext cx="7811471" cy="1316600"/>
            </a:xfrm>
            <a:prstGeom prst="rect">
              <a:avLst/>
            </a:prstGeom>
          </p:spPr>
          <p:txBody>
            <a:bodyPr lIns="0" tIns="0" rIns="0" bIns="0" rtlCol="0" anchor="t">
              <a:spAutoFit/>
            </a:bodyPr>
            <a:lstStyle/>
            <a:p>
              <a:pPr>
                <a:lnSpc>
                  <a:spcPts val="7600"/>
                </a:lnSpc>
              </a:pPr>
              <a:endParaRPr lang="en-US" sz="8000" i="1" spc="-80">
                <a:solidFill>
                  <a:srgbClr val="628474"/>
                </a:solidFill>
                <a:latin typeface="Glacial Indifference Bold"/>
              </a:endParaRPr>
            </a:p>
          </p:txBody>
        </p:sp>
      </p:grpSp>
      <p:sp>
        <p:nvSpPr>
          <p:cNvPr id="8" name="TextBox 7">
            <a:extLst>
              <a:ext uri="{FF2B5EF4-FFF2-40B4-BE49-F238E27FC236}">
                <a16:creationId xmlns:a16="http://schemas.microsoft.com/office/drawing/2014/main" id="{306421D8-9C9C-4D7D-A1EC-45B4B1B498EF}"/>
              </a:ext>
            </a:extLst>
          </p:cNvPr>
          <p:cNvSpPr txBox="1"/>
          <p:nvPr/>
        </p:nvSpPr>
        <p:spPr>
          <a:xfrm>
            <a:off x="264697" y="6028237"/>
            <a:ext cx="4371033" cy="1046440"/>
          </a:xfrm>
          <a:prstGeom prst="rect">
            <a:avLst/>
          </a:prstGeom>
          <a:noFill/>
        </p:spPr>
        <p:txBody>
          <a:bodyPr wrap="square" lIns="91440" tIns="45720" rIns="91440" bIns="45720" rtlCol="0" anchor="t">
            <a:spAutoFit/>
          </a:bodyPr>
          <a:lstStyle/>
          <a:p>
            <a:pPr>
              <a:lnSpc>
                <a:spcPct val="150000"/>
              </a:lnSpc>
            </a:pPr>
            <a:r>
              <a:rPr lang="en-GB" sz="1100">
                <a:latin typeface="Arial" panose="020B0604020202020204" pitchFamily="34" charset="0"/>
                <a:cs typeface="Arial" panose="020B0604020202020204" pitchFamily="34" charset="0"/>
              </a:rPr>
              <a:t>Lecturer : Lloyd Beharry</a:t>
            </a:r>
            <a:endParaRPr lang="en-US"/>
          </a:p>
          <a:p>
            <a:pPr>
              <a:lnSpc>
                <a:spcPct val="150000"/>
              </a:lnSpc>
            </a:pPr>
            <a:r>
              <a:rPr lang="en-GB" sz="1100">
                <a:latin typeface="Arial" panose="020B0604020202020204" pitchFamily="34" charset="0"/>
                <a:cs typeface="Arial" panose="020B0604020202020204" pitchFamily="34" charset="0"/>
              </a:rPr>
              <a:t>BMSW4002 </a:t>
            </a:r>
          </a:p>
          <a:p>
            <a:r>
              <a:rPr lang="en-GB" sz="1100">
                <a:latin typeface="Arial"/>
                <a:cs typeface="Arial"/>
              </a:rPr>
              <a:t>UWTSD </a:t>
            </a:r>
            <a:endParaRPr lang="en-GB" sz="1100">
              <a:latin typeface="Arial" panose="020B0604020202020204" pitchFamily="34" charset="0"/>
              <a:cs typeface="Arial" panose="020B0604020202020204" pitchFamily="34" charset="0"/>
            </a:endParaRPr>
          </a:p>
          <a:p>
            <a:endParaRPr lang="en-GB"/>
          </a:p>
        </p:txBody>
      </p:sp>
      <p:sp>
        <p:nvSpPr>
          <p:cNvPr id="9" name="TextBox 8">
            <a:extLst>
              <a:ext uri="{FF2B5EF4-FFF2-40B4-BE49-F238E27FC236}">
                <a16:creationId xmlns:a16="http://schemas.microsoft.com/office/drawing/2014/main" id="{B18CF2CD-F829-4C26-93FE-0133D68EE92B}"/>
              </a:ext>
            </a:extLst>
          </p:cNvPr>
          <p:cNvSpPr txBox="1"/>
          <p:nvPr/>
        </p:nvSpPr>
        <p:spPr>
          <a:xfrm>
            <a:off x="5284891" y="544817"/>
            <a:ext cx="2870488" cy="1961755"/>
          </a:xfrm>
          <a:prstGeom prst="rect">
            <a:avLst/>
          </a:prstGeom>
          <a:noFill/>
        </p:spPr>
        <p:txBody>
          <a:bodyPr wrap="square" lIns="91440" tIns="45720" rIns="91440" bIns="45720" rtlCol="0" anchor="t">
            <a:spAutoFit/>
          </a:bodyPr>
          <a:lstStyle/>
          <a:p>
            <a:pPr>
              <a:lnSpc>
                <a:spcPct val="150000"/>
              </a:lnSpc>
            </a:pPr>
            <a:r>
              <a:rPr lang="en-US" sz="2800"/>
              <a:t> Effective Teamwork and Communication</a:t>
            </a:r>
            <a:endParaRPr lang="en-GB" sz="2800">
              <a:latin typeface="Arial"/>
              <a:cs typeface="Arial"/>
            </a:endParaRPr>
          </a:p>
        </p:txBody>
      </p:sp>
      <p:pic>
        <p:nvPicPr>
          <p:cNvPr id="12" name="Picture 12">
            <a:extLst>
              <a:ext uri="{FF2B5EF4-FFF2-40B4-BE49-F238E27FC236}">
                <a16:creationId xmlns:a16="http://schemas.microsoft.com/office/drawing/2014/main" id="{8D7FBE33-CDE7-324A-BFF5-23AC24FB1B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2727" y="3105580"/>
            <a:ext cx="5054817" cy="410719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550" y="-3059"/>
            <a:ext cx="3472676" cy="7421660"/>
          </a:xfrm>
          <a:prstGeom prst="rect">
            <a:avLst/>
          </a:prstGeom>
          <a:solidFill>
            <a:srgbClr val="628474"/>
          </a:solidFill>
        </p:spPr>
      </p:sp>
      <p:sp>
        <p:nvSpPr>
          <p:cNvPr id="3" name="AutoShape 3"/>
          <p:cNvSpPr/>
          <p:nvPr/>
        </p:nvSpPr>
        <p:spPr>
          <a:xfrm>
            <a:off x="2268672" y="4255982"/>
            <a:ext cx="3741054" cy="3042686"/>
          </a:xfrm>
          <a:prstGeom prst="rect">
            <a:avLst/>
          </a:prstGeom>
          <a:solidFill>
            <a:srgbClr val="C1DBDA"/>
          </a:solidFill>
        </p:spPr>
        <p:txBody>
          <a:bodyPr/>
          <a:lstStyle/>
          <a:p>
            <a:endParaRPr lang="en-GB"/>
          </a:p>
        </p:txBody>
      </p:sp>
      <p:sp>
        <p:nvSpPr>
          <p:cNvPr id="8" name="TextBox 8"/>
          <p:cNvSpPr txBox="1"/>
          <p:nvPr/>
        </p:nvSpPr>
        <p:spPr>
          <a:xfrm>
            <a:off x="6200895" y="6422159"/>
            <a:ext cx="4562382" cy="521746"/>
          </a:xfrm>
          <a:prstGeom prst="rect">
            <a:avLst/>
          </a:prstGeom>
        </p:spPr>
        <p:txBody>
          <a:bodyPr wrap="square" lIns="0" tIns="0" rIns="0" bIns="0" rtlCol="0" anchor="t">
            <a:spAutoFit/>
          </a:bodyPr>
          <a:lstStyle/>
          <a:p>
            <a:pPr>
              <a:lnSpc>
                <a:spcPts val="5040"/>
              </a:lnSpc>
            </a:pPr>
            <a:r>
              <a:rPr lang="en-US" sz="1400" i="1" spc="126">
                <a:latin typeface="Arial" panose="020B0604020202020204" pitchFamily="34" charset="0"/>
                <a:cs typeface="Arial" panose="020B0604020202020204" pitchFamily="34" charset="0"/>
              </a:rPr>
              <a:t>Effective teamwork communication  </a:t>
            </a:r>
          </a:p>
        </p:txBody>
      </p:sp>
      <p:sp>
        <p:nvSpPr>
          <p:cNvPr id="11" name="TextBox 10">
            <a:extLst>
              <a:ext uri="{FF2B5EF4-FFF2-40B4-BE49-F238E27FC236}">
                <a16:creationId xmlns:a16="http://schemas.microsoft.com/office/drawing/2014/main" id="{6ABC0A63-4879-4BD3-BBC3-6E6E8B9109E7}"/>
              </a:ext>
            </a:extLst>
          </p:cNvPr>
          <p:cNvSpPr txBox="1"/>
          <p:nvPr/>
        </p:nvSpPr>
        <p:spPr>
          <a:xfrm>
            <a:off x="1114065" y="798627"/>
            <a:ext cx="7576549" cy="492635"/>
          </a:xfrm>
          <a:prstGeom prst="rect">
            <a:avLst/>
          </a:prstGeom>
          <a:noFill/>
        </p:spPr>
        <p:txBody>
          <a:bodyPr wrap="square">
            <a:spAutoFit/>
          </a:bodyPr>
          <a:lstStyle/>
          <a:p>
            <a:pPr>
              <a:lnSpc>
                <a:spcPts val="3600"/>
              </a:lnSpc>
            </a:pPr>
            <a:r>
              <a:rPr lang="en-US" sz="1600" spc="179">
                <a:solidFill>
                  <a:schemeClr val="bg2">
                    <a:lumMod val="10000"/>
                  </a:schemeClr>
                </a:solidFill>
                <a:latin typeface="Arial Black" panose="020B0A04020102020204" pitchFamily="34" charset="0"/>
                <a:cs typeface="Arial" panose="020B0604020202020204" pitchFamily="34" charset="0"/>
              </a:rPr>
              <a:t>TEAM MEMBERS                ID                        TOPIC                   </a:t>
            </a:r>
          </a:p>
        </p:txBody>
      </p:sp>
      <p:sp>
        <p:nvSpPr>
          <p:cNvPr id="13" name="TextBox 12">
            <a:extLst>
              <a:ext uri="{FF2B5EF4-FFF2-40B4-BE49-F238E27FC236}">
                <a16:creationId xmlns:a16="http://schemas.microsoft.com/office/drawing/2014/main" id="{2D2ADEF4-6699-4CA5-9661-200545AF2CA7}"/>
              </a:ext>
            </a:extLst>
          </p:cNvPr>
          <p:cNvSpPr txBox="1"/>
          <p:nvPr/>
        </p:nvSpPr>
        <p:spPr>
          <a:xfrm>
            <a:off x="1107439" y="1539358"/>
            <a:ext cx="8463943" cy="2222211"/>
          </a:xfrm>
          <a:prstGeom prst="rect">
            <a:avLst/>
          </a:prstGeom>
          <a:noFill/>
        </p:spPr>
        <p:txBody>
          <a:bodyPr wrap="square" lIns="91440" tIns="45720" rIns="91440" bIns="45720" anchor="t">
            <a:spAutoFit/>
          </a:bodyPr>
          <a:lstStyle/>
          <a:p>
            <a:pPr marL="457200" indent="-457200">
              <a:lnSpc>
                <a:spcPct val="150000"/>
              </a:lnSpc>
              <a:buFont typeface="Arial" panose="020B0604020202020204" pitchFamily="34" charset="0"/>
              <a:buChar char="•"/>
            </a:pPr>
            <a:r>
              <a:rPr lang="en-US" sz="1600" spc="26">
                <a:latin typeface="Arial"/>
                <a:cs typeface="Arial"/>
              </a:rPr>
              <a:t>Dayami dos Santos                   2022551       Benefits of Team Working </a:t>
            </a:r>
            <a:endParaRPr lang="en-US" sz="1600" spc="26">
              <a:latin typeface="Arial" panose="020B0604020202020204" pitchFamily="34" charset="0"/>
              <a:cs typeface="Arial" panose="020B0604020202020204" pitchFamily="34" charset="0"/>
            </a:endParaRPr>
          </a:p>
          <a:p>
            <a:pPr>
              <a:lnSpc>
                <a:spcPct val="150000"/>
              </a:lnSpc>
            </a:pPr>
            <a:r>
              <a:rPr lang="en-US" sz="1600" spc="26">
                <a:latin typeface="Arial"/>
                <a:cs typeface="Arial"/>
              </a:rPr>
              <a:t>                                                                               Stages of Team Working </a:t>
            </a:r>
            <a:endParaRPr lang="en-US" sz="1600" spc="26">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1600" spc="26" err="1">
                <a:latin typeface="Arial"/>
                <a:cs typeface="Arial"/>
              </a:rPr>
              <a:t>Rilka</a:t>
            </a:r>
            <a:r>
              <a:rPr lang="en-US" sz="1600" spc="26">
                <a:latin typeface="Arial"/>
                <a:cs typeface="Arial"/>
              </a:rPr>
              <a:t> Stoyanova                        2022550      Team Roles </a:t>
            </a:r>
          </a:p>
          <a:p>
            <a:pPr marL="457200" indent="-457200">
              <a:lnSpc>
                <a:spcPct val="150000"/>
              </a:lnSpc>
              <a:buFont typeface="Arial" panose="020B0604020202020204" pitchFamily="34" charset="0"/>
              <a:buChar char="•"/>
            </a:pPr>
            <a:r>
              <a:rPr lang="en-US" sz="1600" spc="26">
                <a:latin typeface="Arial"/>
                <a:cs typeface="Arial"/>
              </a:rPr>
              <a:t>Jennifer </a:t>
            </a:r>
            <a:r>
              <a:rPr lang="en-US" sz="1600" spc="26" err="1">
                <a:latin typeface="Arial"/>
                <a:cs typeface="Arial"/>
              </a:rPr>
              <a:t>Nofisat</a:t>
            </a:r>
            <a:r>
              <a:rPr lang="en-US" sz="1600" spc="26">
                <a:latin typeface="Arial"/>
                <a:cs typeface="Arial"/>
              </a:rPr>
              <a:t> </a:t>
            </a:r>
            <a:r>
              <a:rPr lang="en-US" sz="1600" spc="26" err="1">
                <a:latin typeface="Arial"/>
                <a:cs typeface="Arial"/>
              </a:rPr>
              <a:t>Ajibove</a:t>
            </a:r>
            <a:r>
              <a:rPr lang="en-US" sz="1600" spc="26">
                <a:latin typeface="Arial"/>
                <a:cs typeface="Arial"/>
              </a:rPr>
              <a:t>           2020975       Managing Conflict         </a:t>
            </a:r>
            <a:endParaRPr lang="en-US" sz="1600" spc="26">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1600" spc="26">
                <a:latin typeface="Arial"/>
                <a:cs typeface="Arial"/>
              </a:rPr>
              <a:t>Viktor </a:t>
            </a:r>
            <a:r>
              <a:rPr lang="en-US" sz="1600" spc="26" err="1">
                <a:latin typeface="Arial"/>
                <a:cs typeface="Arial"/>
              </a:rPr>
              <a:t>Miroslavov</a:t>
            </a:r>
            <a:r>
              <a:rPr lang="en-US" sz="1600" spc="26">
                <a:latin typeface="Arial"/>
                <a:cs typeface="Arial"/>
              </a:rPr>
              <a:t> </a:t>
            </a:r>
            <a:r>
              <a:rPr lang="en-US" sz="1600" spc="26" err="1">
                <a:latin typeface="Arial"/>
                <a:cs typeface="Arial"/>
              </a:rPr>
              <a:t>Georgiev</a:t>
            </a:r>
            <a:r>
              <a:rPr lang="en-US" sz="1600" spc="26">
                <a:latin typeface="Arial"/>
                <a:cs typeface="Arial"/>
              </a:rPr>
              <a:t>       1907860</a:t>
            </a:r>
            <a:r>
              <a:rPr lang="en-US" sz="1400" spc="26">
                <a:latin typeface="Arial"/>
                <a:cs typeface="Arial"/>
              </a:rPr>
              <a:t>        Successful Team Development </a:t>
            </a:r>
            <a:endParaRPr lang="en-US" sz="1400" spc="26">
              <a:latin typeface="Arial" panose="020B0604020202020204" pitchFamily="34" charset="0"/>
              <a:cs typeface="Arial" panose="020B0604020202020204" pitchFamily="34" charset="0"/>
            </a:endParaRPr>
          </a:p>
          <a:p>
            <a:pPr>
              <a:lnSpc>
                <a:spcPct val="150000"/>
              </a:lnSpc>
            </a:pPr>
            <a:r>
              <a:rPr lang="en-US" sz="1400" spc="26">
                <a:latin typeface="Arial"/>
                <a:cs typeface="Arial"/>
              </a:rPr>
              <a:t>                                                                                       References </a:t>
            </a:r>
            <a:endParaRPr lang="en-US" sz="1400" spc="26">
              <a:latin typeface="Arial" panose="020B0604020202020204" pitchFamily="34" charset="0"/>
              <a:cs typeface="Arial" panose="020B0604020202020204" pitchFamily="34" charset="0"/>
            </a:endParaRPr>
          </a:p>
        </p:txBody>
      </p:sp>
      <p:pic>
        <p:nvPicPr>
          <p:cNvPr id="12" name="Picture 13">
            <a:extLst>
              <a:ext uri="{FF2B5EF4-FFF2-40B4-BE49-F238E27FC236}">
                <a16:creationId xmlns:a16="http://schemas.microsoft.com/office/drawing/2014/main" id="{4D5D7A7D-9314-8A46-BDCF-F58F4969B8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7440" y="3910702"/>
            <a:ext cx="4234074" cy="277233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205541" y="-12292"/>
            <a:ext cx="9785449" cy="3669892"/>
          </a:xfrm>
          <a:prstGeom prst="rect">
            <a:avLst/>
          </a:prstGeom>
          <a:solidFill>
            <a:srgbClr val="C1DBDA"/>
          </a:solidFill>
        </p:spPr>
      </p:sp>
      <p:sp>
        <p:nvSpPr>
          <p:cNvPr id="3" name="AutoShape 3"/>
          <p:cNvSpPr/>
          <p:nvPr/>
        </p:nvSpPr>
        <p:spPr>
          <a:xfrm>
            <a:off x="5500368" y="2582177"/>
            <a:ext cx="4253232" cy="3756515"/>
          </a:xfrm>
          <a:prstGeom prst="rect">
            <a:avLst/>
          </a:prstGeom>
          <a:solidFill>
            <a:srgbClr val="628474"/>
          </a:solidFill>
        </p:spPr>
      </p:sp>
      <p:sp>
        <p:nvSpPr>
          <p:cNvPr id="5" name="TextBox 5"/>
          <p:cNvSpPr txBox="1"/>
          <p:nvPr/>
        </p:nvSpPr>
        <p:spPr>
          <a:xfrm>
            <a:off x="-2196" y="933565"/>
            <a:ext cx="8328295" cy="2185535"/>
          </a:xfrm>
          <a:prstGeom prst="rect">
            <a:avLst/>
          </a:prstGeom>
        </p:spPr>
        <p:txBody>
          <a:bodyPr wrap="square" lIns="0" tIns="0" rIns="0" bIns="0" rtlCol="0" anchor="t">
            <a:spAutoFit/>
          </a:bodyPr>
          <a:lstStyle/>
          <a:p>
            <a:pPr algn="just">
              <a:lnSpc>
                <a:spcPts val="5759"/>
              </a:lnSpc>
            </a:pPr>
            <a:r>
              <a:rPr lang="en-US" sz="4800" b="1" spc="144">
                <a:solidFill>
                  <a:srgbClr val="000000"/>
                </a:solidFill>
                <a:latin typeface="Arial"/>
                <a:cs typeface="Calibri"/>
              </a:rPr>
              <a:t> </a:t>
            </a:r>
            <a:r>
              <a:rPr lang="en-US" sz="4800" b="1" spc="144">
                <a:latin typeface="Arial"/>
                <a:ea typeface="+mn-lt"/>
                <a:cs typeface="+mn-lt"/>
              </a:rPr>
              <a:t> </a:t>
            </a:r>
            <a:r>
              <a:rPr lang="en-US" sz="2400" b="1" i="1" spc="144">
                <a:latin typeface="Arial"/>
                <a:ea typeface="+mn-lt"/>
                <a:cs typeface="+mn-lt"/>
              </a:rPr>
              <a:t>Benefits of Team Working </a:t>
            </a:r>
            <a:endParaRPr lang="en-US" sz="2400" i="1" spc="144">
              <a:latin typeface="Arial"/>
              <a:ea typeface="+mn-lt"/>
              <a:cs typeface="+mn-lt"/>
            </a:endParaRPr>
          </a:p>
          <a:p>
            <a:pPr algn="ctr">
              <a:lnSpc>
                <a:spcPts val="5759"/>
              </a:lnSpc>
            </a:pPr>
            <a:r>
              <a:rPr lang="en-US" sz="1400" b="1" spc="144">
                <a:latin typeface="Arial"/>
                <a:ea typeface="+mn-lt"/>
                <a:cs typeface="+mn-lt"/>
              </a:rPr>
              <a:t>Overview of the definition</a:t>
            </a:r>
          </a:p>
          <a:p>
            <a:pPr algn="just">
              <a:lnSpc>
                <a:spcPts val="5759"/>
              </a:lnSpc>
            </a:pPr>
            <a:endParaRPr lang="en-US" sz="4800" spc="144">
              <a:solidFill>
                <a:srgbClr val="000000"/>
              </a:solidFill>
              <a:latin typeface="Arial"/>
              <a:cs typeface="Calibri"/>
            </a:endParaRPr>
          </a:p>
        </p:txBody>
      </p:sp>
      <p:sp>
        <p:nvSpPr>
          <p:cNvPr id="8" name="TextBox 8"/>
          <p:cNvSpPr txBox="1"/>
          <p:nvPr/>
        </p:nvSpPr>
        <p:spPr>
          <a:xfrm>
            <a:off x="554452" y="5585269"/>
            <a:ext cx="3478581" cy="317395"/>
          </a:xfrm>
          <a:prstGeom prst="rect">
            <a:avLst/>
          </a:prstGeom>
        </p:spPr>
        <p:txBody>
          <a:bodyPr lIns="0" tIns="0" rIns="0" bIns="0" rtlCol="0" anchor="t">
            <a:spAutoFit/>
          </a:bodyPr>
          <a:lstStyle/>
          <a:p>
            <a:pPr>
              <a:lnSpc>
                <a:spcPts val="2700"/>
              </a:lnSpc>
            </a:pPr>
            <a:endParaRPr lang="en-US" sz="1800" spc="18">
              <a:solidFill>
                <a:srgbClr val="628474"/>
              </a:solidFill>
              <a:latin typeface="Glacial Indifference"/>
            </a:endParaRPr>
          </a:p>
        </p:txBody>
      </p:sp>
      <p:sp>
        <p:nvSpPr>
          <p:cNvPr id="10" name="TextBox 9">
            <a:extLst>
              <a:ext uri="{FF2B5EF4-FFF2-40B4-BE49-F238E27FC236}">
                <a16:creationId xmlns:a16="http://schemas.microsoft.com/office/drawing/2014/main" id="{414ADC54-CC0B-4F33-B813-B3C853CBF482}"/>
              </a:ext>
            </a:extLst>
          </p:cNvPr>
          <p:cNvSpPr txBox="1"/>
          <p:nvPr/>
        </p:nvSpPr>
        <p:spPr>
          <a:xfrm>
            <a:off x="554452" y="3841452"/>
            <a:ext cx="4619372" cy="17030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b="1" i="1">
                <a:latin typeface="Arial"/>
                <a:cs typeface="Calibri"/>
              </a:rPr>
              <a:t>Collaboration is key for organisations in the 21st century. Understand how to work well with other is an essential knowledge for survival. </a:t>
            </a:r>
            <a:endParaRPr lang="en-US" b="1" i="1">
              <a:latin typeface="Arial"/>
              <a:cs typeface="Arial"/>
            </a:endParaRPr>
          </a:p>
        </p:txBody>
      </p:sp>
      <p:pic>
        <p:nvPicPr>
          <p:cNvPr id="11" name="Picture 11">
            <a:extLst>
              <a:ext uri="{FF2B5EF4-FFF2-40B4-BE49-F238E27FC236}">
                <a16:creationId xmlns:a16="http://schemas.microsoft.com/office/drawing/2014/main" id="{9795BACB-642A-6240-9BCC-7478E98F10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200" y="3260530"/>
            <a:ext cx="3912708" cy="268585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24583" r="36101"/>
          <a:stretch>
            <a:fillRect/>
          </a:stretch>
        </p:blipFill>
        <p:spPr>
          <a:xfrm>
            <a:off x="-14495" y="754963"/>
            <a:ext cx="4349899" cy="7371557"/>
          </a:xfrm>
          <a:prstGeom prst="rect">
            <a:avLst/>
          </a:prstGeom>
        </p:spPr>
      </p:pic>
      <p:grpSp>
        <p:nvGrpSpPr>
          <p:cNvPr id="4" name="Group 4"/>
          <p:cNvGrpSpPr/>
          <p:nvPr/>
        </p:nvGrpSpPr>
        <p:grpSpPr>
          <a:xfrm>
            <a:off x="755374" y="341388"/>
            <a:ext cx="8130209" cy="3849565"/>
            <a:chOff x="-192485" y="-819187"/>
            <a:chExt cx="6699290" cy="4549557"/>
          </a:xfrm>
        </p:grpSpPr>
        <p:sp>
          <p:nvSpPr>
            <p:cNvPr id="5" name="AutoShape 5"/>
            <p:cNvSpPr/>
            <p:nvPr/>
          </p:nvSpPr>
          <p:spPr>
            <a:xfrm>
              <a:off x="-192485" y="-100689"/>
              <a:ext cx="6699290" cy="3831059"/>
            </a:xfrm>
            <a:prstGeom prst="rect">
              <a:avLst/>
            </a:prstGeom>
            <a:solidFill>
              <a:srgbClr val="628474"/>
            </a:solidFill>
          </p:spPr>
          <p:txBody>
            <a:bodyPr/>
            <a:lstStyle/>
            <a:p>
              <a:endParaRPr lang="en-GB"/>
            </a:p>
          </p:txBody>
        </p:sp>
        <p:sp>
          <p:nvSpPr>
            <p:cNvPr id="6" name="TextBox 6"/>
            <p:cNvSpPr txBox="1"/>
            <p:nvPr/>
          </p:nvSpPr>
          <p:spPr>
            <a:xfrm>
              <a:off x="556648" y="552565"/>
              <a:ext cx="5585994" cy="919861"/>
            </a:xfrm>
            <a:prstGeom prst="rect">
              <a:avLst/>
            </a:prstGeom>
          </p:spPr>
          <p:txBody>
            <a:bodyPr lIns="0" tIns="0" rIns="0" bIns="0" rtlCol="0" anchor="t">
              <a:spAutoFit/>
            </a:bodyPr>
            <a:lstStyle/>
            <a:p>
              <a:pPr algn="ctr">
                <a:lnSpc>
                  <a:spcPts val="5400"/>
                </a:lnSpc>
              </a:pPr>
              <a:endParaRPr lang="en-US" sz="4500" spc="135">
                <a:solidFill>
                  <a:srgbClr val="F4F8F3"/>
                </a:solidFill>
                <a:latin typeface="Glacial Indifference Bold"/>
              </a:endParaRPr>
            </a:p>
          </p:txBody>
        </p:sp>
        <p:sp>
          <p:nvSpPr>
            <p:cNvPr id="7" name="TextBox 7"/>
            <p:cNvSpPr txBox="1"/>
            <p:nvPr/>
          </p:nvSpPr>
          <p:spPr>
            <a:xfrm>
              <a:off x="556647" y="1707884"/>
              <a:ext cx="5585995" cy="474489"/>
            </a:xfrm>
            <a:prstGeom prst="rect">
              <a:avLst/>
            </a:prstGeom>
          </p:spPr>
          <p:txBody>
            <a:bodyPr lIns="0" tIns="0" rIns="0" bIns="0" rtlCol="0" anchor="t">
              <a:spAutoFit/>
            </a:bodyPr>
            <a:lstStyle/>
            <a:p>
              <a:pPr algn="ctr">
                <a:lnSpc>
                  <a:spcPts val="2879"/>
                </a:lnSpc>
              </a:pPr>
              <a:endParaRPr lang="en-US" sz="2400" spc="240">
                <a:solidFill>
                  <a:srgbClr val="F4F8F3"/>
                </a:solidFill>
                <a:latin typeface="Glacial Indifference Bold"/>
              </a:endParaRPr>
            </a:p>
          </p:txBody>
        </p:sp>
        <p:sp>
          <p:nvSpPr>
            <p:cNvPr id="8" name="TextBox 8"/>
            <p:cNvSpPr txBox="1"/>
            <p:nvPr/>
          </p:nvSpPr>
          <p:spPr>
            <a:xfrm>
              <a:off x="-192485" y="-819187"/>
              <a:ext cx="5585995" cy="488778"/>
            </a:xfrm>
            <a:prstGeom prst="rect">
              <a:avLst/>
            </a:prstGeom>
          </p:spPr>
          <p:txBody>
            <a:bodyPr lIns="0" tIns="0" rIns="0" bIns="0" rtlCol="0" anchor="t">
              <a:spAutoFit/>
            </a:bodyPr>
            <a:lstStyle/>
            <a:p>
              <a:pPr algn="ctr">
                <a:lnSpc>
                  <a:spcPts val="2700"/>
                </a:lnSpc>
              </a:pPr>
              <a:r>
                <a:rPr lang="en-US" sz="4800" b="1" spc="18">
                  <a:latin typeface="Glacial Indifference"/>
                </a:rPr>
                <a:t>Teamwork</a:t>
              </a:r>
            </a:p>
          </p:txBody>
        </p:sp>
      </p:grpSp>
      <p:pic>
        <p:nvPicPr>
          <p:cNvPr id="9" name="Picture 9">
            <a:extLst>
              <a:ext uri="{FF2B5EF4-FFF2-40B4-BE49-F238E27FC236}">
                <a16:creationId xmlns:a16="http://schemas.microsoft.com/office/drawing/2014/main" id="{30A4F840-E310-FC4D-9BF0-E61141BD75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7617" y="4239845"/>
            <a:ext cx="4465983" cy="3054640"/>
          </a:xfrm>
          <a:prstGeom prst="rect">
            <a:avLst/>
          </a:prstGeom>
        </p:spPr>
      </p:pic>
      <p:sp>
        <p:nvSpPr>
          <p:cNvPr id="10" name="TextBox 9">
            <a:extLst>
              <a:ext uri="{FF2B5EF4-FFF2-40B4-BE49-F238E27FC236}">
                <a16:creationId xmlns:a16="http://schemas.microsoft.com/office/drawing/2014/main" id="{1AC13D0A-30D7-4C51-803D-DBB3166FCB68}"/>
              </a:ext>
            </a:extLst>
          </p:cNvPr>
          <p:cNvSpPr txBox="1"/>
          <p:nvPr/>
        </p:nvSpPr>
        <p:spPr>
          <a:xfrm>
            <a:off x="1637886" y="1534995"/>
            <a:ext cx="6477828" cy="1889300"/>
          </a:xfrm>
          <a:prstGeom prst="rect">
            <a:avLst/>
          </a:prstGeom>
          <a:noFill/>
        </p:spPr>
        <p:txBody>
          <a:bodyPr wrap="square">
            <a:spAutoFit/>
          </a:bodyPr>
          <a:lstStyle/>
          <a:p>
            <a:pPr algn="just">
              <a:lnSpc>
                <a:spcPct val="150000"/>
              </a:lnSpc>
            </a:pPr>
            <a:r>
              <a:rPr lang="en-GB" sz="2000">
                <a:latin typeface="Arial"/>
                <a:cs typeface="Calibri"/>
              </a:rPr>
              <a:t>Teamwork is when a group of people work together cohesively, creating a positive working atmosphere combining effort to achieve a common goal effectively and efficiently, Gretchen Anderson, 2019 .</a:t>
            </a:r>
            <a:endParaRPr lang="en-US" sz="2000">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5005" r="35005"/>
          <a:stretch>
            <a:fillRect/>
          </a:stretch>
        </p:blipFill>
        <p:spPr>
          <a:xfrm>
            <a:off x="913520" y="-11330"/>
            <a:ext cx="3305780" cy="7310782"/>
          </a:xfrm>
          <a:prstGeom prst="rect">
            <a:avLst/>
          </a:prstGeom>
        </p:spPr>
      </p:pic>
      <p:sp>
        <p:nvSpPr>
          <p:cNvPr id="3" name="AutoShape 3"/>
          <p:cNvSpPr/>
          <p:nvPr/>
        </p:nvSpPr>
        <p:spPr>
          <a:xfrm>
            <a:off x="0" y="-3293"/>
            <a:ext cx="913520" cy="7321786"/>
          </a:xfrm>
          <a:prstGeom prst="rect">
            <a:avLst/>
          </a:prstGeom>
          <a:solidFill>
            <a:srgbClr val="C1DBDA"/>
          </a:solidFill>
        </p:spPr>
      </p:sp>
      <p:grpSp>
        <p:nvGrpSpPr>
          <p:cNvPr id="4" name="Group 4"/>
          <p:cNvGrpSpPr/>
          <p:nvPr/>
        </p:nvGrpSpPr>
        <p:grpSpPr>
          <a:xfrm>
            <a:off x="-363933" y="2553741"/>
            <a:ext cx="4181505" cy="2944498"/>
            <a:chOff x="0" y="0"/>
            <a:chExt cx="5575339" cy="3925998"/>
          </a:xfrm>
        </p:grpSpPr>
        <p:sp>
          <p:nvSpPr>
            <p:cNvPr id="5" name="AutoShape 5"/>
            <p:cNvSpPr/>
            <p:nvPr/>
          </p:nvSpPr>
          <p:spPr>
            <a:xfrm>
              <a:off x="0" y="0"/>
              <a:ext cx="4805504" cy="3925998"/>
            </a:xfrm>
            <a:prstGeom prst="rect">
              <a:avLst/>
            </a:prstGeom>
            <a:solidFill>
              <a:srgbClr val="628474"/>
            </a:solidFill>
          </p:spPr>
          <p:txBody>
            <a:bodyPr/>
            <a:lstStyle/>
            <a:p>
              <a:endParaRPr lang="en-GB"/>
            </a:p>
          </p:txBody>
        </p:sp>
        <p:sp>
          <p:nvSpPr>
            <p:cNvPr id="6" name="TextBox 6"/>
            <p:cNvSpPr txBox="1"/>
            <p:nvPr/>
          </p:nvSpPr>
          <p:spPr>
            <a:xfrm>
              <a:off x="957298" y="488789"/>
              <a:ext cx="4618041" cy="2923878"/>
            </a:xfrm>
            <a:prstGeom prst="rect">
              <a:avLst/>
            </a:prstGeom>
          </p:spPr>
          <p:txBody>
            <a:bodyPr wrap="square" lIns="0" tIns="0" rIns="0" bIns="0" rtlCol="0" anchor="t">
              <a:spAutoFit/>
            </a:bodyPr>
            <a:lstStyle/>
            <a:p>
              <a:pPr>
                <a:lnSpc>
                  <a:spcPts val="5712"/>
                </a:lnSpc>
              </a:pPr>
              <a:r>
                <a:rPr lang="en-US" sz="3600" i="1" spc="42">
                  <a:latin typeface="Arial Black"/>
                </a:rPr>
                <a:t>Benefits of team working</a:t>
              </a:r>
              <a:r>
                <a:rPr lang="en-US" sz="5400" i="1" spc="42">
                  <a:latin typeface="Glacial Indifference"/>
                </a:rPr>
                <a:t> </a:t>
              </a:r>
            </a:p>
          </p:txBody>
        </p:sp>
      </p:grpSp>
      <p:grpSp>
        <p:nvGrpSpPr>
          <p:cNvPr id="7" name="Group 7"/>
          <p:cNvGrpSpPr/>
          <p:nvPr/>
        </p:nvGrpSpPr>
        <p:grpSpPr>
          <a:xfrm>
            <a:off x="5587287" y="724376"/>
            <a:ext cx="3542831" cy="689517"/>
            <a:chOff x="0" y="-9525"/>
            <a:chExt cx="4723774" cy="919356"/>
          </a:xfrm>
        </p:grpSpPr>
        <p:sp>
          <p:nvSpPr>
            <p:cNvPr id="8" name="TextBox 8"/>
            <p:cNvSpPr txBox="1"/>
            <p:nvPr/>
          </p:nvSpPr>
          <p:spPr>
            <a:xfrm>
              <a:off x="0" y="-9525"/>
              <a:ext cx="4588307" cy="474489"/>
            </a:xfrm>
            <a:prstGeom prst="rect">
              <a:avLst/>
            </a:prstGeom>
          </p:spPr>
          <p:txBody>
            <a:bodyPr lIns="0" tIns="0" rIns="0" bIns="0" rtlCol="0" anchor="t">
              <a:spAutoFit/>
            </a:bodyPr>
            <a:lstStyle/>
            <a:p>
              <a:pPr>
                <a:lnSpc>
                  <a:spcPts val="2879"/>
                </a:lnSpc>
              </a:pPr>
              <a:endParaRPr lang="en-US" sz="2400" spc="240">
                <a:solidFill>
                  <a:srgbClr val="628474"/>
                </a:solidFill>
                <a:latin typeface="Glacial Indifference Bold"/>
              </a:endParaRPr>
            </a:p>
          </p:txBody>
        </p:sp>
        <p:sp>
          <p:nvSpPr>
            <p:cNvPr id="9" name="TextBox 9"/>
            <p:cNvSpPr txBox="1"/>
            <p:nvPr/>
          </p:nvSpPr>
          <p:spPr>
            <a:xfrm>
              <a:off x="0" y="533659"/>
              <a:ext cx="4723774" cy="376172"/>
            </a:xfrm>
            <a:prstGeom prst="rect">
              <a:avLst/>
            </a:prstGeom>
          </p:spPr>
          <p:txBody>
            <a:bodyPr lIns="0" tIns="0" rIns="0" bIns="0" rtlCol="0" anchor="t">
              <a:spAutoFit/>
            </a:bodyPr>
            <a:lstStyle/>
            <a:p>
              <a:pPr>
                <a:lnSpc>
                  <a:spcPts val="2400"/>
                </a:lnSpc>
              </a:pPr>
              <a:endParaRPr lang="en-US" sz="1600" spc="16">
                <a:solidFill>
                  <a:srgbClr val="628474"/>
                </a:solidFill>
                <a:latin typeface="Glacial Indifference"/>
              </a:endParaRPr>
            </a:p>
          </p:txBody>
        </p:sp>
      </p:grpSp>
      <p:sp>
        <p:nvSpPr>
          <p:cNvPr id="10" name="AutoShape 10"/>
          <p:cNvSpPr/>
          <p:nvPr/>
        </p:nvSpPr>
        <p:spPr>
          <a:xfrm>
            <a:off x="5037436" y="884718"/>
            <a:ext cx="147834" cy="1844549"/>
          </a:xfrm>
          <a:prstGeom prst="rect">
            <a:avLst/>
          </a:prstGeom>
          <a:solidFill>
            <a:srgbClr val="C1DBDA"/>
          </a:solidFill>
        </p:spPr>
      </p:sp>
      <p:sp>
        <p:nvSpPr>
          <p:cNvPr id="14" name="AutoShape 14"/>
          <p:cNvSpPr/>
          <p:nvPr/>
        </p:nvSpPr>
        <p:spPr>
          <a:xfrm flipV="1">
            <a:off x="5030565" y="5498239"/>
            <a:ext cx="147833" cy="1157640"/>
          </a:xfrm>
          <a:prstGeom prst="rect">
            <a:avLst/>
          </a:prstGeom>
          <a:solidFill>
            <a:srgbClr val="C1DBDA"/>
          </a:solidFill>
        </p:spPr>
      </p:sp>
      <p:grpSp>
        <p:nvGrpSpPr>
          <p:cNvPr id="15" name="Group 15"/>
          <p:cNvGrpSpPr/>
          <p:nvPr/>
        </p:nvGrpSpPr>
        <p:grpSpPr>
          <a:xfrm>
            <a:off x="5545084" y="2787833"/>
            <a:ext cx="3479331" cy="2441053"/>
            <a:chOff x="-56271" y="-1041156"/>
            <a:chExt cx="4639108" cy="3254737"/>
          </a:xfrm>
        </p:grpSpPr>
        <p:sp>
          <p:nvSpPr>
            <p:cNvPr id="16" name="TextBox 16"/>
            <p:cNvSpPr txBox="1"/>
            <p:nvPr/>
          </p:nvSpPr>
          <p:spPr>
            <a:xfrm>
              <a:off x="-56271" y="-1041156"/>
              <a:ext cx="4639108" cy="3254737"/>
            </a:xfrm>
            <a:prstGeom prst="rect">
              <a:avLst/>
            </a:prstGeom>
          </p:spPr>
          <p:txBody>
            <a:bodyPr lIns="0" tIns="0" rIns="0" bIns="0" rtlCol="0" anchor="t">
              <a:spAutoFit/>
            </a:bodyPr>
            <a:lstStyle/>
            <a:p>
              <a:pPr>
                <a:lnSpc>
                  <a:spcPct val="150000"/>
                </a:lnSpc>
              </a:pPr>
              <a:r>
                <a:rPr lang="en-US" sz="1400">
                  <a:latin typeface="Arial"/>
                  <a:cs typeface="Arial"/>
                </a:rPr>
                <a:t> Builds Trust (</a:t>
              </a:r>
              <a:r>
                <a:rPr lang="en-US" sz="1400">
                  <a:latin typeface="Arial"/>
                  <a:ea typeface="+mn-lt"/>
                  <a:cs typeface="+mn-lt"/>
                </a:rPr>
                <a:t>Without trust, a team crumbles and cannot succeed on assigned projects)</a:t>
              </a:r>
              <a:endParaRPr lang="en-US" sz="1400">
                <a:latin typeface="Arial"/>
                <a:cs typeface="Arial"/>
              </a:endParaRPr>
            </a:p>
            <a:p>
              <a:pPr>
                <a:lnSpc>
                  <a:spcPts val="2879"/>
                </a:lnSpc>
              </a:pPr>
              <a:endParaRPr lang="en-US">
                <a:solidFill>
                  <a:srgbClr val="000000"/>
                </a:solidFill>
                <a:latin typeface="Calibri"/>
                <a:cs typeface="Calibri"/>
              </a:endParaRPr>
            </a:p>
            <a:p>
              <a:pPr>
                <a:lnSpc>
                  <a:spcPts val="2879"/>
                </a:lnSpc>
              </a:pPr>
              <a:endParaRPr lang="en-US">
                <a:solidFill>
                  <a:srgbClr val="000000"/>
                </a:solidFill>
                <a:latin typeface="Calibri"/>
                <a:cs typeface="Calibri"/>
              </a:endParaRPr>
            </a:p>
            <a:p>
              <a:pPr>
                <a:lnSpc>
                  <a:spcPts val="2879"/>
                </a:lnSpc>
              </a:pPr>
              <a:endParaRPr lang="en-US">
                <a:solidFill>
                  <a:srgbClr val="000000"/>
                </a:solidFill>
                <a:latin typeface="Calibri"/>
                <a:cs typeface="Calibri"/>
              </a:endParaRPr>
            </a:p>
            <a:p>
              <a:pPr>
                <a:lnSpc>
                  <a:spcPts val="2879"/>
                </a:lnSpc>
              </a:pPr>
              <a:endParaRPr lang="en-US" sz="2400" spc="240">
                <a:solidFill>
                  <a:srgbClr val="628474"/>
                </a:solidFill>
                <a:latin typeface="Glacial Indifference Bold"/>
              </a:endParaRPr>
            </a:p>
          </p:txBody>
        </p:sp>
        <p:sp>
          <p:nvSpPr>
            <p:cNvPr id="17" name="TextBox 17"/>
            <p:cNvSpPr txBox="1"/>
            <p:nvPr/>
          </p:nvSpPr>
          <p:spPr>
            <a:xfrm>
              <a:off x="0" y="614939"/>
              <a:ext cx="4537508" cy="376172"/>
            </a:xfrm>
            <a:prstGeom prst="rect">
              <a:avLst/>
            </a:prstGeom>
          </p:spPr>
          <p:txBody>
            <a:bodyPr lIns="0" tIns="0" rIns="0" bIns="0" rtlCol="0" anchor="t">
              <a:spAutoFit/>
            </a:bodyPr>
            <a:lstStyle/>
            <a:p>
              <a:pPr>
                <a:lnSpc>
                  <a:spcPts val="2400"/>
                </a:lnSpc>
              </a:pPr>
              <a:endParaRPr lang="en-US" sz="1600" spc="16">
                <a:solidFill>
                  <a:srgbClr val="628474"/>
                </a:solidFill>
                <a:latin typeface="Glacial Indifference"/>
              </a:endParaRPr>
            </a:p>
          </p:txBody>
        </p:sp>
      </p:grpSp>
      <p:sp>
        <p:nvSpPr>
          <p:cNvPr id="18" name="AutoShape 18"/>
          <p:cNvSpPr/>
          <p:nvPr/>
        </p:nvSpPr>
        <p:spPr>
          <a:xfrm>
            <a:off x="5037327" y="3138089"/>
            <a:ext cx="147833" cy="1407611"/>
          </a:xfrm>
          <a:prstGeom prst="rect">
            <a:avLst/>
          </a:prstGeom>
          <a:solidFill>
            <a:srgbClr val="C1DBDA"/>
          </a:solidFill>
        </p:spPr>
      </p:sp>
      <p:grpSp>
        <p:nvGrpSpPr>
          <p:cNvPr id="19" name="Group 19"/>
          <p:cNvGrpSpPr/>
          <p:nvPr/>
        </p:nvGrpSpPr>
        <p:grpSpPr>
          <a:xfrm>
            <a:off x="5457016" y="3930799"/>
            <a:ext cx="3533402" cy="5260414"/>
            <a:chOff x="-4883" y="-1455335"/>
            <a:chExt cx="4711202" cy="7013884"/>
          </a:xfrm>
        </p:grpSpPr>
        <p:sp>
          <p:nvSpPr>
            <p:cNvPr id="20" name="TextBox 20"/>
            <p:cNvSpPr txBox="1"/>
            <p:nvPr/>
          </p:nvSpPr>
          <p:spPr>
            <a:xfrm>
              <a:off x="0" y="-9525"/>
              <a:ext cx="4503641" cy="966932"/>
            </a:xfrm>
            <a:prstGeom prst="rect">
              <a:avLst/>
            </a:prstGeom>
          </p:spPr>
          <p:txBody>
            <a:bodyPr lIns="0" tIns="0" rIns="0" bIns="0" rtlCol="0" anchor="t">
              <a:spAutoFit/>
            </a:bodyPr>
            <a:lstStyle/>
            <a:p>
              <a:endParaRPr lang="en-US" sz="2400" spc="240">
                <a:cs typeface="Calibri"/>
              </a:endParaRPr>
            </a:p>
            <a:p>
              <a:pPr>
                <a:lnSpc>
                  <a:spcPts val="2879"/>
                </a:lnSpc>
              </a:pPr>
              <a:endParaRPr lang="en-US" sz="2400" spc="240">
                <a:solidFill>
                  <a:srgbClr val="628474"/>
                </a:solidFill>
                <a:latin typeface="Glacial Indifference Bold"/>
              </a:endParaRPr>
            </a:p>
          </p:txBody>
        </p:sp>
        <p:sp>
          <p:nvSpPr>
            <p:cNvPr id="21" name="TextBox 21"/>
            <p:cNvSpPr txBox="1"/>
            <p:nvPr/>
          </p:nvSpPr>
          <p:spPr>
            <a:xfrm>
              <a:off x="-4883" y="-1455335"/>
              <a:ext cx="4711202" cy="7013884"/>
            </a:xfrm>
            <a:prstGeom prst="rect">
              <a:avLst/>
            </a:prstGeom>
          </p:spPr>
          <p:txBody>
            <a:bodyPr wrap="square" lIns="0" tIns="0" rIns="0" bIns="0" rtlCol="0" anchor="t">
              <a:spAutoFit/>
            </a:bodyPr>
            <a:lstStyle/>
            <a:p>
              <a:pPr>
                <a:lnSpc>
                  <a:spcPct val="150000"/>
                </a:lnSpc>
              </a:pPr>
              <a:r>
                <a:rPr lang="en-US" spc="16">
                  <a:latin typeface="Arial"/>
                  <a:ea typeface="+mn-lt"/>
                  <a:cs typeface="+mn-lt"/>
                </a:rPr>
                <a:t> </a:t>
              </a:r>
              <a:r>
                <a:rPr lang="en-US" sz="1400" spc="16">
                  <a:latin typeface="Arial"/>
                  <a:ea typeface="+mn-lt"/>
                  <a:cs typeface="+mn-lt"/>
                </a:rPr>
                <a:t>Encourages Innovation</a:t>
              </a:r>
              <a:endParaRPr lang="en-US" sz="1400">
                <a:latin typeface="Arial"/>
                <a:cs typeface="Arial"/>
              </a:endParaRPr>
            </a:p>
            <a:p>
              <a:pPr>
                <a:lnSpc>
                  <a:spcPct val="150000"/>
                </a:lnSpc>
              </a:pPr>
              <a:endParaRPr lang="en-US" sz="1400" spc="16">
                <a:latin typeface="Arial"/>
                <a:ea typeface="+mn-lt"/>
                <a:cs typeface="+mn-lt"/>
              </a:endParaRPr>
            </a:p>
            <a:p>
              <a:pPr>
                <a:lnSpc>
                  <a:spcPct val="150000"/>
                </a:lnSpc>
              </a:pPr>
              <a:r>
                <a:rPr lang="en-US" sz="1400" spc="16">
                  <a:latin typeface="Arial"/>
                  <a:ea typeface="+mn-lt"/>
                  <a:cs typeface="+mn-lt"/>
                </a:rPr>
                <a:t>It Establishes Strong Relationships</a:t>
              </a:r>
              <a:endParaRPr lang="en-US" sz="1400">
                <a:latin typeface="Arial"/>
                <a:cs typeface="Arial"/>
              </a:endParaRPr>
            </a:p>
            <a:p>
              <a:pPr>
                <a:lnSpc>
                  <a:spcPct val="150000"/>
                </a:lnSpc>
              </a:pPr>
              <a:endParaRPr lang="en-US" sz="1400" spc="16">
                <a:latin typeface="Arial"/>
                <a:cs typeface="Calibri"/>
              </a:endParaRPr>
            </a:p>
            <a:p>
              <a:pPr>
                <a:lnSpc>
                  <a:spcPct val="150000"/>
                </a:lnSpc>
              </a:pPr>
              <a:r>
                <a:rPr lang="en-US" sz="1400">
                  <a:latin typeface="Arial"/>
                  <a:cs typeface="Arial"/>
                </a:rPr>
                <a:t>Promotes a Wider Sense of Ownership</a:t>
              </a:r>
            </a:p>
            <a:p>
              <a:pPr>
                <a:lnSpc>
                  <a:spcPct val="150000"/>
                </a:lnSpc>
              </a:pPr>
              <a:endParaRPr lang="en-US" sz="1400">
                <a:solidFill>
                  <a:srgbClr val="000000"/>
                </a:solidFill>
                <a:latin typeface="Arial"/>
                <a:cs typeface="Arial"/>
              </a:endParaRPr>
            </a:p>
            <a:p>
              <a:pPr>
                <a:lnSpc>
                  <a:spcPct val="150000"/>
                </a:lnSpc>
              </a:pPr>
              <a:r>
                <a:rPr lang="en-US" sz="1400">
                  <a:solidFill>
                    <a:srgbClr val="000000"/>
                  </a:solidFill>
                  <a:latin typeface="Arial"/>
                  <a:cs typeface="Arial"/>
                </a:rPr>
                <a:t>Allows flexibility </a:t>
              </a:r>
            </a:p>
            <a:p>
              <a:pPr>
                <a:lnSpc>
                  <a:spcPct val="150000"/>
                </a:lnSpc>
              </a:pPr>
              <a:endParaRPr lang="en-US" sz="1400">
                <a:latin typeface="Arial"/>
                <a:ea typeface="+mn-lt"/>
                <a:cs typeface="Arial"/>
              </a:endParaRPr>
            </a:p>
            <a:p>
              <a:pPr>
                <a:lnSpc>
                  <a:spcPct val="150000"/>
                </a:lnSpc>
              </a:pPr>
              <a:r>
                <a:rPr lang="en-US" sz="1400">
                  <a:latin typeface="Arial"/>
                  <a:ea typeface="+mn-lt"/>
                  <a:cs typeface="Arial"/>
                </a:rPr>
                <a:t>It promotes synergy </a:t>
              </a:r>
            </a:p>
            <a:p>
              <a:pPr>
                <a:lnSpc>
                  <a:spcPct val="150000"/>
                </a:lnSpc>
              </a:pPr>
              <a:endParaRPr lang="en-US" sz="1200" b="1">
                <a:cs typeface="Calibri"/>
              </a:endParaRPr>
            </a:p>
            <a:p>
              <a:pPr>
                <a:lnSpc>
                  <a:spcPct val="150000"/>
                </a:lnSpc>
              </a:pPr>
              <a:endParaRPr lang="en-US" sz="1200">
                <a:solidFill>
                  <a:srgbClr val="000000"/>
                </a:solidFill>
                <a:latin typeface="Arial"/>
                <a:cs typeface="Arial"/>
              </a:endParaRPr>
            </a:p>
            <a:p>
              <a:pPr>
                <a:lnSpc>
                  <a:spcPct val="150000"/>
                </a:lnSpc>
              </a:pPr>
              <a:endParaRPr lang="en-US" sz="1200">
                <a:solidFill>
                  <a:srgbClr val="000000"/>
                </a:solidFill>
                <a:latin typeface="Arial"/>
                <a:cs typeface="Arial"/>
              </a:endParaRPr>
            </a:p>
            <a:p>
              <a:pPr>
                <a:lnSpc>
                  <a:spcPct val="150000"/>
                </a:lnSpc>
              </a:pPr>
              <a:endParaRPr lang="en-US" sz="1200">
                <a:solidFill>
                  <a:srgbClr val="000000"/>
                </a:solidFill>
                <a:latin typeface="Arial"/>
                <a:cs typeface="Arial"/>
              </a:endParaRPr>
            </a:p>
            <a:p>
              <a:pPr>
                <a:lnSpc>
                  <a:spcPct val="150000"/>
                </a:lnSpc>
              </a:pPr>
              <a:endParaRPr lang="en-US" sz="1100" spc="16">
                <a:solidFill>
                  <a:srgbClr val="000000"/>
                </a:solidFill>
                <a:latin typeface="Arial"/>
                <a:cs typeface="Calibri"/>
              </a:endParaRPr>
            </a:p>
            <a:p>
              <a:pPr>
                <a:lnSpc>
                  <a:spcPts val="2400"/>
                </a:lnSpc>
              </a:pPr>
              <a:endParaRPr lang="en-US" sz="1600" spc="16">
                <a:solidFill>
                  <a:srgbClr val="628474"/>
                </a:solidFill>
                <a:latin typeface="Glacial Indifference"/>
              </a:endParaRPr>
            </a:p>
            <a:p>
              <a:pPr>
                <a:lnSpc>
                  <a:spcPts val="2400"/>
                </a:lnSpc>
              </a:pPr>
              <a:endParaRPr lang="en-US" sz="1600" spc="16">
                <a:solidFill>
                  <a:srgbClr val="628474"/>
                </a:solidFill>
                <a:latin typeface="Glacial Indifference"/>
              </a:endParaRPr>
            </a:p>
            <a:p>
              <a:pPr>
                <a:lnSpc>
                  <a:spcPts val="2400"/>
                </a:lnSpc>
              </a:pPr>
              <a:endParaRPr lang="en-US" sz="1600" spc="16">
                <a:solidFill>
                  <a:srgbClr val="628474"/>
                </a:solidFill>
                <a:latin typeface="Glacial Indifference"/>
              </a:endParaRPr>
            </a:p>
          </p:txBody>
        </p:sp>
      </p:grpSp>
      <p:sp>
        <p:nvSpPr>
          <p:cNvPr id="22" name="AutoShape 22"/>
          <p:cNvSpPr/>
          <p:nvPr/>
        </p:nvSpPr>
        <p:spPr>
          <a:xfrm>
            <a:off x="5037409" y="4830327"/>
            <a:ext cx="147833" cy="505545"/>
          </a:xfrm>
          <a:prstGeom prst="rect">
            <a:avLst/>
          </a:prstGeom>
          <a:solidFill>
            <a:srgbClr val="C1DBDA"/>
          </a:solidFill>
        </p:spPr>
      </p:sp>
      <p:sp>
        <p:nvSpPr>
          <p:cNvPr id="23" name="TextBox 22">
            <a:extLst>
              <a:ext uri="{FF2B5EF4-FFF2-40B4-BE49-F238E27FC236}">
                <a16:creationId xmlns:a16="http://schemas.microsoft.com/office/drawing/2014/main" id="{3A795011-CBDB-410F-8E62-D4F071B48DCC}"/>
              </a:ext>
            </a:extLst>
          </p:cNvPr>
          <p:cNvSpPr txBox="1"/>
          <p:nvPr/>
        </p:nvSpPr>
        <p:spPr>
          <a:xfrm>
            <a:off x="5545014" y="833511"/>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a:latin typeface="Arial"/>
                <a:cs typeface="Arial"/>
              </a:rPr>
              <a:t>Fosters Creativity and Learning ( increase productivity )</a:t>
            </a:r>
            <a:endParaRPr lang="en-US" sz="1400">
              <a:latin typeface="Arial"/>
              <a:cs typeface="Arial"/>
            </a:endParaRPr>
          </a:p>
          <a:p>
            <a:pPr algn="l"/>
            <a:endParaRPr lang="en-GB">
              <a:cs typeface="Calibri"/>
            </a:endParaRPr>
          </a:p>
        </p:txBody>
      </p:sp>
      <p:sp>
        <p:nvSpPr>
          <p:cNvPr id="24" name="TextBox 23">
            <a:extLst>
              <a:ext uri="{FF2B5EF4-FFF2-40B4-BE49-F238E27FC236}">
                <a16:creationId xmlns:a16="http://schemas.microsoft.com/office/drawing/2014/main" id="{D2FE66F9-F27B-4040-8E94-FE0BA7FC448A}"/>
              </a:ext>
            </a:extLst>
          </p:cNvPr>
          <p:cNvSpPr txBox="1"/>
          <p:nvPr/>
        </p:nvSpPr>
        <p:spPr>
          <a:xfrm>
            <a:off x="5545014" y="1712741"/>
            <a:ext cx="2743200"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a:latin typeface="Arial"/>
                <a:cs typeface="Arial"/>
              </a:rPr>
              <a:t>Blends Complementary Strengths ( </a:t>
            </a:r>
            <a:r>
              <a:rPr lang="en-GB" sz="1400">
                <a:latin typeface="Arial"/>
                <a:ea typeface="+mn-lt"/>
                <a:cs typeface="+mn-lt"/>
              </a:rPr>
              <a:t>share abilities with the team)</a:t>
            </a:r>
            <a:endParaRPr lang="en-US" sz="1400">
              <a:latin typeface="Arial"/>
              <a:cs typeface="Arial"/>
            </a:endParaRPr>
          </a:p>
          <a:p>
            <a:pPr algn="l"/>
            <a:endParaRPr lang="en-GB">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28474"/>
        </a:solidFill>
        <a:effectLst/>
      </p:bgPr>
    </p:bg>
    <p:spTree>
      <p:nvGrpSpPr>
        <p:cNvPr id="1" name=""/>
        <p:cNvGrpSpPr/>
        <p:nvPr/>
      </p:nvGrpSpPr>
      <p:grpSpPr>
        <a:xfrm>
          <a:off x="0" y="0"/>
          <a:ext cx="0" cy="0"/>
          <a:chOff x="0" y="0"/>
          <a:chExt cx="0" cy="0"/>
        </a:xfrm>
      </p:grpSpPr>
      <p:sp>
        <p:nvSpPr>
          <p:cNvPr id="2" name="AutoShape 2"/>
          <p:cNvSpPr/>
          <p:nvPr/>
        </p:nvSpPr>
        <p:spPr>
          <a:xfrm>
            <a:off x="0" y="340279"/>
            <a:ext cx="9753600" cy="3845593"/>
          </a:xfrm>
          <a:prstGeom prst="rect">
            <a:avLst/>
          </a:prstGeom>
          <a:solidFill>
            <a:srgbClr val="C1DBDA"/>
          </a:solidFill>
        </p:spPr>
      </p:sp>
      <p:sp>
        <p:nvSpPr>
          <p:cNvPr id="3" name="AutoShape 3"/>
          <p:cNvSpPr/>
          <p:nvPr/>
        </p:nvSpPr>
        <p:spPr>
          <a:xfrm>
            <a:off x="440667" y="2197593"/>
            <a:ext cx="2072622" cy="4369798"/>
          </a:xfrm>
          <a:prstGeom prst="rect">
            <a:avLst/>
          </a:prstGeom>
          <a:solidFill>
            <a:srgbClr val="F4F8F3"/>
          </a:solidFill>
        </p:spPr>
      </p:sp>
      <p:sp>
        <p:nvSpPr>
          <p:cNvPr id="4" name="TextBox 4"/>
          <p:cNvSpPr txBox="1"/>
          <p:nvPr/>
        </p:nvSpPr>
        <p:spPr>
          <a:xfrm>
            <a:off x="548640" y="655320"/>
            <a:ext cx="8284990" cy="1360244"/>
          </a:xfrm>
          <a:prstGeom prst="rect">
            <a:avLst/>
          </a:prstGeom>
        </p:spPr>
        <p:txBody>
          <a:bodyPr lIns="0" tIns="0" rIns="0" bIns="0" rtlCol="0" anchor="t">
            <a:spAutoFit/>
          </a:bodyPr>
          <a:lstStyle/>
          <a:p>
            <a:pPr>
              <a:lnSpc>
                <a:spcPts val="5712"/>
              </a:lnSpc>
            </a:pPr>
            <a:r>
              <a:rPr lang="en-US" sz="2400" b="1" i="1" spc="42">
                <a:latin typeface="Glacial Indifference Bold" panose="020B0604020202020204" charset="0"/>
                <a:ea typeface="+mn-lt"/>
                <a:cs typeface="+mn-lt"/>
              </a:rPr>
              <a:t>Stages of Team Working</a:t>
            </a:r>
          </a:p>
          <a:p>
            <a:pPr>
              <a:lnSpc>
                <a:spcPts val="5712"/>
              </a:lnSpc>
            </a:pPr>
            <a:r>
              <a:rPr lang="en-US" sz="2400" b="1" i="1" spc="42">
                <a:latin typeface="Glacial Indifference Bold" panose="020B0604020202020204" charset="0"/>
                <a:ea typeface="+mn-lt"/>
                <a:cs typeface="+mn-lt"/>
              </a:rPr>
              <a:t> </a:t>
            </a:r>
            <a:r>
              <a:rPr lang="en-US" sz="1100" spc="42">
                <a:latin typeface="Glacial Indifference Bold" panose="020B0604020202020204" charset="0"/>
                <a:ea typeface="+mn-lt"/>
                <a:cs typeface="Arial Hebrew" pitchFamily="2" charset="-79"/>
              </a:rPr>
              <a:t>Bruce Tuckman, 1965   </a:t>
            </a:r>
            <a:endParaRPr lang="en-US" sz="1100">
              <a:latin typeface="Glacial Indifference Bold" panose="020B0604020202020204" charset="0"/>
              <a:cs typeface="Arial Hebrew" pitchFamily="2" charset="-79"/>
            </a:endParaRPr>
          </a:p>
        </p:txBody>
      </p:sp>
      <p:sp>
        <p:nvSpPr>
          <p:cNvPr id="5" name="AutoShape 5"/>
          <p:cNvSpPr/>
          <p:nvPr/>
        </p:nvSpPr>
        <p:spPr>
          <a:xfrm>
            <a:off x="2757535" y="2144041"/>
            <a:ext cx="2072622" cy="4369798"/>
          </a:xfrm>
          <a:prstGeom prst="rect">
            <a:avLst/>
          </a:prstGeom>
          <a:solidFill>
            <a:srgbClr val="F4F8F3"/>
          </a:solidFill>
        </p:spPr>
        <p:txBody>
          <a:bodyPr/>
          <a:lstStyle/>
          <a:p>
            <a:r>
              <a:rPr lang="en-US" spc="16">
                <a:solidFill>
                  <a:srgbClr val="628474"/>
                </a:solidFill>
                <a:latin typeface="Glacial Indifference"/>
              </a:rPr>
              <a:t>.</a:t>
            </a:r>
          </a:p>
          <a:p>
            <a:endParaRPr lang="en-US"/>
          </a:p>
        </p:txBody>
      </p:sp>
      <p:sp>
        <p:nvSpPr>
          <p:cNvPr id="6" name="AutoShape 6"/>
          <p:cNvSpPr/>
          <p:nvPr/>
        </p:nvSpPr>
        <p:spPr>
          <a:xfrm>
            <a:off x="4960371" y="2165510"/>
            <a:ext cx="2072622" cy="4395198"/>
          </a:xfrm>
          <a:prstGeom prst="rect">
            <a:avLst/>
          </a:prstGeom>
          <a:solidFill>
            <a:srgbClr val="F4F8F3"/>
          </a:solidFill>
        </p:spPr>
      </p:sp>
      <p:sp>
        <p:nvSpPr>
          <p:cNvPr id="7" name="AutoShape 7"/>
          <p:cNvSpPr/>
          <p:nvPr/>
        </p:nvSpPr>
        <p:spPr>
          <a:xfrm>
            <a:off x="7091053" y="2155462"/>
            <a:ext cx="2072622" cy="4395198"/>
          </a:xfrm>
          <a:prstGeom prst="rect">
            <a:avLst/>
          </a:prstGeom>
          <a:solidFill>
            <a:srgbClr val="F4F8F3"/>
          </a:solidFill>
        </p:spPr>
      </p:sp>
      <p:grpSp>
        <p:nvGrpSpPr>
          <p:cNvPr id="8" name="Group 8"/>
          <p:cNvGrpSpPr/>
          <p:nvPr/>
        </p:nvGrpSpPr>
        <p:grpSpPr>
          <a:xfrm>
            <a:off x="772942" y="2562261"/>
            <a:ext cx="1624018" cy="1578270"/>
            <a:chOff x="0" y="-47625"/>
            <a:chExt cx="2165357" cy="2104359"/>
          </a:xfrm>
        </p:grpSpPr>
        <p:sp>
          <p:nvSpPr>
            <p:cNvPr id="9" name="TextBox 9"/>
            <p:cNvSpPr txBox="1"/>
            <p:nvPr/>
          </p:nvSpPr>
          <p:spPr>
            <a:xfrm>
              <a:off x="0" y="-47625"/>
              <a:ext cx="2165357" cy="461665"/>
            </a:xfrm>
            <a:prstGeom prst="rect">
              <a:avLst/>
            </a:prstGeom>
          </p:spPr>
          <p:txBody>
            <a:bodyPr lIns="0" tIns="0" rIns="0" bIns="0" rtlCol="0" anchor="t">
              <a:spAutoFit/>
            </a:bodyPr>
            <a:lstStyle/>
            <a:p>
              <a:pPr>
                <a:lnSpc>
                  <a:spcPts val="2940"/>
                </a:lnSpc>
              </a:pPr>
              <a:endParaRPr lang="en-US" sz="2100" spc="273">
                <a:solidFill>
                  <a:srgbClr val="628474"/>
                </a:solidFill>
                <a:latin typeface="Glacial Indifference"/>
              </a:endParaRPr>
            </a:p>
          </p:txBody>
        </p:sp>
        <p:sp>
          <p:nvSpPr>
            <p:cNvPr id="10" name="TextBox 10"/>
            <p:cNvSpPr txBox="1"/>
            <p:nvPr/>
          </p:nvSpPr>
          <p:spPr>
            <a:xfrm>
              <a:off x="0" y="1680562"/>
              <a:ext cx="2165357" cy="376172"/>
            </a:xfrm>
            <a:prstGeom prst="rect">
              <a:avLst/>
            </a:prstGeom>
          </p:spPr>
          <p:txBody>
            <a:bodyPr lIns="0" tIns="0" rIns="0" bIns="0" rtlCol="0" anchor="t">
              <a:spAutoFit/>
            </a:bodyPr>
            <a:lstStyle/>
            <a:p>
              <a:pPr>
                <a:lnSpc>
                  <a:spcPts val="2400"/>
                </a:lnSpc>
              </a:pPr>
              <a:endParaRPr lang="en-US" sz="1600" spc="16">
                <a:solidFill>
                  <a:srgbClr val="628474"/>
                </a:solidFill>
                <a:latin typeface="Glacial Indifference"/>
              </a:endParaRPr>
            </a:p>
          </p:txBody>
        </p:sp>
      </p:grpSp>
      <p:grpSp>
        <p:nvGrpSpPr>
          <p:cNvPr id="11" name="Group 11"/>
          <p:cNvGrpSpPr/>
          <p:nvPr/>
        </p:nvGrpSpPr>
        <p:grpSpPr>
          <a:xfrm>
            <a:off x="772942" y="2538076"/>
            <a:ext cx="1665303" cy="2606557"/>
            <a:chOff x="-2907739" y="-79872"/>
            <a:chExt cx="2220404" cy="3475409"/>
          </a:xfrm>
        </p:grpSpPr>
        <p:sp>
          <p:nvSpPr>
            <p:cNvPr id="12" name="TextBox 12"/>
            <p:cNvSpPr txBox="1"/>
            <p:nvPr/>
          </p:nvSpPr>
          <p:spPr>
            <a:xfrm>
              <a:off x="-2852692" y="-79872"/>
              <a:ext cx="2165357" cy="975481"/>
            </a:xfrm>
            <a:prstGeom prst="rect">
              <a:avLst/>
            </a:prstGeom>
          </p:spPr>
          <p:txBody>
            <a:bodyPr lIns="0" tIns="0" rIns="0" bIns="0" rtlCol="0" anchor="t">
              <a:spAutoFit/>
            </a:bodyPr>
            <a:lstStyle/>
            <a:p>
              <a:pPr>
                <a:lnSpc>
                  <a:spcPts val="2940"/>
                </a:lnSpc>
              </a:pPr>
              <a:r>
                <a:rPr lang="en-US" sz="2100" spc="273">
                  <a:latin typeface="Arial Hebrew" pitchFamily="2" charset="-79"/>
                  <a:cs typeface="Arial Hebrew" pitchFamily="2" charset="-79"/>
                </a:rPr>
                <a:t>Forming Stage </a:t>
              </a:r>
            </a:p>
          </p:txBody>
        </p:sp>
        <p:sp>
          <p:nvSpPr>
            <p:cNvPr id="13" name="TextBox 13"/>
            <p:cNvSpPr txBox="1"/>
            <p:nvPr/>
          </p:nvSpPr>
          <p:spPr>
            <a:xfrm>
              <a:off x="-2907739" y="1378745"/>
              <a:ext cx="2165357" cy="2016792"/>
            </a:xfrm>
            <a:prstGeom prst="rect">
              <a:avLst/>
            </a:prstGeom>
          </p:spPr>
          <p:txBody>
            <a:bodyPr lIns="0" tIns="0" rIns="0" bIns="0" rtlCol="0" anchor="t">
              <a:spAutoFit/>
            </a:bodyPr>
            <a:lstStyle/>
            <a:p>
              <a:pPr marL="285750" indent="-285750">
                <a:lnSpc>
                  <a:spcPct val="150000"/>
                </a:lnSpc>
                <a:buFont typeface="Arial" panose="020B0604020202020204" pitchFamily="34" charset="0"/>
                <a:buChar char="•"/>
              </a:pPr>
              <a:r>
                <a:rPr lang="en-US" spc="16">
                  <a:latin typeface="Arial" panose="020B0604020202020204" pitchFamily="34" charset="0"/>
                  <a:cs typeface="Arial" panose="020B0604020202020204" pitchFamily="34" charset="0"/>
                </a:rPr>
                <a:t>Team members first meet,</a:t>
              </a:r>
              <a:endParaRPr lang="en-US" spc="16">
                <a:solidFill>
                  <a:srgbClr val="628474"/>
                </a:solidFill>
                <a:latin typeface="Arial" panose="020B0604020202020204" pitchFamily="34" charset="0"/>
                <a:cs typeface="Arial" panose="020B0604020202020204" pitchFamily="34" charset="0"/>
              </a:endParaRPr>
            </a:p>
            <a:p>
              <a:pPr marL="285750" indent="-285750">
                <a:lnSpc>
                  <a:spcPts val="2400"/>
                </a:lnSpc>
                <a:buFont typeface="Arial" panose="020B0604020202020204" pitchFamily="34" charset="0"/>
                <a:buChar char="•"/>
              </a:pPr>
              <a:endParaRPr lang="en-US" sz="1100" spc="16">
                <a:latin typeface="Glacial Indifference"/>
              </a:endParaRPr>
            </a:p>
          </p:txBody>
        </p:sp>
      </p:grpSp>
      <p:grpSp>
        <p:nvGrpSpPr>
          <p:cNvPr id="14" name="Group 14"/>
          <p:cNvGrpSpPr/>
          <p:nvPr/>
        </p:nvGrpSpPr>
        <p:grpSpPr>
          <a:xfrm>
            <a:off x="5101102" y="2562261"/>
            <a:ext cx="1657467" cy="2665746"/>
            <a:chOff x="-44599" y="-47625"/>
            <a:chExt cx="2209956" cy="3554325"/>
          </a:xfrm>
        </p:grpSpPr>
        <p:sp>
          <p:nvSpPr>
            <p:cNvPr id="15" name="TextBox 15"/>
            <p:cNvSpPr txBox="1"/>
            <p:nvPr/>
          </p:nvSpPr>
          <p:spPr>
            <a:xfrm>
              <a:off x="0" y="-47625"/>
              <a:ext cx="2165357" cy="461665"/>
            </a:xfrm>
            <a:prstGeom prst="rect">
              <a:avLst/>
            </a:prstGeom>
          </p:spPr>
          <p:txBody>
            <a:bodyPr lIns="0" tIns="0" rIns="0" bIns="0" rtlCol="0" anchor="t">
              <a:spAutoFit/>
            </a:bodyPr>
            <a:lstStyle/>
            <a:p>
              <a:pPr>
                <a:lnSpc>
                  <a:spcPts val="2940"/>
                </a:lnSpc>
              </a:pPr>
              <a:endParaRPr lang="en-US" sz="2100" spc="273">
                <a:solidFill>
                  <a:srgbClr val="628474"/>
                </a:solidFill>
                <a:latin typeface="Glacial Indifference"/>
              </a:endParaRPr>
            </a:p>
          </p:txBody>
        </p:sp>
        <p:sp>
          <p:nvSpPr>
            <p:cNvPr id="16" name="TextBox 16"/>
            <p:cNvSpPr txBox="1"/>
            <p:nvPr/>
          </p:nvSpPr>
          <p:spPr>
            <a:xfrm>
              <a:off x="-44599" y="1359106"/>
              <a:ext cx="2165357" cy="2147594"/>
            </a:xfrm>
            <a:prstGeom prst="rect">
              <a:avLst/>
            </a:prstGeom>
          </p:spPr>
          <p:txBody>
            <a:bodyPr lIns="0" tIns="0" rIns="0" bIns="0" rtlCol="0" anchor="t">
              <a:spAutoFit/>
            </a:bodyPr>
            <a:lstStyle/>
            <a:p>
              <a:pPr marL="171450" indent="-171450">
                <a:lnSpc>
                  <a:spcPct val="150000"/>
                </a:lnSpc>
                <a:buFont typeface="Arial" panose="020B0604020202020204" pitchFamily="34" charset="0"/>
                <a:buChar char="•"/>
              </a:pPr>
              <a:r>
                <a:rPr lang="en-US" spc="16">
                  <a:latin typeface="Arial"/>
                  <a:cs typeface="Arial"/>
                </a:rPr>
                <a:t>Communication starts to get better,</a:t>
              </a:r>
            </a:p>
            <a:p>
              <a:pPr>
                <a:lnSpc>
                  <a:spcPct val="150000"/>
                </a:lnSpc>
              </a:pPr>
              <a:r>
                <a:rPr lang="en-US" spc="16">
                  <a:latin typeface="Arial"/>
                  <a:cs typeface="Arial"/>
                </a:rPr>
                <a:t>,</a:t>
              </a:r>
            </a:p>
          </p:txBody>
        </p:sp>
      </p:grpSp>
      <p:grpSp>
        <p:nvGrpSpPr>
          <p:cNvPr id="17" name="Group 17"/>
          <p:cNvGrpSpPr/>
          <p:nvPr/>
        </p:nvGrpSpPr>
        <p:grpSpPr>
          <a:xfrm>
            <a:off x="7207173" y="2562262"/>
            <a:ext cx="2014562" cy="3377695"/>
            <a:chOff x="-144243" y="-47625"/>
            <a:chExt cx="2309600" cy="4978071"/>
          </a:xfrm>
        </p:grpSpPr>
        <p:sp>
          <p:nvSpPr>
            <p:cNvPr id="18" name="TextBox 18"/>
            <p:cNvSpPr txBox="1"/>
            <p:nvPr/>
          </p:nvSpPr>
          <p:spPr>
            <a:xfrm>
              <a:off x="-144243" y="-47625"/>
              <a:ext cx="2309600" cy="975481"/>
            </a:xfrm>
            <a:prstGeom prst="rect">
              <a:avLst/>
            </a:prstGeom>
          </p:spPr>
          <p:txBody>
            <a:bodyPr wrap="square" lIns="0" tIns="0" rIns="0" bIns="0" rtlCol="0" anchor="t">
              <a:spAutoFit/>
            </a:bodyPr>
            <a:lstStyle/>
            <a:p>
              <a:pPr>
                <a:lnSpc>
                  <a:spcPts val="2940"/>
                </a:lnSpc>
              </a:pPr>
              <a:r>
                <a:rPr lang="en-US" sz="2100" spc="273">
                  <a:latin typeface="Arial Hebrew" pitchFamily="2" charset="-79"/>
                  <a:cs typeface="Arial Hebrew" pitchFamily="2" charset="-79"/>
                </a:rPr>
                <a:t>Performing </a:t>
              </a:r>
            </a:p>
            <a:p>
              <a:pPr>
                <a:lnSpc>
                  <a:spcPts val="2940"/>
                </a:lnSpc>
              </a:pPr>
              <a:r>
                <a:rPr lang="en-US" sz="2100" spc="273">
                  <a:latin typeface="Arial Hebrew" pitchFamily="2" charset="-79"/>
                  <a:cs typeface="Arial Hebrew" pitchFamily="2" charset="-79"/>
                </a:rPr>
                <a:t>Stage </a:t>
              </a:r>
            </a:p>
          </p:txBody>
        </p:sp>
        <p:sp>
          <p:nvSpPr>
            <p:cNvPr id="19" name="TextBox 19"/>
            <p:cNvSpPr txBox="1"/>
            <p:nvPr/>
          </p:nvSpPr>
          <p:spPr>
            <a:xfrm>
              <a:off x="0" y="1187462"/>
              <a:ext cx="2165357" cy="3742984"/>
            </a:xfrm>
            <a:prstGeom prst="rect">
              <a:avLst/>
            </a:prstGeom>
          </p:spPr>
          <p:txBody>
            <a:bodyPr lIns="0" tIns="0" rIns="0" bIns="0" rtlCol="0" anchor="t">
              <a:spAutoFit/>
            </a:bodyPr>
            <a:lstStyle/>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Team have strategies for resolving problems without compromising timelines and progress.</a:t>
              </a:r>
            </a:p>
          </p:txBody>
        </p:sp>
      </p:grpSp>
      <p:sp>
        <p:nvSpPr>
          <p:cNvPr id="20" name="TextBox 12">
            <a:extLst>
              <a:ext uri="{FF2B5EF4-FFF2-40B4-BE49-F238E27FC236}">
                <a16:creationId xmlns:a16="http://schemas.microsoft.com/office/drawing/2014/main" id="{5F1FA71D-CF2A-9746-9B80-6335A0971617}"/>
              </a:ext>
            </a:extLst>
          </p:cNvPr>
          <p:cNvSpPr txBox="1"/>
          <p:nvPr/>
        </p:nvSpPr>
        <p:spPr>
          <a:xfrm>
            <a:off x="3103214" y="2461640"/>
            <a:ext cx="1624018" cy="731611"/>
          </a:xfrm>
          <a:prstGeom prst="rect">
            <a:avLst/>
          </a:prstGeom>
        </p:spPr>
        <p:txBody>
          <a:bodyPr lIns="0" tIns="0" rIns="0" bIns="0" rtlCol="0" anchor="t">
            <a:spAutoFit/>
          </a:bodyPr>
          <a:lstStyle/>
          <a:p>
            <a:pPr>
              <a:lnSpc>
                <a:spcPts val="2940"/>
              </a:lnSpc>
            </a:pPr>
            <a:r>
              <a:rPr lang="en-US" sz="2100" spc="273">
                <a:latin typeface="Arial Hebrew" pitchFamily="2" charset="-79"/>
                <a:cs typeface="Arial Hebrew" pitchFamily="2" charset="-79"/>
              </a:rPr>
              <a:t>Storming  stage </a:t>
            </a:r>
          </a:p>
        </p:txBody>
      </p:sp>
      <p:sp>
        <p:nvSpPr>
          <p:cNvPr id="21" name="TextBox 12">
            <a:extLst>
              <a:ext uri="{FF2B5EF4-FFF2-40B4-BE49-F238E27FC236}">
                <a16:creationId xmlns:a16="http://schemas.microsoft.com/office/drawing/2014/main" id="{F1B608FD-49ED-454D-BA62-FBB7B3A2CF4B}"/>
              </a:ext>
            </a:extLst>
          </p:cNvPr>
          <p:cNvSpPr txBox="1"/>
          <p:nvPr/>
        </p:nvSpPr>
        <p:spPr>
          <a:xfrm>
            <a:off x="5264765" y="2447694"/>
            <a:ext cx="1624018" cy="731611"/>
          </a:xfrm>
          <a:prstGeom prst="rect">
            <a:avLst/>
          </a:prstGeom>
        </p:spPr>
        <p:txBody>
          <a:bodyPr lIns="0" tIns="0" rIns="0" bIns="0" rtlCol="0" anchor="t">
            <a:spAutoFit/>
          </a:bodyPr>
          <a:lstStyle/>
          <a:p>
            <a:pPr>
              <a:lnSpc>
                <a:spcPts val="2940"/>
              </a:lnSpc>
            </a:pPr>
            <a:r>
              <a:rPr lang="en-US" sz="2100" spc="273">
                <a:latin typeface="Arial Hebrew" pitchFamily="2" charset="-79"/>
                <a:cs typeface="Arial Hebrew" pitchFamily="2" charset="-79"/>
              </a:rPr>
              <a:t>Norming  Stage </a:t>
            </a:r>
          </a:p>
        </p:txBody>
      </p:sp>
      <p:sp>
        <p:nvSpPr>
          <p:cNvPr id="23" name="AutoShape 3">
            <a:extLst>
              <a:ext uri="{FF2B5EF4-FFF2-40B4-BE49-F238E27FC236}">
                <a16:creationId xmlns:a16="http://schemas.microsoft.com/office/drawing/2014/main" id="{5F932F23-C26E-C542-AD2B-46A24E32EFCF}"/>
              </a:ext>
            </a:extLst>
          </p:cNvPr>
          <p:cNvSpPr/>
          <p:nvPr/>
        </p:nvSpPr>
        <p:spPr>
          <a:xfrm>
            <a:off x="3367493" y="6601847"/>
            <a:ext cx="3723560" cy="685824"/>
          </a:xfrm>
          <a:prstGeom prst="rect">
            <a:avLst/>
          </a:prstGeom>
          <a:solidFill>
            <a:srgbClr val="C1DBDA"/>
          </a:solidFill>
        </p:spPr>
        <p:txBody>
          <a:bodyPr/>
          <a:lstStyle/>
          <a:p>
            <a:pPr algn="ctr"/>
            <a:r>
              <a:rPr lang="en-US"/>
              <a:t>    </a:t>
            </a:r>
            <a:r>
              <a:rPr lang="en-US">
                <a:latin typeface="Arial Hebrew" pitchFamily="2" charset="-79"/>
                <a:cs typeface="Arial Hebrew" pitchFamily="2" charset="-79"/>
              </a:rPr>
              <a:t>Adjourning stage </a:t>
            </a:r>
          </a:p>
          <a:p>
            <a:r>
              <a:rPr lang="en-US" sz="1200">
                <a:latin typeface="Arial" panose="020B0604020202020204" pitchFamily="34" charset="0"/>
                <a:cs typeface="Arial" panose="020B0604020202020204" pitchFamily="34" charset="0"/>
              </a:rPr>
              <a:t>( Tuckman, Mary Ann Jensen 1977</a:t>
            </a:r>
            <a:r>
              <a:rPr lang="en-US" sz="1100">
                <a:latin typeface="Arial" panose="020B0604020202020204" pitchFamily="34" charset="0"/>
                <a:cs typeface="Arial" panose="020B0604020202020204" pitchFamily="34" charset="0"/>
              </a:rPr>
              <a:t>)</a:t>
            </a:r>
          </a:p>
        </p:txBody>
      </p:sp>
      <p:sp>
        <p:nvSpPr>
          <p:cNvPr id="26" name="TextBox 25">
            <a:extLst>
              <a:ext uri="{FF2B5EF4-FFF2-40B4-BE49-F238E27FC236}">
                <a16:creationId xmlns:a16="http://schemas.microsoft.com/office/drawing/2014/main" id="{FC2FCF13-EE62-AE4E-A2C5-2F04A755FA17}"/>
              </a:ext>
            </a:extLst>
          </p:cNvPr>
          <p:cNvSpPr txBox="1"/>
          <p:nvPr/>
        </p:nvSpPr>
        <p:spPr>
          <a:xfrm>
            <a:off x="2937073" y="3617310"/>
            <a:ext cx="1939727" cy="1123384"/>
          </a:xfrm>
          <a:prstGeom prst="rect">
            <a:avLst/>
          </a:prstGeom>
          <a:noFill/>
        </p:spPr>
        <p:txBody>
          <a:bodyPr wrap="square" lIns="91440" tIns="45720" rIns="91440" bIns="45720" rtlCol="0" anchor="t">
            <a:spAutoFit/>
          </a:bodyPr>
          <a:lstStyle/>
          <a:p>
            <a:pPr marL="285750" indent="-285750">
              <a:lnSpc>
                <a:spcPct val="150000"/>
              </a:lnSpc>
              <a:buFont typeface="Arial" panose="020B0604020202020204" pitchFamily="34" charset="0"/>
              <a:buChar char="•"/>
            </a:pPr>
            <a:r>
              <a:rPr lang="en-US">
                <a:latin typeface="Arial"/>
                <a:cs typeface="Arial"/>
              </a:rPr>
              <a:t>Share ideas,</a:t>
            </a:r>
            <a:endParaRPr lang="en-US">
              <a:latin typeface="Arial"/>
              <a:cs typeface="Calibri"/>
            </a:endParaRPr>
          </a:p>
          <a:p>
            <a:pPr marL="285750" indent="-285750">
              <a:buFont typeface="Arial" panose="020B0604020202020204" pitchFamily="34" charset="0"/>
              <a:buChar char="•"/>
            </a:pPr>
            <a:endParaRPr lang="en-US" sz="11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1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185458" y="0"/>
            <a:ext cx="10124516" cy="1685299"/>
          </a:xfrm>
          <a:prstGeom prst="rect">
            <a:avLst/>
          </a:prstGeom>
          <a:solidFill>
            <a:srgbClr val="C1DBDA"/>
          </a:solidFill>
        </p:spPr>
      </p:sp>
      <p:sp>
        <p:nvSpPr>
          <p:cNvPr id="3" name="AutoShape 3"/>
          <p:cNvSpPr/>
          <p:nvPr/>
        </p:nvSpPr>
        <p:spPr>
          <a:xfrm>
            <a:off x="548640" y="1095211"/>
            <a:ext cx="1891060" cy="1488664"/>
          </a:xfrm>
          <a:prstGeom prst="rect">
            <a:avLst/>
          </a:prstGeom>
          <a:solidFill>
            <a:srgbClr val="628474"/>
          </a:solidFill>
        </p:spPr>
      </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81487" y="1525904"/>
            <a:ext cx="825366" cy="627278"/>
          </a:xfrm>
          <a:prstGeom prst="rect">
            <a:avLst/>
          </a:prstGeom>
        </p:spPr>
      </p:pic>
      <p:grpSp>
        <p:nvGrpSpPr>
          <p:cNvPr id="5" name="Group 5"/>
          <p:cNvGrpSpPr/>
          <p:nvPr/>
        </p:nvGrpSpPr>
        <p:grpSpPr>
          <a:xfrm>
            <a:off x="1526579" y="353977"/>
            <a:ext cx="9390418" cy="6110432"/>
            <a:chOff x="-4915149" y="-4765278"/>
            <a:chExt cx="12520557" cy="8147246"/>
          </a:xfrm>
        </p:grpSpPr>
        <p:sp>
          <p:nvSpPr>
            <p:cNvPr id="6" name="TextBox 6"/>
            <p:cNvSpPr txBox="1"/>
            <p:nvPr/>
          </p:nvSpPr>
          <p:spPr>
            <a:xfrm>
              <a:off x="-4915149" y="-4765278"/>
              <a:ext cx="7605408" cy="1718419"/>
            </a:xfrm>
            <a:prstGeom prst="rect">
              <a:avLst/>
            </a:prstGeom>
          </p:spPr>
          <p:txBody>
            <a:bodyPr wrap="square" lIns="0" tIns="0" rIns="0" bIns="0" rtlCol="0" anchor="t">
              <a:spAutoFit/>
            </a:bodyPr>
            <a:lstStyle/>
            <a:p>
              <a:pPr algn="r">
                <a:lnSpc>
                  <a:spcPts val="5168"/>
                </a:lnSpc>
              </a:pPr>
              <a:r>
                <a:rPr lang="en-US" sz="3800" spc="38">
                  <a:solidFill>
                    <a:srgbClr val="628474"/>
                  </a:solidFill>
                  <a:latin typeface="Glacial Indifference"/>
                </a:rPr>
                <a:t> </a:t>
              </a:r>
            </a:p>
            <a:p>
              <a:pPr algn="r">
                <a:lnSpc>
                  <a:spcPts val="5168"/>
                </a:lnSpc>
              </a:pPr>
              <a:r>
                <a:rPr lang="en-US" sz="3800" spc="38">
                  <a:solidFill>
                    <a:srgbClr val="628474"/>
                  </a:solidFill>
                  <a:latin typeface="Glacial Indifference"/>
                </a:rPr>
                <a:t>Introduction  </a:t>
              </a:r>
            </a:p>
          </p:txBody>
        </p:sp>
        <p:sp>
          <p:nvSpPr>
            <p:cNvPr id="7" name="TextBox 7"/>
            <p:cNvSpPr txBox="1"/>
            <p:nvPr/>
          </p:nvSpPr>
          <p:spPr>
            <a:xfrm>
              <a:off x="0" y="2912364"/>
              <a:ext cx="7605408" cy="469604"/>
            </a:xfrm>
            <a:prstGeom prst="rect">
              <a:avLst/>
            </a:prstGeom>
          </p:spPr>
          <p:txBody>
            <a:bodyPr lIns="0" tIns="0" rIns="0" bIns="0" rtlCol="0" anchor="t">
              <a:spAutoFit/>
            </a:bodyPr>
            <a:lstStyle/>
            <a:p>
              <a:pPr algn="r">
                <a:lnSpc>
                  <a:spcPts val="2940"/>
                </a:lnSpc>
              </a:pPr>
              <a:endParaRPr lang="en-US" sz="2100" spc="273">
                <a:solidFill>
                  <a:srgbClr val="628474"/>
                </a:solidFill>
                <a:latin typeface="Glacial Indifference"/>
              </a:endParaRPr>
            </a:p>
          </p:txBody>
        </p:sp>
      </p:grpSp>
      <p:sp>
        <p:nvSpPr>
          <p:cNvPr id="8" name="TextBox 8"/>
          <p:cNvSpPr txBox="1"/>
          <p:nvPr/>
        </p:nvSpPr>
        <p:spPr>
          <a:xfrm rot="-5400000">
            <a:off x="-766196" y="5025004"/>
            <a:ext cx="2844939" cy="272415"/>
          </a:xfrm>
          <a:prstGeom prst="rect">
            <a:avLst/>
          </a:prstGeom>
        </p:spPr>
        <p:txBody>
          <a:bodyPr lIns="0" tIns="0" rIns="0" bIns="0" rtlCol="0" anchor="t">
            <a:spAutoFit/>
          </a:bodyPr>
          <a:lstStyle/>
          <a:p>
            <a:pPr>
              <a:lnSpc>
                <a:spcPts val="2240"/>
              </a:lnSpc>
            </a:pPr>
            <a:r>
              <a:rPr lang="en-US" sz="1600" spc="96">
                <a:solidFill>
                  <a:srgbClr val="628474"/>
                </a:solidFill>
                <a:latin typeface="Glacial Indifference"/>
              </a:rPr>
              <a:t>UWTSD | 2021</a:t>
            </a:r>
          </a:p>
        </p:txBody>
      </p:sp>
      <p:sp>
        <p:nvSpPr>
          <p:cNvPr id="10" name="Google Shape;71;p14">
            <a:extLst>
              <a:ext uri="{FF2B5EF4-FFF2-40B4-BE49-F238E27FC236}">
                <a16:creationId xmlns:a16="http://schemas.microsoft.com/office/drawing/2014/main" id="{9FD787FA-EAFE-834A-89D1-51C9FF40CFE1}"/>
              </a:ext>
            </a:extLst>
          </p:cNvPr>
          <p:cNvSpPr txBox="1">
            <a:spLocks/>
          </p:cNvSpPr>
          <p:nvPr/>
        </p:nvSpPr>
        <p:spPr>
          <a:xfrm>
            <a:off x="1494170" y="2906733"/>
            <a:ext cx="7633699" cy="4508955"/>
          </a:xfrm>
          <a:prstGeom prst="rect">
            <a:avLst/>
          </a:prstGeom>
        </p:spPr>
        <p:txBody>
          <a:bodyPr spcFirstLastPara="1" wrap="square" lIns="91425" tIns="91425" rIns="91425" bIns="91425" anchor="t" anchorCtr="0">
            <a:normAutofit fontScale="925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04800">
              <a:lnSpc>
                <a:spcPct val="150000"/>
              </a:lnSpc>
              <a:buSzPts val="1200"/>
              <a:buFont typeface="Times New Roman"/>
              <a:buChar char="●"/>
            </a:pPr>
            <a:r>
              <a:rPr lang="en-GB" sz="1600">
                <a:latin typeface="Arial" panose="020B0604020202020204" pitchFamily="34" charset="0"/>
                <a:ea typeface="Times New Roman"/>
                <a:cs typeface="Arial" panose="020B0604020202020204" pitchFamily="34" charset="0"/>
                <a:sym typeface="Times New Roman"/>
              </a:rPr>
              <a:t>Although internal conflicts are unavoidable, organisational leaders must learn to embrace them rather than avoid them. As a result, while there are various strategies for coping with work stressors, such as partnership, cooperation, competition, evasion, and compromise, any method that emphasises leaving issues unresolved is </a:t>
            </a:r>
            <a:r>
              <a:rPr lang="en-GB" sz="1600" err="1">
                <a:latin typeface="Arial" panose="020B0604020202020204" pitchFamily="34" charset="0"/>
                <a:ea typeface="Times New Roman"/>
                <a:cs typeface="Arial" panose="020B0604020202020204" pitchFamily="34" charset="0"/>
                <a:sym typeface="Times New Roman"/>
              </a:rPr>
              <a:t>ineffective.Conflicts</a:t>
            </a:r>
            <a:r>
              <a:rPr lang="en-GB" sz="1600">
                <a:latin typeface="Arial" panose="020B0604020202020204" pitchFamily="34" charset="0"/>
                <a:ea typeface="Times New Roman"/>
                <a:cs typeface="Arial" panose="020B0604020202020204" pitchFamily="34" charset="0"/>
                <a:sym typeface="Times New Roman"/>
              </a:rPr>
              <a:t> frequently have a negative impact on an organization's performance (Bagshaw, 2004). </a:t>
            </a:r>
          </a:p>
          <a:p>
            <a:pPr marL="457200" indent="-304800">
              <a:lnSpc>
                <a:spcPct val="150000"/>
              </a:lnSpc>
              <a:buSzPts val="1200"/>
              <a:buFont typeface="Times New Roman"/>
              <a:buChar char="●"/>
            </a:pPr>
            <a:r>
              <a:rPr lang="en-GB" sz="1600">
                <a:latin typeface="Arial" panose="020B0604020202020204" pitchFamily="34" charset="0"/>
                <a:ea typeface="Times New Roman"/>
                <a:cs typeface="Arial" panose="020B0604020202020204" pitchFamily="34" charset="0"/>
                <a:sym typeface="Times New Roman"/>
              </a:rPr>
              <a:t>Negotiating is a dangerous strategy to conflict management because the primary purpose of organisational leadership is to find mechanisms for addressing difficulties that may impede an organization's performance so that it may give value to its owners (shareholders).People from various cultural, professional, racial, age, and other demographic backgrounds make organisations. Cultural conflicts emerge when people are separated by these contrasts in diversity (Darling,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5" name="AutoShape 5"/>
          <p:cNvSpPr/>
          <p:nvPr/>
        </p:nvSpPr>
        <p:spPr>
          <a:xfrm>
            <a:off x="4453513" y="798488"/>
            <a:ext cx="5330701" cy="6581823"/>
          </a:xfrm>
          <a:prstGeom prst="rect">
            <a:avLst/>
          </a:prstGeom>
          <a:solidFill>
            <a:srgbClr val="628474"/>
          </a:solidFill>
        </p:spPr>
      </p:sp>
      <p:sp>
        <p:nvSpPr>
          <p:cNvPr id="6" name="AutoShape 6"/>
          <p:cNvSpPr/>
          <p:nvPr/>
        </p:nvSpPr>
        <p:spPr>
          <a:xfrm>
            <a:off x="4770567" y="657060"/>
            <a:ext cx="3939209" cy="1479853"/>
          </a:xfrm>
          <a:prstGeom prst="rect">
            <a:avLst/>
          </a:prstGeom>
          <a:solidFill>
            <a:srgbClr val="C1DBDA"/>
          </a:solidFill>
        </p:spPr>
        <p:txBody>
          <a:bodyPr/>
          <a:lstStyle/>
          <a:p>
            <a:pPr algn="ctr">
              <a:lnSpc>
                <a:spcPts val="5168"/>
              </a:lnSpc>
            </a:pPr>
            <a:r>
              <a:rPr lang="en-US" sz="2800" spc="38">
                <a:solidFill>
                  <a:srgbClr val="628474"/>
                </a:solidFill>
                <a:latin typeface="Glacial Indifference"/>
              </a:rPr>
              <a:t>Conflict </a:t>
            </a:r>
          </a:p>
        </p:txBody>
      </p:sp>
      <p:pic>
        <p:nvPicPr>
          <p:cNvPr id="11" name="Picture 11">
            <a:extLst>
              <a:ext uri="{FF2B5EF4-FFF2-40B4-BE49-F238E27FC236}">
                <a16:creationId xmlns:a16="http://schemas.microsoft.com/office/drawing/2014/main" id="{3DE6952E-33BB-CA4D-A216-DDD56C0F30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1835" y="5436704"/>
            <a:ext cx="3215257" cy="1878496"/>
          </a:xfrm>
          <a:prstGeom prst="rect">
            <a:avLst/>
          </a:prstGeom>
        </p:spPr>
      </p:pic>
      <p:pic>
        <p:nvPicPr>
          <p:cNvPr id="12" name="Picture 12">
            <a:extLst>
              <a:ext uri="{FF2B5EF4-FFF2-40B4-BE49-F238E27FC236}">
                <a16:creationId xmlns:a16="http://schemas.microsoft.com/office/drawing/2014/main" id="{426E73CF-3E57-E54C-B503-BF57CD4638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211" y="218275"/>
            <a:ext cx="2798571" cy="1779491"/>
          </a:xfrm>
          <a:prstGeom prst="rect">
            <a:avLst/>
          </a:prstGeom>
        </p:spPr>
      </p:pic>
      <p:sp>
        <p:nvSpPr>
          <p:cNvPr id="2" name="Google Shape;77;p15">
            <a:extLst>
              <a:ext uri="{FF2B5EF4-FFF2-40B4-BE49-F238E27FC236}">
                <a16:creationId xmlns:a16="http://schemas.microsoft.com/office/drawing/2014/main" id="{D3B83E28-080F-B440-81D8-7268DE97705A}"/>
              </a:ext>
            </a:extLst>
          </p:cNvPr>
          <p:cNvSpPr txBox="1">
            <a:spLocks/>
          </p:cNvSpPr>
          <p:nvPr/>
        </p:nvSpPr>
        <p:spPr>
          <a:xfrm>
            <a:off x="225176" y="2713254"/>
            <a:ext cx="8484600" cy="2880000"/>
          </a:xfrm>
          <a:prstGeom prst="rect">
            <a:avLst/>
          </a:prstGeom>
        </p:spPr>
        <p:txBody>
          <a:bodyPr spcFirstLastPara="1" wrap="square" lIns="91425" tIns="91425" rIns="91425" bIns="91425" anchor="t" anchorCtr="0">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04800">
              <a:lnSpc>
                <a:spcPct val="150000"/>
              </a:lnSpc>
              <a:buSzPts val="1200"/>
              <a:buFont typeface="Times New Roman"/>
              <a:buChar char="●"/>
            </a:pPr>
            <a:r>
              <a:rPr lang="en-GB" sz="1700">
                <a:latin typeface="Arial" panose="020B0604020202020204" pitchFamily="34" charset="0"/>
                <a:ea typeface="Times New Roman"/>
                <a:cs typeface="Arial" panose="020B0604020202020204" pitchFamily="34" charset="0"/>
                <a:sym typeface="Times New Roman"/>
              </a:rPr>
              <a:t>Conflict is unavoidable in a functioning organisation or business . People from different country backgrounds are brought together in the workplace. Such individuals hold a variety of viewpoints on a variety of topics that arise in the course of an organization's everyday operations. There are points of parity and disparity since there are so many diverse thoughts and points of view. There are points of parity and disparity since there are so many diverse thoughts and points of view. Conflicts arise as a result of the discrepancies. Workplace conflict is defined by  (</a:t>
            </a:r>
            <a:r>
              <a:rPr lang="en-GB" sz="1700" err="1">
                <a:latin typeface="Arial" panose="020B0604020202020204" pitchFamily="34" charset="0"/>
                <a:ea typeface="Times New Roman"/>
                <a:cs typeface="Arial" panose="020B0604020202020204" pitchFamily="34" charset="0"/>
                <a:sym typeface="Times New Roman"/>
              </a:rPr>
              <a:t>Cloke</a:t>
            </a:r>
            <a:r>
              <a:rPr lang="en-GB" sz="1700">
                <a:latin typeface="Arial" panose="020B0604020202020204" pitchFamily="34" charset="0"/>
                <a:ea typeface="Times New Roman"/>
                <a:cs typeface="Arial" panose="020B0604020202020204" pitchFamily="34" charset="0"/>
                <a:sym typeface="Times New Roman"/>
              </a:rPr>
              <a:t>, 2005 , p. 8) as "problems that generate frequent manifestations of emotions, irritation, and rage."</a:t>
            </a:r>
          </a:p>
          <a:p>
            <a:pPr marL="457200">
              <a:lnSpc>
                <a:spcPct val="150000"/>
              </a:lnSpc>
            </a:pPr>
            <a:endParaRPr lang="en-GB" sz="12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628474"/>
        </a:solidFill>
        <a:effectLst/>
      </p:bgPr>
    </p:bg>
    <p:spTree>
      <p:nvGrpSpPr>
        <p:cNvPr id="1" name=""/>
        <p:cNvGrpSpPr/>
        <p:nvPr/>
      </p:nvGrpSpPr>
      <p:grpSpPr>
        <a:xfrm>
          <a:off x="0" y="0"/>
          <a:ext cx="0" cy="0"/>
          <a:chOff x="0" y="0"/>
          <a:chExt cx="0" cy="0"/>
        </a:xfrm>
      </p:grpSpPr>
      <p:sp>
        <p:nvSpPr>
          <p:cNvPr id="3" name="AutoShape 3"/>
          <p:cNvSpPr/>
          <p:nvPr/>
        </p:nvSpPr>
        <p:spPr>
          <a:xfrm>
            <a:off x="275773" y="351940"/>
            <a:ext cx="6022430" cy="6040120"/>
          </a:xfrm>
          <a:prstGeom prst="rect">
            <a:avLst/>
          </a:prstGeom>
          <a:solidFill>
            <a:srgbClr val="F4F8F3"/>
          </a:solidFill>
        </p:spPr>
      </p:sp>
      <p:sp>
        <p:nvSpPr>
          <p:cNvPr id="11" name="TextBox 7">
            <a:extLst>
              <a:ext uri="{FF2B5EF4-FFF2-40B4-BE49-F238E27FC236}">
                <a16:creationId xmlns:a16="http://schemas.microsoft.com/office/drawing/2014/main" id="{2C204BF8-678A-5C45-BE38-BD1BA287EC55}"/>
              </a:ext>
            </a:extLst>
          </p:cNvPr>
          <p:cNvSpPr txBox="1"/>
          <p:nvPr/>
        </p:nvSpPr>
        <p:spPr>
          <a:xfrm>
            <a:off x="6298203" y="2781300"/>
            <a:ext cx="2906757" cy="1695450"/>
          </a:xfrm>
          <a:prstGeom prst="rect">
            <a:avLst/>
          </a:prstGeom>
        </p:spPr>
        <p:txBody>
          <a:bodyPr lIns="0" tIns="0" rIns="0" bIns="0" rtlCol="0" anchor="t">
            <a:spAutoFit/>
          </a:bodyPr>
          <a:lstStyle/>
          <a:p>
            <a:pPr>
              <a:lnSpc>
                <a:spcPts val="2700"/>
              </a:lnSpc>
            </a:pPr>
            <a:r>
              <a:rPr lang="en-US" sz="1800" spc="18">
                <a:solidFill>
                  <a:srgbClr val="628474"/>
                </a:solidFill>
                <a:latin typeface="Glacial Indifference"/>
              </a:rPr>
              <a:t>Presentations are communication tools that can be demonstrations, lectures, speeches, and more</a:t>
            </a:r>
          </a:p>
        </p:txBody>
      </p:sp>
      <p:sp>
        <p:nvSpPr>
          <p:cNvPr id="2" name="Google Shape;84;p16">
            <a:extLst>
              <a:ext uri="{FF2B5EF4-FFF2-40B4-BE49-F238E27FC236}">
                <a16:creationId xmlns:a16="http://schemas.microsoft.com/office/drawing/2014/main" id="{CF54BCA6-1531-434A-B031-C865358B2C34}"/>
              </a:ext>
            </a:extLst>
          </p:cNvPr>
          <p:cNvSpPr txBox="1">
            <a:spLocks/>
          </p:cNvSpPr>
          <p:nvPr/>
        </p:nvSpPr>
        <p:spPr>
          <a:xfrm>
            <a:off x="413100" y="1649401"/>
            <a:ext cx="8419200" cy="235481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04800">
              <a:lnSpc>
                <a:spcPct val="150000"/>
              </a:lnSpc>
              <a:buSzPts val="1200"/>
              <a:buFont typeface="Times New Roman"/>
              <a:buChar char="●"/>
            </a:pPr>
            <a:r>
              <a:rPr lang="en-GB" sz="1600">
                <a:latin typeface="Arial" panose="020B0604020202020204" pitchFamily="34" charset="0"/>
                <a:ea typeface="Times New Roman"/>
                <a:cs typeface="Arial" panose="020B0604020202020204" pitchFamily="34" charset="0"/>
                <a:sym typeface="Times New Roman"/>
              </a:rPr>
              <a:t>Workplace disagreements can be categorised into two types: caustic and productive. Personality clashes are common in destructive conflicts. When people are unable to get along with one another, this occurs. This form of professional conflict is frequently </a:t>
            </a:r>
            <a:r>
              <a:rPr lang="en-GB" sz="1600" err="1">
                <a:latin typeface="Arial" panose="020B0604020202020204" pitchFamily="34" charset="0"/>
                <a:ea typeface="Times New Roman"/>
                <a:cs typeface="Arial" panose="020B0604020202020204" pitchFamily="34" charset="0"/>
                <a:sym typeface="Times New Roman"/>
              </a:rPr>
              <a:t>fueled</a:t>
            </a:r>
            <a:r>
              <a:rPr lang="en-GB" sz="1600">
                <a:latin typeface="Arial" panose="020B0604020202020204" pitchFamily="34" charset="0"/>
                <a:ea typeface="Times New Roman"/>
                <a:cs typeface="Arial" panose="020B0604020202020204" pitchFamily="34" charset="0"/>
                <a:sym typeface="Times New Roman"/>
              </a:rPr>
              <a:t> by emotion and preconceived notions about someone else's motives and </a:t>
            </a:r>
            <a:r>
              <a:rPr lang="en-GB" sz="1600" err="1">
                <a:latin typeface="Arial" panose="020B0604020202020204" pitchFamily="34" charset="0"/>
                <a:ea typeface="Times New Roman"/>
                <a:cs typeface="Arial" panose="020B0604020202020204" pitchFamily="34" charset="0"/>
                <a:sym typeface="Times New Roman"/>
              </a:rPr>
              <a:t>character.A</a:t>
            </a:r>
            <a:r>
              <a:rPr lang="en-GB" sz="1600">
                <a:latin typeface="Arial" panose="020B0604020202020204" pitchFamily="34" charset="0"/>
                <a:ea typeface="Times New Roman"/>
                <a:cs typeface="Arial" panose="020B0604020202020204" pitchFamily="34" charset="0"/>
                <a:sym typeface="Times New Roman"/>
              </a:rPr>
              <a:t> team leader, for example, may chastise someone for being late because the team member is lazy and disrespectful (De Bono, 2008).</a:t>
            </a:r>
          </a:p>
          <a:p>
            <a:pPr marL="457200" indent="-304800">
              <a:lnSpc>
                <a:spcPct val="150000"/>
              </a:lnSpc>
              <a:buSzPts val="1200"/>
              <a:buFont typeface="Times New Roman"/>
              <a:buChar char="●"/>
            </a:pPr>
            <a:r>
              <a:rPr lang="en-GB" sz="1600">
                <a:latin typeface="Arial" panose="020B0604020202020204" pitchFamily="34" charset="0"/>
                <a:ea typeface="Times New Roman"/>
                <a:cs typeface="Arial" panose="020B0604020202020204" pitchFamily="34" charset="0"/>
                <a:sym typeface="Times New Roman"/>
              </a:rPr>
              <a:t>Unless he or she is not one of the "favoured children," the team member believes the team leader is out to "get" him or her. The second type happens when people have various perspectives on judgments and ideas related to a specific profession or task.</a:t>
            </a:r>
          </a:p>
        </p:txBody>
      </p:sp>
      <p:sp>
        <p:nvSpPr>
          <p:cNvPr id="15" name="TextBox 14">
            <a:extLst>
              <a:ext uri="{FF2B5EF4-FFF2-40B4-BE49-F238E27FC236}">
                <a16:creationId xmlns:a16="http://schemas.microsoft.com/office/drawing/2014/main" id="{5D2AF1AF-992B-405F-AD8A-25E063445778}"/>
              </a:ext>
            </a:extLst>
          </p:cNvPr>
          <p:cNvSpPr txBox="1"/>
          <p:nvPr/>
        </p:nvSpPr>
        <p:spPr>
          <a:xfrm>
            <a:off x="176876" y="687324"/>
            <a:ext cx="4875142" cy="720710"/>
          </a:xfrm>
          <a:prstGeom prst="rect">
            <a:avLst/>
          </a:prstGeom>
          <a:noFill/>
        </p:spPr>
        <p:txBody>
          <a:bodyPr wrap="square">
            <a:spAutoFit/>
          </a:bodyPr>
          <a:lstStyle/>
          <a:p>
            <a:pPr algn="ctr">
              <a:lnSpc>
                <a:spcPts val="5168"/>
              </a:lnSpc>
            </a:pPr>
            <a:r>
              <a:rPr lang="en-US" sz="4000" spc="38">
                <a:solidFill>
                  <a:srgbClr val="628474"/>
                </a:solidFill>
                <a:latin typeface="Glacial Indifference"/>
              </a:rPr>
              <a:t>Causes of Conflict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6490967" y="-20658"/>
            <a:ext cx="3726274" cy="7555895"/>
          </a:xfrm>
          <a:prstGeom prst="rect">
            <a:avLst/>
          </a:prstGeom>
          <a:solidFill>
            <a:srgbClr val="628474"/>
          </a:solidFill>
        </p:spPr>
      </p:sp>
      <p:sp>
        <p:nvSpPr>
          <p:cNvPr id="3" name="AutoShape 3"/>
          <p:cNvSpPr/>
          <p:nvPr/>
        </p:nvSpPr>
        <p:spPr>
          <a:xfrm>
            <a:off x="271943" y="634404"/>
            <a:ext cx="3447415" cy="1492445"/>
          </a:xfrm>
          <a:prstGeom prst="rect">
            <a:avLst/>
          </a:prstGeom>
          <a:solidFill>
            <a:srgbClr val="C1DBDA"/>
          </a:solidFill>
        </p:spPr>
      </p:sp>
      <p:sp>
        <p:nvSpPr>
          <p:cNvPr id="5" name="TextBox 5"/>
          <p:cNvSpPr txBox="1"/>
          <p:nvPr/>
        </p:nvSpPr>
        <p:spPr>
          <a:xfrm>
            <a:off x="467139" y="683445"/>
            <a:ext cx="5486399" cy="2109451"/>
          </a:xfrm>
          <a:prstGeom prst="rect">
            <a:avLst/>
          </a:prstGeom>
        </p:spPr>
        <p:txBody>
          <a:bodyPr wrap="square" lIns="0" tIns="0" rIns="0" bIns="0" rtlCol="0" anchor="t">
            <a:spAutoFit/>
          </a:bodyPr>
          <a:lstStyle/>
          <a:p>
            <a:pPr>
              <a:lnSpc>
                <a:spcPts val="5520"/>
              </a:lnSpc>
            </a:pPr>
            <a:r>
              <a:rPr lang="en-US" sz="4800" spc="38">
                <a:solidFill>
                  <a:schemeClr val="bg2">
                    <a:lumMod val="10000"/>
                  </a:schemeClr>
                </a:solidFill>
                <a:latin typeface="Glacial Indifference"/>
              </a:rPr>
              <a:t>Solutions of Workplace Conflicts </a:t>
            </a:r>
          </a:p>
          <a:p>
            <a:pPr>
              <a:lnSpc>
                <a:spcPts val="5520"/>
              </a:lnSpc>
            </a:pPr>
            <a:endParaRPr lang="en-US" sz="4600" spc="138">
              <a:latin typeface="Glacial Indifference Bold"/>
            </a:endParaRPr>
          </a:p>
        </p:txBody>
      </p:sp>
      <p:sp>
        <p:nvSpPr>
          <p:cNvPr id="4" name="Google Shape;90;p17">
            <a:extLst>
              <a:ext uri="{FF2B5EF4-FFF2-40B4-BE49-F238E27FC236}">
                <a16:creationId xmlns:a16="http://schemas.microsoft.com/office/drawing/2014/main" id="{6D8BF06C-C429-7D49-BA89-EEC5CCB8B34D}"/>
              </a:ext>
            </a:extLst>
          </p:cNvPr>
          <p:cNvSpPr txBox="1">
            <a:spLocks/>
          </p:cNvSpPr>
          <p:nvPr/>
        </p:nvSpPr>
        <p:spPr>
          <a:xfrm>
            <a:off x="351456" y="2953247"/>
            <a:ext cx="8214300" cy="28965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04800">
              <a:lnSpc>
                <a:spcPct val="150000"/>
              </a:lnSpc>
              <a:buSzPts val="1200"/>
              <a:buFont typeface="Times New Roman"/>
              <a:buChar char="●"/>
            </a:pPr>
            <a:r>
              <a:rPr lang="en-GB" sz="1600">
                <a:latin typeface="Arial" panose="020B0604020202020204" pitchFamily="34" charset="0"/>
                <a:ea typeface="Times New Roman"/>
                <a:cs typeface="Arial" panose="020B0604020202020204" pitchFamily="34" charset="0"/>
                <a:sym typeface="Times New Roman"/>
              </a:rPr>
              <a:t>Performance-based reimbursement is a payment system in which people are rewarded in the quantity of work or product they provide. The payment of salespeople on commission based on the number of sales completed is an excellent illustration of this payment </a:t>
            </a:r>
            <a:r>
              <a:rPr lang="en-GB" sz="1600" err="1">
                <a:latin typeface="Arial" panose="020B0604020202020204" pitchFamily="34" charset="0"/>
                <a:ea typeface="Times New Roman"/>
                <a:cs typeface="Arial" panose="020B0604020202020204" pitchFamily="34" charset="0"/>
                <a:sym typeface="Times New Roman"/>
              </a:rPr>
              <a:t>structure.Accepting</a:t>
            </a:r>
            <a:r>
              <a:rPr lang="en-GB" sz="1600">
                <a:latin typeface="Arial" panose="020B0604020202020204" pitchFamily="34" charset="0"/>
                <a:ea typeface="Times New Roman"/>
                <a:cs typeface="Arial" panose="020B0604020202020204" pitchFamily="34" charset="0"/>
                <a:sym typeface="Times New Roman"/>
              </a:rPr>
              <a:t> a disagreement as the status quo and then avoiding it may be a feasible response to workplace problems in the hopes that the conflict will go away (</a:t>
            </a:r>
            <a:r>
              <a:rPr lang="en-GB" sz="1600" err="1">
                <a:latin typeface="Arial" panose="020B0604020202020204" pitchFamily="34" charset="0"/>
                <a:ea typeface="Times New Roman"/>
                <a:cs typeface="Arial" panose="020B0604020202020204" pitchFamily="34" charset="0"/>
                <a:sym typeface="Times New Roman"/>
              </a:rPr>
              <a:t>Collinsin</a:t>
            </a:r>
            <a:r>
              <a:rPr lang="en-GB" sz="1600">
                <a:latin typeface="Arial" panose="020B0604020202020204" pitchFamily="34" charset="0"/>
                <a:ea typeface="Times New Roman"/>
                <a:cs typeface="Arial" panose="020B0604020202020204" pitchFamily="34" charset="0"/>
                <a:sym typeface="Times New Roman"/>
              </a:rPr>
              <a:t> &amp; Rourke, 2005)</a:t>
            </a:r>
          </a:p>
          <a:p>
            <a:pPr marL="457200" indent="-304800">
              <a:lnSpc>
                <a:spcPct val="150000"/>
              </a:lnSpc>
              <a:buSzPts val="1200"/>
              <a:buFont typeface="Times New Roman"/>
              <a:buChar char="●"/>
            </a:pPr>
            <a:r>
              <a:rPr lang="en-GB" sz="1600">
                <a:latin typeface="Arial" panose="020B0604020202020204" pitchFamily="34" charset="0"/>
                <a:ea typeface="Times New Roman"/>
                <a:cs typeface="Arial" panose="020B0604020202020204" pitchFamily="34" charset="0"/>
                <a:sym typeface="Times New Roman"/>
              </a:rPr>
              <a:t>When an organization's culture emphasises the importance of diversity differences in contributing to and explaining workplace behaviours, performance levels, stigmatisation of various people's talents, and stereotyping of people from a particular cultural background, harsh confrontations are unavoidable (Nugent, 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9A4861-B2E1-4190-AD17-388D2B2F5CA7}"/>
              </a:ext>
            </a:extLst>
          </p:cNvPr>
          <p:cNvSpPr txBox="1"/>
          <p:nvPr/>
        </p:nvSpPr>
        <p:spPr>
          <a:xfrm>
            <a:off x="1898373" y="2613991"/>
            <a:ext cx="7116417" cy="1569660"/>
          </a:xfrm>
          <a:prstGeom prst="rect">
            <a:avLst/>
          </a:prstGeom>
          <a:noFill/>
        </p:spPr>
        <p:txBody>
          <a:bodyPr wrap="square" rtlCol="0">
            <a:spAutoFit/>
          </a:bodyPr>
          <a:lstStyle/>
          <a:p>
            <a:r>
              <a:rPr lang="en-GB" sz="9600"/>
              <a:t>Questions ? </a:t>
            </a:r>
          </a:p>
        </p:txBody>
      </p:sp>
      <p:sp>
        <p:nvSpPr>
          <p:cNvPr id="3" name="AutoShape 3">
            <a:extLst>
              <a:ext uri="{FF2B5EF4-FFF2-40B4-BE49-F238E27FC236}">
                <a16:creationId xmlns:a16="http://schemas.microsoft.com/office/drawing/2014/main" id="{5FEA5C8B-30F9-41E5-9BD5-7FC73C09CEF3}"/>
              </a:ext>
            </a:extLst>
          </p:cNvPr>
          <p:cNvSpPr/>
          <p:nvPr/>
        </p:nvSpPr>
        <p:spPr>
          <a:xfrm>
            <a:off x="1285735" y="1121546"/>
            <a:ext cx="7391127" cy="1492445"/>
          </a:xfrm>
          <a:prstGeom prst="rect">
            <a:avLst/>
          </a:prstGeom>
          <a:solidFill>
            <a:srgbClr val="C1DBDA"/>
          </a:solidFill>
        </p:spPr>
      </p:sp>
    </p:spTree>
    <p:extLst>
      <p:ext uri="{BB962C8B-B14F-4D97-AF65-F5344CB8AC3E}">
        <p14:creationId xmlns:p14="http://schemas.microsoft.com/office/powerpoint/2010/main" val="41506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3"/>
        </a:solidFill>
        <a:effectLst/>
      </p:bgPr>
    </p:bg>
    <p:spTree>
      <p:nvGrpSpPr>
        <p:cNvPr id="1" name=""/>
        <p:cNvGrpSpPr/>
        <p:nvPr/>
      </p:nvGrpSpPr>
      <p:grpSpPr>
        <a:xfrm>
          <a:off x="0" y="0"/>
          <a:ext cx="0" cy="0"/>
          <a:chOff x="0" y="0"/>
          <a:chExt cx="0" cy="0"/>
        </a:xfrm>
      </p:grpSpPr>
      <p:sp>
        <p:nvSpPr>
          <p:cNvPr id="2" name="AutoShape 2"/>
          <p:cNvSpPr/>
          <p:nvPr/>
        </p:nvSpPr>
        <p:spPr>
          <a:xfrm>
            <a:off x="-185458" y="-22033"/>
            <a:ext cx="10124516" cy="1304299"/>
          </a:xfrm>
          <a:prstGeom prst="rect">
            <a:avLst/>
          </a:prstGeom>
          <a:solidFill>
            <a:srgbClr val="C1DBDA"/>
          </a:solidFill>
        </p:spPr>
      </p:sp>
      <p:grpSp>
        <p:nvGrpSpPr>
          <p:cNvPr id="3" name="Group 3"/>
          <p:cNvGrpSpPr/>
          <p:nvPr/>
        </p:nvGrpSpPr>
        <p:grpSpPr>
          <a:xfrm>
            <a:off x="-1651" y="-21101"/>
            <a:ext cx="4804607" cy="2438984"/>
            <a:chOff x="878660" y="-178190"/>
            <a:chExt cx="5264782" cy="3251979"/>
          </a:xfrm>
        </p:grpSpPr>
        <p:sp>
          <p:nvSpPr>
            <p:cNvPr id="4" name="AutoShape 4"/>
            <p:cNvSpPr/>
            <p:nvPr/>
          </p:nvSpPr>
          <p:spPr>
            <a:xfrm>
              <a:off x="878660" y="-178190"/>
              <a:ext cx="3237813" cy="3251979"/>
            </a:xfrm>
            <a:prstGeom prst="rect">
              <a:avLst/>
            </a:prstGeom>
            <a:solidFill>
              <a:srgbClr val="628474"/>
            </a:solidFill>
          </p:spPr>
        </p:sp>
        <p:sp>
          <p:nvSpPr>
            <p:cNvPr id="5" name="TextBox 5"/>
            <p:cNvSpPr txBox="1"/>
            <p:nvPr/>
          </p:nvSpPr>
          <p:spPr>
            <a:xfrm>
              <a:off x="1298972" y="818742"/>
              <a:ext cx="4844470" cy="948977"/>
            </a:xfrm>
            <a:prstGeom prst="rect">
              <a:avLst/>
            </a:prstGeom>
          </p:spPr>
          <p:txBody>
            <a:bodyPr wrap="square" lIns="0" tIns="0" rIns="0" bIns="0" rtlCol="0" anchor="t">
              <a:spAutoFit/>
            </a:bodyPr>
            <a:lstStyle/>
            <a:p>
              <a:pPr>
                <a:lnSpc>
                  <a:spcPts val="5786"/>
                </a:lnSpc>
              </a:pPr>
              <a:r>
                <a:rPr lang="en-US" sz="2400" spc="144">
                  <a:latin typeface="Arial Black"/>
                </a:rPr>
                <a:t>References</a:t>
              </a:r>
              <a:r>
                <a:rPr lang="en-US" sz="4800" spc="144">
                  <a:solidFill>
                    <a:srgbClr val="F4F8F3"/>
                  </a:solidFill>
                  <a:latin typeface="Glacial Indifference Bold"/>
                </a:rPr>
                <a:t> </a:t>
              </a:r>
            </a:p>
          </p:txBody>
        </p:sp>
      </p:grpSp>
      <p:sp>
        <p:nvSpPr>
          <p:cNvPr id="6" name="TextBox 6"/>
          <p:cNvSpPr txBox="1"/>
          <p:nvPr/>
        </p:nvSpPr>
        <p:spPr>
          <a:xfrm rot="16200000">
            <a:off x="-1013091" y="5713611"/>
            <a:ext cx="2494667" cy="272415"/>
          </a:xfrm>
          <a:prstGeom prst="rect">
            <a:avLst/>
          </a:prstGeom>
        </p:spPr>
        <p:txBody>
          <a:bodyPr lIns="0" tIns="0" rIns="0" bIns="0" rtlCol="0" anchor="t">
            <a:spAutoFit/>
          </a:bodyPr>
          <a:lstStyle/>
          <a:p>
            <a:pPr>
              <a:lnSpc>
                <a:spcPts val="2240"/>
              </a:lnSpc>
            </a:pPr>
            <a:r>
              <a:rPr lang="en-US" sz="1600" spc="96" err="1">
                <a:solidFill>
                  <a:srgbClr val="628474"/>
                </a:solidFill>
                <a:latin typeface="Glacial Indifference"/>
              </a:rPr>
              <a:t>Uwtsd</a:t>
            </a:r>
            <a:r>
              <a:rPr lang="en-US" sz="1600" spc="96">
                <a:solidFill>
                  <a:srgbClr val="628474"/>
                </a:solidFill>
                <a:latin typeface="Glacial Indifference"/>
              </a:rPr>
              <a:t> | 2021</a:t>
            </a:r>
          </a:p>
        </p:txBody>
      </p:sp>
      <p:grpSp>
        <p:nvGrpSpPr>
          <p:cNvPr id="7" name="Group 7"/>
          <p:cNvGrpSpPr/>
          <p:nvPr/>
        </p:nvGrpSpPr>
        <p:grpSpPr>
          <a:xfrm>
            <a:off x="534944" y="4218479"/>
            <a:ext cx="8536373" cy="1609610"/>
            <a:chOff x="0" y="2018160"/>
            <a:chExt cx="6739946" cy="1905419"/>
          </a:xfrm>
        </p:grpSpPr>
        <p:sp>
          <p:nvSpPr>
            <p:cNvPr id="11" name="TextBox 11"/>
            <p:cNvSpPr txBox="1"/>
            <p:nvPr/>
          </p:nvSpPr>
          <p:spPr>
            <a:xfrm>
              <a:off x="0" y="2018160"/>
              <a:ext cx="6739946" cy="375725"/>
            </a:xfrm>
            <a:prstGeom prst="rect">
              <a:avLst/>
            </a:prstGeom>
          </p:spPr>
          <p:txBody>
            <a:bodyPr lIns="0" tIns="0" rIns="0" bIns="0" rtlCol="0" anchor="t">
              <a:spAutoFit/>
            </a:bodyPr>
            <a:lstStyle/>
            <a:p>
              <a:pPr algn="r">
                <a:lnSpc>
                  <a:spcPts val="2700"/>
                </a:lnSpc>
              </a:pPr>
              <a:endParaRPr lang="en-US" spc="18">
                <a:solidFill>
                  <a:srgbClr val="628474"/>
                </a:solidFill>
                <a:latin typeface="Glacial Indifference"/>
              </a:endParaRPr>
            </a:p>
          </p:txBody>
        </p:sp>
        <p:sp>
          <p:nvSpPr>
            <p:cNvPr id="12" name="TextBox 12"/>
            <p:cNvSpPr txBox="1"/>
            <p:nvPr/>
          </p:nvSpPr>
          <p:spPr>
            <a:xfrm>
              <a:off x="0" y="3009599"/>
              <a:ext cx="6739946" cy="409882"/>
            </a:xfrm>
            <a:prstGeom prst="rect">
              <a:avLst/>
            </a:prstGeom>
          </p:spPr>
          <p:txBody>
            <a:bodyPr lIns="0" tIns="0" rIns="0" bIns="0" rtlCol="0" anchor="t">
              <a:spAutoFit/>
            </a:bodyPr>
            <a:lstStyle/>
            <a:p>
              <a:pPr algn="r">
                <a:lnSpc>
                  <a:spcPts val="2940"/>
                </a:lnSpc>
              </a:pPr>
              <a:endParaRPr lang="en-US" sz="2100" spc="273">
                <a:solidFill>
                  <a:srgbClr val="628474"/>
                </a:solidFill>
                <a:latin typeface="Glacial Indifference"/>
              </a:endParaRPr>
            </a:p>
          </p:txBody>
        </p:sp>
        <p:sp>
          <p:nvSpPr>
            <p:cNvPr id="13" name="TextBox 13"/>
            <p:cNvSpPr txBox="1"/>
            <p:nvPr/>
          </p:nvSpPr>
          <p:spPr>
            <a:xfrm>
              <a:off x="0" y="3547854"/>
              <a:ext cx="6739946" cy="375725"/>
            </a:xfrm>
            <a:prstGeom prst="rect">
              <a:avLst/>
            </a:prstGeom>
          </p:spPr>
          <p:txBody>
            <a:bodyPr lIns="0" tIns="0" rIns="0" bIns="0" rtlCol="0" anchor="t">
              <a:spAutoFit/>
            </a:bodyPr>
            <a:lstStyle/>
            <a:p>
              <a:pPr algn="r">
                <a:lnSpc>
                  <a:spcPts val="2700"/>
                </a:lnSpc>
              </a:pPr>
              <a:endParaRPr lang="en-US" sz="1800" spc="18">
                <a:solidFill>
                  <a:srgbClr val="628474"/>
                </a:solidFill>
                <a:latin typeface="Glacial Indifference"/>
              </a:endParaRPr>
            </a:p>
          </p:txBody>
        </p:sp>
      </p:grpSp>
      <p:sp>
        <p:nvSpPr>
          <p:cNvPr id="17" name="TextBox 16">
            <a:extLst>
              <a:ext uri="{FF2B5EF4-FFF2-40B4-BE49-F238E27FC236}">
                <a16:creationId xmlns:a16="http://schemas.microsoft.com/office/drawing/2014/main" id="{3851D277-F685-4CE3-932B-BD51F98F7ABC}"/>
              </a:ext>
            </a:extLst>
          </p:cNvPr>
          <p:cNvSpPr txBox="1"/>
          <p:nvPr/>
        </p:nvSpPr>
        <p:spPr>
          <a:xfrm>
            <a:off x="234241" y="2503626"/>
            <a:ext cx="9605497"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gn="just">
              <a:buFont typeface="Arial" panose="020B0604020202020204" pitchFamily="34" charset="0"/>
              <a:buChar char="•"/>
            </a:pPr>
            <a:r>
              <a:rPr lang="en-GB" sz="1200">
                <a:latin typeface="+mj-lt"/>
                <a:cs typeface="Arial"/>
              </a:rPr>
              <a:t>Gretchen. A, 2019. Mastering Collaboration: Make Working Together Less Painful And More Productive. O’ Reilly , California .</a:t>
            </a:r>
          </a:p>
          <a:p>
            <a:pPr marL="171450" indent="-171450" algn="just">
              <a:buFont typeface="Arial" panose="020B0604020202020204" pitchFamily="34" charset="0"/>
              <a:buChar char="•"/>
            </a:pPr>
            <a:endParaRPr lang="en-GB" sz="1200">
              <a:latin typeface="+mj-lt"/>
              <a:ea typeface="+mn-lt"/>
              <a:cs typeface="Arial"/>
            </a:endParaRPr>
          </a:p>
          <a:p>
            <a:pPr marL="171450" indent="-171450" algn="just">
              <a:buFont typeface="Arial" panose="020B0604020202020204" pitchFamily="34" charset="0"/>
              <a:buChar char="•"/>
            </a:pPr>
            <a:r>
              <a:rPr lang="en-GB" sz="1200" err="1">
                <a:latin typeface="+mj-lt"/>
                <a:ea typeface="+mn-lt"/>
                <a:cs typeface="+mn-lt"/>
              </a:rPr>
              <a:t>Maund</a:t>
            </a:r>
            <a:r>
              <a:rPr lang="en-GB" sz="1200">
                <a:latin typeface="+mj-lt"/>
                <a:ea typeface="+mn-lt"/>
                <a:cs typeface="+mn-lt"/>
              </a:rPr>
              <a:t>, A., </a:t>
            </a:r>
            <a:r>
              <a:rPr lang="en-GB" sz="1200" err="1">
                <a:latin typeface="+mj-lt"/>
                <a:ea typeface="+mn-lt"/>
                <a:cs typeface="+mn-lt"/>
              </a:rPr>
              <a:t>Schriek</a:t>
            </a:r>
            <a:r>
              <a:rPr lang="en-GB" sz="1200">
                <a:latin typeface="+mj-lt"/>
                <a:ea typeface="+mn-lt"/>
                <a:cs typeface="+mn-lt"/>
              </a:rPr>
              <a:t>, M., &amp; </a:t>
            </a:r>
            <a:r>
              <a:rPr lang="en-GB" sz="1200" err="1">
                <a:latin typeface="+mj-lt"/>
                <a:ea typeface="+mn-lt"/>
                <a:cs typeface="+mn-lt"/>
              </a:rPr>
              <a:t>Tinkler,P</a:t>
            </a:r>
            <a:r>
              <a:rPr lang="en-GB" sz="1200">
                <a:latin typeface="+mj-lt"/>
                <a:ea typeface="+mn-lt"/>
                <a:cs typeface="+mn-lt"/>
              </a:rPr>
              <a:t>. K. (2017) (Eds.). </a:t>
            </a:r>
            <a:r>
              <a:rPr lang="en-GB" sz="1200" i="1">
                <a:latin typeface="+mj-lt"/>
                <a:ea typeface="+mn-lt"/>
                <a:cs typeface="+mn-lt"/>
              </a:rPr>
              <a:t>Certificate in Higher Education: Skills for the Workplace Student Yearbook. </a:t>
            </a:r>
            <a:r>
              <a:rPr lang="en-GB" sz="1200">
                <a:latin typeface="+mj-lt"/>
                <a:ea typeface="+mn-lt"/>
                <a:cs typeface="+mn-lt"/>
              </a:rPr>
              <a:t>London: Sage.</a:t>
            </a:r>
            <a:endParaRPr lang="en-GB" sz="2000">
              <a:latin typeface="+mj-lt"/>
            </a:endParaRPr>
          </a:p>
          <a:p>
            <a:pPr marL="171450" indent="-171450" algn="just">
              <a:buFont typeface="Arial" panose="020B0604020202020204" pitchFamily="34" charset="0"/>
              <a:buChar char="•"/>
            </a:pPr>
            <a:endParaRPr lang="en-GB" sz="1200">
              <a:latin typeface="+mj-lt"/>
              <a:ea typeface="+mn-lt"/>
              <a:cs typeface="+mn-lt"/>
            </a:endParaRPr>
          </a:p>
          <a:p>
            <a:pPr marL="171450" indent="-171450" algn="just">
              <a:buFont typeface="Arial" panose="020B0604020202020204" pitchFamily="34" charset="0"/>
              <a:buChar char="•"/>
            </a:pPr>
            <a:r>
              <a:rPr lang="en-GB" sz="1200">
                <a:latin typeface="+mj-lt"/>
                <a:ea typeface="+mn-lt"/>
                <a:cs typeface="+mn-lt"/>
              </a:rPr>
              <a:t>Tuckman, B. W. (1965) 'Developmental sequence in small groups',  </a:t>
            </a:r>
            <a:r>
              <a:rPr lang="en-GB" sz="1200" i="1">
                <a:latin typeface="+mj-lt"/>
                <a:ea typeface="+mn-lt"/>
                <a:cs typeface="+mn-lt"/>
              </a:rPr>
              <a:t>Psychological Bulletin</a:t>
            </a:r>
            <a:r>
              <a:rPr lang="en-GB" sz="1200">
                <a:latin typeface="+mj-lt"/>
                <a:ea typeface="+mn-lt"/>
                <a:cs typeface="+mn-lt"/>
              </a:rPr>
              <a:t>, 63, 384-399.</a:t>
            </a:r>
          </a:p>
          <a:p>
            <a:pPr marL="323850" indent="-171450" algn="just">
              <a:lnSpc>
                <a:spcPct val="150000"/>
              </a:lnSpc>
              <a:buSzPts val="1200"/>
              <a:buFont typeface="Arial" panose="020B0604020202020204" pitchFamily="34" charset="0"/>
              <a:buChar char="•"/>
            </a:pPr>
            <a:r>
              <a:rPr lang="en-GB" sz="1200" err="1">
                <a:latin typeface="+mj-lt"/>
                <a:ea typeface="Times New Roman"/>
                <a:cs typeface="Arial" panose="020B0604020202020204" pitchFamily="34" charset="0"/>
                <a:sym typeface="Times New Roman"/>
              </a:rPr>
              <a:t>Eilerman</a:t>
            </a:r>
            <a:r>
              <a:rPr lang="en-GB" sz="1200">
                <a:latin typeface="+mj-lt"/>
                <a:ea typeface="Times New Roman"/>
                <a:cs typeface="Arial" panose="020B0604020202020204" pitchFamily="34" charset="0"/>
                <a:sym typeface="Times New Roman"/>
              </a:rPr>
              <a:t>, D., 2007. Win/Win Solutions - The Role of Collaboration in Resolving Problems. [online] Mediate.com. Available at: &lt;https://www.mediate.com/articles/eilermanD8.cfm&gt; [Accessed 8 August 2021].</a:t>
            </a:r>
          </a:p>
          <a:p>
            <a:pPr marL="323850" indent="-171450" algn="just">
              <a:lnSpc>
                <a:spcPct val="150000"/>
              </a:lnSpc>
              <a:buSzPts val="1200"/>
              <a:buFont typeface="Arial" panose="020B0604020202020204" pitchFamily="34" charset="0"/>
              <a:buChar char="•"/>
            </a:pPr>
            <a:r>
              <a:rPr lang="en-GB" sz="1200">
                <a:latin typeface="+mj-lt"/>
                <a:ea typeface="Times New Roman"/>
                <a:cs typeface="Arial" panose="020B0604020202020204" pitchFamily="34" charset="0"/>
                <a:sym typeface="Times New Roman"/>
              </a:rPr>
              <a:t>Jonsson, A. and Foss, N., 2011. International expansion through flexible replication: Learning from the internationalization experience of IKEA. Journal of International Business Studies, 42(9), PP.1079-1102.</a:t>
            </a:r>
          </a:p>
          <a:p>
            <a:pPr marL="323850" indent="-171450" algn="just">
              <a:lnSpc>
                <a:spcPct val="150000"/>
              </a:lnSpc>
              <a:buSzPts val="1200"/>
              <a:buFont typeface="Arial" panose="020B0604020202020204" pitchFamily="34" charset="0"/>
              <a:buChar char="•"/>
            </a:pPr>
            <a:r>
              <a:rPr lang="en-GB" sz="1200">
                <a:latin typeface="+mj-lt"/>
                <a:ea typeface="Times New Roman"/>
                <a:cs typeface="Arial" panose="020B0604020202020204" pitchFamily="34" charset="0"/>
                <a:sym typeface="Times New Roman"/>
              </a:rPr>
              <a:t>Nugent, P. and </a:t>
            </a:r>
            <a:r>
              <a:rPr lang="en-GB" sz="1200" err="1">
                <a:latin typeface="+mj-lt"/>
                <a:ea typeface="Times New Roman"/>
                <a:cs typeface="Arial" panose="020B0604020202020204" pitchFamily="34" charset="0"/>
                <a:sym typeface="Times New Roman"/>
              </a:rPr>
              <a:t>Broedling</a:t>
            </a:r>
            <a:r>
              <a:rPr lang="en-GB" sz="1200">
                <a:latin typeface="+mj-lt"/>
                <a:ea typeface="Times New Roman"/>
                <a:cs typeface="Arial" panose="020B0604020202020204" pitchFamily="34" charset="0"/>
                <a:sym typeface="Times New Roman"/>
              </a:rPr>
              <a:t>, L., 2012. Managing conflict: Third-party interventions for managers. </a:t>
            </a:r>
            <a:r>
              <a:rPr lang="en-GB" sz="1200" i="1">
                <a:latin typeface="+mj-lt"/>
                <a:ea typeface="Times New Roman"/>
                <a:cs typeface="Arial" panose="020B0604020202020204" pitchFamily="34" charset="0"/>
                <a:sym typeface="Times New Roman"/>
              </a:rPr>
              <a:t>Academy of Management Executive</a:t>
            </a:r>
            <a:r>
              <a:rPr lang="en-GB" sz="1200">
                <a:latin typeface="+mj-lt"/>
                <a:ea typeface="Times New Roman"/>
                <a:cs typeface="Arial" panose="020B0604020202020204" pitchFamily="34" charset="0"/>
                <a:sym typeface="Times New Roman"/>
              </a:rPr>
              <a:t>, 16(1), PP.139-154</a:t>
            </a:r>
            <a:r>
              <a:rPr lang="en-GB" sz="1000">
                <a:latin typeface="+mj-lt"/>
                <a:ea typeface="Times New Roman"/>
                <a:cs typeface="Arial" panose="020B0604020202020204" pitchFamily="34" charset="0"/>
                <a:sym typeface="Times New Roman"/>
              </a:rPr>
              <a:t>.</a:t>
            </a:r>
          </a:p>
          <a:p>
            <a:endParaRPr lang="en-GB" sz="1100">
              <a:latin typeface="Arial"/>
              <a:cs typeface="Arial"/>
            </a:endParaRPr>
          </a:p>
          <a:p>
            <a:r>
              <a:rPr lang="en-GB" sz="1100">
                <a:latin typeface="Arial"/>
                <a:cs typeface="Arial"/>
                <a:hlinkClick r:id="rId2"/>
              </a:rPr>
              <a:t>https://www.teamwork.com/blog/the-5-stages-of-team-development-what-you-need-to-know/</a:t>
            </a:r>
            <a:r>
              <a:rPr lang="en-GB" sz="1100">
                <a:latin typeface="Arial"/>
                <a:cs typeface="Arial"/>
              </a:rPr>
              <a:t> accessed on the 25 of July 2021</a:t>
            </a:r>
          </a:p>
          <a:p>
            <a:endParaRPr lang="en-GB" sz="1100">
              <a:latin typeface="Arial"/>
              <a:cs typeface="Arial"/>
            </a:endParaRPr>
          </a:p>
          <a:p>
            <a:endParaRPr lang="en-GB" sz="1100">
              <a:latin typeface="Arial"/>
              <a:cs typeface="Arial"/>
            </a:endParaRPr>
          </a:p>
          <a:p>
            <a:r>
              <a:rPr lang="en-GB" sz="1100">
                <a:latin typeface="Arial"/>
                <a:cs typeface="Arial"/>
                <a:hlinkClick r:id="rId3"/>
              </a:rPr>
              <a:t>https://the-happy-manager.com/article/define-teamwork/</a:t>
            </a:r>
            <a:r>
              <a:rPr lang="pt-PT" sz="1100">
                <a:latin typeface="Arial"/>
                <a:cs typeface="Arial"/>
              </a:rPr>
              <a:t> </a:t>
            </a:r>
            <a:endParaRPr lang="en-GB" sz="1100">
              <a:latin typeface="Arial"/>
              <a:cs typeface="Arial"/>
            </a:endParaRPr>
          </a:p>
          <a:p>
            <a:endParaRPr lang="en-GB" sz="1100">
              <a:latin typeface="Arial"/>
              <a:cs typeface="Arial"/>
            </a:endParaRPr>
          </a:p>
          <a:p>
            <a:endParaRPr lang="en-GB" sz="1100">
              <a:latin typeface="Arial"/>
              <a:cs typeface="Arial"/>
            </a:endParaRPr>
          </a:p>
          <a:p>
            <a:r>
              <a:rPr lang="en-GB" sz="1100">
                <a:latin typeface="Arial"/>
                <a:cs typeface="Arial"/>
              </a:rPr>
              <a:t>   https</a:t>
            </a:r>
            <a:r>
              <a:rPr lang="en-GB" sz="1100">
                <a:latin typeface="Arial"/>
                <a:ea typeface="+mn-lt"/>
                <a:cs typeface="+mn-lt"/>
              </a:rPr>
              <a:t>://www.sandler.com/blog/6-benefits-of-teamwork-in-the-workplace</a:t>
            </a:r>
            <a:r>
              <a:rPr lang="pt-PT" sz="1100">
                <a:latin typeface="Arial"/>
                <a:ea typeface="+mn-lt"/>
                <a:cs typeface="+mn-lt"/>
              </a:rPr>
              <a:t>/ accessed</a:t>
            </a:r>
          </a:p>
          <a:p>
            <a:endParaRPr lang="pt-PT" sz="1100">
              <a:latin typeface="Arial"/>
              <a:ea typeface="+mn-lt"/>
              <a:cs typeface="+mn-lt"/>
            </a:endParaRPr>
          </a:p>
          <a:p>
            <a:endParaRPr lang="en-GB" sz="1100">
              <a:latin typeface="Arial"/>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12</Slides>
  <Notes>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Communication Workshop Presentation 1</dc:title>
  <cp:revision>4</cp:revision>
  <dcterms:created xsi:type="dcterms:W3CDTF">2006-08-16T00:00:00Z</dcterms:created>
  <dcterms:modified xsi:type="dcterms:W3CDTF">2021-08-19T08:42:53Z</dcterms:modified>
  <dc:identifier>DAEk8BrlxvU</dc:identifier>
</cp:coreProperties>
</file>