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</p:sldMasterIdLst>
  <p:notesMasterIdLst>
    <p:notesMasterId r:id="rId13"/>
  </p:notesMasterIdLst>
  <p:sldIdLst>
    <p:sldId id="256" r:id="rId2"/>
    <p:sldId id="267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6788451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55425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685249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33857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0704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041526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950880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997812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062057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064417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0" name="Google Shape;15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89471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6" name="Google Shape;15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26997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6247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7897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892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209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273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5877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5026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329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945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727965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1501373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4868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50672926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118014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7310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869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518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careers.marriott.com/career-paths/food-and-beverage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foodsafetymagazine.com/magazine-archive1/augustseptember-2001/marriott-internationale28099s-world-class-recipe-for-safe-great-foods/" TargetMode="External"/><Relationship Id="rId5" Type="http://schemas.openxmlformats.org/officeDocument/2006/relationships/hyperlink" Target="https://myassignmenthelp.com/free-samples/marketing-strategy-of-marriott-hotels" TargetMode="External"/><Relationship Id="rId4" Type="http://schemas.openxmlformats.org/officeDocument/2006/relationships/hyperlink" Target="https://www.marriott.com/hotels/hotel-information/restaurant/bhxbh-birmingham-marriott-hotel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3"/>
          <p:cNvSpPr txBox="1">
            <a:spLocks noGrp="1"/>
          </p:cNvSpPr>
          <p:nvPr>
            <p:ph type="subTitle" idx="1"/>
          </p:nvPr>
        </p:nvSpPr>
        <p:spPr>
          <a:xfrm>
            <a:off x="213900" y="2628434"/>
            <a:ext cx="12130500" cy="10073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6200" indent="0" algn="l">
              <a:lnSpc>
                <a:spcPct val="150000"/>
              </a:lnSpc>
            </a:pPr>
            <a:r>
              <a:rPr lang="en-GB" dirty="0">
                <a:latin typeface="Arial"/>
                <a:ea typeface="Arial"/>
                <a:cs typeface="Arial"/>
                <a:sym typeface="Arial"/>
              </a:rPr>
              <a:t>						IULIAN COZEA</a:t>
            </a:r>
          </a:p>
          <a:p>
            <a:pPr marL="76200" lvl="0" indent="0" algn="l">
              <a:lnSpc>
                <a:spcPct val="150000"/>
              </a:lnSpc>
            </a:pPr>
            <a:endParaRPr lang="en-GB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6" name="Google Shape;86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88922" y="174290"/>
            <a:ext cx="2409825" cy="1895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>
            <a:spLocks noGrp="1"/>
          </p:cNvSpPr>
          <p:nvPr>
            <p:ph type="ctrTitle"/>
          </p:nvPr>
        </p:nvSpPr>
        <p:spPr>
          <a:xfrm>
            <a:off x="1391800" y="1256176"/>
            <a:ext cx="9144000" cy="81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alibri"/>
              <a:buNone/>
            </a:pPr>
            <a:r>
              <a:rPr lang="en-GB" sz="5400"/>
              <a:t>Introduction</a:t>
            </a:r>
            <a:endParaRPr sz="5400"/>
          </a:p>
        </p:txBody>
      </p:sp>
      <p:sp>
        <p:nvSpPr>
          <p:cNvPr id="85" name="Google Shape;85;p13"/>
          <p:cNvSpPr txBox="1">
            <a:spLocks noGrp="1"/>
          </p:cNvSpPr>
          <p:nvPr>
            <p:ph type="subTitle" idx="1"/>
          </p:nvPr>
        </p:nvSpPr>
        <p:spPr>
          <a:xfrm>
            <a:off x="198300" y="2388949"/>
            <a:ext cx="9827443" cy="484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620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2400"/>
            </a:pPr>
            <a:r>
              <a:rPr lang="en-GB" dirty="0">
                <a:latin typeface="Arial"/>
                <a:ea typeface="Arial"/>
                <a:cs typeface="Arial"/>
                <a:sym typeface="Arial"/>
              </a:rPr>
              <a:t>This presentation is a report of our visit to Marriott Arden Hotel, Birmingham. Operations within the Marriott hotel such Golf, Bars, Restaurants, kitchen, health and safety and Food &amp; Beverages marketing strategies in the Hotel are included in this presentation.</a:t>
            </a:r>
          </a:p>
        </p:txBody>
      </p:sp>
      <p:pic>
        <p:nvPicPr>
          <p:cNvPr id="86" name="Google Shape;86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88922" y="174290"/>
            <a:ext cx="2409825" cy="18954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816211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Marriot History</a:t>
            </a:r>
            <a:endParaRPr/>
          </a:p>
        </p:txBody>
      </p:sp>
      <p:sp>
        <p:nvSpPr>
          <p:cNvPr id="92" name="Google Shape;92;p14"/>
          <p:cNvSpPr txBox="1">
            <a:spLocks noGrp="1"/>
          </p:cNvSpPr>
          <p:nvPr>
            <p:ph idx="1"/>
          </p:nvPr>
        </p:nvSpPr>
        <p:spPr>
          <a:xfrm>
            <a:off x="838200" y="1270452"/>
            <a:ext cx="3984171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620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None/>
            </a:pPr>
            <a:r>
              <a:rPr lang="en-GB" sz="1800" dirty="0">
                <a:solidFill>
                  <a:srgbClr val="222222"/>
                </a:solidFill>
                <a:highlight>
                  <a:srgbClr val="FFFFFF"/>
                </a:highlight>
              </a:rPr>
              <a:t>Marriott was founded by John Willard Marriott in 1927 when he and his wife, Alice Sheets Marriott, opened a root beer stand in Washington, D.C. As a Latter-day Saint missionary in the humid summers in Washington, D.C., Marriott was convinced that what residents of the city needed was a place to get a cool drink.</a:t>
            </a:r>
            <a:endParaRPr sz="1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9428" y="365125"/>
            <a:ext cx="6422571" cy="568733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title"/>
          </p:nvPr>
        </p:nvSpPr>
        <p:spPr>
          <a:xfrm>
            <a:off x="742050" y="0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Forest Arden Marriot History</a:t>
            </a:r>
            <a:endParaRPr/>
          </a:p>
        </p:txBody>
      </p:sp>
      <p:sp>
        <p:nvSpPr>
          <p:cNvPr id="98" name="Google Shape;98;p15"/>
          <p:cNvSpPr txBox="1">
            <a:spLocks noGrp="1"/>
          </p:cNvSpPr>
          <p:nvPr>
            <p:ph sz="half" idx="1"/>
          </p:nvPr>
        </p:nvSpPr>
        <p:spPr>
          <a:xfrm>
            <a:off x="64100" y="1498425"/>
            <a:ext cx="60198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6200" indent="0" algn="just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ts val="2400"/>
              <a:buNone/>
            </a:pPr>
            <a:r>
              <a:rPr lang="en-US" sz="1800" dirty="0"/>
              <a:t>Located in the ancient woodland, Forest of Arden Marriott Hotel &amp; Country Club offers an unforgettable experience. With an excellent location in the West Midlands, nestled between Birmingham and Coventry, the hotel is accessible by train, plane or car. </a:t>
            </a:r>
          </a:p>
          <a:p>
            <a:pPr marL="7620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</a:pPr>
            <a:endParaRPr sz="1800" dirty="0">
              <a:solidFill>
                <a:schemeClr val="tx1"/>
              </a:solidFill>
            </a:endParaRPr>
          </a:p>
        </p:txBody>
      </p:sp>
      <p:sp>
        <p:nvSpPr>
          <p:cNvPr id="100" name="Google Shape;100;p15"/>
          <p:cNvSpPr txBox="1"/>
          <p:nvPr/>
        </p:nvSpPr>
        <p:spPr>
          <a:xfrm>
            <a:off x="6177575" y="1880125"/>
            <a:ext cx="18000" cy="429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6728" y="1082448"/>
            <a:ext cx="5143500" cy="562315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Operation of Marriott</a:t>
            </a:r>
            <a:endParaRPr/>
          </a:p>
        </p:txBody>
      </p:sp>
      <p:sp>
        <p:nvSpPr>
          <p:cNvPr id="106" name="Google Shape;106;p16"/>
          <p:cNvSpPr txBox="1">
            <a:spLocks noGrp="1"/>
          </p:cNvSpPr>
          <p:nvPr>
            <p:ph sz="half" idx="1"/>
          </p:nvPr>
        </p:nvSpPr>
        <p:spPr>
          <a:xfrm>
            <a:off x="181775" y="1825625"/>
            <a:ext cx="58380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6200" marR="152400" lvl="0" indent="0">
              <a:lnSpc>
                <a:spcPct val="150000"/>
              </a:lnSpc>
              <a:spcBef>
                <a:spcPts val="0"/>
              </a:spcBef>
              <a:buClr>
                <a:srgbClr val="222222"/>
              </a:buClr>
              <a:buSzPts val="2400"/>
              <a:buNone/>
            </a:pPr>
            <a:r>
              <a:rPr lang="en-US" sz="1800" dirty="0"/>
              <a:t>Operations in Marriott Arden include Restaurant,  Bars, human resources, housekeeping, security, public relations, food service, sales and finances. Gym and fitness.</a:t>
            </a:r>
            <a:endParaRPr sz="1800" dirty="0"/>
          </a:p>
        </p:txBody>
      </p:sp>
      <p:sp>
        <p:nvSpPr>
          <p:cNvPr id="107" name="Google Shape;107;p16"/>
          <p:cNvSpPr txBox="1"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52400" marR="1524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400">
              <a:solidFill>
                <a:srgbClr val="2222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/>
          </a:p>
        </p:txBody>
      </p:sp>
      <p:pic>
        <p:nvPicPr>
          <p:cNvPr id="108" name="Google Shape;108;p16"/>
          <p:cNvPicPr preferRelativeResize="0"/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5000" y="1449650"/>
            <a:ext cx="5143500" cy="46091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dirty="0"/>
              <a:t>Food &amp; Beverage Detail</a:t>
            </a:r>
            <a:endParaRPr dirty="0"/>
          </a:p>
        </p:txBody>
      </p:sp>
      <p:sp>
        <p:nvSpPr>
          <p:cNvPr id="114" name="Google Shape;114;p17"/>
          <p:cNvSpPr txBox="1">
            <a:spLocks noGrp="1"/>
          </p:cNvSpPr>
          <p:nvPr>
            <p:ph sz="half" idx="1"/>
          </p:nvPr>
        </p:nvSpPr>
        <p:spPr>
          <a:xfrm>
            <a:off x="198300" y="1825625"/>
            <a:ext cx="58215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6200" indent="0" algn="just">
              <a:lnSpc>
                <a:spcPct val="115000"/>
              </a:lnSpc>
              <a:spcBef>
                <a:spcPts val="0"/>
              </a:spcBef>
              <a:buClr>
                <a:srgbClr val="000000"/>
              </a:buClr>
              <a:buSzPts val="2400"/>
              <a:buNone/>
            </a:pPr>
            <a:r>
              <a:rPr lang="en-US" sz="1800" dirty="0"/>
              <a:t>The Cast Iron Bar &amp; Grill and the Zest Restaurant helps the Forest of Arden to focus on culinary excellence with restaurant services</a:t>
            </a:r>
          </a:p>
          <a:p>
            <a:pPr marL="114300" indent="0" algn="just">
              <a:buNone/>
            </a:pPr>
            <a:r>
              <a:rPr lang="en-US" sz="1800" dirty="0"/>
              <a:t>The food and beverages services in the Forest of Arden Hotel include: The family style services, international dishes and local </a:t>
            </a:r>
            <a:r>
              <a:rPr lang="en-US" sz="1800" dirty="0" err="1"/>
              <a:t>dishes,European</a:t>
            </a:r>
            <a:r>
              <a:rPr lang="en-US" sz="1800" dirty="0"/>
              <a:t> food.</a:t>
            </a:r>
          </a:p>
          <a:p>
            <a:pPr marL="114300" indent="0" algn="just">
              <a:buNone/>
            </a:pPr>
            <a:r>
              <a:rPr lang="en-US" sz="1800" dirty="0"/>
              <a:t>Sunday lunch and on the afternoon tea.</a:t>
            </a:r>
          </a:p>
          <a:p>
            <a:pPr marL="76200" lvl="0" indent="0" algn="just">
              <a:lnSpc>
                <a:spcPct val="115000"/>
              </a:lnSpc>
              <a:spcBef>
                <a:spcPts val="0"/>
              </a:spcBef>
              <a:buClr>
                <a:srgbClr val="000000"/>
              </a:buClr>
              <a:buSzPts val="2400"/>
              <a:buNone/>
            </a:pPr>
            <a:endParaRPr sz="1800" dirty="0">
              <a:solidFill>
                <a:srgbClr val="000000"/>
              </a:solidFill>
            </a:endParaRPr>
          </a:p>
        </p:txBody>
      </p:sp>
      <p:sp>
        <p:nvSpPr>
          <p:cNvPr id="115" name="Google Shape;115;p17"/>
          <p:cNvSpPr txBox="1"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16" name="Google Shape;116;p17"/>
          <p:cNvPicPr preferRelativeResize="0"/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0300" y="1825625"/>
            <a:ext cx="5143500" cy="46649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dirty="0"/>
              <a:t>Restaurants of Marriott</a:t>
            </a:r>
            <a:endParaRPr dirty="0"/>
          </a:p>
        </p:txBody>
      </p:sp>
      <p:sp>
        <p:nvSpPr>
          <p:cNvPr id="122" name="Google Shape;122;p18"/>
          <p:cNvSpPr txBox="1">
            <a:spLocks noGrp="1"/>
          </p:cNvSpPr>
          <p:nvPr>
            <p:ph sz="half"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508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 dirty="0"/>
              <a:t>Offers both local and international dishes. </a:t>
            </a:r>
          </a:p>
          <a:p>
            <a:pPr marL="228600" lvl="0" indent="-508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 dirty="0"/>
              <a:t>Cast </a:t>
            </a:r>
            <a:r>
              <a:rPr lang="en-US" dirty="0" err="1"/>
              <a:t>IronBar</a:t>
            </a:r>
            <a:r>
              <a:rPr lang="en-US" dirty="0"/>
              <a:t>&amp; Grill.</a:t>
            </a:r>
          </a:p>
          <a:p>
            <a:pPr marL="228600" lvl="0" indent="-508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 dirty="0"/>
              <a:t>Food are server hot whit 24h delivery.</a:t>
            </a:r>
          </a:p>
          <a:p>
            <a:pPr marL="228600" lvl="0" indent="-508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 dirty="0"/>
              <a:t>Good </a:t>
            </a:r>
            <a:r>
              <a:rPr lang="en-US" dirty="0" err="1"/>
              <a:t>coffee,with</a:t>
            </a:r>
            <a:r>
              <a:rPr lang="en-US" dirty="0"/>
              <a:t> professional coffee </a:t>
            </a:r>
            <a:r>
              <a:rPr lang="en-US" dirty="0" err="1"/>
              <a:t>machenes</a:t>
            </a:r>
            <a:r>
              <a:rPr lang="en-US" dirty="0"/>
              <a:t>.</a:t>
            </a:r>
            <a:endParaRPr dirty="0"/>
          </a:p>
        </p:txBody>
      </p:sp>
      <p:pic>
        <p:nvPicPr>
          <p:cNvPr id="123" name="Google Shape;123;p18"/>
          <p:cNvPicPr preferRelativeResize="0"/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1250" y="1825626"/>
            <a:ext cx="5143500" cy="41828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BARS of Marriotts</a:t>
            </a:r>
            <a:endParaRPr/>
          </a:p>
        </p:txBody>
      </p:sp>
      <p:sp>
        <p:nvSpPr>
          <p:cNvPr id="131" name="Google Shape;131;p19"/>
          <p:cNvSpPr txBox="1">
            <a:spLocks noGrp="1"/>
          </p:cNvSpPr>
          <p:nvPr>
            <p:ph sz="half"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620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400"/>
              <a:buNone/>
            </a:pPr>
            <a:r>
              <a:rPr lang="en-GB" sz="1800" dirty="0">
                <a:solidFill>
                  <a:srgbClr val="1C1C1C"/>
                </a:solidFill>
                <a:highlight>
                  <a:srgbClr val="FFFFFF"/>
                </a:highlight>
              </a:rPr>
              <a:t>The menu features a selection of light bites and hearty modern classics as well as an assortment of craft beers, ciders, Champagne, and cocktails.</a:t>
            </a:r>
            <a:endParaRPr sz="1800" dirty="0">
              <a:solidFill>
                <a:srgbClr val="1C1C1C"/>
              </a:solidFill>
              <a:highlight>
                <a:srgbClr val="FFFFFF"/>
              </a:highlight>
            </a:endParaRPr>
          </a:p>
          <a:p>
            <a:pPr marL="228600" lvl="0" indent="-508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sz="1800" dirty="0"/>
          </a:p>
        </p:txBody>
      </p:sp>
      <p:pic>
        <p:nvPicPr>
          <p:cNvPr id="133" name="Google Shape;133;p19"/>
          <p:cNvPicPr preferRelativeResize="0"/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2136" y="1814739"/>
            <a:ext cx="5143500" cy="43620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sz="3600" dirty="0"/>
              <a:t>Health, Safety and Kitchen operations in Marriott Arden</a:t>
            </a:r>
            <a:endParaRPr sz="3600" dirty="0"/>
          </a:p>
        </p:txBody>
      </p:sp>
      <p:sp>
        <p:nvSpPr>
          <p:cNvPr id="145" name="Google Shape;145;p21"/>
          <p:cNvSpPr txBox="1">
            <a:spLocks noGrp="1"/>
          </p:cNvSpPr>
          <p:nvPr>
            <p:ph sz="half" idx="1"/>
          </p:nvPr>
        </p:nvSpPr>
        <p:spPr>
          <a:xfrm>
            <a:off x="278775" y="1586425"/>
            <a:ext cx="5741100" cy="459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6200" indent="0">
              <a:lnSpc>
                <a:spcPct val="115000"/>
              </a:lnSpc>
              <a:spcBef>
                <a:spcPts val="0"/>
              </a:spcBef>
              <a:buClr>
                <a:srgbClr val="232323"/>
              </a:buClr>
              <a:buSzPts val="2400"/>
              <a:buNone/>
            </a:pPr>
            <a:r>
              <a:rPr lang="en-GB" sz="2400" dirty="0"/>
              <a:t>The sanitation manager with its team are saddled with overseeing the conditions in the kitchen and the daily sanitation of the environment.   </a:t>
            </a:r>
            <a:endParaRPr lang="en-US" sz="2400" dirty="0"/>
          </a:p>
          <a:p>
            <a:pPr marL="76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2323"/>
              </a:buClr>
              <a:buSzPts val="2400"/>
              <a:buNone/>
            </a:pPr>
            <a:endParaRPr lang="en-US" sz="2400" dirty="0"/>
          </a:p>
          <a:p>
            <a:pPr marL="76200" indent="0">
              <a:lnSpc>
                <a:spcPct val="115000"/>
              </a:lnSpc>
              <a:spcBef>
                <a:spcPts val="0"/>
              </a:spcBef>
              <a:buClr>
                <a:srgbClr val="232323"/>
              </a:buClr>
              <a:buSzPts val="2400"/>
              <a:buNone/>
            </a:pPr>
            <a:r>
              <a:rPr lang="en-GB" sz="2400" dirty="0"/>
              <a:t>Good Manufacturing Practices (GMPs) are emphasized heavily and encompass very high standards of uniform compliance.</a:t>
            </a:r>
            <a:endParaRPr lang="en-US" sz="2400" dirty="0"/>
          </a:p>
          <a:p>
            <a:pPr marL="76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2323"/>
              </a:buClr>
              <a:buSzPts val="2400"/>
              <a:buNone/>
            </a:pPr>
            <a:endParaRPr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2200" y="1297782"/>
            <a:ext cx="5181600" cy="499416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CONCLUSION</a:t>
            </a:r>
            <a:endParaRPr/>
          </a:p>
        </p:txBody>
      </p:sp>
      <p:sp>
        <p:nvSpPr>
          <p:cNvPr id="153" name="Google Shape;153;p22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8100" indent="0" algn="just">
              <a:lnSpc>
                <a:spcPct val="150000"/>
              </a:lnSpc>
              <a:spcBef>
                <a:spcPts val="0"/>
              </a:spcBef>
              <a:buClr>
                <a:srgbClr val="222222"/>
              </a:buClr>
              <a:buSzPts val="3000"/>
              <a:buNone/>
            </a:pPr>
            <a:r>
              <a:rPr lang="en-GB" sz="3200" dirty="0"/>
              <a:t>Marriott Arden hotel is all about the customer experience; by making the guests feel at home and it resulted in a huge international name in the lodging business over the years.</a:t>
            </a:r>
            <a:endParaRPr lang="en-US" sz="3200" dirty="0"/>
          </a:p>
          <a:p>
            <a:pPr marL="3810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3000"/>
              <a:buNone/>
            </a:pPr>
            <a:endParaRPr sz="3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References</a:t>
            </a:r>
            <a:endParaRPr/>
          </a:p>
        </p:txBody>
      </p:sp>
      <p:sp>
        <p:nvSpPr>
          <p:cNvPr id="159" name="Google Shape;159;p23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Font typeface="Arial"/>
              <a:buChar char="●"/>
            </a:pPr>
            <a:r>
              <a:rPr lang="en-US" sz="1800" dirty="0" err="1"/>
              <a:t>Melia</a:t>
            </a:r>
            <a:r>
              <a:rPr lang="en-US" sz="1800" dirty="0"/>
              <a:t>, D.: Trends in the Food and Beverage Sector of the Hospitality Industry. </a:t>
            </a:r>
            <a:r>
              <a:rPr lang="en-US" sz="1800" dirty="0" err="1"/>
              <a:t>EuroCHRIE</a:t>
            </a:r>
            <a:r>
              <a:rPr lang="en-US" sz="1800" dirty="0"/>
              <a:t> Conference, Dubrovnik, Croatia, October 2011.  </a:t>
            </a:r>
            <a:endParaRPr lang="en-GB" sz="1800" u="sng" dirty="0">
              <a:solidFill>
                <a:srgbClr val="4A86E8"/>
              </a:solidFill>
              <a:latin typeface="Arial"/>
              <a:ea typeface="Arial"/>
              <a:cs typeface="Arial"/>
              <a:sym typeface="Arial"/>
              <a:hlinkClick r:id="rId3"/>
            </a:endParaRPr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●"/>
            </a:pPr>
            <a:r>
              <a:rPr lang="en-GB" sz="1800" u="sng" dirty="0">
                <a:solidFill>
                  <a:srgbClr val="4A86E8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https://careers.marriott.com/career-paths/food-and-beverage/</a:t>
            </a:r>
            <a:endParaRPr sz="1800" dirty="0">
              <a:solidFill>
                <a:srgbClr val="000000"/>
              </a:solidFill>
            </a:endParaRPr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●"/>
            </a:pPr>
            <a:r>
              <a:rPr lang="en-GB" sz="1800" u="sng" dirty="0">
                <a:solidFill>
                  <a:srgbClr val="4A86E8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https://www.marriott.com/hotels/hotel-information/restaurant/bhxbh-birmingham-marriott-hotel/</a:t>
            </a:r>
            <a:endParaRPr sz="1800" dirty="0">
              <a:solidFill>
                <a:srgbClr val="4A86E8"/>
              </a:solidFill>
            </a:endParaRPr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●"/>
            </a:pPr>
            <a:r>
              <a:rPr lang="en-GB" sz="1800" u="sng" dirty="0">
                <a:solidFill>
                  <a:srgbClr val="4A86E8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https://myassignmenthelp.com/free-samples/marketing-strategy-of-marriott-hotels</a:t>
            </a:r>
            <a:endParaRPr sz="1800" dirty="0">
              <a:solidFill>
                <a:srgbClr val="4A86E8"/>
              </a:solidFill>
            </a:endParaRPr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●"/>
            </a:pPr>
            <a:r>
              <a:rPr lang="en-GB" sz="1800" u="sng" dirty="0">
                <a:solidFill>
                  <a:srgbClr val="4A86E8"/>
                </a:solidFill>
                <a:latin typeface="Arial"/>
                <a:ea typeface="Arial"/>
                <a:cs typeface="Arial"/>
                <a:sym typeface="Arial"/>
                <a:hlinkClick r:id="rId6"/>
              </a:rPr>
              <a:t>https://www.foodsafetymagazine.com/magazine-archive1/augustseptember-2001/marriott-internationale28099s-world-class-recipe-for-safe-great-foods/</a:t>
            </a:r>
            <a:endParaRPr sz="1800" dirty="0">
              <a:solidFill>
                <a:srgbClr val="000000"/>
              </a:solidFill>
            </a:endParaRPr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en-GB" sz="1800" dirty="0">
                <a:solidFill>
                  <a:srgbClr val="4A86E8"/>
                </a:solidFill>
              </a:rPr>
              <a:t>http://summercoursegroupsix.blogspot.com/2008/08/conclusion.html</a:t>
            </a:r>
            <a:endParaRPr sz="1800" dirty="0">
              <a:solidFill>
                <a:srgbClr val="000000"/>
              </a:solidFill>
            </a:endParaRP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rgbClr val="4A86E8"/>
              </a:solidFill>
            </a:endParaRPr>
          </a:p>
          <a:p>
            <a:pPr marL="45720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rgbClr val="000000"/>
              </a:solidFill>
            </a:endParaRPr>
          </a:p>
          <a:p>
            <a:pPr marL="45720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rgbClr val="4A86E8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284</TotalTime>
  <Words>505</Words>
  <Application>Microsoft Office PowerPoint</Application>
  <PresentationFormat>Widescreen</PresentationFormat>
  <Paragraphs>34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Trebuchet MS</vt:lpstr>
      <vt:lpstr>Wingdings 3</vt:lpstr>
      <vt:lpstr>Facet</vt:lpstr>
      <vt:lpstr>PowerPoint Presentation</vt:lpstr>
      <vt:lpstr>Introduction</vt:lpstr>
      <vt:lpstr>Marriot History</vt:lpstr>
      <vt:lpstr>Forest Arden Marriot History</vt:lpstr>
      <vt:lpstr>Operation of Marriott</vt:lpstr>
      <vt:lpstr>Food &amp; Beverage Detail</vt:lpstr>
      <vt:lpstr>Restaurants of Marriott</vt:lpstr>
      <vt:lpstr>BARS of Marriotts</vt:lpstr>
      <vt:lpstr>Health, Safety and Kitchen operations in Marriott Arden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</dc:title>
  <dc:creator>Mike</dc:creator>
  <cp:lastModifiedBy>elena arnautu</cp:lastModifiedBy>
  <cp:revision>24</cp:revision>
  <dcterms:modified xsi:type="dcterms:W3CDTF">2020-03-13T12:26:54Z</dcterms:modified>
</cp:coreProperties>
</file>