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slideLayouts/slideLayout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Props/core0.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openxmlformats.org/officedocument/2006/relationships/metadata/core-properties" Target="docProps/core0.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49" r:id="rId2"/>
    <p:sldMasterId id="2147483651" r:id="rId3"/>
  </p:sldMasterIdLst>
  <p:notesMasterIdLst>
    <p:notesMasterId r:id="rId14"/>
  </p:notesMasterIdLst>
  <p:sldIdLst>
    <p:sldId id="256" r:id="rId4"/>
    <p:sldId id="257" r:id="rId5"/>
    <p:sldId id="258" r:id="rId6"/>
    <p:sldId id="259" r:id="rId7"/>
    <p:sldId id="260" r:id="rId8"/>
    <p:sldId id="261" r:id="rId9"/>
    <p:sldId id="262" r:id="rId10"/>
    <p:sldId id="263" r:id="rId11"/>
    <p:sldId id="264" r:id="rId12"/>
    <p:sldId id="265" r:id="rId13"/>
  </p:sldIdLst>
  <p:sldSz cx="9144000" cy="6858000" type="screen4x3"/>
  <p:notesSz cx="6865938" cy="95392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ectangle 13"/>
          <p:cNvSpPr/>
          <p:nvPr/>
        </p:nvSpPr>
        <p:spPr>
          <a:xfrm>
            <a:off x="0" y="0"/>
            <a:ext cx="6865200" cy="9540000"/>
          </a:xfrm>
          <a:prstGeom prst="rect">
            <a:avLst/>
          </a:prstGeom>
          <a:solidFill>
            <a:srgbClr val="FFFFFF"/>
          </a:solidFill>
          <a:ln w="0">
            <a:noFill/>
          </a:ln>
        </p:spPr>
        <p:txBody>
          <a:bodyPr lIns="90000" tIns="45000" rIns="90000" bIns="45000" anchor="ctr" anchorCtr="1">
            <a:noAutofit/>
          </a:bodyPr>
          <a:lstStyle/>
          <a:p>
            <a:endParaRPr lang="en-US" sz="1800" b="0" strike="noStrike" spc="-1">
              <a:solidFill>
                <a:srgbClr val="000000"/>
              </a:solidFill>
              <a:latin typeface="Myriad Pro"/>
            </a:endParaRPr>
          </a:p>
        </p:txBody>
      </p:sp>
      <p:sp>
        <p:nvSpPr>
          <p:cNvPr id="15" name="PlaceHolder 1"/>
          <p:cNvSpPr>
            <a:spLocks noGrp="1"/>
          </p:cNvSpPr>
          <p:nvPr>
            <p:ph type="hdr"/>
          </p:nvPr>
        </p:nvSpPr>
        <p:spPr>
          <a:xfrm>
            <a:off x="0" y="-360"/>
            <a:ext cx="2975040" cy="477720"/>
          </a:xfrm>
          <a:prstGeom prst="rect">
            <a:avLst/>
          </a:prstGeom>
          <a:noFill/>
          <a:ln w="0">
            <a:noFill/>
          </a:ln>
        </p:spPr>
        <p:txBody>
          <a:bodyPr lIns="93600" tIns="46800" rIns="93600" bIns="46800" anchor="t">
            <a:noAutofit/>
          </a:bodyPr>
          <a:lstStyle/>
          <a:p>
            <a:pPr indent="0">
              <a:buNone/>
            </a:pPr>
            <a:endParaRPr lang="en-US" sz="2400" b="0" strike="noStrike" spc="-1">
              <a:solidFill>
                <a:srgbClr val="000000"/>
              </a:solidFill>
              <a:latin typeface="Times New Roman"/>
            </a:endParaRPr>
          </a:p>
        </p:txBody>
      </p:sp>
      <p:sp>
        <p:nvSpPr>
          <p:cNvPr id="16" name="PlaceHolder 2"/>
          <p:cNvSpPr>
            <a:spLocks noGrp="1"/>
          </p:cNvSpPr>
          <p:nvPr>
            <p:ph type="dt" idx="9"/>
          </p:nvPr>
        </p:nvSpPr>
        <p:spPr>
          <a:xfrm>
            <a:off x="3889440" y="-360"/>
            <a:ext cx="2975040" cy="477720"/>
          </a:xfrm>
          <a:prstGeom prst="rect">
            <a:avLst/>
          </a:prstGeom>
          <a:noFill/>
          <a:ln w="0">
            <a:noFill/>
          </a:ln>
        </p:spPr>
        <p:txBody>
          <a:bodyPr lIns="93600" tIns="46800" rIns="93600" bIns="46800" anchor="t">
            <a:noAutofit/>
          </a:bodyPr>
          <a:lstStyle>
            <a:lvl1pPr indent="0" algn="r">
              <a:lnSpc>
                <a:spcPct val="100000"/>
              </a:lnSpc>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US" sz="1200" b="0" strike="noStrike" spc="-1">
                <a:solidFill>
                  <a:srgbClr val="000000"/>
                </a:solidFill>
                <a:latin typeface="Calibri"/>
              </a:defRPr>
            </a:lvl1pPr>
          </a:lstStyle>
          <a:p>
            <a:pPr indent="0" algn="r">
              <a:lnSpc>
                <a:spcPct val="100000"/>
              </a:lnSpc>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1200" b="0" strike="noStrike" spc="-1">
                <a:solidFill>
                  <a:srgbClr val="000000"/>
                </a:solidFill>
                <a:latin typeface="Calibri"/>
              </a:rPr>
              <a:t>&lt;date/time&gt;</a:t>
            </a:r>
            <a:endParaRPr lang="en-US" sz="1200" b="0" strike="noStrike" spc="-1">
              <a:solidFill>
                <a:srgbClr val="000000"/>
              </a:solidFill>
              <a:latin typeface="Times New Roman"/>
            </a:endParaRPr>
          </a:p>
        </p:txBody>
      </p:sp>
      <p:sp>
        <p:nvSpPr>
          <p:cNvPr id="17" name="PlaceHolder 3"/>
          <p:cNvSpPr>
            <a:spLocks noGrp="1" noRot="1" noChangeAspect="1"/>
          </p:cNvSpPr>
          <p:nvPr>
            <p:ph type="sldImg"/>
          </p:nvPr>
        </p:nvSpPr>
        <p:spPr>
          <a:xfrm>
            <a:off x="1047600" y="715680"/>
            <a:ext cx="4770720" cy="3578040"/>
          </a:xfrm>
          <a:prstGeom prst="rect">
            <a:avLst/>
          </a:prstGeom>
          <a:noFill/>
          <a:ln w="12600">
            <a:solidFill>
              <a:srgbClr val="000000"/>
            </a:solidFill>
            <a:miter/>
          </a:ln>
        </p:spPr>
        <p:txBody>
          <a:bodyPr lIns="93600" tIns="46800" rIns="93600" bIns="46800" anchor="ctr">
            <a:noAutofit/>
          </a:body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4400" b="0" strike="noStrike" spc="-1">
                <a:solidFill>
                  <a:srgbClr val="000000"/>
                </a:solidFill>
                <a:latin typeface="Myriad Pro"/>
              </a:rPr>
              <a:t>Click to move the slide</a:t>
            </a:r>
          </a:p>
        </p:txBody>
      </p:sp>
      <p:sp>
        <p:nvSpPr>
          <p:cNvPr id="18" name="PlaceHolder 4"/>
          <p:cNvSpPr>
            <a:spLocks noGrp="1"/>
          </p:cNvSpPr>
          <p:nvPr>
            <p:ph type="body"/>
          </p:nvPr>
        </p:nvSpPr>
        <p:spPr>
          <a:xfrm>
            <a:off x="687240" y="4532400"/>
            <a:ext cx="5492880" cy="4292640"/>
          </a:xfrm>
          <a:prstGeom prst="rect">
            <a:avLst/>
          </a:prstGeom>
          <a:noFill/>
          <a:ln w="0">
            <a:noFill/>
          </a:ln>
        </p:spPr>
        <p:txBody>
          <a:bodyPr lIns="93600" tIns="46800" rIns="93600" bIns="46800" anchor="t">
            <a:noAutofit/>
          </a:bodyPr>
          <a:lstStyle/>
          <a:p>
            <a:pPr indent="0">
              <a:spcBef>
                <a:spcPts val="451"/>
              </a:spcBef>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sz="1200" b="0" strike="noStrike" spc="-1">
                <a:solidFill>
                  <a:srgbClr val="000000"/>
                </a:solidFill>
                <a:latin typeface="Calibri"/>
              </a:rPr>
              <a:t>Click to edit the notes format</a:t>
            </a:r>
          </a:p>
        </p:txBody>
      </p:sp>
      <p:sp>
        <p:nvSpPr>
          <p:cNvPr id="19" name="PlaceHolder 5"/>
          <p:cNvSpPr>
            <a:spLocks noGrp="1"/>
          </p:cNvSpPr>
          <p:nvPr>
            <p:ph type="ftr" idx="10"/>
          </p:nvPr>
        </p:nvSpPr>
        <p:spPr>
          <a:xfrm>
            <a:off x="0" y="9061200"/>
            <a:ext cx="2975040" cy="477720"/>
          </a:xfrm>
          <a:prstGeom prst="rect">
            <a:avLst/>
          </a:prstGeom>
          <a:noFill/>
          <a:ln w="0">
            <a:noFill/>
          </a:ln>
        </p:spPr>
        <p:txBody>
          <a:bodyPr lIns="93600" tIns="46800" rIns="93600" bIns="46800" anchor="b">
            <a:noAutofit/>
          </a:bodyPr>
          <a:lstStyle/>
          <a:p>
            <a:pPr indent="0">
              <a:buNone/>
            </a:pPr>
            <a:endParaRPr lang="en-US" sz="2400" b="0" strike="noStrike" spc="-1">
              <a:solidFill>
                <a:srgbClr val="000000"/>
              </a:solidFill>
              <a:latin typeface="Times New Roman"/>
            </a:endParaRPr>
          </a:p>
        </p:txBody>
      </p:sp>
      <p:sp>
        <p:nvSpPr>
          <p:cNvPr id="20" name="PlaceHolder 6"/>
          <p:cNvSpPr>
            <a:spLocks noGrp="1"/>
          </p:cNvSpPr>
          <p:nvPr>
            <p:ph type="sldNum" idx="11"/>
          </p:nvPr>
        </p:nvSpPr>
        <p:spPr>
          <a:xfrm>
            <a:off x="3889440" y="9061200"/>
            <a:ext cx="2975040" cy="477720"/>
          </a:xfrm>
          <a:prstGeom prst="rect">
            <a:avLst/>
          </a:prstGeom>
          <a:noFill/>
          <a:ln w="0">
            <a:noFill/>
          </a:ln>
        </p:spPr>
        <p:txBody>
          <a:bodyPr lIns="93600" tIns="46800" rIns="93600" bIns="46800" anchor="b">
            <a:noAutofit/>
          </a:bodyPr>
          <a:lstStyle>
            <a:lvl1pPr indent="0" algn="r">
              <a:lnSpc>
                <a:spcPct val="100000"/>
              </a:lnSpc>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US" sz="1200" b="0" strike="noStrike" spc="-1">
                <a:solidFill>
                  <a:srgbClr val="000000"/>
                </a:solidFill>
                <a:latin typeface="Calibri"/>
              </a:defRPr>
            </a:lvl1pPr>
          </a:lstStyle>
          <a:p>
            <a:pPr indent="0" algn="r">
              <a:lnSpc>
                <a:spcPct val="100000"/>
              </a:lnSpc>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654B74D4-B8B5-4928-9FC6-B942BBC57D6E}" type="slidenum">
              <a:rPr lang="en-US" sz="1200" b="0" strike="noStrike" spc="-1">
                <a:solidFill>
                  <a:srgbClr val="000000"/>
                </a:solidFill>
                <a:latin typeface="Calibri"/>
              </a:rPr>
              <a:t>‹#›</a:t>
            </a:fld>
            <a:endParaRPr lang="en-US" sz="12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047750" y="715963"/>
            <a:ext cx="4770438" cy="3578225"/>
          </a:xfrm>
          <a:prstGeom prst="rect">
            <a:avLst/>
          </a:prstGeom>
          <a:ln w="0">
            <a:noFill/>
          </a:ln>
        </p:spPr>
      </p:sp>
      <p:sp>
        <p:nvSpPr>
          <p:cNvPr id="42" name="PlaceHolder 2"/>
          <p:cNvSpPr>
            <a:spLocks noGrp="1"/>
          </p:cNvSpPr>
          <p:nvPr>
            <p:ph type="body"/>
          </p:nvPr>
        </p:nvSpPr>
        <p:spPr>
          <a:xfrm>
            <a:off x="687240" y="4532400"/>
            <a:ext cx="5492880" cy="4292640"/>
          </a:xfrm>
          <a:prstGeom prst="rect">
            <a:avLst/>
          </a:prstGeom>
          <a:noFill/>
          <a:ln w="0">
            <a:noFill/>
          </a:ln>
        </p:spPr>
        <p:txBody>
          <a:bodyPr lIns="0" tIns="0" rIns="0" bIns="0" anchor="t">
            <a:noAutofit/>
          </a:bodyPr>
          <a:lstStyle/>
          <a:p>
            <a:pPr indent="0">
              <a:spcBef>
                <a:spcPts val="451"/>
              </a:spcBef>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GB" sz="1200" b="0" strike="noStrike" spc="-1">
              <a:solidFill>
                <a:srgbClr val="000000"/>
              </a:solidFill>
              <a:latin typeface="Calibri"/>
            </a:endParaRPr>
          </a:p>
        </p:txBody>
      </p:sp>
      <p:sp>
        <p:nvSpPr>
          <p:cNvPr id="43" name="Slide Number Placeholder 3"/>
          <p:cNvSpPr/>
          <p:nvPr/>
        </p:nvSpPr>
        <p:spPr>
          <a:xfrm>
            <a:off x="3889440" y="9061560"/>
            <a:ext cx="2975040" cy="477720"/>
          </a:xfrm>
          <a:prstGeom prst="rect">
            <a:avLst/>
          </a:prstGeom>
          <a:noFill/>
          <a:ln w="0">
            <a:noFill/>
          </a:ln>
        </p:spPr>
        <p:style>
          <a:lnRef idx="0">
            <a:scrgbClr r="0" g="0" b="0"/>
          </a:lnRef>
          <a:fillRef idx="0">
            <a:scrgbClr r="0" g="0" b="0"/>
          </a:fillRef>
          <a:effectRef idx="0">
            <a:scrgbClr r="0" g="0" b="0"/>
          </a:effectRef>
          <a:fontRef idx="minor"/>
        </p:style>
        <p:txBody>
          <a:bodyPr lIns="93600" tIns="46800" rIns="93600" bIns="46800" anchor="b">
            <a:noAutofit/>
          </a:bodyPr>
          <a:lstStyle/>
          <a:p>
            <a:pPr algn="r">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C2E17A17-F765-41D8-87C3-C457DEDB71FD}" type="slidenum">
              <a:rPr lang="en-US" sz="1200" b="0" strike="noStrike" spc="-1">
                <a:solidFill>
                  <a:srgbClr val="000000"/>
                </a:solidFill>
                <a:latin typeface="Calibri"/>
              </a:rPr>
              <a:t>1</a:t>
            </a:fld>
            <a:endParaRPr lang="en-US" sz="1200" b="0" strike="noStrike" spc="-1">
              <a:solidFill>
                <a:srgbClr val="000000"/>
              </a:solidFill>
              <a:latin typeface="Myriad Pro"/>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PlaceHolder 1"/>
          <p:cNvSpPr>
            <a:spLocks noGrp="1" noRot="1" noChangeAspect="1"/>
          </p:cNvSpPr>
          <p:nvPr>
            <p:ph type="sldImg"/>
          </p:nvPr>
        </p:nvSpPr>
        <p:spPr>
          <a:xfrm>
            <a:off x="1047750" y="715963"/>
            <a:ext cx="4770438" cy="3578225"/>
          </a:xfrm>
          <a:prstGeom prst="rect">
            <a:avLst/>
          </a:prstGeom>
          <a:ln w="0">
            <a:noFill/>
          </a:ln>
        </p:spPr>
      </p:sp>
      <p:sp>
        <p:nvSpPr>
          <p:cNvPr id="45" name="PlaceHolder 2"/>
          <p:cNvSpPr>
            <a:spLocks noGrp="1"/>
          </p:cNvSpPr>
          <p:nvPr>
            <p:ph type="body"/>
          </p:nvPr>
        </p:nvSpPr>
        <p:spPr>
          <a:xfrm>
            <a:off x="687240" y="4532400"/>
            <a:ext cx="5492880" cy="4292640"/>
          </a:xfrm>
          <a:prstGeom prst="rect">
            <a:avLst/>
          </a:prstGeom>
          <a:noFill/>
          <a:ln w="0">
            <a:noFill/>
          </a:ln>
        </p:spPr>
        <p:txBody>
          <a:bodyPr lIns="0" tIns="0" rIns="0" bIns="0" anchor="t">
            <a:noAutofit/>
          </a:bodyPr>
          <a:lstStyle/>
          <a:p>
            <a:pPr indent="0">
              <a:spcBef>
                <a:spcPts val="451"/>
              </a:spcBef>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endParaRPr lang="en-GB" sz="1200" b="0" strike="noStrike" spc="-1">
              <a:solidFill>
                <a:srgbClr val="000000"/>
              </a:solidFill>
              <a:latin typeface="Calibri"/>
            </a:endParaRPr>
          </a:p>
        </p:txBody>
      </p:sp>
      <p:sp>
        <p:nvSpPr>
          <p:cNvPr id="46" name="Slide Number Placeholder 3"/>
          <p:cNvSpPr/>
          <p:nvPr/>
        </p:nvSpPr>
        <p:spPr>
          <a:xfrm>
            <a:off x="3889440" y="9061560"/>
            <a:ext cx="2975040" cy="477720"/>
          </a:xfrm>
          <a:prstGeom prst="rect">
            <a:avLst/>
          </a:prstGeom>
          <a:noFill/>
          <a:ln w="0">
            <a:noFill/>
          </a:ln>
        </p:spPr>
        <p:style>
          <a:lnRef idx="0">
            <a:scrgbClr r="0" g="0" b="0"/>
          </a:lnRef>
          <a:fillRef idx="0">
            <a:scrgbClr r="0" g="0" b="0"/>
          </a:fillRef>
          <a:effectRef idx="0">
            <a:scrgbClr r="0" g="0" b="0"/>
          </a:effectRef>
          <a:fontRef idx="minor"/>
        </p:style>
        <p:txBody>
          <a:bodyPr lIns="93600" tIns="46800" rIns="93600" bIns="46800" anchor="b">
            <a:noAutofit/>
          </a:bodyPr>
          <a:lstStyle/>
          <a:p>
            <a:pPr algn="r">
              <a:lnSpc>
                <a:spcPct val="10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EAD5B8C4-7E81-48E0-A5C3-C977B6E6542A}" type="slidenum">
              <a:rPr lang="en-US" sz="1200" b="0" strike="noStrike" spc="-1">
                <a:solidFill>
                  <a:srgbClr val="000000"/>
                </a:solidFill>
                <a:latin typeface="Calibri"/>
              </a:rPr>
              <a:t>2</a:t>
            </a:fld>
            <a:endParaRPr lang="en-US" sz="1200" b="0" strike="noStrike" spc="-1">
              <a:solidFill>
                <a:srgbClr val="000000"/>
              </a:solidFill>
              <a:latin typeface="Myriad Pro"/>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Title1">
    <p:spTree>
      <p:nvGrpSpPr>
        <p:cNvPr id="1" name=""/>
        <p:cNvGrpSpPr/>
        <p:nvPr/>
      </p:nvGrpSpPr>
      <p:grpSpPr>
        <a:xfrm>
          <a:off x="0" y="0"/>
          <a:ext cx="0" cy="0"/>
          <a:chOff x="0" y="0"/>
          <a:chExt cx="0" cy="0"/>
        </a:xfrm>
      </p:grpSpPr>
      <p:sp>
        <p:nvSpPr>
          <p:cNvPr id="2" name="PlaceHolder 1"/>
          <p:cNvSpPr>
            <a:spLocks noGrp="1"/>
          </p:cNvSpPr>
          <p:nvPr>
            <p:ph type="ftr" idx="4"/>
          </p:nvPr>
        </p:nvSpPr>
        <p:spPr/>
        <p:txBody>
          <a:bodyPr/>
          <a:lstStyle/>
          <a:p>
            <a:r>
              <a:t>Footer</a:t>
            </a:r>
          </a:p>
        </p:txBody>
      </p:sp>
      <p:sp>
        <p:nvSpPr>
          <p:cNvPr id="3" name="PlaceHolder 2"/>
          <p:cNvSpPr>
            <a:spLocks noGrp="1"/>
          </p:cNvSpPr>
          <p:nvPr>
            <p:ph type="sldNum" idx="5"/>
          </p:nvPr>
        </p:nvSpPr>
        <p:spPr/>
        <p:txBody>
          <a:bodyPr/>
          <a:lstStyle/>
          <a:p>
            <a:fld id="{40317E82-CD07-4DA9-A283-68BC58B02730}" type="slidenum">
              <a:t>‹#›</a:t>
            </a:fld>
            <a:endParaRPr/>
          </a:p>
        </p:txBody>
      </p:sp>
      <p:sp>
        <p:nvSpPr>
          <p:cNvPr id="4" name="PlaceHolder 3"/>
          <p:cNvSpPr>
            <a:spLocks noGrp="1"/>
          </p:cNvSpPr>
          <p:nvPr>
            <p:ph type="dt" idx="3"/>
          </p:nvPr>
        </p:nvSpPr>
        <p:spPr/>
        <p:txBody>
          <a:body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Title2">
    <p:spTree>
      <p:nvGrpSpPr>
        <p:cNvPr id="1" name=""/>
        <p:cNvGrpSpPr/>
        <p:nvPr/>
      </p:nvGrpSpPr>
      <p:grpSpPr>
        <a:xfrm>
          <a:off x="0" y="0"/>
          <a:ext cx="0" cy="0"/>
          <a:chOff x="0" y="0"/>
          <a:chExt cx="0" cy="0"/>
        </a:xfrm>
      </p:grpSpPr>
      <p:sp>
        <p:nvSpPr>
          <p:cNvPr id="2" name="PlaceHolder 1"/>
          <p:cNvSpPr>
            <a:spLocks noGrp="1"/>
          </p:cNvSpPr>
          <p:nvPr>
            <p:ph type="ftr" idx="7"/>
          </p:nvPr>
        </p:nvSpPr>
        <p:spPr/>
        <p:txBody>
          <a:bodyPr/>
          <a:lstStyle/>
          <a:p>
            <a:r>
              <a:t>Footer</a:t>
            </a:r>
          </a:p>
        </p:txBody>
      </p:sp>
      <p:sp>
        <p:nvSpPr>
          <p:cNvPr id="3" name="PlaceHolder 2"/>
          <p:cNvSpPr>
            <a:spLocks noGrp="1"/>
          </p:cNvSpPr>
          <p:nvPr>
            <p:ph type="sldNum" idx="8"/>
          </p:nvPr>
        </p:nvSpPr>
        <p:spPr/>
        <p:txBody>
          <a:bodyPr/>
          <a:lstStyle/>
          <a:p>
            <a:fld id="{974C184D-CC66-455A-B4A8-CA1D125A6A35}" type="slidenum">
              <a:t>‹#›</a:t>
            </a:fld>
            <a:endParaRPr/>
          </a:p>
        </p:txBody>
      </p:sp>
      <p:sp>
        <p:nvSpPr>
          <p:cNvPr id="4" name="PlaceHolder 3"/>
          <p:cNvSpPr>
            <a:spLocks noGrp="1"/>
          </p:cNvSpPr>
          <p:nvPr>
            <p:ph type="dt" idx="6"/>
          </p:nvPr>
        </p:nvSpPr>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1.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3.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2"/>
          <a:stretch/>
        </a:blipFill>
        <a:effectLst/>
      </p:bgPr>
    </p:bg>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4320"/>
            <a:ext cx="8229600" cy="1143000"/>
          </a:xfrm>
          <a:prstGeom prst="rect">
            <a:avLst/>
          </a:prstGeom>
          <a:noFill/>
          <a:ln w="0">
            <a:noFill/>
          </a:ln>
        </p:spPr>
        <p:txBody>
          <a:bodyPr lIns="90000" tIns="46800" rIns="90000" bIns="46800" anchor="ctr">
            <a:noAutofit/>
          </a:body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4400" b="0" strike="noStrike" spc="-1">
                <a:solidFill>
                  <a:srgbClr val="000000"/>
                </a:solidFill>
                <a:latin typeface="Myriad Pro"/>
              </a:rPr>
              <a:t>Click to edit the title text format</a:t>
            </a:r>
          </a:p>
        </p:txBody>
      </p:sp>
      <p:sp>
        <p:nvSpPr>
          <p:cNvPr id="5" name="PlaceHolder 2"/>
          <p:cNvSpPr>
            <a:spLocks noGrp="1"/>
          </p:cNvSpPr>
          <p:nvPr>
            <p:ph type="body"/>
          </p:nvPr>
        </p:nvSpPr>
        <p:spPr>
          <a:xfrm>
            <a:off x="457200" y="1599840"/>
            <a:ext cx="8229600" cy="3916440"/>
          </a:xfrm>
          <a:prstGeom prst="rect">
            <a:avLst/>
          </a:prstGeom>
          <a:noFill/>
          <a:ln w="0">
            <a:noFill/>
          </a:ln>
        </p:spPr>
        <p:txBody>
          <a:bodyPr lIns="90000" tIns="46800" rIns="90000" bIns="46800" anchor="t">
            <a:normAutofit fontScale="93740"/>
          </a:bodyPr>
          <a:lstStyle/>
          <a:p>
            <a:pPr marL="343080" indent="-34308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Click to edit the outline text format</a:t>
            </a:r>
          </a:p>
          <a:p>
            <a:pPr marL="743040" lvl="1" indent="-28584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Second Outline Level</a:t>
            </a:r>
          </a:p>
          <a:p>
            <a:pPr marL="1143000" lvl="2"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Third Outline Level</a:t>
            </a:r>
          </a:p>
          <a:p>
            <a:pPr marL="1600200" lvl="3"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Fourth Outline Level</a:t>
            </a:r>
          </a:p>
          <a:p>
            <a:pPr marL="2057400" lvl="4"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Fifth Outline Level</a:t>
            </a:r>
          </a:p>
          <a:p>
            <a:pPr marL="2057400" lvl="5"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Sixth Outline Level</a:t>
            </a:r>
          </a:p>
          <a:p>
            <a:pPr marL="2057400" lvl="6"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Seventh Outline Level</a:t>
            </a:r>
          </a:p>
        </p:txBody>
      </p:sp>
      <p:sp>
        <p:nvSpPr>
          <p:cNvPr id="2" name="PlaceHolder 3"/>
          <p:cNvSpPr>
            <a:spLocks noGrp="1"/>
          </p:cNvSpPr>
          <p:nvPr>
            <p:ph type="dt" idx="1"/>
          </p:nvPr>
        </p:nvSpPr>
        <p:spPr>
          <a:xfrm>
            <a:off x="250920" y="6524280"/>
            <a:ext cx="971280" cy="219240"/>
          </a:xfrm>
          <a:prstGeom prst="rect">
            <a:avLst/>
          </a:prstGeom>
          <a:noFill/>
          <a:ln w="0">
            <a:noFill/>
          </a:ln>
        </p:spPr>
        <p:txBody>
          <a:bodyPr lIns="90000" tIns="46800" rIns="90000" bIns="46800" anchor="ctr">
            <a:noAutofit/>
          </a:bodyPr>
          <a:lstStyle>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GB" sz="1000" b="0" strike="noStrike" spc="-1">
                <a:solidFill>
                  <a:srgbClr val="898989"/>
                </a:solidFill>
                <a:latin typeface="Times New Roman"/>
              </a:defRPr>
            </a:lvl1p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000" b="0" strike="noStrike" spc="-1">
                <a:solidFill>
                  <a:srgbClr val="898989"/>
                </a:solidFill>
                <a:latin typeface="Times New Roman"/>
              </a:rPr>
              <a:t>&lt;date/time&gt;</a:t>
            </a:r>
            <a:endParaRPr lang="en-US" sz="1000" b="0" strike="noStrike" spc="-1">
              <a:solidFill>
                <a:srgbClr val="000000"/>
              </a:solidFill>
              <a:latin typeface="Times New Roman"/>
            </a:endParaRPr>
          </a:p>
        </p:txBody>
      </p:sp>
      <p:sp>
        <p:nvSpPr>
          <p:cNvPr id="3" name="PlaceHolder 4"/>
          <p:cNvSpPr>
            <a:spLocks noGrp="1"/>
          </p:cNvSpPr>
          <p:nvPr>
            <p:ph type="sldNum" idx="2"/>
          </p:nvPr>
        </p:nvSpPr>
        <p:spPr>
          <a:xfrm>
            <a:off x="7956720" y="6381720"/>
            <a:ext cx="730080" cy="339840"/>
          </a:xfrm>
          <a:prstGeom prst="rect">
            <a:avLst/>
          </a:prstGeom>
          <a:noFill/>
          <a:ln w="0">
            <a:noFill/>
          </a:ln>
        </p:spPr>
        <p:txBody>
          <a:bodyPr lIns="90000" tIns="46800" rIns="90000" bIns="46800" anchor="ctr">
            <a:noAutofit/>
          </a:bodyPr>
          <a:lstStyle>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GB" sz="1200" b="0" strike="noStrike" spc="-1">
                <a:solidFill>
                  <a:srgbClr val="898989"/>
                </a:solidFill>
                <a:latin typeface="Times New Roman"/>
              </a:defRPr>
            </a:lvl1pPr>
          </a:lstStyle>
          <a:p>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7CC94CF8-1203-48A5-8198-22C6598C0DF7}" type="slidenum">
              <a:rPr lang="en-GB" sz="1200" b="0" strike="noStrike" spc="-1">
                <a:solidFill>
                  <a:srgbClr val="898989"/>
                </a:solidFill>
                <a:latin typeface="Times New Roman"/>
              </a:rPr>
              <a:t>‹#›</a:t>
            </a:fld>
            <a:endParaRPr lang="en-US" sz="12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4320"/>
            <a:ext cx="8229600" cy="1143000"/>
          </a:xfrm>
          <a:prstGeom prst="rect">
            <a:avLst/>
          </a:prstGeom>
          <a:noFill/>
          <a:ln w="0">
            <a:noFill/>
          </a:ln>
        </p:spPr>
        <p:txBody>
          <a:bodyPr lIns="90000" tIns="46800" rIns="90000" bIns="46800" anchor="ctr">
            <a:noAutofit/>
          </a:body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4400" b="0" strike="noStrike" spc="-1">
                <a:solidFill>
                  <a:srgbClr val="000000"/>
                </a:solidFill>
                <a:latin typeface="Myriad Pro"/>
              </a:rPr>
              <a:t>Click to edit the title text format</a:t>
            </a:r>
          </a:p>
        </p:txBody>
      </p:sp>
      <p:sp>
        <p:nvSpPr>
          <p:cNvPr id="5" name="PlaceHolder 2"/>
          <p:cNvSpPr>
            <a:spLocks noGrp="1"/>
          </p:cNvSpPr>
          <p:nvPr>
            <p:ph type="body"/>
          </p:nvPr>
        </p:nvSpPr>
        <p:spPr>
          <a:xfrm>
            <a:off x="457200" y="1599840"/>
            <a:ext cx="8229600" cy="3916440"/>
          </a:xfrm>
          <a:prstGeom prst="rect">
            <a:avLst/>
          </a:prstGeom>
          <a:noFill/>
          <a:ln w="0">
            <a:noFill/>
          </a:ln>
        </p:spPr>
        <p:txBody>
          <a:bodyPr lIns="90000" tIns="46800" rIns="90000" bIns="46800" anchor="t">
            <a:normAutofit fontScale="93740"/>
          </a:bodyPr>
          <a:lstStyle/>
          <a:p>
            <a:pPr marL="343080" indent="-34308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Click to edit the outline text format</a:t>
            </a:r>
          </a:p>
          <a:p>
            <a:pPr marL="743040" lvl="1" indent="-28584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Second Outline Level</a:t>
            </a:r>
          </a:p>
          <a:p>
            <a:pPr marL="1143000" lvl="2"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Third Outline Level</a:t>
            </a:r>
          </a:p>
          <a:p>
            <a:pPr marL="1600200" lvl="3"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Fourth Outline Level</a:t>
            </a:r>
          </a:p>
          <a:p>
            <a:pPr marL="2057400" lvl="4"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Fifth Outline Level</a:t>
            </a:r>
          </a:p>
          <a:p>
            <a:pPr marL="2057400" lvl="5"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Sixth Outline Level</a:t>
            </a:r>
          </a:p>
          <a:p>
            <a:pPr marL="2057400" lvl="6"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Seventh Outline Level</a:t>
            </a:r>
          </a:p>
        </p:txBody>
      </p:sp>
      <p:sp>
        <p:nvSpPr>
          <p:cNvPr id="6" name="PlaceHolder 3"/>
          <p:cNvSpPr>
            <a:spLocks noGrp="1"/>
          </p:cNvSpPr>
          <p:nvPr>
            <p:ph type="dt" idx="3"/>
          </p:nvPr>
        </p:nvSpPr>
        <p:spPr>
          <a:xfrm>
            <a:off x="394920" y="6524280"/>
            <a:ext cx="971640" cy="219240"/>
          </a:xfrm>
          <a:prstGeom prst="rect">
            <a:avLst/>
          </a:prstGeom>
          <a:noFill/>
          <a:ln w="0">
            <a:noFill/>
          </a:ln>
        </p:spPr>
        <p:txBody>
          <a:bodyPr lIns="90000" tIns="46800" rIns="90000" bIns="46800" anchor="ctr">
            <a:noAutofit/>
          </a:bodyPr>
          <a:lstStyle>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GB" sz="1000" b="0" strike="noStrike" spc="-1">
                <a:solidFill>
                  <a:srgbClr val="898989"/>
                </a:solidFill>
                <a:latin typeface="Times New Roman"/>
              </a:defRPr>
            </a:lvl1p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000" b="0" strike="noStrike" spc="-1">
                <a:solidFill>
                  <a:srgbClr val="898989"/>
                </a:solidFill>
                <a:latin typeface="Times New Roman"/>
              </a:rPr>
              <a:t>&lt;date/time&gt;</a:t>
            </a:r>
            <a:endParaRPr lang="en-US" sz="1000" b="0" strike="noStrike" spc="-1">
              <a:solidFill>
                <a:srgbClr val="FFFFFF"/>
              </a:solidFill>
              <a:latin typeface="Times New Roman"/>
            </a:endParaRPr>
          </a:p>
        </p:txBody>
      </p:sp>
      <p:sp>
        <p:nvSpPr>
          <p:cNvPr id="7" name="PlaceHolder 4"/>
          <p:cNvSpPr>
            <a:spLocks noGrp="1"/>
          </p:cNvSpPr>
          <p:nvPr>
            <p:ph type="ftr" idx="4"/>
          </p:nvPr>
        </p:nvSpPr>
        <p:spPr>
          <a:xfrm>
            <a:off x="4140000" y="6381720"/>
            <a:ext cx="2895480" cy="365040"/>
          </a:xfrm>
          <a:prstGeom prst="rect">
            <a:avLst/>
          </a:prstGeom>
          <a:noFill/>
          <a:ln w="0">
            <a:noFill/>
          </a:ln>
        </p:spPr>
        <p:txBody>
          <a:bodyPr lIns="90000" tIns="46800" rIns="90000" bIns="46800" anchor="t">
            <a:noAutofit/>
          </a:bodyPr>
          <a:lstStyle/>
          <a:p>
            <a:pPr inden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sz="1800" b="0" strike="noStrike" spc="-1">
              <a:solidFill>
                <a:srgbClr val="000000"/>
              </a:solidFill>
              <a:latin typeface="Myriad Pro"/>
            </a:endParaRPr>
          </a:p>
        </p:txBody>
      </p:sp>
      <p:sp>
        <p:nvSpPr>
          <p:cNvPr id="8" name="PlaceHolder 5"/>
          <p:cNvSpPr>
            <a:spLocks noGrp="1"/>
          </p:cNvSpPr>
          <p:nvPr>
            <p:ph type="sldNum" idx="5"/>
          </p:nvPr>
        </p:nvSpPr>
        <p:spPr>
          <a:xfrm>
            <a:off x="7956720" y="6381720"/>
            <a:ext cx="730080" cy="339840"/>
          </a:xfrm>
          <a:prstGeom prst="rect">
            <a:avLst/>
          </a:prstGeom>
          <a:noFill/>
          <a:ln w="0">
            <a:noFill/>
          </a:ln>
        </p:spPr>
        <p:txBody>
          <a:bodyPr lIns="90000" tIns="46800" rIns="90000" bIns="46800" anchor="ctr">
            <a:noAutofit/>
          </a:bodyPr>
          <a:lstStyle>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GB" sz="1200" b="0" strike="noStrike" spc="-1">
                <a:solidFill>
                  <a:srgbClr val="898989"/>
                </a:solidFill>
                <a:latin typeface="Times New Roman"/>
              </a:defRPr>
            </a:lvl1pPr>
          </a:lstStyle>
          <a:p>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93E67919-F807-4F93-95BE-604B299A5182}" type="slidenum">
              <a:rPr lang="en-GB" sz="1200" b="0" strike="noStrike" spc="-1">
                <a:solidFill>
                  <a:srgbClr val="898989"/>
                </a:solidFill>
                <a:latin typeface="Times New Roman"/>
              </a:rPr>
              <a:t>‹#›</a:t>
            </a:fld>
            <a:endParaRPr lang="en-US" sz="1200" b="0" strike="noStrike" spc="-1">
              <a:solidFill>
                <a:srgbClr val="FFFFFF"/>
              </a:solidFill>
              <a:latin typeface="Times New Roman"/>
            </a:endParaRPr>
          </a:p>
        </p:txBody>
      </p:sp>
    </p:spTree>
  </p:cSld>
  <p:clrMap bg1="lt1" tx1="dk1" bg2="lt2" tx2="dk2" accent1="accent1" accent2="accent2" accent3="accent3" accent4="accent4" accent5="accent5" accent6="accent6" hlink="hlink" folHlink="folHlink"/>
  <p:sldLayoutIdLst>
    <p:sldLayoutId id="214748365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4320"/>
            <a:ext cx="8229600" cy="1143000"/>
          </a:xfrm>
          <a:prstGeom prst="rect">
            <a:avLst/>
          </a:prstGeom>
          <a:noFill/>
          <a:ln w="0">
            <a:noFill/>
          </a:ln>
        </p:spPr>
        <p:txBody>
          <a:bodyPr lIns="90000" tIns="46800" rIns="90000" bIns="46800" anchor="ctr">
            <a:noAutofit/>
          </a:body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sz="4400" b="0" strike="noStrike" spc="-1">
                <a:solidFill>
                  <a:srgbClr val="000000"/>
                </a:solidFill>
                <a:latin typeface="Myriad Pro"/>
              </a:rPr>
              <a:t>Click to edit the title text format</a:t>
            </a:r>
          </a:p>
        </p:txBody>
      </p:sp>
      <p:sp>
        <p:nvSpPr>
          <p:cNvPr id="10" name="PlaceHolder 2"/>
          <p:cNvSpPr>
            <a:spLocks noGrp="1"/>
          </p:cNvSpPr>
          <p:nvPr>
            <p:ph type="body"/>
          </p:nvPr>
        </p:nvSpPr>
        <p:spPr>
          <a:xfrm>
            <a:off x="457200" y="1599840"/>
            <a:ext cx="8229600" cy="3916440"/>
          </a:xfrm>
          <a:prstGeom prst="rect">
            <a:avLst/>
          </a:prstGeom>
          <a:noFill/>
          <a:ln w="0">
            <a:noFill/>
          </a:ln>
        </p:spPr>
        <p:txBody>
          <a:bodyPr lIns="90000" tIns="46800" rIns="90000" bIns="46800" anchor="t">
            <a:normAutofit fontScale="93740"/>
          </a:bodyPr>
          <a:lstStyle/>
          <a:p>
            <a:pPr marL="343080" indent="-34308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Click to edit the outline text format</a:t>
            </a:r>
          </a:p>
          <a:p>
            <a:pPr marL="743040" lvl="1" indent="-28584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Second Outline Level</a:t>
            </a:r>
          </a:p>
          <a:p>
            <a:pPr marL="1143000" lvl="2"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Third Outline Level</a:t>
            </a:r>
          </a:p>
          <a:p>
            <a:pPr marL="1600200" lvl="3"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Fourth Outline Level</a:t>
            </a:r>
          </a:p>
          <a:p>
            <a:pPr marL="2057400" lvl="4"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Fifth Outline Level</a:t>
            </a:r>
          </a:p>
          <a:p>
            <a:pPr marL="2057400" lvl="5"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Sixth Outline Level</a:t>
            </a:r>
          </a:p>
          <a:p>
            <a:pPr marL="2057400" lvl="6" indent="-228600">
              <a:spcBef>
                <a:spcPts val="799"/>
              </a:spcBef>
              <a:buClr>
                <a:srgbClr val="000000"/>
              </a:buClr>
              <a:buFont typeface="Arial"/>
              <a:buChar char="»"/>
              <a:tabLst>
                <a:tab pos="914400" algn="l"/>
                <a:tab pos="1828800" algn="l"/>
                <a:tab pos="2743200" algn="l"/>
                <a:tab pos="3657600" algn="l"/>
                <a:tab pos="4572000" algn="l"/>
                <a:tab pos="5486400" algn="l"/>
                <a:tab pos="6400800" algn="l"/>
                <a:tab pos="7315200" algn="l"/>
                <a:tab pos="8229600" algn="l"/>
                <a:tab pos="9144000" algn="l"/>
                <a:tab pos="10058400" algn="l"/>
              </a:tabLst>
            </a:pPr>
            <a:r>
              <a:rPr lang="en-US" sz="3200" b="0" strike="noStrike" spc="-1">
                <a:solidFill>
                  <a:srgbClr val="000000"/>
                </a:solidFill>
                <a:latin typeface="Myriad Pro"/>
              </a:rPr>
              <a:t>Seventh Outline Level</a:t>
            </a:r>
          </a:p>
        </p:txBody>
      </p:sp>
      <p:sp>
        <p:nvSpPr>
          <p:cNvPr id="11" name="PlaceHolder 3"/>
          <p:cNvSpPr>
            <a:spLocks noGrp="1"/>
          </p:cNvSpPr>
          <p:nvPr>
            <p:ph type="dt" idx="6"/>
          </p:nvPr>
        </p:nvSpPr>
        <p:spPr>
          <a:xfrm>
            <a:off x="250920" y="6524280"/>
            <a:ext cx="971280" cy="219240"/>
          </a:xfrm>
          <a:prstGeom prst="rect">
            <a:avLst/>
          </a:prstGeom>
          <a:noFill/>
          <a:ln w="0">
            <a:noFill/>
          </a:ln>
        </p:spPr>
        <p:txBody>
          <a:bodyPr lIns="90000" tIns="46800" rIns="90000" bIns="46800" anchor="ctr">
            <a:noAutofit/>
          </a:bodyPr>
          <a:lstStyle>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GB" sz="1000" b="0" strike="noStrike" spc="-1">
                <a:solidFill>
                  <a:srgbClr val="898989"/>
                </a:solidFill>
                <a:latin typeface="Times New Roman"/>
              </a:defRPr>
            </a:lvl1p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1000" b="0" strike="noStrike" spc="-1">
                <a:solidFill>
                  <a:srgbClr val="898989"/>
                </a:solidFill>
                <a:latin typeface="Times New Roman"/>
              </a:rPr>
              <a:t>&lt;date/time&gt;</a:t>
            </a:r>
            <a:endParaRPr lang="en-US" sz="1000" b="0" strike="noStrike" spc="-1">
              <a:solidFill>
                <a:srgbClr val="000000"/>
              </a:solidFill>
              <a:latin typeface="Times New Roman"/>
            </a:endParaRPr>
          </a:p>
        </p:txBody>
      </p:sp>
      <p:sp>
        <p:nvSpPr>
          <p:cNvPr id="12" name="PlaceHolder 4"/>
          <p:cNvSpPr>
            <a:spLocks noGrp="1"/>
          </p:cNvSpPr>
          <p:nvPr>
            <p:ph type="ftr" idx="7"/>
          </p:nvPr>
        </p:nvSpPr>
        <p:spPr>
          <a:xfrm>
            <a:off x="3132000" y="6461280"/>
            <a:ext cx="2895840" cy="365040"/>
          </a:xfrm>
          <a:prstGeom prst="rect">
            <a:avLst/>
          </a:prstGeom>
          <a:noFill/>
          <a:ln w="0">
            <a:noFill/>
          </a:ln>
        </p:spPr>
        <p:txBody>
          <a:bodyPr lIns="90000" tIns="46800" rIns="90000" bIns="46800" anchor="t">
            <a:noAutofit/>
          </a:bodyPr>
          <a:lstStyle/>
          <a:p>
            <a:pPr inden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sz="1800" b="0" strike="noStrike" spc="-1">
              <a:solidFill>
                <a:srgbClr val="000000"/>
              </a:solidFill>
              <a:latin typeface="Myriad Pro"/>
            </a:endParaRPr>
          </a:p>
        </p:txBody>
      </p:sp>
      <p:sp>
        <p:nvSpPr>
          <p:cNvPr id="13" name="PlaceHolder 5"/>
          <p:cNvSpPr>
            <a:spLocks noGrp="1"/>
          </p:cNvSpPr>
          <p:nvPr>
            <p:ph type="sldNum" idx="8"/>
          </p:nvPr>
        </p:nvSpPr>
        <p:spPr>
          <a:xfrm>
            <a:off x="7956720" y="6381720"/>
            <a:ext cx="730080" cy="339840"/>
          </a:xfrm>
          <a:prstGeom prst="rect">
            <a:avLst/>
          </a:prstGeom>
          <a:noFill/>
          <a:ln w="0">
            <a:noFill/>
          </a:ln>
        </p:spPr>
        <p:txBody>
          <a:bodyPr lIns="90000" tIns="46800" rIns="90000" bIns="46800" anchor="ctr">
            <a:noAutofit/>
          </a:bodyPr>
          <a:lstStyle>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lang="en-GB" sz="1200" b="0" strike="noStrike" spc="-1">
                <a:solidFill>
                  <a:srgbClr val="898989"/>
                </a:solidFill>
                <a:latin typeface="Times New Roman"/>
              </a:defRPr>
            </a:lvl1pPr>
          </a:lstStyle>
          <a:p>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9ECB0DA0-555F-4E72-8466-BA2AED07EE55}" type="slidenum">
              <a:rPr lang="en-GB" sz="1200" b="0" strike="noStrike" spc="-1">
                <a:solidFill>
                  <a:srgbClr val="898989"/>
                </a:solidFill>
                <a:latin typeface="Times New Roman"/>
              </a:rPr>
              <a:t>‹#›</a:t>
            </a:fld>
            <a:endParaRPr lang="en-US" sz="12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
          <p:cNvSpPr/>
          <p:nvPr/>
        </p:nvSpPr>
        <p:spPr>
          <a:xfrm>
            <a:off x="755640" y="3429000"/>
            <a:ext cx="7561440" cy="2303640"/>
          </a:xfrm>
          <a:prstGeom prst="rect">
            <a:avLst/>
          </a:prstGeom>
          <a:solidFill>
            <a:srgbClr val="00B0F0"/>
          </a:solidFill>
          <a:ln w="25560">
            <a:solidFill>
              <a:srgbClr val="0080B0"/>
            </a:solidFill>
            <a:miter/>
          </a:ln>
        </p:spPr>
        <p:style>
          <a:lnRef idx="0">
            <a:scrgbClr r="0" g="0" b="0"/>
          </a:lnRef>
          <a:fillRef idx="0">
            <a:scrgbClr r="0" g="0" b="0"/>
          </a:fillRef>
          <a:effectRef idx="0">
            <a:scrgbClr r="0" g="0" b="0"/>
          </a:effectRef>
          <a:fontRef idx="minor"/>
        </p:style>
        <p:txBody>
          <a:bodyPr lIns="90000" tIns="46800" rIns="90000" bIns="46800" anchor="ctr">
            <a:noAutofit/>
          </a:bodyPr>
          <a:lstStyle/>
          <a:p>
            <a:pPr algn="ct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sz="1800" b="0" strike="noStrike" spc="-1">
              <a:solidFill>
                <a:srgbClr val="000000"/>
              </a:solidFill>
              <a:latin typeface="Myriad Pro"/>
            </a:endParaRPr>
          </a:p>
        </p:txBody>
      </p:sp>
      <p:sp>
        <p:nvSpPr>
          <p:cNvPr id="22" name="PlaceHolder 1"/>
          <p:cNvSpPr>
            <a:spLocks noGrp="1"/>
          </p:cNvSpPr>
          <p:nvPr>
            <p:ph type="title"/>
          </p:nvPr>
        </p:nvSpPr>
        <p:spPr>
          <a:xfrm>
            <a:off x="611280" y="1305000"/>
            <a:ext cx="8353440" cy="4248000"/>
          </a:xfrm>
          <a:prstGeom prst="rect">
            <a:avLst/>
          </a:prstGeom>
          <a:noFill/>
          <a:ln w="0">
            <a:noFill/>
          </a:ln>
        </p:spPr>
        <p:txBody>
          <a:bodyPr lIns="91440" tIns="45720" rIns="91440" bIns="45720" anchor="ctr">
            <a:noAutofit/>
          </a:bodyPr>
          <a:lstStyle/>
          <a:p>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sz="4000" b="1" strike="noStrike" spc="-1" dirty="0">
                <a:solidFill>
                  <a:srgbClr val="FFFFCC"/>
                </a:solidFill>
              </a:rPr>
              <a:t>Digital Transformation in the Health and Care Professions (BMHP6026)</a:t>
            </a:r>
            <a:br>
              <a:rPr lang="en-GB" sz="4000" b="1" strike="noStrike" spc="-1" dirty="0">
                <a:solidFill>
                  <a:srgbClr val="FFFFCC"/>
                </a:solidFill>
              </a:rPr>
            </a:br>
            <a:br>
              <a:rPr sz="3200" dirty="0"/>
            </a:br>
            <a:r>
              <a:rPr lang="en-GB" sz="3200" b="1" strike="noStrike" spc="-1" dirty="0">
                <a:solidFill>
                  <a:srgbClr val="FFFFCC"/>
                </a:solidFill>
              </a:rPr>
              <a:t>Component 2 Assessment </a:t>
            </a:r>
            <a:br>
              <a:rPr sz="3200" dirty="0"/>
            </a:br>
            <a:br>
              <a:rPr sz="3200" dirty="0"/>
            </a:br>
            <a:r>
              <a:rPr lang="en-GB" sz="3200" b="1" strike="noStrike" spc="-1" dirty="0">
                <a:solidFill>
                  <a:srgbClr val="FFFFCC"/>
                </a:solidFill>
              </a:rPr>
              <a:t>Student name: Joelly Oyono</a:t>
            </a:r>
            <a:br>
              <a:rPr sz="3200" dirty="0"/>
            </a:br>
            <a:r>
              <a:rPr lang="en-GB" sz="3200" b="1" strike="noStrike" spc="-1" dirty="0">
                <a:solidFill>
                  <a:srgbClr val="FFFFCC"/>
                </a:solidFill>
              </a:rPr>
              <a:t>Student ID: 2317543</a:t>
            </a:r>
            <a:endParaRPr lang="en-US" sz="3200" b="0" strike="noStrike" spc="-1" dirty="0">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Introduction</a:t>
            </a:r>
          </a:p>
        </p:txBody>
      </p:sp>
      <p:sp>
        <p:nvSpPr>
          <p:cNvPr id="24" name="TextBox 23"/>
          <p:cNvSpPr txBox="1"/>
          <p:nvPr/>
        </p:nvSpPr>
        <p:spPr>
          <a:xfrm>
            <a:off x="457200" y="1267920"/>
            <a:ext cx="8507520" cy="4248360"/>
          </a:xfrm>
          <a:prstGeom prst="rect">
            <a:avLst/>
          </a:prstGeom>
          <a:noFill/>
          <a:ln w="0">
            <a:noFill/>
          </a:ln>
        </p:spPr>
        <p:txBody>
          <a:bodyPr anchor="t">
            <a:normAutofit/>
          </a:bodyPr>
          <a:lstStyle/>
          <a:p>
            <a:pPr marL="343080" indent="-343080">
              <a:spcBef>
                <a:spcPts val="799"/>
              </a:spcBef>
              <a:buClr>
                <a:srgbClr val="000000"/>
              </a:buClr>
              <a:buFont typeface="Arial"/>
              <a:buChar char="•"/>
            </a:pPr>
            <a:r>
              <a:rPr lang="en-GB" sz="1600" b="0" strike="noStrike" spc="-1" dirty="0">
                <a:solidFill>
                  <a:srgbClr val="000000"/>
                </a:solidFill>
              </a:rPr>
              <a:t>The NHS App was launched nationally in 2019 as a central “digital front door” to health and care services in England. (NHS England, 2019)</a:t>
            </a:r>
          </a:p>
          <a:p>
            <a:pPr marL="343080" indent="-343080">
              <a:spcBef>
                <a:spcPts val="799"/>
              </a:spcBef>
              <a:buClr>
                <a:srgbClr val="000000"/>
              </a:buClr>
              <a:buFont typeface="Arial"/>
              <a:buChar char="•"/>
            </a:pPr>
            <a:r>
              <a:rPr lang="en-GB" sz="1600" b="0" strike="noStrike" spc="-1" dirty="0">
                <a:solidFill>
                  <a:srgbClr val="000000"/>
                </a:solidFill>
              </a:rPr>
              <a:t>The App allows patients to book GP appointments, order repeat prescriptions, view medical records, check symptoms, and access COVID-19 vaccination certification. (Kc et al., 2023)</a:t>
            </a:r>
          </a:p>
          <a:p>
            <a:pPr marL="343080" indent="-343080">
              <a:spcBef>
                <a:spcPts val="799"/>
              </a:spcBef>
              <a:buClr>
                <a:srgbClr val="000000"/>
              </a:buClr>
              <a:buFont typeface="Arial"/>
              <a:buChar char="•"/>
            </a:pPr>
            <a:r>
              <a:rPr lang="en-GB" sz="1600" b="0" strike="noStrike" spc="-1" dirty="0">
                <a:solidFill>
                  <a:srgbClr val="000000"/>
                </a:solidFill>
              </a:rPr>
              <a:t>It is part of a wider strategy aligned with the NHS Long Term Plan and the 10-year Health Plan for England. (UK Government, 2025)</a:t>
            </a:r>
          </a:p>
          <a:p>
            <a:pPr marL="343080" indent="-343080">
              <a:spcBef>
                <a:spcPts val="799"/>
              </a:spcBef>
              <a:buClr>
                <a:srgbClr val="000000"/>
              </a:buClr>
              <a:buFont typeface="Arial"/>
              <a:buChar char="•"/>
            </a:pPr>
            <a:r>
              <a:rPr lang="en-GB" sz="1600" b="0" strike="noStrike" spc="-1" dirty="0">
                <a:solidFill>
                  <a:srgbClr val="000000"/>
                </a:solidFill>
              </a:rPr>
              <a:t>App adoption accelerated particularly during and after COVID-19, signalling both the potential and challenges of large-scale digital transformation. (NHS England, 2025)</a:t>
            </a:r>
          </a:p>
          <a:p>
            <a:pPr marL="343080" indent="-343080">
              <a:spcBef>
                <a:spcPts val="799"/>
              </a:spcBef>
              <a:buClr>
                <a:srgbClr val="000000"/>
              </a:buClr>
              <a:buFont typeface="Arial"/>
              <a:buChar char="•"/>
            </a:pPr>
            <a:r>
              <a:rPr lang="en-GB" sz="1600" b="0" strike="noStrike" spc="-1" dirty="0">
                <a:solidFill>
                  <a:srgbClr val="000000"/>
                </a:solidFill>
              </a:rPr>
              <a:t>Observational data show substantial growth in registrations but persistent inequalities in use by deprivation and practice characteristics. (Allcock et al., 2024)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Impact on Workforce</a:t>
            </a:r>
          </a:p>
        </p:txBody>
      </p:sp>
      <p:sp>
        <p:nvSpPr>
          <p:cNvPr id="24" name="TextBox 23"/>
          <p:cNvSpPr txBox="1"/>
          <p:nvPr/>
        </p:nvSpPr>
        <p:spPr>
          <a:xfrm>
            <a:off x="457200" y="1267920"/>
            <a:ext cx="8507520" cy="4248360"/>
          </a:xfrm>
          <a:prstGeom prst="rect">
            <a:avLst/>
          </a:prstGeom>
          <a:noFill/>
          <a:ln w="0">
            <a:noFill/>
          </a:ln>
        </p:spPr>
        <p:txBody>
          <a:bodyPr anchor="t">
            <a:normAutofit/>
          </a:bodyPr>
          <a:lstStyle/>
          <a:p>
            <a:pPr marL="343080" indent="-343080">
              <a:spcBef>
                <a:spcPts val="799"/>
              </a:spcBef>
              <a:buClr>
                <a:srgbClr val="000000"/>
              </a:buClr>
              <a:buFont typeface="Arial"/>
              <a:buChar char="•"/>
            </a:pPr>
            <a:r>
              <a:rPr lang="en-GB" sz="1600" b="0" strike="noStrike" spc="-1" dirty="0">
                <a:solidFill>
                  <a:srgbClr val="000000"/>
                </a:solidFill>
              </a:rPr>
              <a:t>Staff must support patients to register, troubleshoot technical problems, and manage digital workflows such as prescription requests and appointment bookings, creating new responsibilities for receptionists and practice managers. (Reidy et al., 2025)</a:t>
            </a:r>
          </a:p>
          <a:p>
            <a:pPr marL="343080" indent="-343080">
              <a:spcBef>
                <a:spcPts val="799"/>
              </a:spcBef>
              <a:buClr>
                <a:srgbClr val="000000"/>
              </a:buClr>
              <a:buFont typeface="Arial"/>
              <a:buChar char="•"/>
            </a:pPr>
            <a:r>
              <a:rPr lang="en-GB" sz="1600" b="0" strike="noStrike" spc="-1" dirty="0">
                <a:solidFill>
                  <a:srgbClr val="000000"/>
                </a:solidFill>
              </a:rPr>
              <a:t>Digital repeat prescription requests and online booking may reduce telephone traffic, freeing staff to focus on direct patient care and improving clinical consultation quality. (Walter et al., 2025)</a:t>
            </a:r>
          </a:p>
          <a:p>
            <a:pPr marL="343080" indent="-343080">
              <a:spcBef>
                <a:spcPts val="799"/>
              </a:spcBef>
              <a:buClr>
                <a:srgbClr val="000000"/>
              </a:buClr>
              <a:buFont typeface="Arial"/>
              <a:buChar char="•"/>
            </a:pPr>
            <a:r>
              <a:rPr lang="en-GB" sz="1600" b="0" strike="noStrike" spc="-1" dirty="0">
                <a:solidFill>
                  <a:srgbClr val="000000"/>
                </a:solidFill>
              </a:rPr>
              <a:t>Staff reported concerns that digital channels are perceived as “always open”, blurring boundaries and intensifying workload expectations. (Reidy et al., 2025)</a:t>
            </a:r>
          </a:p>
          <a:p>
            <a:pPr marL="343080" indent="-343080">
              <a:spcBef>
                <a:spcPts val="799"/>
              </a:spcBef>
              <a:buClr>
                <a:srgbClr val="000000"/>
              </a:buClr>
              <a:buFont typeface="Arial"/>
              <a:buChar char="•"/>
            </a:pPr>
            <a:r>
              <a:rPr lang="en-GB" sz="1600" b="0" strike="noStrike" spc="-1" dirty="0">
                <a:solidFill>
                  <a:srgbClr val="000000"/>
                </a:solidFill>
              </a:rPr>
              <a:t>Opening online record access requires clinicians to write consultation notes that are simultaneously clinically meaningful and understandable to lay audiences – a significant cultural and practical shift. (Reidy et al., 2025)</a:t>
            </a:r>
          </a:p>
          <a:p>
            <a:pPr marL="343080" indent="-343080">
              <a:spcBef>
                <a:spcPts val="799"/>
              </a:spcBef>
              <a:buClr>
                <a:srgbClr val="000000"/>
              </a:buClr>
              <a:buFont typeface="Arial"/>
              <a:buChar char="•"/>
            </a:pPr>
            <a:r>
              <a:rPr lang="en-GB" sz="1600" b="0" strike="noStrike" spc="-1" dirty="0">
                <a:solidFill>
                  <a:srgbClr val="000000"/>
                </a:solidFill>
              </a:rPr>
              <a:t>Uneven digital maturity across NHS organisations means some regions are “digitally disengaged”, exacerbating workforce stress where staff lack adequate training and support. (Klein, 2017)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Impact on Service Delivery</a:t>
            </a:r>
          </a:p>
        </p:txBody>
      </p:sp>
      <p:sp>
        <p:nvSpPr>
          <p:cNvPr id="24" name="TextBox 23"/>
          <p:cNvSpPr txBox="1"/>
          <p:nvPr/>
        </p:nvSpPr>
        <p:spPr>
          <a:xfrm>
            <a:off x="457200" y="1267920"/>
            <a:ext cx="8507520" cy="4248360"/>
          </a:xfrm>
          <a:prstGeom prst="rect">
            <a:avLst/>
          </a:prstGeom>
          <a:noFill/>
          <a:ln w="0">
            <a:noFill/>
          </a:ln>
        </p:spPr>
        <p:txBody>
          <a:bodyPr anchor="t">
            <a:normAutofit/>
          </a:bodyPr>
          <a:lstStyle/>
          <a:p>
            <a:pPr marL="343080" indent="-343080">
              <a:spcBef>
                <a:spcPts val="799"/>
              </a:spcBef>
              <a:buClr>
                <a:srgbClr val="000000"/>
              </a:buClr>
              <a:buFont typeface="Arial"/>
              <a:buChar char="•"/>
            </a:pPr>
            <a:r>
              <a:rPr lang="en-GB" sz="1600" b="0" strike="noStrike" spc="-1" dirty="0">
                <a:solidFill>
                  <a:srgbClr val="000000"/>
                </a:solidFill>
              </a:rPr>
              <a:t>The NHS App enables digital booking, repeat prescriptions, and record access, complementing telephone and online consultations and framed as the “full front door” to the NHS. (Full Fact, 2026)</a:t>
            </a:r>
          </a:p>
          <a:p>
            <a:pPr marL="343080" indent="-343080">
              <a:spcBef>
                <a:spcPts val="799"/>
              </a:spcBef>
              <a:buClr>
                <a:srgbClr val="000000"/>
              </a:buClr>
              <a:buFont typeface="Arial"/>
              <a:buChar char="•"/>
            </a:pPr>
            <a:r>
              <a:rPr lang="en-GB" sz="1600" b="0" strike="noStrike" spc="-1" dirty="0">
                <a:solidFill>
                  <a:srgbClr val="000000"/>
                </a:solidFill>
              </a:rPr>
              <a:t>Between January 2019 and May 2021 there were more than 8.5 million downloads and 4.4 million registrations, with a four-fold increase when the COVID Pass feature launched. NHS England has since reported record usage numbers. (Kc et al., 2023)</a:t>
            </a:r>
          </a:p>
          <a:p>
            <a:pPr marL="343080" indent="-343080">
              <a:spcBef>
                <a:spcPts val="799"/>
              </a:spcBef>
              <a:buClr>
                <a:srgbClr val="000000"/>
              </a:buClr>
              <a:buFont typeface="Arial"/>
              <a:buChar char="•"/>
            </a:pPr>
            <a:r>
              <a:rPr lang="en-GB" sz="1600" b="0" strike="noStrike" spc="-1" dirty="0">
                <a:solidFill>
                  <a:srgbClr val="000000"/>
                </a:solidFill>
              </a:rPr>
              <a:t>Service delivery via the App is uneven – not all features are available in every practice or region, limiting the App’s transformative potential in less digitally advanced settings. (Reidy et al., 2025)</a:t>
            </a:r>
          </a:p>
          <a:p>
            <a:pPr marL="343080" indent="-343080">
              <a:spcBef>
                <a:spcPts val="799"/>
              </a:spcBef>
              <a:buClr>
                <a:srgbClr val="000000"/>
              </a:buClr>
              <a:buFont typeface="Arial"/>
              <a:buChar char="•"/>
            </a:pPr>
            <a:r>
              <a:rPr lang="en-GB" sz="1600" b="0" strike="noStrike" spc="-1" dirty="0">
                <a:solidFill>
                  <a:srgbClr val="000000"/>
                </a:solidFill>
              </a:rPr>
              <a:t>An influx of digital appointment or prescription requests not matched by capacity can create new bottlenecks and increased pressure across channels. (Reidy et al., 2025)</a:t>
            </a:r>
          </a:p>
          <a:p>
            <a:pPr marL="343080" indent="-343080">
              <a:spcBef>
                <a:spcPts val="799"/>
              </a:spcBef>
              <a:buClr>
                <a:srgbClr val="000000"/>
              </a:buClr>
              <a:buFont typeface="Arial"/>
              <a:buChar char="•"/>
            </a:pPr>
            <a:r>
              <a:rPr lang="en-GB" sz="1600" b="0" strike="noStrike" spc="-1" dirty="0">
                <a:solidFill>
                  <a:srgbClr val="000000"/>
                </a:solidFill>
              </a:rPr>
              <a:t>Without coherent integration with other digital tools such as online consultation platforms, patients and staff can experience fragmentation or confusion about which route to use. (Shaw et al., 2021)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Impact on Patients</a:t>
            </a:r>
          </a:p>
        </p:txBody>
      </p:sp>
      <p:sp>
        <p:nvSpPr>
          <p:cNvPr id="24" name="TextBox 23"/>
          <p:cNvSpPr txBox="1"/>
          <p:nvPr/>
        </p:nvSpPr>
        <p:spPr>
          <a:xfrm>
            <a:off x="457200" y="1267920"/>
            <a:ext cx="8507520" cy="4248360"/>
          </a:xfrm>
          <a:prstGeom prst="rect">
            <a:avLst/>
          </a:prstGeom>
          <a:noFill/>
          <a:ln w="0">
            <a:noFill/>
          </a:ln>
        </p:spPr>
        <p:txBody>
          <a:bodyPr anchor="t">
            <a:noAutofit/>
          </a:bodyPr>
          <a:lstStyle/>
          <a:p>
            <a:pPr marL="343080" indent="-343080">
              <a:spcBef>
                <a:spcPts val="799"/>
              </a:spcBef>
              <a:buClr>
                <a:srgbClr val="000000"/>
              </a:buClr>
              <a:buFont typeface="Arial"/>
              <a:buChar char="•"/>
            </a:pPr>
            <a:r>
              <a:rPr lang="en-GB" sz="1600" b="0" strike="noStrike" spc="-1" dirty="0">
                <a:solidFill>
                  <a:srgbClr val="000000"/>
                </a:solidFill>
              </a:rPr>
              <a:t>The App provides convenient 24/7 access to appointment booking, repeat prescriptions, and medical record viewing, supporting self-management. The COVID Pass was essential for travel and social participation. (Kc et al., 2023)</a:t>
            </a:r>
          </a:p>
          <a:p>
            <a:pPr marL="343080" indent="-343080">
              <a:spcBef>
                <a:spcPts val="799"/>
              </a:spcBef>
              <a:buClr>
                <a:srgbClr val="000000"/>
              </a:buClr>
              <a:buFont typeface="Arial"/>
              <a:buChar char="•"/>
            </a:pPr>
            <a:r>
              <a:rPr lang="en-GB" sz="1600" b="0" strike="noStrike" spc="-1" dirty="0">
                <a:solidFill>
                  <a:srgbClr val="000000"/>
                </a:solidFill>
              </a:rPr>
              <a:t>Patients value the ease of ordering prescriptions and seeing results without contacting the practice; digital record access can strengthen understanding and shared decision-making. (Reidy et al., 2025; Howes et al., 2019)</a:t>
            </a:r>
          </a:p>
          <a:p>
            <a:pPr marL="343080" indent="-343080">
              <a:spcBef>
                <a:spcPts val="799"/>
              </a:spcBef>
              <a:buClr>
                <a:srgbClr val="000000"/>
              </a:buClr>
              <a:buFont typeface="Arial"/>
              <a:buChar char="•"/>
            </a:pPr>
            <a:r>
              <a:rPr lang="en-GB" sz="1600" b="0" strike="noStrike" spc="-1" dirty="0">
                <a:solidFill>
                  <a:srgbClr val="000000"/>
                </a:solidFill>
              </a:rPr>
              <a:t>App registrations are significantly lower in the most deprived practices, with lower engagement among older adults, people in deprived areas, and some minority ethnic communities. (Allcock et al., 2024b)</a:t>
            </a:r>
          </a:p>
          <a:p>
            <a:pPr marL="343080" indent="-343080">
              <a:spcBef>
                <a:spcPts val="799"/>
              </a:spcBef>
              <a:buClr>
                <a:srgbClr val="000000"/>
              </a:buClr>
              <a:buFont typeface="Arial"/>
              <a:buChar char="•"/>
            </a:pPr>
            <a:r>
              <a:rPr lang="en-GB" sz="1600" b="0" strike="noStrike" spc="-1" dirty="0">
                <a:solidFill>
                  <a:srgbClr val="000000"/>
                </a:solidFill>
              </a:rPr>
              <a:t>Many patients struggled to understand medical acronyms and technical language in consultation notes, and some felt upset by wording perceived as judgemental, risking anxiety and damaged therapeutic relationships. (Walter et al., 2025)</a:t>
            </a:r>
          </a:p>
          <a:p>
            <a:pPr marL="343080" indent="-343080">
              <a:spcBef>
                <a:spcPts val="799"/>
              </a:spcBef>
              <a:buClr>
                <a:srgbClr val="000000"/>
              </a:buClr>
              <a:buFont typeface="Arial"/>
              <a:buChar char="•"/>
            </a:pPr>
            <a:r>
              <a:rPr lang="en-GB" sz="1600" b="0" strike="noStrike" spc="-1" dirty="0">
                <a:solidFill>
                  <a:srgbClr val="000000"/>
                </a:solidFill>
              </a:rPr>
              <a:t>Concerns about data sharing with third-party technology providers and potential commercialisation of patient data require transparent governance and public engagement to maintain trust. (Shaw et al., 2021)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Impact on Community</a:t>
            </a:r>
          </a:p>
        </p:txBody>
      </p:sp>
      <p:sp>
        <p:nvSpPr>
          <p:cNvPr id="24" name="TextBox 23"/>
          <p:cNvSpPr txBox="1"/>
          <p:nvPr/>
        </p:nvSpPr>
        <p:spPr>
          <a:xfrm>
            <a:off x="457200" y="1267920"/>
            <a:ext cx="8507520" cy="4248360"/>
          </a:xfrm>
          <a:prstGeom prst="rect">
            <a:avLst/>
          </a:prstGeom>
          <a:noFill/>
          <a:ln w="0">
            <a:noFill/>
          </a:ln>
        </p:spPr>
        <p:txBody>
          <a:bodyPr anchor="t">
            <a:normAutofit/>
          </a:bodyPr>
          <a:lstStyle/>
          <a:p>
            <a:pPr marL="343080" indent="-343080">
              <a:spcBef>
                <a:spcPts val="799"/>
              </a:spcBef>
              <a:buClr>
                <a:srgbClr val="000000"/>
              </a:buClr>
              <a:buFont typeface="Arial"/>
              <a:buChar char="•"/>
            </a:pPr>
            <a:r>
              <a:rPr lang="en-GB" sz="1600" b="0" strike="noStrike" spc="-1" dirty="0">
                <a:solidFill>
                  <a:srgbClr val="000000"/>
                </a:solidFill>
              </a:rPr>
              <a:t>Remote access reduces the need for travel to GP practices or pharmacies, benefiting people in rural areas, those with mobility difficulties, and carers supporting relatives with complex needs. (Reidy et al., 2025)</a:t>
            </a:r>
          </a:p>
          <a:p>
            <a:pPr marL="343080" indent="-343080">
              <a:spcBef>
                <a:spcPts val="799"/>
              </a:spcBef>
              <a:buClr>
                <a:srgbClr val="000000"/>
              </a:buClr>
              <a:buFont typeface="Arial"/>
              <a:buChar char="•"/>
            </a:pPr>
            <a:r>
              <a:rPr lang="en-GB" sz="1600" b="0" strike="noStrike" spc="-1" dirty="0">
                <a:solidFill>
                  <a:srgbClr val="000000"/>
                </a:solidFill>
              </a:rPr>
              <a:t>Digital tools such as the NHS COVID Pass played a key role in enabling safer reopening of society and monitoring vaccine uptake during the pandemic. (Kendall et al., 2024)</a:t>
            </a:r>
          </a:p>
          <a:p>
            <a:pPr marL="343080" indent="-343080">
              <a:spcBef>
                <a:spcPts val="799"/>
              </a:spcBef>
              <a:buClr>
                <a:srgbClr val="000000"/>
              </a:buClr>
              <a:buFont typeface="Arial"/>
              <a:buChar char="•"/>
            </a:pPr>
            <a:r>
              <a:rPr lang="en-GB" sz="1600" b="0" strike="noStrike" spc="-1" dirty="0">
                <a:solidFill>
                  <a:srgbClr val="000000"/>
                </a:solidFill>
              </a:rPr>
              <a:t>The App creates channels through which patients and carers can provide feedback and monitor health, blurring boundaries between care settings and everyday life. (Howes et al., 2019)</a:t>
            </a:r>
          </a:p>
          <a:p>
            <a:pPr marL="343080" indent="-343080">
              <a:spcBef>
                <a:spcPts val="799"/>
              </a:spcBef>
              <a:buClr>
                <a:srgbClr val="000000"/>
              </a:buClr>
              <a:buFont typeface="Arial"/>
              <a:buChar char="•"/>
            </a:pPr>
            <a:r>
              <a:rPr lang="en-GB" sz="1600" b="0" strike="noStrike" spc="-1" dirty="0">
                <a:solidFill>
                  <a:srgbClr val="000000"/>
                </a:solidFill>
              </a:rPr>
              <a:t>Community-level digital divides risk reinforcing geographic and social disparities, with many regions remaining “digitally disengaged”, limiting benefits for less affluent communities. (Klein, 2017)</a:t>
            </a:r>
          </a:p>
          <a:p>
            <a:pPr marL="343080" indent="-343080">
              <a:spcBef>
                <a:spcPts val="799"/>
              </a:spcBef>
              <a:buClr>
                <a:srgbClr val="000000"/>
              </a:buClr>
              <a:buFont typeface="Arial"/>
              <a:buChar char="•"/>
            </a:pPr>
            <a:r>
              <a:rPr lang="en-GB" sz="1600" b="0" strike="noStrike" spc="-1" dirty="0">
                <a:solidFill>
                  <a:srgbClr val="000000"/>
                </a:solidFill>
              </a:rPr>
              <a:t>Over-reliance on digital channels could reduce investment in physical or non-digital services in deprived areas, undermining face-to-face access for those who need it most.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600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Challenges of the Innovation</a:t>
            </a:r>
          </a:p>
        </p:txBody>
      </p:sp>
      <p:sp>
        <p:nvSpPr>
          <p:cNvPr id="24" name="TextBox 23"/>
          <p:cNvSpPr txBox="1"/>
          <p:nvPr/>
        </p:nvSpPr>
        <p:spPr>
          <a:xfrm>
            <a:off x="457200" y="1445200"/>
            <a:ext cx="8507520" cy="3766280"/>
          </a:xfrm>
          <a:prstGeom prst="rect">
            <a:avLst/>
          </a:prstGeom>
          <a:noFill/>
          <a:ln w="0">
            <a:noFill/>
          </a:ln>
        </p:spPr>
        <p:txBody>
          <a:bodyPr anchor="t">
            <a:noAutofit/>
          </a:bodyPr>
          <a:lstStyle/>
          <a:p>
            <a:pPr marL="343080" indent="-343080">
              <a:spcBef>
                <a:spcPts val="799"/>
              </a:spcBef>
              <a:buClr>
                <a:srgbClr val="000000"/>
              </a:buClr>
              <a:buFont typeface="Arial"/>
              <a:buChar char="•"/>
            </a:pPr>
            <a:r>
              <a:rPr lang="en-GB" sz="1600" b="0" strike="noStrike" spc="-1" dirty="0">
                <a:solidFill>
                  <a:srgbClr val="000000"/>
                </a:solidFill>
              </a:rPr>
              <a:t>Digital transformation introduces new workloads, competencies, and cultural shifts in documentation for staff, generating stress when not matched by adequate training and support. (Reidy et al., 2025)</a:t>
            </a:r>
          </a:p>
          <a:p>
            <a:pPr marL="343080" indent="-343080">
              <a:spcBef>
                <a:spcPts val="799"/>
              </a:spcBef>
              <a:buClr>
                <a:srgbClr val="000000"/>
              </a:buClr>
              <a:buFont typeface="Arial"/>
              <a:buChar char="•"/>
            </a:pPr>
            <a:r>
              <a:rPr lang="en-GB" sz="1600" b="0" strike="noStrike" spc="-1" dirty="0">
                <a:solidFill>
                  <a:srgbClr val="000000"/>
                </a:solidFill>
              </a:rPr>
              <a:t>Variability in digital maturity across organisations means the benefits of the NHS App are uneven, accompanied at times by new bottlenecks and service fragmentation. (Reidy et al., 2025)</a:t>
            </a:r>
          </a:p>
          <a:p>
            <a:pPr marL="343080" indent="-343080">
              <a:spcBef>
                <a:spcPts val="799"/>
              </a:spcBef>
              <a:buClr>
                <a:srgbClr val="000000"/>
              </a:buClr>
              <a:buFont typeface="Arial"/>
              <a:buChar char="•"/>
            </a:pPr>
            <a:r>
              <a:rPr lang="en-GB" sz="1600" b="0" strike="noStrike" spc="-1" dirty="0">
                <a:solidFill>
                  <a:srgbClr val="000000"/>
                </a:solidFill>
              </a:rPr>
              <a:t>Digital inequalities mean that those with the greatest need for convenient self-management tools are often the least likely to benefit, potentially exacerbating existing health inequalities. (Allcock et al., 2024b)</a:t>
            </a:r>
          </a:p>
          <a:p>
            <a:pPr marL="343080" indent="-343080">
              <a:spcBef>
                <a:spcPts val="799"/>
              </a:spcBef>
              <a:buClr>
                <a:srgbClr val="000000"/>
              </a:buClr>
              <a:buFont typeface="Arial"/>
              <a:buChar char="•"/>
            </a:pPr>
            <a:r>
              <a:rPr lang="en-GB" sz="1600" b="0" strike="noStrike" spc="-1" dirty="0">
                <a:solidFill>
                  <a:srgbClr val="000000"/>
                </a:solidFill>
              </a:rPr>
              <a:t>Limited digital literacy among patients leads to confusion or distress when accessing clinical records, damaging the therapeutic relationship rather than supporting empowerment. (Walter et al., 2025)</a:t>
            </a:r>
          </a:p>
          <a:p>
            <a:pPr marL="343080" indent="-343080">
              <a:spcBef>
                <a:spcPts val="799"/>
              </a:spcBef>
              <a:buClr>
                <a:srgbClr val="000000"/>
              </a:buClr>
              <a:buFont typeface="Arial"/>
              <a:buChar char="•"/>
            </a:pPr>
            <a:r>
              <a:rPr lang="en-GB" sz="1600" b="0" strike="noStrike" spc="-1" dirty="0">
                <a:solidFill>
                  <a:srgbClr val="000000"/>
                </a:solidFill>
              </a:rPr>
              <a:t>Concerns about </a:t>
            </a:r>
            <a:r>
              <a:rPr lang="en-GB" sz="1600" b="0" strike="noStrike" spc="-1" dirty="0" err="1">
                <a:solidFill>
                  <a:srgbClr val="000000"/>
                </a:solidFill>
              </a:rPr>
              <a:t>platformisation</a:t>
            </a:r>
            <a:r>
              <a:rPr lang="en-GB" sz="1600" b="0" strike="noStrike" spc="-1" dirty="0">
                <a:solidFill>
                  <a:srgbClr val="000000"/>
                </a:solidFill>
              </a:rPr>
              <a:t> of the NHS – potential data commercialisation and reliance on private technology partners – raise questions about the governance and public value of digital services. (Shaw et al., 2021)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Recommendations</a:t>
            </a:r>
          </a:p>
        </p:txBody>
      </p:sp>
      <p:sp>
        <p:nvSpPr>
          <p:cNvPr id="24" name="TextBox 23"/>
          <p:cNvSpPr txBox="1"/>
          <p:nvPr/>
        </p:nvSpPr>
        <p:spPr>
          <a:xfrm>
            <a:off x="457200" y="1267920"/>
            <a:ext cx="8507520" cy="4248360"/>
          </a:xfrm>
          <a:prstGeom prst="rect">
            <a:avLst/>
          </a:prstGeom>
          <a:noFill/>
          <a:ln w="0">
            <a:noFill/>
          </a:ln>
        </p:spPr>
        <p:txBody>
          <a:bodyPr anchor="t">
            <a:normAutofit/>
          </a:bodyPr>
          <a:lstStyle/>
          <a:p>
            <a:pPr marL="343080" indent="-343080">
              <a:spcBef>
                <a:spcPts val="799"/>
              </a:spcBef>
              <a:buClr>
                <a:srgbClr val="000000"/>
              </a:buClr>
              <a:buFont typeface="Arial"/>
              <a:buChar char="•"/>
            </a:pPr>
            <a:r>
              <a:rPr lang="en-GB" sz="1600" b="0" strike="noStrike" spc="-1" dirty="0">
                <a:solidFill>
                  <a:srgbClr val="000000"/>
                </a:solidFill>
              </a:rPr>
              <a:t>Invest in digital literacy training and peer-to-peer support for both staff and patients to ensure equitable benefit from the NHS App across all demographics.</a:t>
            </a:r>
          </a:p>
          <a:p>
            <a:pPr marL="343080" indent="-343080">
              <a:spcBef>
                <a:spcPts val="799"/>
              </a:spcBef>
              <a:buClr>
                <a:srgbClr val="000000"/>
              </a:buClr>
              <a:buFont typeface="Arial"/>
              <a:buChar char="•"/>
            </a:pPr>
            <a:r>
              <a:rPr lang="en-GB" sz="1600" b="0" strike="noStrike" spc="-1" dirty="0">
                <a:solidFill>
                  <a:srgbClr val="000000"/>
                </a:solidFill>
              </a:rPr>
              <a:t>Develop plain-language record access and in-App explanations to reduce confusion, distress, and damage to the therapeutic relationship when patients view clinical notes. (Walter et al., 2025)</a:t>
            </a:r>
          </a:p>
          <a:p>
            <a:pPr marL="343080" indent="-343080">
              <a:spcBef>
                <a:spcPts val="799"/>
              </a:spcBef>
              <a:buClr>
                <a:srgbClr val="000000"/>
              </a:buClr>
              <a:buFont typeface="Arial"/>
              <a:buChar char="•"/>
            </a:pPr>
            <a:r>
              <a:rPr lang="en-GB" sz="1600" b="0" strike="noStrike" spc="-1" dirty="0">
                <a:solidFill>
                  <a:srgbClr val="000000"/>
                </a:solidFill>
              </a:rPr>
              <a:t>Address digital inequalities proactively – ensure that the most deprived practices and communities receive targeted digital support and outreach to close the adoption gap. (Allcock et al., 2024b)</a:t>
            </a:r>
          </a:p>
          <a:p>
            <a:pPr marL="343080" indent="-343080">
              <a:spcBef>
                <a:spcPts val="799"/>
              </a:spcBef>
              <a:buClr>
                <a:srgbClr val="000000"/>
              </a:buClr>
              <a:buFont typeface="Arial"/>
              <a:buChar char="•"/>
            </a:pPr>
            <a:r>
              <a:rPr lang="en-GB" sz="1600" b="0" strike="noStrike" spc="-1" dirty="0">
                <a:solidFill>
                  <a:srgbClr val="000000"/>
                </a:solidFill>
              </a:rPr>
              <a:t>Strengthen governance frameworks around data sharing and third-party partnerships to protect patient data and maintain public trust in the NHS App. (Shaw et al., 2021)</a:t>
            </a:r>
          </a:p>
          <a:p>
            <a:pPr marL="343080" indent="-343080">
              <a:spcBef>
                <a:spcPts val="799"/>
              </a:spcBef>
              <a:buClr>
                <a:srgbClr val="000000"/>
              </a:buClr>
              <a:buFont typeface="Arial"/>
              <a:buChar char="•"/>
            </a:pPr>
            <a:r>
              <a:rPr lang="en-GB" sz="1600" b="0" strike="noStrike" spc="-1" dirty="0">
                <a:solidFill>
                  <a:srgbClr val="000000"/>
                </a:solidFill>
              </a:rPr>
              <a:t>Ensure coherent integration of the NHS App within the broader digital ecosystem to minimise fragmentation and confusion for both patients and health care staff. (Shaw et al., 2021)</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320"/>
            <a:ext cx="8229600" cy="1143000"/>
          </a:xfrm>
          <a:prstGeom prst="rect">
            <a:avLst/>
          </a:prstGeom>
          <a:noFill/>
          <a:ln w="0">
            <a:noFill/>
          </a:ln>
        </p:spPr>
        <p:txBody>
          <a:bodyPr lIns="91440" tIns="45720" rIns="91440" bIns="45720" anchor="ctr">
            <a:noAutofit/>
          </a:bodyPr>
          <a:lstStyle/>
          <a:p>
            <a:pPr indent="0" algn="ctr">
              <a:buNone/>
            </a:pPr>
            <a:r>
              <a:rPr lang="en-GB" sz="4400" b="1" strike="noStrike" spc="-1">
                <a:solidFill>
                  <a:srgbClr val="000000"/>
                </a:solidFill>
                <a:latin typeface="Myriad Pro"/>
              </a:rPr>
              <a:t>Conclusion</a:t>
            </a:r>
          </a:p>
        </p:txBody>
      </p:sp>
      <p:sp>
        <p:nvSpPr>
          <p:cNvPr id="24" name="TextBox 23"/>
          <p:cNvSpPr txBox="1"/>
          <p:nvPr/>
        </p:nvSpPr>
        <p:spPr>
          <a:xfrm>
            <a:off x="457200" y="1267920"/>
            <a:ext cx="8507520" cy="4248360"/>
          </a:xfrm>
          <a:prstGeom prst="rect">
            <a:avLst/>
          </a:prstGeom>
          <a:noFill/>
          <a:ln w="0">
            <a:noFill/>
          </a:ln>
        </p:spPr>
        <p:txBody>
          <a:bodyPr anchor="t">
            <a:normAutofit/>
          </a:bodyPr>
          <a:lstStyle/>
          <a:p>
            <a:pPr marL="343080" indent="-343080">
              <a:spcBef>
                <a:spcPts val="799"/>
              </a:spcBef>
              <a:buClr>
                <a:srgbClr val="000000"/>
              </a:buClr>
              <a:buFont typeface="Arial"/>
              <a:buChar char="•"/>
            </a:pPr>
            <a:r>
              <a:rPr lang="en-GB" sz="1600" b="0" strike="noStrike" spc="-1" dirty="0">
                <a:solidFill>
                  <a:srgbClr val="000000"/>
                </a:solidFill>
              </a:rPr>
              <a:t>The NHS App exemplifies contemporary digital transformation, acting as a patient portal and “digital front door”, bringing significant changes across workforce, service delivery, patients, and communities.</a:t>
            </a:r>
          </a:p>
          <a:p>
            <a:pPr marL="343080" indent="-343080">
              <a:spcBef>
                <a:spcPts val="799"/>
              </a:spcBef>
              <a:buClr>
                <a:srgbClr val="000000"/>
              </a:buClr>
              <a:buFont typeface="Arial"/>
              <a:buChar char="•"/>
            </a:pPr>
            <a:r>
              <a:rPr lang="en-GB" sz="1600" b="0" strike="noStrike" spc="-1" dirty="0">
                <a:solidFill>
                  <a:srgbClr val="000000"/>
                </a:solidFill>
              </a:rPr>
              <a:t>Positively, the App streamlines administrative processes, enhances convenience, and supports patient engagement and public health when integrated effectively into local systems. (NHS England, 2025)</a:t>
            </a:r>
          </a:p>
          <a:p>
            <a:pPr marL="343080" indent="-343080">
              <a:spcBef>
                <a:spcPts val="799"/>
              </a:spcBef>
              <a:buClr>
                <a:srgbClr val="000000"/>
              </a:buClr>
              <a:buFont typeface="Arial"/>
              <a:buChar char="•"/>
            </a:pPr>
            <a:r>
              <a:rPr lang="en-GB" sz="1600" b="0" strike="noStrike" spc="-1" dirty="0">
                <a:solidFill>
                  <a:srgbClr val="000000"/>
                </a:solidFill>
              </a:rPr>
              <a:t>For staff, digital transformation introduces new workloads, competency requirements, and cultural shifts that can generate stress without adequate support. (Reidy et al., 2025)</a:t>
            </a:r>
          </a:p>
          <a:p>
            <a:pPr marL="343080" indent="-343080">
              <a:spcBef>
                <a:spcPts val="799"/>
              </a:spcBef>
              <a:buClr>
                <a:srgbClr val="000000"/>
              </a:buClr>
              <a:buFont typeface="Arial"/>
              <a:buChar char="•"/>
            </a:pPr>
            <a:r>
              <a:rPr lang="en-GB" sz="1600" b="0" strike="noStrike" spc="-1" dirty="0">
                <a:solidFill>
                  <a:srgbClr val="000000"/>
                </a:solidFill>
              </a:rPr>
              <a:t>Variability in digital maturity and system integration means benefits are uneven and may be accompanied by bottlenecks or fragmentation across the NHS. (Reidy et al., 2025)</a:t>
            </a:r>
          </a:p>
          <a:p>
            <a:pPr marL="343080" indent="-343080">
              <a:spcBef>
                <a:spcPts val="799"/>
              </a:spcBef>
              <a:buClr>
                <a:srgbClr val="000000"/>
              </a:buClr>
              <a:buFont typeface="Arial"/>
              <a:buChar char="•"/>
            </a:pPr>
            <a:r>
              <a:rPr lang="en-GB" sz="1600" b="0" strike="noStrike" spc="-1" dirty="0">
                <a:solidFill>
                  <a:srgbClr val="000000"/>
                </a:solidFill>
              </a:rPr>
              <a:t>For patients and communities, digital inequalities, limited comprehension of clinical information, and concerns about data governance threaten to reproduce or deepen existing health disparities. (Allcock et al., 2024b; Shaw et al., 2021)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195942"/>
            <a:ext cx="8229600" cy="499406"/>
          </a:xfrm>
          <a:prstGeom prst="rect">
            <a:avLst/>
          </a:prstGeom>
          <a:noFill/>
          <a:ln w="0">
            <a:noFill/>
          </a:ln>
        </p:spPr>
        <p:txBody>
          <a:bodyPr lIns="91440" tIns="45720" rIns="91440" bIns="45720" anchor="ctr">
            <a:noAutofit/>
          </a:bodyPr>
          <a:lstStyle/>
          <a:p>
            <a:pPr indent="0" algn="ctr">
              <a:buNone/>
            </a:pPr>
            <a:r>
              <a:rPr lang="en-GB" sz="4400" b="1" strike="noStrike" spc="-1" dirty="0">
                <a:solidFill>
                  <a:srgbClr val="000000"/>
                </a:solidFill>
                <a:latin typeface="Myriad Pro"/>
              </a:rPr>
              <a:t>References</a:t>
            </a:r>
          </a:p>
        </p:txBody>
      </p:sp>
      <p:sp>
        <p:nvSpPr>
          <p:cNvPr id="24" name="TextBox 23"/>
          <p:cNvSpPr txBox="1"/>
          <p:nvPr/>
        </p:nvSpPr>
        <p:spPr>
          <a:xfrm>
            <a:off x="457200" y="695348"/>
            <a:ext cx="8507520" cy="4466280"/>
          </a:xfrm>
          <a:prstGeom prst="rect">
            <a:avLst/>
          </a:prstGeom>
          <a:noFill/>
          <a:ln w="0">
            <a:noFill/>
          </a:ln>
        </p:spPr>
        <p:txBody>
          <a:bodyPr anchor="t">
            <a:noAutofit/>
          </a:bodyPr>
          <a:lstStyle/>
          <a:p>
            <a:pPr marL="171450" indent="-171450">
              <a:spcBef>
                <a:spcPts val="300"/>
              </a:spcBef>
              <a:buFont typeface="Arial" panose="020B0604020202020204" pitchFamily="34" charset="0"/>
              <a:buChar char="•"/>
            </a:pPr>
            <a:r>
              <a:rPr lang="en-GB" sz="1200" b="0" strike="noStrike" spc="-1" dirty="0">
                <a:solidFill>
                  <a:srgbClr val="000000"/>
                </a:solidFill>
              </a:rPr>
              <a:t>Allcock, J.A. et al. (2024) ‘Landscape of digital technologies used in the National Health Service in England: content analysis’, JMIR Formative Research, 8, e51859.</a:t>
            </a:r>
          </a:p>
          <a:p>
            <a:pPr marL="171450" indent="-171450">
              <a:spcBef>
                <a:spcPts val="300"/>
              </a:spcBef>
              <a:buFont typeface="Arial" panose="020B0604020202020204" pitchFamily="34" charset="0"/>
              <a:buChar char="•"/>
            </a:pPr>
            <a:r>
              <a:rPr lang="en-GB" sz="1200" b="0" strike="noStrike" spc="-1" dirty="0">
                <a:solidFill>
                  <a:srgbClr val="000000"/>
                </a:solidFill>
              </a:rPr>
              <a:t>Allcock, J.A. et al. (2024b) ‘Differences in use of a patient portal across sociodemographic groups: observational study of the NHS App in England’, JMIR Medical Informatics, 12(1), e56320.</a:t>
            </a:r>
          </a:p>
          <a:p>
            <a:pPr marL="171450" indent="-171450">
              <a:spcBef>
                <a:spcPts val="300"/>
              </a:spcBef>
              <a:buFont typeface="Arial" panose="020B0604020202020204" pitchFamily="34" charset="0"/>
              <a:buChar char="•"/>
            </a:pPr>
            <a:r>
              <a:rPr lang="en-GB" sz="1200" b="0" strike="noStrike" spc="-1" dirty="0">
                <a:solidFill>
                  <a:srgbClr val="000000"/>
                </a:solidFill>
              </a:rPr>
              <a:t>Full Fact (2026) Is the government on track to make the NHS App a “full front door to the NHS”? Available at: https://fullfact.org/government-tracker/nhs-app-improvements/</a:t>
            </a:r>
          </a:p>
          <a:p>
            <a:pPr marL="171450" indent="-171450">
              <a:spcBef>
                <a:spcPts val="300"/>
              </a:spcBef>
              <a:buFont typeface="Arial" panose="020B0604020202020204" pitchFamily="34" charset="0"/>
              <a:buChar char="•"/>
            </a:pPr>
            <a:r>
              <a:rPr lang="en-GB" sz="1200" b="0" strike="noStrike" spc="-1" dirty="0">
                <a:solidFill>
                  <a:srgbClr val="000000"/>
                </a:solidFill>
              </a:rPr>
              <a:t>Howes, N. et al. (2019) ‘A smartphone app designed to empower patients to contribute toward safer surgical care: community-based evaluation using a participatory approach’, JMIR mHealth and </a:t>
            </a:r>
            <a:r>
              <a:rPr lang="en-GB" sz="1200" b="0" strike="noStrike" spc="-1" dirty="0" err="1">
                <a:solidFill>
                  <a:srgbClr val="000000"/>
                </a:solidFill>
              </a:rPr>
              <a:t>uHealth</a:t>
            </a:r>
            <a:r>
              <a:rPr lang="en-GB" sz="1200" b="0" strike="noStrike" spc="-1" dirty="0">
                <a:solidFill>
                  <a:srgbClr val="000000"/>
                </a:solidFill>
              </a:rPr>
              <a:t>, 7(7), e12859.</a:t>
            </a:r>
          </a:p>
          <a:p>
            <a:pPr marL="171450" indent="-171450">
              <a:spcBef>
                <a:spcPts val="300"/>
              </a:spcBef>
              <a:buFont typeface="Arial" panose="020B0604020202020204" pitchFamily="34" charset="0"/>
              <a:buChar char="•"/>
            </a:pPr>
            <a:r>
              <a:rPr lang="en-GB" sz="1200" b="0" strike="noStrike" spc="-1" dirty="0">
                <a:solidFill>
                  <a:srgbClr val="000000"/>
                </a:solidFill>
              </a:rPr>
              <a:t>Kc, S. et al. (2023) ‘Uptake and adoption of the NHS App in England: an observational study’, British Journal of General Practice, 73(737), pp. e932–e940.</a:t>
            </a:r>
          </a:p>
          <a:p>
            <a:pPr marL="171450" indent="-171450">
              <a:spcBef>
                <a:spcPts val="300"/>
              </a:spcBef>
              <a:buFont typeface="Arial" panose="020B0604020202020204" pitchFamily="34" charset="0"/>
              <a:buChar char="•"/>
            </a:pPr>
            <a:r>
              <a:rPr lang="en-GB" sz="1200" b="0" strike="noStrike" spc="-1" dirty="0">
                <a:solidFill>
                  <a:srgbClr val="000000"/>
                </a:solidFill>
              </a:rPr>
              <a:t>Kendall, M. et al. (2024) ‘Drivers of epidemic dynamics in real time from daily digital COVID-19 measurements’, Science, 385(6712), pp. 128–133.</a:t>
            </a:r>
          </a:p>
          <a:p>
            <a:pPr marL="171450" indent="-171450">
              <a:spcBef>
                <a:spcPts val="300"/>
              </a:spcBef>
              <a:buFont typeface="Arial" panose="020B0604020202020204" pitchFamily="34" charset="0"/>
              <a:buChar char="•"/>
            </a:pPr>
            <a:r>
              <a:rPr lang="en-GB" sz="1200" b="0" strike="noStrike" spc="-1" dirty="0">
                <a:solidFill>
                  <a:srgbClr val="000000"/>
                </a:solidFill>
              </a:rPr>
              <a:t>Klein, J. (2017) ‘Digital maturity: are we ready to use technology in the NHS?’, Future Healthcare Journal, 4(3), pp. 189–192.</a:t>
            </a:r>
          </a:p>
          <a:p>
            <a:pPr marL="171450" indent="-171450">
              <a:spcBef>
                <a:spcPts val="300"/>
              </a:spcBef>
              <a:buFont typeface="Arial" panose="020B0604020202020204" pitchFamily="34" charset="0"/>
              <a:buChar char="•"/>
            </a:pPr>
            <a:r>
              <a:rPr lang="en-GB" sz="1200" b="0" strike="noStrike" spc="-1" dirty="0">
                <a:solidFill>
                  <a:srgbClr val="000000"/>
                </a:solidFill>
              </a:rPr>
              <a:t>NHS England (2019) The NHS Long Term Plan. London: NHS England.</a:t>
            </a:r>
          </a:p>
          <a:p>
            <a:pPr marL="171450" indent="-171450">
              <a:spcBef>
                <a:spcPts val="300"/>
              </a:spcBef>
              <a:buFont typeface="Arial" panose="020B0604020202020204" pitchFamily="34" charset="0"/>
              <a:buChar char="•"/>
            </a:pPr>
            <a:r>
              <a:rPr lang="en-GB" sz="1200" b="0" strike="noStrike" spc="-1" dirty="0">
                <a:solidFill>
                  <a:srgbClr val="000000"/>
                </a:solidFill>
              </a:rPr>
              <a:t>NHS England (2025) NHS App roadmap 2023–2028. London: NHS England.</a:t>
            </a:r>
          </a:p>
          <a:p>
            <a:pPr marL="171450" indent="-171450">
              <a:spcBef>
                <a:spcPts val="300"/>
              </a:spcBef>
              <a:buFont typeface="Arial" panose="020B0604020202020204" pitchFamily="34" charset="0"/>
              <a:buChar char="•"/>
            </a:pPr>
            <a:r>
              <a:rPr lang="en-GB" sz="1200" b="0" strike="noStrike" spc="-1" dirty="0">
                <a:solidFill>
                  <a:srgbClr val="000000"/>
                </a:solidFill>
              </a:rPr>
              <a:t>Reidy, C. et al. (2025) ‘Qualitative evaluation of the implementation and national roll-out of the NHS App in England’, BMC Medicine, 23, 20.</a:t>
            </a:r>
          </a:p>
          <a:p>
            <a:pPr marL="171450" indent="-171450">
              <a:spcBef>
                <a:spcPts val="300"/>
              </a:spcBef>
              <a:buFont typeface="Arial" panose="020B0604020202020204" pitchFamily="34" charset="0"/>
              <a:buChar char="•"/>
            </a:pPr>
            <a:r>
              <a:rPr lang="en-GB" sz="1200" b="0" strike="noStrike" spc="-1" dirty="0">
                <a:solidFill>
                  <a:srgbClr val="000000"/>
                </a:solidFill>
              </a:rPr>
              <a:t>Shaw, J. et al. (2021) ‘Platform NHS: reconfiguring a public service in the age of digital capitalism’, Science, Technology, &amp; Human Values, 46(6), pp. 151–177.</a:t>
            </a:r>
          </a:p>
          <a:p>
            <a:pPr marL="171450" indent="-171450">
              <a:spcBef>
                <a:spcPts val="300"/>
              </a:spcBef>
              <a:buFont typeface="Arial" panose="020B0604020202020204" pitchFamily="34" charset="0"/>
              <a:buChar char="•"/>
            </a:pPr>
            <a:r>
              <a:rPr lang="en-GB" sz="1200" b="0" strike="noStrike" spc="-1" dirty="0">
                <a:solidFill>
                  <a:srgbClr val="000000"/>
                </a:solidFill>
              </a:rPr>
              <a:t>UK Government (2025) Fit for the future: 10 year health plan for England. London: Department of Health and Social Care.</a:t>
            </a:r>
          </a:p>
          <a:p>
            <a:pPr marL="171450" indent="-171450">
              <a:spcBef>
                <a:spcPts val="300"/>
              </a:spcBef>
              <a:buFont typeface="Arial" panose="020B0604020202020204" pitchFamily="34" charset="0"/>
              <a:buChar char="•"/>
            </a:pPr>
            <a:r>
              <a:rPr lang="en-GB" sz="1200" b="0" strike="noStrike" spc="-1" dirty="0">
                <a:solidFill>
                  <a:srgbClr val="000000"/>
                </a:solidFill>
              </a:rPr>
              <a:t>Walter, F.M. et al. (2025) ‘“Getting it write” in an era of online electronic health records access in primary care: a qualitative study’, Patient Education and </a:t>
            </a:r>
            <a:r>
              <a:rPr lang="en-GB" sz="1200" b="0" strike="noStrike" spc="-1" dirty="0" err="1">
                <a:solidFill>
                  <a:srgbClr val="000000"/>
                </a:solidFill>
              </a:rPr>
              <a:t>Counseling</a:t>
            </a:r>
            <a:r>
              <a:rPr lang="en-GB" sz="1200" b="0" strike="noStrike" spc="-1" dirty="0">
                <a:solidFill>
                  <a:srgbClr val="000000"/>
                </a:solidFill>
              </a:rPr>
              <a:t>, 138, 109192.</a:t>
            </a:r>
          </a:p>
        </p:txBody>
      </p:sp>
    </p:spTree>
  </p:cSld>
  <p:clrMapOvr>
    <a:masterClrMapping/>
  </p:clrMapOvr>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ppt/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ppt/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ppt/theme/theme4.xml><?xml version="1.0" encoding="utf-8"?>
<a:theme xmlns:a="http://schemas.openxmlformats.org/drawingml/2006/main" name="Office Them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a:fillStyleLst>
        <a:solidFill>
          <a:schemeClr val="phClr"/>
        </a:solidFill>
        <a:solidFill>
          <a:schemeClr val="phClr"/>
        </a:solidFill>
        <a:solidFill>
          <a:schemeClr val="phClr"/>
        </a:solidFill>
      </a:fillStyleLst>
      <a:lnStyleLst>
        <a:ln w="6350" cap="flat" cmpd="sng" algn="ctr">
          <a:prstDash val="solid"/>
          <a:miter/>
        </a:ln>
        <a:ln w="6350" cap="flat" cmpd="sng" algn="ctr">
          <a:prstDash val="solid"/>
          <a:miter/>
        </a:ln>
        <a:ln w="6350" cap="flat" cmpd="sng" algn="ctr">
          <a:prstDash val="solid"/>
          <a:miter/>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TotalTime>
  <Words>1795</Words>
  <Application>Microsoft Office PowerPoint</Application>
  <PresentationFormat>On-screen Show (4:3)</PresentationFormat>
  <Paragraphs>65</Paragraphs>
  <Slides>10</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10</vt:i4>
      </vt:variant>
    </vt:vector>
  </HeadingPairs>
  <TitlesOfParts>
    <vt:vector size="17" baseType="lpstr">
      <vt:lpstr>Arial</vt:lpstr>
      <vt:lpstr>Calibri</vt:lpstr>
      <vt:lpstr>Myriad Pro</vt:lpstr>
      <vt:lpstr>Times New Roman</vt:lpstr>
      <vt:lpstr>Office</vt:lpstr>
      <vt:lpstr>Office</vt:lpstr>
      <vt:lpstr>Office</vt:lpstr>
      <vt:lpstr>Digital Transformation in the Health and Care Professions (BMHP6026)  Component 2 Assessment   Student name: Joelly Oyono Student ID: 2317543</vt:lpstr>
      <vt:lpstr>Introduction</vt:lpstr>
      <vt:lpstr>Impact on Workforce</vt:lpstr>
      <vt:lpstr>Impact on Service Delivery</vt:lpstr>
      <vt:lpstr>Impact on Patients</vt:lpstr>
      <vt:lpstr>Impact on Community</vt:lpstr>
      <vt:lpstr>Challenges of the Innovation</vt:lpstr>
      <vt:lpstr>Recommendations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Artemis Vyudantrome</dc:creator>
  <cp:lastModifiedBy>Artemis Vyudantrome</cp:lastModifiedBy>
  <cp:revision>4</cp:revision>
  <dcterms:modified xsi:type="dcterms:W3CDTF">2026-03-23T11:43:38Z</dcterms:modified>
</cp:coreProperties>
</file>

<file path=docProps/core0.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2020-06-13T21:56:47Z</dcterms:created>
  <dc:creator>Rebecca Stewart</dc:creator>
  <dc:description/>
  <dc:language>en-US</dc:language>
  <cp:lastModifiedBy>Artemis Vyudantrome</cp:lastModifiedBy>
  <cp:lastPrinted>2021-01-18T19:39:53Z</cp:lastPrinted>
  <dcterms:modified xsi:type="dcterms:W3CDTF">2026-03-23T10:59:02Z</dcterms:modified>
  <cp:revision>172</cp:revision>
  <dc:subject/>
  <dc:title>Certificate of Higher Education in Skills for the Workplace   Effective Team Working &amp; Communications (BMSW 4002) Defining and Classifying Groups</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haredWithUsers">
    <vt:lpwstr>352;#Alison Harding;#2520;#Rachel Bendall;#2266;#Ruth Groff</vt:lpwstr>
  </property>
</Properties>
</file>