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7" r:id="rId2"/>
    <p:sldId id="258" r:id="rId3"/>
    <p:sldId id="256" r:id="rId4"/>
    <p:sldId id="278" r:id="rId5"/>
    <p:sldId id="280" r:id="rId6"/>
    <p:sldId id="281" r:id="rId7"/>
    <p:sldId id="279" r:id="rId8"/>
    <p:sldId id="284" r:id="rId9"/>
    <p:sldId id="286" r:id="rId10"/>
    <p:sldId id="287" r:id="rId11"/>
    <p:sldId id="285" r:id="rId12"/>
    <p:sldId id="282" r:id="rId13"/>
    <p:sldId id="289" r:id="rId14"/>
    <p:sldId id="28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5" autoAdjust="0"/>
    <p:restoredTop sz="94660"/>
  </p:normalViewPr>
  <p:slideViewPr>
    <p:cSldViewPr snapToGrid="0">
      <p:cViewPr varScale="1">
        <p:scale>
          <a:sx n="60" d="100"/>
          <a:sy n="60" d="100"/>
        </p:scale>
        <p:origin x="10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27D6BA-91B3-4A9E-8A98-9EA25BAA478A}" type="doc">
      <dgm:prSet loTypeId="urn:microsoft.com/office/officeart/2008/layout/VerticalCurvedList" loCatId="list" qsTypeId="urn:microsoft.com/office/officeart/2005/8/quickstyle/simple1" qsCatId="simple" csTypeId="urn:microsoft.com/office/officeart/2005/8/colors/accent5_1" csCatId="accent5" phldr="1"/>
      <dgm:spPr/>
      <dgm:t>
        <a:bodyPr/>
        <a:lstStyle/>
        <a:p>
          <a:endParaRPr lang="en-GB"/>
        </a:p>
      </dgm:t>
    </dgm:pt>
    <dgm:pt modelId="{142133DB-1285-48E0-88D5-497432B2F783}">
      <dgm:prSet phldrT="[Text]" custT="1"/>
      <dgm:spPr/>
      <dgm:t>
        <a:bodyPr/>
        <a:lstStyle/>
        <a:p>
          <a:r>
            <a:rPr lang="en-GB" sz="1800" b="1"/>
            <a:t>Financial barriers and inequities</a:t>
          </a:r>
        </a:p>
      </dgm:t>
    </dgm:pt>
    <dgm:pt modelId="{2AD21D9A-F5BB-4FFE-95DE-C62937913BDB}" type="parTrans" cxnId="{75951754-FD15-4D10-8EC9-BA440FF98D46}">
      <dgm:prSet/>
      <dgm:spPr/>
      <dgm:t>
        <a:bodyPr/>
        <a:lstStyle/>
        <a:p>
          <a:endParaRPr lang="en-GB" sz="1800" b="1"/>
        </a:p>
      </dgm:t>
    </dgm:pt>
    <dgm:pt modelId="{0470BBBE-948D-419F-BBEF-701C0DC38A4B}" type="sibTrans" cxnId="{75951754-FD15-4D10-8EC9-BA440FF98D46}">
      <dgm:prSet/>
      <dgm:spPr/>
      <dgm:t>
        <a:bodyPr/>
        <a:lstStyle/>
        <a:p>
          <a:endParaRPr lang="en-GB" sz="1800" b="1"/>
        </a:p>
      </dgm:t>
    </dgm:pt>
    <dgm:pt modelId="{F95ADCC0-3A99-42B1-8796-04E05A5B2948}">
      <dgm:prSet phldrT="[Text]" custT="1"/>
      <dgm:spPr/>
      <dgm:t>
        <a:bodyPr/>
        <a:lstStyle/>
        <a:p>
          <a:r>
            <a:rPr lang="en-GB" sz="1800" b="1"/>
            <a:t>Inefficiency and inequities in service delivery</a:t>
          </a:r>
        </a:p>
      </dgm:t>
    </dgm:pt>
    <dgm:pt modelId="{3E756FC6-CBD0-4AFA-B6D1-1B14BFE9A812}" type="parTrans" cxnId="{B024D6D2-BEC8-4C73-A076-A154DD2FAC1B}">
      <dgm:prSet/>
      <dgm:spPr/>
      <dgm:t>
        <a:bodyPr/>
        <a:lstStyle/>
        <a:p>
          <a:endParaRPr lang="en-GB" sz="1800" b="1"/>
        </a:p>
      </dgm:t>
    </dgm:pt>
    <dgm:pt modelId="{DEBCEC7C-910D-4CA4-B978-9CF0366E9B6E}" type="sibTrans" cxnId="{B024D6D2-BEC8-4C73-A076-A154DD2FAC1B}">
      <dgm:prSet/>
      <dgm:spPr/>
      <dgm:t>
        <a:bodyPr/>
        <a:lstStyle/>
        <a:p>
          <a:endParaRPr lang="en-GB" sz="1800" b="1"/>
        </a:p>
      </dgm:t>
    </dgm:pt>
    <dgm:pt modelId="{4676B6EE-9749-4695-BB1D-D23019CD1C12}">
      <dgm:prSet phldrT="[Text]" custT="1"/>
      <dgm:spPr/>
      <dgm:t>
        <a:bodyPr/>
        <a:lstStyle/>
        <a:p>
          <a:r>
            <a:rPr lang="en-GB" sz="1800" b="1"/>
            <a:t>Vulnerability to price fluctuations and abuse</a:t>
          </a:r>
        </a:p>
      </dgm:t>
    </dgm:pt>
    <dgm:pt modelId="{A4258B2E-A1F9-4E54-AE04-737C404D5A58}" type="parTrans" cxnId="{21FEB631-5F80-4658-B716-30256DCF284A}">
      <dgm:prSet/>
      <dgm:spPr/>
      <dgm:t>
        <a:bodyPr/>
        <a:lstStyle/>
        <a:p>
          <a:endParaRPr lang="en-GB" sz="1800" b="1"/>
        </a:p>
      </dgm:t>
    </dgm:pt>
    <dgm:pt modelId="{CE90E736-B2B1-4A2A-8A6E-6C13C32B5560}" type="sibTrans" cxnId="{21FEB631-5F80-4658-B716-30256DCF284A}">
      <dgm:prSet/>
      <dgm:spPr/>
      <dgm:t>
        <a:bodyPr/>
        <a:lstStyle/>
        <a:p>
          <a:endParaRPr lang="en-GB" sz="1800" b="1"/>
        </a:p>
      </dgm:t>
    </dgm:pt>
    <dgm:pt modelId="{0072C5E5-F78D-4849-87D3-A8B6673A77F5}" type="pres">
      <dgm:prSet presAssocID="{AC27D6BA-91B3-4A9E-8A98-9EA25BAA478A}" presName="Name0" presStyleCnt="0">
        <dgm:presLayoutVars>
          <dgm:chMax val="7"/>
          <dgm:chPref val="7"/>
          <dgm:dir/>
        </dgm:presLayoutVars>
      </dgm:prSet>
      <dgm:spPr/>
    </dgm:pt>
    <dgm:pt modelId="{22DAA37A-8AA9-4AE4-A4D6-7C6E8780F5DC}" type="pres">
      <dgm:prSet presAssocID="{AC27D6BA-91B3-4A9E-8A98-9EA25BAA478A}" presName="Name1" presStyleCnt="0"/>
      <dgm:spPr/>
    </dgm:pt>
    <dgm:pt modelId="{40A73E14-4CC7-490F-A441-8C084D04ABA4}" type="pres">
      <dgm:prSet presAssocID="{AC27D6BA-91B3-4A9E-8A98-9EA25BAA478A}" presName="cycle" presStyleCnt="0"/>
      <dgm:spPr/>
    </dgm:pt>
    <dgm:pt modelId="{74C94B19-E13E-4534-8AC3-3692B3E4CA89}" type="pres">
      <dgm:prSet presAssocID="{AC27D6BA-91B3-4A9E-8A98-9EA25BAA478A}" presName="srcNode" presStyleLbl="node1" presStyleIdx="0" presStyleCnt="3"/>
      <dgm:spPr/>
    </dgm:pt>
    <dgm:pt modelId="{479EDA49-E554-424E-A3D7-19E320B37127}" type="pres">
      <dgm:prSet presAssocID="{AC27D6BA-91B3-4A9E-8A98-9EA25BAA478A}" presName="conn" presStyleLbl="parChTrans1D2" presStyleIdx="0" presStyleCnt="1"/>
      <dgm:spPr/>
    </dgm:pt>
    <dgm:pt modelId="{79A13059-1C13-439E-A483-2322EF4082BA}" type="pres">
      <dgm:prSet presAssocID="{AC27D6BA-91B3-4A9E-8A98-9EA25BAA478A}" presName="extraNode" presStyleLbl="node1" presStyleIdx="0" presStyleCnt="3"/>
      <dgm:spPr/>
    </dgm:pt>
    <dgm:pt modelId="{08CE39CA-2CC0-425E-959E-E7F7732009CF}" type="pres">
      <dgm:prSet presAssocID="{AC27D6BA-91B3-4A9E-8A98-9EA25BAA478A}" presName="dstNode" presStyleLbl="node1" presStyleIdx="0" presStyleCnt="3"/>
      <dgm:spPr/>
    </dgm:pt>
    <dgm:pt modelId="{25024CEA-E7DD-4D6C-AB83-3D903F2D73F1}" type="pres">
      <dgm:prSet presAssocID="{142133DB-1285-48E0-88D5-497432B2F783}" presName="text_1" presStyleLbl="node1" presStyleIdx="0" presStyleCnt="3" custScaleX="98848" custLinFactNeighborX="3546" custLinFactNeighborY="1854">
        <dgm:presLayoutVars>
          <dgm:bulletEnabled val="1"/>
        </dgm:presLayoutVars>
      </dgm:prSet>
      <dgm:spPr/>
    </dgm:pt>
    <dgm:pt modelId="{B1DD2084-C036-4FB8-A98B-CAA5CDA90E6B}" type="pres">
      <dgm:prSet presAssocID="{142133DB-1285-48E0-88D5-497432B2F783}" presName="accent_1" presStyleCnt="0"/>
      <dgm:spPr/>
    </dgm:pt>
    <dgm:pt modelId="{04949BF9-25A8-43BF-A7D4-AAFE583A1B93}" type="pres">
      <dgm:prSet presAssocID="{142133DB-1285-48E0-88D5-497432B2F783}" presName="accentRepeatNode" presStyleLbl="solidFgAcc1" presStyleIdx="0" presStyleCnt="3"/>
      <dgm:spPr/>
    </dgm:pt>
    <dgm:pt modelId="{ECED8139-D422-4ED1-8F38-68ADD79BFB7C}" type="pres">
      <dgm:prSet presAssocID="{F95ADCC0-3A99-42B1-8796-04E05A5B2948}" presName="text_2" presStyleLbl="node1" presStyleIdx="1" presStyleCnt="3">
        <dgm:presLayoutVars>
          <dgm:bulletEnabled val="1"/>
        </dgm:presLayoutVars>
      </dgm:prSet>
      <dgm:spPr/>
    </dgm:pt>
    <dgm:pt modelId="{011125D3-1AE2-45B8-B8B6-0BC37C556049}" type="pres">
      <dgm:prSet presAssocID="{F95ADCC0-3A99-42B1-8796-04E05A5B2948}" presName="accent_2" presStyleCnt="0"/>
      <dgm:spPr/>
    </dgm:pt>
    <dgm:pt modelId="{1451082B-84C1-40BE-B8E3-BA4B2998F4CD}" type="pres">
      <dgm:prSet presAssocID="{F95ADCC0-3A99-42B1-8796-04E05A5B2948}" presName="accentRepeatNode" presStyleLbl="solidFgAcc1" presStyleIdx="1" presStyleCnt="3"/>
      <dgm:spPr/>
    </dgm:pt>
    <dgm:pt modelId="{CB366CE3-8FB8-4B78-945A-4138E2BE607B}" type="pres">
      <dgm:prSet presAssocID="{4676B6EE-9749-4695-BB1D-D23019CD1C12}" presName="text_3" presStyleLbl="node1" presStyleIdx="2" presStyleCnt="3">
        <dgm:presLayoutVars>
          <dgm:bulletEnabled val="1"/>
        </dgm:presLayoutVars>
      </dgm:prSet>
      <dgm:spPr/>
    </dgm:pt>
    <dgm:pt modelId="{72F60799-F985-4288-A710-6DB92A56C122}" type="pres">
      <dgm:prSet presAssocID="{4676B6EE-9749-4695-BB1D-D23019CD1C12}" presName="accent_3" presStyleCnt="0"/>
      <dgm:spPr/>
    </dgm:pt>
    <dgm:pt modelId="{6624D884-EEDB-4075-BA35-57E16D8CCC31}" type="pres">
      <dgm:prSet presAssocID="{4676B6EE-9749-4695-BB1D-D23019CD1C12}" presName="accentRepeatNode" presStyleLbl="solidFgAcc1" presStyleIdx="2" presStyleCnt="3"/>
      <dgm:spPr/>
    </dgm:pt>
  </dgm:ptLst>
  <dgm:cxnLst>
    <dgm:cxn modelId="{9854E900-D28F-4A25-9A5B-6426CB3142B9}" type="presOf" srcId="{142133DB-1285-48E0-88D5-497432B2F783}" destId="{25024CEA-E7DD-4D6C-AB83-3D903F2D73F1}" srcOrd="0" destOrd="0" presId="urn:microsoft.com/office/officeart/2008/layout/VerticalCurvedList"/>
    <dgm:cxn modelId="{21FEB631-5F80-4658-B716-30256DCF284A}" srcId="{AC27D6BA-91B3-4A9E-8A98-9EA25BAA478A}" destId="{4676B6EE-9749-4695-BB1D-D23019CD1C12}" srcOrd="2" destOrd="0" parTransId="{A4258B2E-A1F9-4E54-AE04-737C404D5A58}" sibTransId="{CE90E736-B2B1-4A2A-8A6E-6C13C32B5560}"/>
    <dgm:cxn modelId="{36DA813E-ABB8-40C4-B372-B98C7A6871D9}" type="presOf" srcId="{0470BBBE-948D-419F-BBEF-701C0DC38A4B}" destId="{479EDA49-E554-424E-A3D7-19E320B37127}" srcOrd="0" destOrd="0" presId="urn:microsoft.com/office/officeart/2008/layout/VerticalCurvedList"/>
    <dgm:cxn modelId="{2A5C8863-6A65-4FC4-B05D-6C5E76C8F18C}" type="presOf" srcId="{AC27D6BA-91B3-4A9E-8A98-9EA25BAA478A}" destId="{0072C5E5-F78D-4849-87D3-A8B6673A77F5}" srcOrd="0" destOrd="0" presId="urn:microsoft.com/office/officeart/2008/layout/VerticalCurvedList"/>
    <dgm:cxn modelId="{9B3FB971-2044-4E24-BF47-12AB88227887}" type="presOf" srcId="{4676B6EE-9749-4695-BB1D-D23019CD1C12}" destId="{CB366CE3-8FB8-4B78-945A-4138E2BE607B}" srcOrd="0" destOrd="0" presId="urn:microsoft.com/office/officeart/2008/layout/VerticalCurvedList"/>
    <dgm:cxn modelId="{75951754-FD15-4D10-8EC9-BA440FF98D46}" srcId="{AC27D6BA-91B3-4A9E-8A98-9EA25BAA478A}" destId="{142133DB-1285-48E0-88D5-497432B2F783}" srcOrd="0" destOrd="0" parTransId="{2AD21D9A-F5BB-4FFE-95DE-C62937913BDB}" sibTransId="{0470BBBE-948D-419F-BBEF-701C0DC38A4B}"/>
    <dgm:cxn modelId="{40397A78-14B5-4424-854D-B646F2929B10}" type="presOf" srcId="{F95ADCC0-3A99-42B1-8796-04E05A5B2948}" destId="{ECED8139-D422-4ED1-8F38-68ADD79BFB7C}" srcOrd="0" destOrd="0" presId="urn:microsoft.com/office/officeart/2008/layout/VerticalCurvedList"/>
    <dgm:cxn modelId="{B024D6D2-BEC8-4C73-A076-A154DD2FAC1B}" srcId="{AC27D6BA-91B3-4A9E-8A98-9EA25BAA478A}" destId="{F95ADCC0-3A99-42B1-8796-04E05A5B2948}" srcOrd="1" destOrd="0" parTransId="{3E756FC6-CBD0-4AFA-B6D1-1B14BFE9A812}" sibTransId="{DEBCEC7C-910D-4CA4-B978-9CF0366E9B6E}"/>
    <dgm:cxn modelId="{429C9CC2-F787-413D-9C31-A07D663DF9A0}" type="presParOf" srcId="{0072C5E5-F78D-4849-87D3-A8B6673A77F5}" destId="{22DAA37A-8AA9-4AE4-A4D6-7C6E8780F5DC}" srcOrd="0" destOrd="0" presId="urn:microsoft.com/office/officeart/2008/layout/VerticalCurvedList"/>
    <dgm:cxn modelId="{2A5C26BD-078D-44B5-B0DD-BBD2F9AF70EE}" type="presParOf" srcId="{22DAA37A-8AA9-4AE4-A4D6-7C6E8780F5DC}" destId="{40A73E14-4CC7-490F-A441-8C084D04ABA4}" srcOrd="0" destOrd="0" presId="urn:microsoft.com/office/officeart/2008/layout/VerticalCurvedList"/>
    <dgm:cxn modelId="{FDA06EF9-FAEF-454F-BAC6-3D35DAAFC241}" type="presParOf" srcId="{40A73E14-4CC7-490F-A441-8C084D04ABA4}" destId="{74C94B19-E13E-4534-8AC3-3692B3E4CA89}" srcOrd="0" destOrd="0" presId="urn:microsoft.com/office/officeart/2008/layout/VerticalCurvedList"/>
    <dgm:cxn modelId="{51C564C7-2769-4AB6-95A6-ED16CE455B40}" type="presParOf" srcId="{40A73E14-4CC7-490F-A441-8C084D04ABA4}" destId="{479EDA49-E554-424E-A3D7-19E320B37127}" srcOrd="1" destOrd="0" presId="urn:microsoft.com/office/officeart/2008/layout/VerticalCurvedList"/>
    <dgm:cxn modelId="{A66F351F-C32E-4E21-BEF3-245B75F9AFFB}" type="presParOf" srcId="{40A73E14-4CC7-490F-A441-8C084D04ABA4}" destId="{79A13059-1C13-439E-A483-2322EF4082BA}" srcOrd="2" destOrd="0" presId="urn:microsoft.com/office/officeart/2008/layout/VerticalCurvedList"/>
    <dgm:cxn modelId="{F7C6D586-0652-4389-ADD2-A008DE7DE225}" type="presParOf" srcId="{40A73E14-4CC7-490F-A441-8C084D04ABA4}" destId="{08CE39CA-2CC0-425E-959E-E7F7732009CF}" srcOrd="3" destOrd="0" presId="urn:microsoft.com/office/officeart/2008/layout/VerticalCurvedList"/>
    <dgm:cxn modelId="{7BC94296-814B-4740-8270-54D95F799BE9}" type="presParOf" srcId="{22DAA37A-8AA9-4AE4-A4D6-7C6E8780F5DC}" destId="{25024CEA-E7DD-4D6C-AB83-3D903F2D73F1}" srcOrd="1" destOrd="0" presId="urn:microsoft.com/office/officeart/2008/layout/VerticalCurvedList"/>
    <dgm:cxn modelId="{798F8A14-7A11-4227-9E12-678ABBD6CDEE}" type="presParOf" srcId="{22DAA37A-8AA9-4AE4-A4D6-7C6E8780F5DC}" destId="{B1DD2084-C036-4FB8-A98B-CAA5CDA90E6B}" srcOrd="2" destOrd="0" presId="urn:microsoft.com/office/officeart/2008/layout/VerticalCurvedList"/>
    <dgm:cxn modelId="{ABCFA1A8-A4F2-4FCC-AB36-B1AEF44BD8C1}" type="presParOf" srcId="{B1DD2084-C036-4FB8-A98B-CAA5CDA90E6B}" destId="{04949BF9-25A8-43BF-A7D4-AAFE583A1B93}" srcOrd="0" destOrd="0" presId="urn:microsoft.com/office/officeart/2008/layout/VerticalCurvedList"/>
    <dgm:cxn modelId="{94C3E00C-C1BF-4C2B-A635-17C56F1BB6D4}" type="presParOf" srcId="{22DAA37A-8AA9-4AE4-A4D6-7C6E8780F5DC}" destId="{ECED8139-D422-4ED1-8F38-68ADD79BFB7C}" srcOrd="3" destOrd="0" presId="urn:microsoft.com/office/officeart/2008/layout/VerticalCurvedList"/>
    <dgm:cxn modelId="{52DA8A35-1965-4F30-869A-4D94018CE3A4}" type="presParOf" srcId="{22DAA37A-8AA9-4AE4-A4D6-7C6E8780F5DC}" destId="{011125D3-1AE2-45B8-B8B6-0BC37C556049}" srcOrd="4" destOrd="0" presId="urn:microsoft.com/office/officeart/2008/layout/VerticalCurvedList"/>
    <dgm:cxn modelId="{77AC241D-0117-4E62-8505-958ED607C80E}" type="presParOf" srcId="{011125D3-1AE2-45B8-B8B6-0BC37C556049}" destId="{1451082B-84C1-40BE-B8E3-BA4B2998F4CD}" srcOrd="0" destOrd="0" presId="urn:microsoft.com/office/officeart/2008/layout/VerticalCurvedList"/>
    <dgm:cxn modelId="{9FB9C644-7B46-4E23-AED8-9AF0FA7EDF7A}" type="presParOf" srcId="{22DAA37A-8AA9-4AE4-A4D6-7C6E8780F5DC}" destId="{CB366CE3-8FB8-4B78-945A-4138E2BE607B}" srcOrd="5" destOrd="0" presId="urn:microsoft.com/office/officeart/2008/layout/VerticalCurvedList"/>
    <dgm:cxn modelId="{FEDC894B-4317-4DCB-B0C8-DF15B5A5DC80}" type="presParOf" srcId="{22DAA37A-8AA9-4AE4-A4D6-7C6E8780F5DC}" destId="{72F60799-F985-4288-A710-6DB92A56C122}" srcOrd="6" destOrd="0" presId="urn:microsoft.com/office/officeart/2008/layout/VerticalCurvedList"/>
    <dgm:cxn modelId="{FECA0BC8-D6E1-41A7-83D4-0D2F22F191F7}" type="presParOf" srcId="{72F60799-F985-4288-A710-6DB92A56C122}" destId="{6624D884-EEDB-4075-BA35-57E16D8CCC3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79A504-15AE-445A-BA3A-12441F07C649}" type="doc">
      <dgm:prSet loTypeId="urn:microsoft.com/office/officeart/2008/layout/VerticalCurvedList" loCatId="list" qsTypeId="urn:microsoft.com/office/officeart/2005/8/quickstyle/simple1" qsCatId="simple" csTypeId="urn:microsoft.com/office/officeart/2005/8/colors/accent2_1" csCatId="accent2" phldr="1"/>
      <dgm:spPr/>
      <dgm:t>
        <a:bodyPr/>
        <a:lstStyle/>
        <a:p>
          <a:endParaRPr lang="en-GB"/>
        </a:p>
      </dgm:t>
    </dgm:pt>
    <dgm:pt modelId="{982E91CA-5528-40AF-821C-F8776AD9B799}">
      <dgm:prSet phldrT="[Text]" custT="1"/>
      <dgm:spPr/>
      <dgm:t>
        <a:bodyPr/>
        <a:lstStyle/>
        <a:p>
          <a:r>
            <a:rPr lang="en-GB" sz="1800" b="1" dirty="0"/>
            <a:t>Equity and Access</a:t>
          </a:r>
        </a:p>
      </dgm:t>
    </dgm:pt>
    <dgm:pt modelId="{E329A72E-9895-4D1F-B5E7-353939F13E9A}" type="parTrans" cxnId="{9366A949-361B-4560-BE3C-E1504625ADB5}">
      <dgm:prSet/>
      <dgm:spPr/>
      <dgm:t>
        <a:bodyPr/>
        <a:lstStyle/>
        <a:p>
          <a:endParaRPr lang="en-GB" sz="1800" b="1"/>
        </a:p>
      </dgm:t>
    </dgm:pt>
    <dgm:pt modelId="{9C9F2EFF-303F-41DD-AEE9-45DF4D16B7FF}" type="sibTrans" cxnId="{9366A949-361B-4560-BE3C-E1504625ADB5}">
      <dgm:prSet/>
      <dgm:spPr/>
      <dgm:t>
        <a:bodyPr/>
        <a:lstStyle/>
        <a:p>
          <a:endParaRPr lang="en-GB" sz="1800" b="1"/>
        </a:p>
      </dgm:t>
    </dgm:pt>
    <dgm:pt modelId="{429F2F3B-693B-4731-920A-DC9FA0253953}">
      <dgm:prSet phldrT="[Text]" custT="1"/>
      <dgm:spPr/>
      <dgm:t>
        <a:bodyPr/>
        <a:lstStyle/>
        <a:p>
          <a:r>
            <a:rPr lang="en-GB" sz="1800" b="1" dirty="0"/>
            <a:t>Efficiency and cost control</a:t>
          </a:r>
        </a:p>
      </dgm:t>
    </dgm:pt>
    <dgm:pt modelId="{06148546-7B91-4334-852C-8BEF109AFAD8}" type="parTrans" cxnId="{614FFE36-CE25-4313-BC35-DC13D442C776}">
      <dgm:prSet/>
      <dgm:spPr/>
      <dgm:t>
        <a:bodyPr/>
        <a:lstStyle/>
        <a:p>
          <a:endParaRPr lang="en-GB" sz="1800" b="1"/>
        </a:p>
      </dgm:t>
    </dgm:pt>
    <dgm:pt modelId="{55D1EE81-D1B5-4187-A267-4A7CBB655810}" type="sibTrans" cxnId="{614FFE36-CE25-4313-BC35-DC13D442C776}">
      <dgm:prSet/>
      <dgm:spPr/>
      <dgm:t>
        <a:bodyPr/>
        <a:lstStyle/>
        <a:p>
          <a:endParaRPr lang="en-GB" sz="1800" b="1"/>
        </a:p>
      </dgm:t>
    </dgm:pt>
    <dgm:pt modelId="{CC43964F-F5C6-4844-8651-F4C3D599B533}">
      <dgm:prSet phldrT="[Text]" custT="1"/>
      <dgm:spPr/>
      <dgm:t>
        <a:bodyPr/>
        <a:lstStyle/>
        <a:p>
          <a:r>
            <a:rPr lang="en-GB" sz="1800" b="1" dirty="0"/>
            <a:t>Patient choice and flexibility</a:t>
          </a:r>
        </a:p>
      </dgm:t>
    </dgm:pt>
    <dgm:pt modelId="{5E08CDF9-372E-4B2E-9F02-C0EEBF299ECC}" type="parTrans" cxnId="{FA4CBDC7-D408-4C53-B9FA-C791EE38BAAA}">
      <dgm:prSet/>
      <dgm:spPr/>
      <dgm:t>
        <a:bodyPr/>
        <a:lstStyle/>
        <a:p>
          <a:endParaRPr lang="en-GB" sz="1800" b="1"/>
        </a:p>
      </dgm:t>
    </dgm:pt>
    <dgm:pt modelId="{2C205408-BDE0-4155-8707-024288336030}" type="sibTrans" cxnId="{FA4CBDC7-D408-4C53-B9FA-C791EE38BAAA}">
      <dgm:prSet/>
      <dgm:spPr/>
      <dgm:t>
        <a:bodyPr/>
        <a:lstStyle/>
        <a:p>
          <a:endParaRPr lang="en-GB" sz="1800" b="1"/>
        </a:p>
      </dgm:t>
    </dgm:pt>
    <dgm:pt modelId="{1DD511BD-D148-4B67-9826-C08D1F93EDCD}" type="pres">
      <dgm:prSet presAssocID="{7B79A504-15AE-445A-BA3A-12441F07C649}" presName="Name0" presStyleCnt="0">
        <dgm:presLayoutVars>
          <dgm:chMax val="7"/>
          <dgm:chPref val="7"/>
          <dgm:dir/>
        </dgm:presLayoutVars>
      </dgm:prSet>
      <dgm:spPr/>
    </dgm:pt>
    <dgm:pt modelId="{3EFCD4B0-1C0C-4883-A7B7-775DEEC782AA}" type="pres">
      <dgm:prSet presAssocID="{7B79A504-15AE-445A-BA3A-12441F07C649}" presName="Name1" presStyleCnt="0"/>
      <dgm:spPr/>
    </dgm:pt>
    <dgm:pt modelId="{AEFAD2DA-3F3B-41D0-9D46-08E45D97350A}" type="pres">
      <dgm:prSet presAssocID="{7B79A504-15AE-445A-BA3A-12441F07C649}" presName="cycle" presStyleCnt="0"/>
      <dgm:spPr/>
    </dgm:pt>
    <dgm:pt modelId="{27B5C6AF-AD3C-4D9B-8342-BE8F7DD3CE63}" type="pres">
      <dgm:prSet presAssocID="{7B79A504-15AE-445A-BA3A-12441F07C649}" presName="srcNode" presStyleLbl="node1" presStyleIdx="0" presStyleCnt="3"/>
      <dgm:spPr/>
    </dgm:pt>
    <dgm:pt modelId="{E220A3DB-72A7-41DE-B0C5-285A516F9449}" type="pres">
      <dgm:prSet presAssocID="{7B79A504-15AE-445A-BA3A-12441F07C649}" presName="conn" presStyleLbl="parChTrans1D2" presStyleIdx="0" presStyleCnt="1"/>
      <dgm:spPr/>
    </dgm:pt>
    <dgm:pt modelId="{19578A50-CEBC-43DF-A5AE-1DA2345740E7}" type="pres">
      <dgm:prSet presAssocID="{7B79A504-15AE-445A-BA3A-12441F07C649}" presName="extraNode" presStyleLbl="node1" presStyleIdx="0" presStyleCnt="3"/>
      <dgm:spPr/>
    </dgm:pt>
    <dgm:pt modelId="{160AEF41-4880-4824-84EC-CA91183FCD7B}" type="pres">
      <dgm:prSet presAssocID="{7B79A504-15AE-445A-BA3A-12441F07C649}" presName="dstNode" presStyleLbl="node1" presStyleIdx="0" presStyleCnt="3"/>
      <dgm:spPr/>
    </dgm:pt>
    <dgm:pt modelId="{E8EDA5F5-A641-42C4-B005-39EDB34EE53C}" type="pres">
      <dgm:prSet presAssocID="{982E91CA-5528-40AF-821C-F8776AD9B799}" presName="text_1" presStyleLbl="node1" presStyleIdx="0" presStyleCnt="3">
        <dgm:presLayoutVars>
          <dgm:bulletEnabled val="1"/>
        </dgm:presLayoutVars>
      </dgm:prSet>
      <dgm:spPr/>
    </dgm:pt>
    <dgm:pt modelId="{96C97A08-BB56-410E-946A-ECC1E36A529F}" type="pres">
      <dgm:prSet presAssocID="{982E91CA-5528-40AF-821C-F8776AD9B799}" presName="accent_1" presStyleCnt="0"/>
      <dgm:spPr/>
    </dgm:pt>
    <dgm:pt modelId="{50C52830-D862-44D0-A6B8-26345D01D33C}" type="pres">
      <dgm:prSet presAssocID="{982E91CA-5528-40AF-821C-F8776AD9B799}" presName="accentRepeatNode" presStyleLbl="solidFgAcc1" presStyleIdx="0" presStyleCnt="3"/>
      <dgm:spPr/>
    </dgm:pt>
    <dgm:pt modelId="{DDFBF913-3A09-4880-A171-066751CE84D4}" type="pres">
      <dgm:prSet presAssocID="{429F2F3B-693B-4731-920A-DC9FA0253953}" presName="text_2" presStyleLbl="node1" presStyleIdx="1" presStyleCnt="3">
        <dgm:presLayoutVars>
          <dgm:bulletEnabled val="1"/>
        </dgm:presLayoutVars>
      </dgm:prSet>
      <dgm:spPr/>
    </dgm:pt>
    <dgm:pt modelId="{80D4C744-58AD-40AF-8F45-B28F377C8924}" type="pres">
      <dgm:prSet presAssocID="{429F2F3B-693B-4731-920A-DC9FA0253953}" presName="accent_2" presStyleCnt="0"/>
      <dgm:spPr/>
    </dgm:pt>
    <dgm:pt modelId="{31532AFF-8883-4BA6-A0BB-710492E4473D}" type="pres">
      <dgm:prSet presAssocID="{429F2F3B-693B-4731-920A-DC9FA0253953}" presName="accentRepeatNode" presStyleLbl="solidFgAcc1" presStyleIdx="1" presStyleCnt="3"/>
      <dgm:spPr/>
    </dgm:pt>
    <dgm:pt modelId="{D00149AC-4BF7-4D15-9E34-1D381ABADB8E}" type="pres">
      <dgm:prSet presAssocID="{CC43964F-F5C6-4844-8651-F4C3D599B533}" presName="text_3" presStyleLbl="node1" presStyleIdx="2" presStyleCnt="3">
        <dgm:presLayoutVars>
          <dgm:bulletEnabled val="1"/>
        </dgm:presLayoutVars>
      </dgm:prSet>
      <dgm:spPr/>
    </dgm:pt>
    <dgm:pt modelId="{782E4384-D6AD-4B71-A910-4329F5A2D71F}" type="pres">
      <dgm:prSet presAssocID="{CC43964F-F5C6-4844-8651-F4C3D599B533}" presName="accent_3" presStyleCnt="0"/>
      <dgm:spPr/>
    </dgm:pt>
    <dgm:pt modelId="{5C8E7B38-859A-4B05-AEFA-CA79CBAC44FF}" type="pres">
      <dgm:prSet presAssocID="{CC43964F-F5C6-4844-8651-F4C3D599B533}" presName="accentRepeatNode" presStyleLbl="solidFgAcc1" presStyleIdx="2" presStyleCnt="3"/>
      <dgm:spPr/>
    </dgm:pt>
  </dgm:ptLst>
  <dgm:cxnLst>
    <dgm:cxn modelId="{614FFE36-CE25-4313-BC35-DC13D442C776}" srcId="{7B79A504-15AE-445A-BA3A-12441F07C649}" destId="{429F2F3B-693B-4731-920A-DC9FA0253953}" srcOrd="1" destOrd="0" parTransId="{06148546-7B91-4334-852C-8BEF109AFAD8}" sibTransId="{55D1EE81-D1B5-4187-A267-4A7CBB655810}"/>
    <dgm:cxn modelId="{9366A949-361B-4560-BE3C-E1504625ADB5}" srcId="{7B79A504-15AE-445A-BA3A-12441F07C649}" destId="{982E91CA-5528-40AF-821C-F8776AD9B799}" srcOrd="0" destOrd="0" parTransId="{E329A72E-9895-4D1F-B5E7-353939F13E9A}" sibTransId="{9C9F2EFF-303F-41DD-AEE9-45DF4D16B7FF}"/>
    <dgm:cxn modelId="{293EA64A-13A8-44D9-9DE0-5761BDCDAFF6}" type="presOf" srcId="{7B79A504-15AE-445A-BA3A-12441F07C649}" destId="{1DD511BD-D148-4B67-9826-C08D1F93EDCD}" srcOrd="0" destOrd="0" presId="urn:microsoft.com/office/officeart/2008/layout/VerticalCurvedList"/>
    <dgm:cxn modelId="{D8E8C3A3-2CB6-41D4-93B4-77FBD2018038}" type="presOf" srcId="{429F2F3B-693B-4731-920A-DC9FA0253953}" destId="{DDFBF913-3A09-4880-A171-066751CE84D4}" srcOrd="0" destOrd="0" presId="urn:microsoft.com/office/officeart/2008/layout/VerticalCurvedList"/>
    <dgm:cxn modelId="{9EB9CAAC-2186-41D1-973D-D5237BE82C39}" type="presOf" srcId="{982E91CA-5528-40AF-821C-F8776AD9B799}" destId="{E8EDA5F5-A641-42C4-B005-39EDB34EE53C}" srcOrd="0" destOrd="0" presId="urn:microsoft.com/office/officeart/2008/layout/VerticalCurvedList"/>
    <dgm:cxn modelId="{FA4CBDC7-D408-4C53-B9FA-C791EE38BAAA}" srcId="{7B79A504-15AE-445A-BA3A-12441F07C649}" destId="{CC43964F-F5C6-4844-8651-F4C3D599B533}" srcOrd="2" destOrd="0" parTransId="{5E08CDF9-372E-4B2E-9F02-C0EEBF299ECC}" sibTransId="{2C205408-BDE0-4155-8707-024288336030}"/>
    <dgm:cxn modelId="{B56776D0-C4CB-4DD0-B6E9-082C5C422F03}" type="presOf" srcId="{9C9F2EFF-303F-41DD-AEE9-45DF4D16B7FF}" destId="{E220A3DB-72A7-41DE-B0C5-285A516F9449}" srcOrd="0" destOrd="0" presId="urn:microsoft.com/office/officeart/2008/layout/VerticalCurvedList"/>
    <dgm:cxn modelId="{41108FE6-94EB-48EE-9749-E9FCECED7140}" type="presOf" srcId="{CC43964F-F5C6-4844-8651-F4C3D599B533}" destId="{D00149AC-4BF7-4D15-9E34-1D381ABADB8E}" srcOrd="0" destOrd="0" presId="urn:microsoft.com/office/officeart/2008/layout/VerticalCurvedList"/>
    <dgm:cxn modelId="{00B178D1-2D1F-415C-A110-360BEBB7D8F1}" type="presParOf" srcId="{1DD511BD-D148-4B67-9826-C08D1F93EDCD}" destId="{3EFCD4B0-1C0C-4883-A7B7-775DEEC782AA}" srcOrd="0" destOrd="0" presId="urn:microsoft.com/office/officeart/2008/layout/VerticalCurvedList"/>
    <dgm:cxn modelId="{0E9C1A4B-E662-43D4-ABE8-5DF94FAD322C}" type="presParOf" srcId="{3EFCD4B0-1C0C-4883-A7B7-775DEEC782AA}" destId="{AEFAD2DA-3F3B-41D0-9D46-08E45D97350A}" srcOrd="0" destOrd="0" presId="urn:microsoft.com/office/officeart/2008/layout/VerticalCurvedList"/>
    <dgm:cxn modelId="{D41643C1-AB83-460A-A2B8-4A3CA873FD74}" type="presParOf" srcId="{AEFAD2DA-3F3B-41D0-9D46-08E45D97350A}" destId="{27B5C6AF-AD3C-4D9B-8342-BE8F7DD3CE63}" srcOrd="0" destOrd="0" presId="urn:microsoft.com/office/officeart/2008/layout/VerticalCurvedList"/>
    <dgm:cxn modelId="{58D7A574-AB44-4DC0-9611-861CE725E8DE}" type="presParOf" srcId="{AEFAD2DA-3F3B-41D0-9D46-08E45D97350A}" destId="{E220A3DB-72A7-41DE-B0C5-285A516F9449}" srcOrd="1" destOrd="0" presId="urn:microsoft.com/office/officeart/2008/layout/VerticalCurvedList"/>
    <dgm:cxn modelId="{313F4E03-4008-42E8-A0EB-2702E4E1DEB0}" type="presParOf" srcId="{AEFAD2DA-3F3B-41D0-9D46-08E45D97350A}" destId="{19578A50-CEBC-43DF-A5AE-1DA2345740E7}" srcOrd="2" destOrd="0" presId="urn:microsoft.com/office/officeart/2008/layout/VerticalCurvedList"/>
    <dgm:cxn modelId="{8E391457-61BD-458D-85BE-DEEA38BD3A6F}" type="presParOf" srcId="{AEFAD2DA-3F3B-41D0-9D46-08E45D97350A}" destId="{160AEF41-4880-4824-84EC-CA91183FCD7B}" srcOrd="3" destOrd="0" presId="urn:microsoft.com/office/officeart/2008/layout/VerticalCurvedList"/>
    <dgm:cxn modelId="{964D81AE-40CF-4A0A-9443-D2041BDF504E}" type="presParOf" srcId="{3EFCD4B0-1C0C-4883-A7B7-775DEEC782AA}" destId="{E8EDA5F5-A641-42C4-B005-39EDB34EE53C}" srcOrd="1" destOrd="0" presId="urn:microsoft.com/office/officeart/2008/layout/VerticalCurvedList"/>
    <dgm:cxn modelId="{064D22B5-FB97-4867-BFA8-9BC938DF91F1}" type="presParOf" srcId="{3EFCD4B0-1C0C-4883-A7B7-775DEEC782AA}" destId="{96C97A08-BB56-410E-946A-ECC1E36A529F}" srcOrd="2" destOrd="0" presId="urn:microsoft.com/office/officeart/2008/layout/VerticalCurvedList"/>
    <dgm:cxn modelId="{55E7BF34-E9D1-4A98-A316-E4B903C52857}" type="presParOf" srcId="{96C97A08-BB56-410E-946A-ECC1E36A529F}" destId="{50C52830-D862-44D0-A6B8-26345D01D33C}" srcOrd="0" destOrd="0" presId="urn:microsoft.com/office/officeart/2008/layout/VerticalCurvedList"/>
    <dgm:cxn modelId="{6138DEE8-B947-49AE-86ED-AEA488997B9A}" type="presParOf" srcId="{3EFCD4B0-1C0C-4883-A7B7-775DEEC782AA}" destId="{DDFBF913-3A09-4880-A171-066751CE84D4}" srcOrd="3" destOrd="0" presId="urn:microsoft.com/office/officeart/2008/layout/VerticalCurvedList"/>
    <dgm:cxn modelId="{4A03B875-A9AE-40D7-BAC1-A2C3E10C3F7A}" type="presParOf" srcId="{3EFCD4B0-1C0C-4883-A7B7-775DEEC782AA}" destId="{80D4C744-58AD-40AF-8F45-B28F377C8924}" srcOrd="4" destOrd="0" presId="urn:microsoft.com/office/officeart/2008/layout/VerticalCurvedList"/>
    <dgm:cxn modelId="{45B6636F-A7C2-44AA-996D-0208641B048B}" type="presParOf" srcId="{80D4C744-58AD-40AF-8F45-B28F377C8924}" destId="{31532AFF-8883-4BA6-A0BB-710492E4473D}" srcOrd="0" destOrd="0" presId="urn:microsoft.com/office/officeart/2008/layout/VerticalCurvedList"/>
    <dgm:cxn modelId="{BBEBA2E6-0EE1-4345-B460-5B20E67E2E5D}" type="presParOf" srcId="{3EFCD4B0-1C0C-4883-A7B7-775DEEC782AA}" destId="{D00149AC-4BF7-4D15-9E34-1D381ABADB8E}" srcOrd="5" destOrd="0" presId="urn:microsoft.com/office/officeart/2008/layout/VerticalCurvedList"/>
    <dgm:cxn modelId="{96FD05B0-E046-415B-9AE1-59A9D2790ED5}" type="presParOf" srcId="{3EFCD4B0-1C0C-4883-A7B7-775DEEC782AA}" destId="{782E4384-D6AD-4B71-A910-4329F5A2D71F}" srcOrd="6" destOrd="0" presId="urn:microsoft.com/office/officeart/2008/layout/VerticalCurvedList"/>
    <dgm:cxn modelId="{BA6FEFEB-6344-491B-A3C3-718CF20DF559}" type="presParOf" srcId="{782E4384-D6AD-4B71-A910-4329F5A2D71F}" destId="{5C8E7B38-859A-4B05-AEFA-CA79CBAC44F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79A504-15AE-445A-BA3A-12441F07C649}" type="doc">
      <dgm:prSet loTypeId="urn:microsoft.com/office/officeart/2008/layout/VerticalCurvedList" loCatId="list" qsTypeId="urn:microsoft.com/office/officeart/2005/8/quickstyle/simple1" qsCatId="simple" csTypeId="urn:microsoft.com/office/officeart/2005/8/colors/accent2_1" csCatId="accent2" phldr="1"/>
      <dgm:spPr/>
      <dgm:t>
        <a:bodyPr/>
        <a:lstStyle/>
        <a:p>
          <a:endParaRPr lang="en-GB"/>
        </a:p>
      </dgm:t>
    </dgm:pt>
    <dgm:pt modelId="{982E91CA-5528-40AF-821C-F8776AD9B799}">
      <dgm:prSet phldrT="[Text]" custT="1"/>
      <dgm:spPr/>
      <dgm:t>
        <a:bodyPr/>
        <a:lstStyle/>
        <a:p>
          <a:r>
            <a:rPr lang="en-GB" sz="1800" b="1" dirty="0"/>
            <a:t>Managing public and private roles </a:t>
          </a:r>
        </a:p>
      </dgm:t>
    </dgm:pt>
    <dgm:pt modelId="{E329A72E-9895-4D1F-B5E7-353939F13E9A}" type="parTrans" cxnId="{9366A949-361B-4560-BE3C-E1504625ADB5}">
      <dgm:prSet/>
      <dgm:spPr/>
      <dgm:t>
        <a:bodyPr/>
        <a:lstStyle/>
        <a:p>
          <a:endParaRPr lang="en-GB" sz="1800" b="1"/>
        </a:p>
      </dgm:t>
    </dgm:pt>
    <dgm:pt modelId="{9C9F2EFF-303F-41DD-AEE9-45DF4D16B7FF}" type="sibTrans" cxnId="{9366A949-361B-4560-BE3C-E1504625ADB5}">
      <dgm:prSet/>
      <dgm:spPr/>
      <dgm:t>
        <a:bodyPr/>
        <a:lstStyle/>
        <a:p>
          <a:endParaRPr lang="en-GB" sz="1800" b="1"/>
        </a:p>
      </dgm:t>
    </dgm:pt>
    <dgm:pt modelId="{429F2F3B-693B-4731-920A-DC9FA0253953}">
      <dgm:prSet phldrT="[Text]" custT="1"/>
      <dgm:spPr/>
      <dgm:t>
        <a:bodyPr/>
        <a:lstStyle/>
        <a:p>
          <a:r>
            <a:rPr lang="en-GB" sz="1800" b="1" dirty="0"/>
            <a:t>Competition and innovation</a:t>
          </a:r>
        </a:p>
      </dgm:t>
    </dgm:pt>
    <dgm:pt modelId="{06148546-7B91-4334-852C-8BEF109AFAD8}" type="parTrans" cxnId="{614FFE36-CE25-4313-BC35-DC13D442C776}">
      <dgm:prSet/>
      <dgm:spPr/>
      <dgm:t>
        <a:bodyPr/>
        <a:lstStyle/>
        <a:p>
          <a:endParaRPr lang="en-GB" sz="1800" b="1"/>
        </a:p>
      </dgm:t>
    </dgm:pt>
    <dgm:pt modelId="{55D1EE81-D1B5-4187-A267-4A7CBB655810}" type="sibTrans" cxnId="{614FFE36-CE25-4313-BC35-DC13D442C776}">
      <dgm:prSet/>
      <dgm:spPr/>
      <dgm:t>
        <a:bodyPr/>
        <a:lstStyle/>
        <a:p>
          <a:endParaRPr lang="en-GB" sz="1800" b="1"/>
        </a:p>
      </dgm:t>
    </dgm:pt>
    <dgm:pt modelId="{CC43964F-F5C6-4844-8651-F4C3D599B533}">
      <dgm:prSet phldrT="[Text]" custT="1"/>
      <dgm:spPr/>
      <dgm:t>
        <a:bodyPr/>
        <a:lstStyle/>
        <a:p>
          <a:r>
            <a:rPr lang="en-GB" sz="1800" b="1" dirty="0"/>
            <a:t>Political sustainability</a:t>
          </a:r>
        </a:p>
      </dgm:t>
    </dgm:pt>
    <dgm:pt modelId="{5E08CDF9-372E-4B2E-9F02-C0EEBF299ECC}" type="parTrans" cxnId="{FA4CBDC7-D408-4C53-B9FA-C791EE38BAAA}">
      <dgm:prSet/>
      <dgm:spPr/>
      <dgm:t>
        <a:bodyPr/>
        <a:lstStyle/>
        <a:p>
          <a:endParaRPr lang="en-GB" sz="1800" b="1"/>
        </a:p>
      </dgm:t>
    </dgm:pt>
    <dgm:pt modelId="{2C205408-BDE0-4155-8707-024288336030}" type="sibTrans" cxnId="{FA4CBDC7-D408-4C53-B9FA-C791EE38BAAA}">
      <dgm:prSet/>
      <dgm:spPr/>
      <dgm:t>
        <a:bodyPr/>
        <a:lstStyle/>
        <a:p>
          <a:endParaRPr lang="en-GB" sz="1800" b="1"/>
        </a:p>
      </dgm:t>
    </dgm:pt>
    <dgm:pt modelId="{1DD511BD-D148-4B67-9826-C08D1F93EDCD}" type="pres">
      <dgm:prSet presAssocID="{7B79A504-15AE-445A-BA3A-12441F07C649}" presName="Name0" presStyleCnt="0">
        <dgm:presLayoutVars>
          <dgm:chMax val="7"/>
          <dgm:chPref val="7"/>
          <dgm:dir/>
        </dgm:presLayoutVars>
      </dgm:prSet>
      <dgm:spPr/>
    </dgm:pt>
    <dgm:pt modelId="{3EFCD4B0-1C0C-4883-A7B7-775DEEC782AA}" type="pres">
      <dgm:prSet presAssocID="{7B79A504-15AE-445A-BA3A-12441F07C649}" presName="Name1" presStyleCnt="0"/>
      <dgm:spPr/>
    </dgm:pt>
    <dgm:pt modelId="{AEFAD2DA-3F3B-41D0-9D46-08E45D97350A}" type="pres">
      <dgm:prSet presAssocID="{7B79A504-15AE-445A-BA3A-12441F07C649}" presName="cycle" presStyleCnt="0"/>
      <dgm:spPr/>
    </dgm:pt>
    <dgm:pt modelId="{27B5C6AF-AD3C-4D9B-8342-BE8F7DD3CE63}" type="pres">
      <dgm:prSet presAssocID="{7B79A504-15AE-445A-BA3A-12441F07C649}" presName="srcNode" presStyleLbl="node1" presStyleIdx="0" presStyleCnt="3"/>
      <dgm:spPr/>
    </dgm:pt>
    <dgm:pt modelId="{E220A3DB-72A7-41DE-B0C5-285A516F9449}" type="pres">
      <dgm:prSet presAssocID="{7B79A504-15AE-445A-BA3A-12441F07C649}" presName="conn" presStyleLbl="parChTrans1D2" presStyleIdx="0" presStyleCnt="1"/>
      <dgm:spPr/>
    </dgm:pt>
    <dgm:pt modelId="{19578A50-CEBC-43DF-A5AE-1DA2345740E7}" type="pres">
      <dgm:prSet presAssocID="{7B79A504-15AE-445A-BA3A-12441F07C649}" presName="extraNode" presStyleLbl="node1" presStyleIdx="0" presStyleCnt="3"/>
      <dgm:spPr/>
    </dgm:pt>
    <dgm:pt modelId="{160AEF41-4880-4824-84EC-CA91183FCD7B}" type="pres">
      <dgm:prSet presAssocID="{7B79A504-15AE-445A-BA3A-12441F07C649}" presName="dstNode" presStyleLbl="node1" presStyleIdx="0" presStyleCnt="3"/>
      <dgm:spPr/>
    </dgm:pt>
    <dgm:pt modelId="{E8EDA5F5-A641-42C4-B005-39EDB34EE53C}" type="pres">
      <dgm:prSet presAssocID="{982E91CA-5528-40AF-821C-F8776AD9B799}" presName="text_1" presStyleLbl="node1" presStyleIdx="0" presStyleCnt="3">
        <dgm:presLayoutVars>
          <dgm:bulletEnabled val="1"/>
        </dgm:presLayoutVars>
      </dgm:prSet>
      <dgm:spPr/>
    </dgm:pt>
    <dgm:pt modelId="{96C97A08-BB56-410E-946A-ECC1E36A529F}" type="pres">
      <dgm:prSet presAssocID="{982E91CA-5528-40AF-821C-F8776AD9B799}" presName="accent_1" presStyleCnt="0"/>
      <dgm:spPr/>
    </dgm:pt>
    <dgm:pt modelId="{50C52830-D862-44D0-A6B8-26345D01D33C}" type="pres">
      <dgm:prSet presAssocID="{982E91CA-5528-40AF-821C-F8776AD9B799}" presName="accentRepeatNode" presStyleLbl="solidFgAcc1" presStyleIdx="0" presStyleCnt="3"/>
      <dgm:spPr/>
    </dgm:pt>
    <dgm:pt modelId="{DDFBF913-3A09-4880-A171-066751CE84D4}" type="pres">
      <dgm:prSet presAssocID="{429F2F3B-693B-4731-920A-DC9FA0253953}" presName="text_2" presStyleLbl="node1" presStyleIdx="1" presStyleCnt="3">
        <dgm:presLayoutVars>
          <dgm:bulletEnabled val="1"/>
        </dgm:presLayoutVars>
      </dgm:prSet>
      <dgm:spPr/>
    </dgm:pt>
    <dgm:pt modelId="{80D4C744-58AD-40AF-8F45-B28F377C8924}" type="pres">
      <dgm:prSet presAssocID="{429F2F3B-693B-4731-920A-DC9FA0253953}" presName="accent_2" presStyleCnt="0"/>
      <dgm:spPr/>
    </dgm:pt>
    <dgm:pt modelId="{31532AFF-8883-4BA6-A0BB-710492E4473D}" type="pres">
      <dgm:prSet presAssocID="{429F2F3B-693B-4731-920A-DC9FA0253953}" presName="accentRepeatNode" presStyleLbl="solidFgAcc1" presStyleIdx="1" presStyleCnt="3"/>
      <dgm:spPr/>
    </dgm:pt>
    <dgm:pt modelId="{D00149AC-4BF7-4D15-9E34-1D381ABADB8E}" type="pres">
      <dgm:prSet presAssocID="{CC43964F-F5C6-4844-8651-F4C3D599B533}" presName="text_3" presStyleLbl="node1" presStyleIdx="2" presStyleCnt="3">
        <dgm:presLayoutVars>
          <dgm:bulletEnabled val="1"/>
        </dgm:presLayoutVars>
      </dgm:prSet>
      <dgm:spPr/>
    </dgm:pt>
    <dgm:pt modelId="{782E4384-D6AD-4B71-A910-4329F5A2D71F}" type="pres">
      <dgm:prSet presAssocID="{CC43964F-F5C6-4844-8651-F4C3D599B533}" presName="accent_3" presStyleCnt="0"/>
      <dgm:spPr/>
    </dgm:pt>
    <dgm:pt modelId="{5C8E7B38-859A-4B05-AEFA-CA79CBAC44FF}" type="pres">
      <dgm:prSet presAssocID="{CC43964F-F5C6-4844-8651-F4C3D599B533}" presName="accentRepeatNode" presStyleLbl="solidFgAcc1" presStyleIdx="2" presStyleCnt="3"/>
      <dgm:spPr/>
    </dgm:pt>
  </dgm:ptLst>
  <dgm:cxnLst>
    <dgm:cxn modelId="{614FFE36-CE25-4313-BC35-DC13D442C776}" srcId="{7B79A504-15AE-445A-BA3A-12441F07C649}" destId="{429F2F3B-693B-4731-920A-DC9FA0253953}" srcOrd="1" destOrd="0" parTransId="{06148546-7B91-4334-852C-8BEF109AFAD8}" sibTransId="{55D1EE81-D1B5-4187-A267-4A7CBB655810}"/>
    <dgm:cxn modelId="{9366A949-361B-4560-BE3C-E1504625ADB5}" srcId="{7B79A504-15AE-445A-BA3A-12441F07C649}" destId="{982E91CA-5528-40AF-821C-F8776AD9B799}" srcOrd="0" destOrd="0" parTransId="{E329A72E-9895-4D1F-B5E7-353939F13E9A}" sibTransId="{9C9F2EFF-303F-41DD-AEE9-45DF4D16B7FF}"/>
    <dgm:cxn modelId="{293EA64A-13A8-44D9-9DE0-5761BDCDAFF6}" type="presOf" srcId="{7B79A504-15AE-445A-BA3A-12441F07C649}" destId="{1DD511BD-D148-4B67-9826-C08D1F93EDCD}" srcOrd="0" destOrd="0" presId="urn:microsoft.com/office/officeart/2008/layout/VerticalCurvedList"/>
    <dgm:cxn modelId="{D8E8C3A3-2CB6-41D4-93B4-77FBD2018038}" type="presOf" srcId="{429F2F3B-693B-4731-920A-DC9FA0253953}" destId="{DDFBF913-3A09-4880-A171-066751CE84D4}" srcOrd="0" destOrd="0" presId="urn:microsoft.com/office/officeart/2008/layout/VerticalCurvedList"/>
    <dgm:cxn modelId="{9EB9CAAC-2186-41D1-973D-D5237BE82C39}" type="presOf" srcId="{982E91CA-5528-40AF-821C-F8776AD9B799}" destId="{E8EDA5F5-A641-42C4-B005-39EDB34EE53C}" srcOrd="0" destOrd="0" presId="urn:microsoft.com/office/officeart/2008/layout/VerticalCurvedList"/>
    <dgm:cxn modelId="{FA4CBDC7-D408-4C53-B9FA-C791EE38BAAA}" srcId="{7B79A504-15AE-445A-BA3A-12441F07C649}" destId="{CC43964F-F5C6-4844-8651-F4C3D599B533}" srcOrd="2" destOrd="0" parTransId="{5E08CDF9-372E-4B2E-9F02-C0EEBF299ECC}" sibTransId="{2C205408-BDE0-4155-8707-024288336030}"/>
    <dgm:cxn modelId="{B56776D0-C4CB-4DD0-B6E9-082C5C422F03}" type="presOf" srcId="{9C9F2EFF-303F-41DD-AEE9-45DF4D16B7FF}" destId="{E220A3DB-72A7-41DE-B0C5-285A516F9449}" srcOrd="0" destOrd="0" presId="urn:microsoft.com/office/officeart/2008/layout/VerticalCurvedList"/>
    <dgm:cxn modelId="{41108FE6-94EB-48EE-9749-E9FCECED7140}" type="presOf" srcId="{CC43964F-F5C6-4844-8651-F4C3D599B533}" destId="{D00149AC-4BF7-4D15-9E34-1D381ABADB8E}" srcOrd="0" destOrd="0" presId="urn:microsoft.com/office/officeart/2008/layout/VerticalCurvedList"/>
    <dgm:cxn modelId="{00B178D1-2D1F-415C-A110-360BEBB7D8F1}" type="presParOf" srcId="{1DD511BD-D148-4B67-9826-C08D1F93EDCD}" destId="{3EFCD4B0-1C0C-4883-A7B7-775DEEC782AA}" srcOrd="0" destOrd="0" presId="urn:microsoft.com/office/officeart/2008/layout/VerticalCurvedList"/>
    <dgm:cxn modelId="{0E9C1A4B-E662-43D4-ABE8-5DF94FAD322C}" type="presParOf" srcId="{3EFCD4B0-1C0C-4883-A7B7-775DEEC782AA}" destId="{AEFAD2DA-3F3B-41D0-9D46-08E45D97350A}" srcOrd="0" destOrd="0" presId="urn:microsoft.com/office/officeart/2008/layout/VerticalCurvedList"/>
    <dgm:cxn modelId="{D41643C1-AB83-460A-A2B8-4A3CA873FD74}" type="presParOf" srcId="{AEFAD2DA-3F3B-41D0-9D46-08E45D97350A}" destId="{27B5C6AF-AD3C-4D9B-8342-BE8F7DD3CE63}" srcOrd="0" destOrd="0" presId="urn:microsoft.com/office/officeart/2008/layout/VerticalCurvedList"/>
    <dgm:cxn modelId="{58D7A574-AB44-4DC0-9611-861CE725E8DE}" type="presParOf" srcId="{AEFAD2DA-3F3B-41D0-9D46-08E45D97350A}" destId="{E220A3DB-72A7-41DE-B0C5-285A516F9449}" srcOrd="1" destOrd="0" presId="urn:microsoft.com/office/officeart/2008/layout/VerticalCurvedList"/>
    <dgm:cxn modelId="{313F4E03-4008-42E8-A0EB-2702E4E1DEB0}" type="presParOf" srcId="{AEFAD2DA-3F3B-41D0-9D46-08E45D97350A}" destId="{19578A50-CEBC-43DF-A5AE-1DA2345740E7}" srcOrd="2" destOrd="0" presId="urn:microsoft.com/office/officeart/2008/layout/VerticalCurvedList"/>
    <dgm:cxn modelId="{8E391457-61BD-458D-85BE-DEEA38BD3A6F}" type="presParOf" srcId="{AEFAD2DA-3F3B-41D0-9D46-08E45D97350A}" destId="{160AEF41-4880-4824-84EC-CA91183FCD7B}" srcOrd="3" destOrd="0" presId="urn:microsoft.com/office/officeart/2008/layout/VerticalCurvedList"/>
    <dgm:cxn modelId="{964D81AE-40CF-4A0A-9443-D2041BDF504E}" type="presParOf" srcId="{3EFCD4B0-1C0C-4883-A7B7-775DEEC782AA}" destId="{E8EDA5F5-A641-42C4-B005-39EDB34EE53C}" srcOrd="1" destOrd="0" presId="urn:microsoft.com/office/officeart/2008/layout/VerticalCurvedList"/>
    <dgm:cxn modelId="{064D22B5-FB97-4867-BFA8-9BC938DF91F1}" type="presParOf" srcId="{3EFCD4B0-1C0C-4883-A7B7-775DEEC782AA}" destId="{96C97A08-BB56-410E-946A-ECC1E36A529F}" srcOrd="2" destOrd="0" presId="urn:microsoft.com/office/officeart/2008/layout/VerticalCurvedList"/>
    <dgm:cxn modelId="{55E7BF34-E9D1-4A98-A316-E4B903C52857}" type="presParOf" srcId="{96C97A08-BB56-410E-946A-ECC1E36A529F}" destId="{50C52830-D862-44D0-A6B8-26345D01D33C}" srcOrd="0" destOrd="0" presId="urn:microsoft.com/office/officeart/2008/layout/VerticalCurvedList"/>
    <dgm:cxn modelId="{6138DEE8-B947-49AE-86ED-AEA488997B9A}" type="presParOf" srcId="{3EFCD4B0-1C0C-4883-A7B7-775DEEC782AA}" destId="{DDFBF913-3A09-4880-A171-066751CE84D4}" srcOrd="3" destOrd="0" presId="urn:microsoft.com/office/officeart/2008/layout/VerticalCurvedList"/>
    <dgm:cxn modelId="{4A03B875-A9AE-40D7-BAC1-A2C3E10C3F7A}" type="presParOf" srcId="{3EFCD4B0-1C0C-4883-A7B7-775DEEC782AA}" destId="{80D4C744-58AD-40AF-8F45-B28F377C8924}" srcOrd="4" destOrd="0" presId="urn:microsoft.com/office/officeart/2008/layout/VerticalCurvedList"/>
    <dgm:cxn modelId="{45B6636F-A7C2-44AA-996D-0208641B048B}" type="presParOf" srcId="{80D4C744-58AD-40AF-8F45-B28F377C8924}" destId="{31532AFF-8883-4BA6-A0BB-710492E4473D}" srcOrd="0" destOrd="0" presId="urn:microsoft.com/office/officeart/2008/layout/VerticalCurvedList"/>
    <dgm:cxn modelId="{BBEBA2E6-0EE1-4345-B460-5B20E67E2E5D}" type="presParOf" srcId="{3EFCD4B0-1C0C-4883-A7B7-775DEEC782AA}" destId="{D00149AC-4BF7-4D15-9E34-1D381ABADB8E}" srcOrd="5" destOrd="0" presId="urn:microsoft.com/office/officeart/2008/layout/VerticalCurvedList"/>
    <dgm:cxn modelId="{96FD05B0-E046-415B-9AE1-59A9D2790ED5}" type="presParOf" srcId="{3EFCD4B0-1C0C-4883-A7B7-775DEEC782AA}" destId="{782E4384-D6AD-4B71-A910-4329F5A2D71F}" srcOrd="6" destOrd="0" presId="urn:microsoft.com/office/officeart/2008/layout/VerticalCurvedList"/>
    <dgm:cxn modelId="{BA6FEFEB-6344-491B-A3C3-718CF20DF559}" type="presParOf" srcId="{782E4384-D6AD-4B71-A910-4329F5A2D71F}" destId="{5C8E7B38-859A-4B05-AEFA-CA79CBAC44FF}" srcOrd="0" destOrd="0" presId="urn:microsoft.com/office/officeart/2008/layout/VerticalCurv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2203812"/>
          <a:ext cx="1339453" cy="535781"/>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2203812"/>
        <a:ext cx="803672" cy="535781"/>
      </dsp:txXfrm>
    </dsp:sp>
    <dsp:sp modelId="{0F4055E7-D0E2-4C2D-86C3-901DC06725E0}">
      <dsp:nvSpPr>
        <dsp:cNvPr id="0" name=""/>
        <dsp:cNvSpPr/>
      </dsp:nvSpPr>
      <dsp:spPr>
        <a:xfrm>
          <a:off x="1206996" y="2203812"/>
          <a:ext cx="1339453" cy="535781"/>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2203812"/>
        <a:ext cx="803672" cy="535781"/>
      </dsp:txXfrm>
    </dsp:sp>
    <dsp:sp modelId="{251F6170-1F8F-49CB-BD37-C4D2D741D203}">
      <dsp:nvSpPr>
        <dsp:cNvPr id="0" name=""/>
        <dsp:cNvSpPr/>
      </dsp:nvSpPr>
      <dsp:spPr>
        <a:xfrm>
          <a:off x="2412503" y="2203812"/>
          <a:ext cx="1339453" cy="535781"/>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2203812"/>
        <a:ext cx="803672" cy="535781"/>
      </dsp:txXfrm>
    </dsp:sp>
    <dsp:sp modelId="{F8745ABD-1B65-47DA-BF6D-9B8128C8AF28}">
      <dsp:nvSpPr>
        <dsp:cNvPr id="0" name=""/>
        <dsp:cNvSpPr/>
      </dsp:nvSpPr>
      <dsp:spPr>
        <a:xfrm>
          <a:off x="3618011" y="2203812"/>
          <a:ext cx="1339453" cy="535781"/>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2203812"/>
        <a:ext cx="803672" cy="535781"/>
      </dsp:txXfrm>
    </dsp:sp>
    <dsp:sp modelId="{BB35BDDC-A2BE-4333-AEE6-5A09060E10E3}">
      <dsp:nvSpPr>
        <dsp:cNvPr id="0" name=""/>
        <dsp:cNvSpPr/>
      </dsp:nvSpPr>
      <dsp:spPr>
        <a:xfrm>
          <a:off x="4823519" y="2203812"/>
          <a:ext cx="1339453" cy="535781"/>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2203812"/>
        <a:ext cx="803672" cy="535781"/>
      </dsp:txXfrm>
    </dsp:sp>
    <dsp:sp modelId="{09189CF8-81AC-4C17-A995-80D320572844}">
      <dsp:nvSpPr>
        <dsp:cNvPr id="0" name=""/>
        <dsp:cNvSpPr/>
      </dsp:nvSpPr>
      <dsp:spPr>
        <a:xfrm>
          <a:off x="6029027" y="2203812"/>
          <a:ext cx="1339453" cy="535781"/>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2203812"/>
        <a:ext cx="803672" cy="535781"/>
      </dsp:txXfrm>
    </dsp:sp>
    <dsp:sp modelId="{0AB321DB-7AB8-4A6E-BFB3-BFF77C43A56F}">
      <dsp:nvSpPr>
        <dsp:cNvPr id="0" name=""/>
        <dsp:cNvSpPr/>
      </dsp:nvSpPr>
      <dsp:spPr>
        <a:xfrm>
          <a:off x="7234535" y="2203812"/>
          <a:ext cx="1339453" cy="535781"/>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2203812"/>
        <a:ext cx="803672" cy="535781"/>
      </dsp:txXfrm>
    </dsp:sp>
    <dsp:sp modelId="{CC066865-C4FC-41C9-A1C3-0EFA9A279B40}">
      <dsp:nvSpPr>
        <dsp:cNvPr id="0" name=""/>
        <dsp:cNvSpPr/>
      </dsp:nvSpPr>
      <dsp:spPr>
        <a:xfrm>
          <a:off x="8440042" y="2203812"/>
          <a:ext cx="1339453" cy="535781"/>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2203812"/>
        <a:ext cx="803672" cy="535781"/>
      </dsp:txXfrm>
    </dsp:sp>
    <dsp:sp modelId="{27F7C80E-955F-4086-939A-77CDAFF767A5}">
      <dsp:nvSpPr>
        <dsp:cNvPr id="0" name=""/>
        <dsp:cNvSpPr/>
      </dsp:nvSpPr>
      <dsp:spPr>
        <a:xfrm>
          <a:off x="9645550" y="2203812"/>
          <a:ext cx="1339453" cy="535781"/>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2203812"/>
        <a:ext cx="803672" cy="535781"/>
      </dsp:txXfrm>
    </dsp:sp>
    <dsp:sp modelId="{30E8EC46-464A-49B7-BF08-783E2043D863}">
      <dsp:nvSpPr>
        <dsp:cNvPr id="0" name=""/>
        <dsp:cNvSpPr/>
      </dsp:nvSpPr>
      <dsp:spPr>
        <a:xfrm>
          <a:off x="10851058" y="2203812"/>
          <a:ext cx="1339453" cy="535781"/>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2203812"/>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EDA49-E554-424E-A3D7-19E320B37127}">
      <dsp:nvSpPr>
        <dsp:cNvPr id="0" name=""/>
        <dsp:cNvSpPr/>
      </dsp:nvSpPr>
      <dsp:spPr>
        <a:xfrm>
          <a:off x="-4968026" y="-761218"/>
          <a:ext cx="5916733" cy="5916733"/>
        </a:xfrm>
        <a:prstGeom prst="blockArc">
          <a:avLst>
            <a:gd name="adj1" fmla="val 18900000"/>
            <a:gd name="adj2" fmla="val 2700000"/>
            <a:gd name="adj3" fmla="val 365"/>
          </a:avLst>
        </a:pr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024CEA-E7DD-4D6C-AB83-3D903F2D73F1}">
      <dsp:nvSpPr>
        <dsp:cNvPr id="0" name=""/>
        <dsp:cNvSpPr/>
      </dsp:nvSpPr>
      <dsp:spPr>
        <a:xfrm>
          <a:off x="738202" y="455723"/>
          <a:ext cx="5803275" cy="878859"/>
        </a:xfrm>
        <a:prstGeom prst="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75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a:t>Financial barriers and inequities</a:t>
          </a:r>
        </a:p>
      </dsp:txBody>
      <dsp:txXfrm>
        <a:off x="738202" y="455723"/>
        <a:ext cx="5803275" cy="878859"/>
      </dsp:txXfrm>
    </dsp:sp>
    <dsp:sp modelId="{04949BF9-25A8-43BF-A7D4-AAFE583A1B93}">
      <dsp:nvSpPr>
        <dsp:cNvPr id="0" name=""/>
        <dsp:cNvSpPr/>
      </dsp:nvSpPr>
      <dsp:spPr>
        <a:xfrm>
          <a:off x="60879" y="329572"/>
          <a:ext cx="1098574" cy="109857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ED8139-D422-4ED1-8F38-68ADD79BFB7C}">
      <dsp:nvSpPr>
        <dsp:cNvPr id="0" name=""/>
        <dsp:cNvSpPr/>
      </dsp:nvSpPr>
      <dsp:spPr>
        <a:xfrm>
          <a:off x="929631" y="1757718"/>
          <a:ext cx="5551443" cy="878859"/>
        </a:xfrm>
        <a:prstGeom prst="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75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a:t>Inefficiency and inequities in service delivery</a:t>
          </a:r>
        </a:p>
      </dsp:txBody>
      <dsp:txXfrm>
        <a:off x="929631" y="1757718"/>
        <a:ext cx="5551443" cy="878859"/>
      </dsp:txXfrm>
    </dsp:sp>
    <dsp:sp modelId="{1451082B-84C1-40BE-B8E3-BA4B2998F4CD}">
      <dsp:nvSpPr>
        <dsp:cNvPr id="0" name=""/>
        <dsp:cNvSpPr/>
      </dsp:nvSpPr>
      <dsp:spPr>
        <a:xfrm>
          <a:off x="380344" y="1647861"/>
          <a:ext cx="1098574" cy="109857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366CE3-8FB8-4B78-945A-4138E2BE607B}">
      <dsp:nvSpPr>
        <dsp:cNvPr id="0" name=""/>
        <dsp:cNvSpPr/>
      </dsp:nvSpPr>
      <dsp:spPr>
        <a:xfrm>
          <a:off x="610166" y="3076007"/>
          <a:ext cx="5870908" cy="878859"/>
        </a:xfrm>
        <a:prstGeom prst="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75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a:t>Vulnerability to price fluctuations and abuse</a:t>
          </a:r>
        </a:p>
      </dsp:txBody>
      <dsp:txXfrm>
        <a:off x="610166" y="3076007"/>
        <a:ext cx="5870908" cy="878859"/>
      </dsp:txXfrm>
    </dsp:sp>
    <dsp:sp modelId="{6624D884-EEDB-4075-BA35-57E16D8CCC31}">
      <dsp:nvSpPr>
        <dsp:cNvPr id="0" name=""/>
        <dsp:cNvSpPr/>
      </dsp:nvSpPr>
      <dsp:spPr>
        <a:xfrm>
          <a:off x="60879" y="2966149"/>
          <a:ext cx="1098574" cy="109857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0A3DB-72A7-41DE-B0C5-285A516F9449}">
      <dsp:nvSpPr>
        <dsp:cNvPr id="0" name=""/>
        <dsp:cNvSpPr/>
      </dsp:nvSpPr>
      <dsp:spPr>
        <a:xfrm>
          <a:off x="-5142231" y="-787713"/>
          <a:ext cx="6123758" cy="6123758"/>
        </a:xfrm>
        <a:prstGeom prst="blockArc">
          <a:avLst>
            <a:gd name="adj1" fmla="val 18900000"/>
            <a:gd name="adj2" fmla="val 2700000"/>
            <a:gd name="adj3" fmla="val 353"/>
          </a:avLst>
        </a:pr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EDA5F5-A641-42C4-B005-39EDB34EE53C}">
      <dsp:nvSpPr>
        <dsp:cNvPr id="0" name=""/>
        <dsp:cNvSpPr/>
      </dsp:nvSpPr>
      <dsp:spPr>
        <a:xfrm>
          <a:off x="631308" y="454833"/>
          <a:ext cx="4103638" cy="909666"/>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2048"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Equity and Access</a:t>
          </a:r>
        </a:p>
      </dsp:txBody>
      <dsp:txXfrm>
        <a:off x="631308" y="454833"/>
        <a:ext cx="4103638" cy="909666"/>
      </dsp:txXfrm>
    </dsp:sp>
    <dsp:sp modelId="{50C52830-D862-44D0-A6B8-26345D01D33C}">
      <dsp:nvSpPr>
        <dsp:cNvPr id="0" name=""/>
        <dsp:cNvSpPr/>
      </dsp:nvSpPr>
      <dsp:spPr>
        <a:xfrm>
          <a:off x="62766" y="341124"/>
          <a:ext cx="1137083" cy="1137083"/>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FBF913-3A09-4880-A171-066751CE84D4}">
      <dsp:nvSpPr>
        <dsp:cNvPr id="0" name=""/>
        <dsp:cNvSpPr/>
      </dsp:nvSpPr>
      <dsp:spPr>
        <a:xfrm>
          <a:off x="961972" y="1819332"/>
          <a:ext cx="3772974" cy="909666"/>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2048"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Efficiency and cost control</a:t>
          </a:r>
        </a:p>
      </dsp:txBody>
      <dsp:txXfrm>
        <a:off x="961972" y="1819332"/>
        <a:ext cx="3772974" cy="909666"/>
      </dsp:txXfrm>
    </dsp:sp>
    <dsp:sp modelId="{31532AFF-8883-4BA6-A0BB-710492E4473D}">
      <dsp:nvSpPr>
        <dsp:cNvPr id="0" name=""/>
        <dsp:cNvSpPr/>
      </dsp:nvSpPr>
      <dsp:spPr>
        <a:xfrm>
          <a:off x="393430" y="1705624"/>
          <a:ext cx="1137083" cy="1137083"/>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0149AC-4BF7-4D15-9E34-1D381ABADB8E}">
      <dsp:nvSpPr>
        <dsp:cNvPr id="0" name=""/>
        <dsp:cNvSpPr/>
      </dsp:nvSpPr>
      <dsp:spPr>
        <a:xfrm>
          <a:off x="631308" y="3183832"/>
          <a:ext cx="4103638" cy="909666"/>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2048"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Patient choice and flexibility</a:t>
          </a:r>
        </a:p>
      </dsp:txBody>
      <dsp:txXfrm>
        <a:off x="631308" y="3183832"/>
        <a:ext cx="4103638" cy="909666"/>
      </dsp:txXfrm>
    </dsp:sp>
    <dsp:sp modelId="{5C8E7B38-859A-4B05-AEFA-CA79CBAC44FF}">
      <dsp:nvSpPr>
        <dsp:cNvPr id="0" name=""/>
        <dsp:cNvSpPr/>
      </dsp:nvSpPr>
      <dsp:spPr>
        <a:xfrm>
          <a:off x="62766" y="3070124"/>
          <a:ext cx="1137083" cy="1137083"/>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0A3DB-72A7-41DE-B0C5-285A516F9449}">
      <dsp:nvSpPr>
        <dsp:cNvPr id="0" name=""/>
        <dsp:cNvSpPr/>
      </dsp:nvSpPr>
      <dsp:spPr>
        <a:xfrm>
          <a:off x="-5142231" y="-787713"/>
          <a:ext cx="6123758" cy="6123758"/>
        </a:xfrm>
        <a:prstGeom prst="blockArc">
          <a:avLst>
            <a:gd name="adj1" fmla="val 18900000"/>
            <a:gd name="adj2" fmla="val 2700000"/>
            <a:gd name="adj3" fmla="val 353"/>
          </a:avLst>
        </a:pr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EDA5F5-A641-42C4-B005-39EDB34EE53C}">
      <dsp:nvSpPr>
        <dsp:cNvPr id="0" name=""/>
        <dsp:cNvSpPr/>
      </dsp:nvSpPr>
      <dsp:spPr>
        <a:xfrm>
          <a:off x="631308" y="454833"/>
          <a:ext cx="4759601" cy="909666"/>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2048"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Managing public and private roles </a:t>
          </a:r>
        </a:p>
      </dsp:txBody>
      <dsp:txXfrm>
        <a:off x="631308" y="454833"/>
        <a:ext cx="4759601" cy="909666"/>
      </dsp:txXfrm>
    </dsp:sp>
    <dsp:sp modelId="{50C52830-D862-44D0-A6B8-26345D01D33C}">
      <dsp:nvSpPr>
        <dsp:cNvPr id="0" name=""/>
        <dsp:cNvSpPr/>
      </dsp:nvSpPr>
      <dsp:spPr>
        <a:xfrm>
          <a:off x="62766" y="341124"/>
          <a:ext cx="1137083" cy="1137083"/>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FBF913-3A09-4880-A171-066751CE84D4}">
      <dsp:nvSpPr>
        <dsp:cNvPr id="0" name=""/>
        <dsp:cNvSpPr/>
      </dsp:nvSpPr>
      <dsp:spPr>
        <a:xfrm>
          <a:off x="961972" y="1819332"/>
          <a:ext cx="4428937" cy="909666"/>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2048"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Competition and innovation</a:t>
          </a:r>
        </a:p>
      </dsp:txBody>
      <dsp:txXfrm>
        <a:off x="961972" y="1819332"/>
        <a:ext cx="4428937" cy="909666"/>
      </dsp:txXfrm>
    </dsp:sp>
    <dsp:sp modelId="{31532AFF-8883-4BA6-A0BB-710492E4473D}">
      <dsp:nvSpPr>
        <dsp:cNvPr id="0" name=""/>
        <dsp:cNvSpPr/>
      </dsp:nvSpPr>
      <dsp:spPr>
        <a:xfrm>
          <a:off x="393430" y="1705624"/>
          <a:ext cx="1137083" cy="1137083"/>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0149AC-4BF7-4D15-9E34-1D381ABADB8E}">
      <dsp:nvSpPr>
        <dsp:cNvPr id="0" name=""/>
        <dsp:cNvSpPr/>
      </dsp:nvSpPr>
      <dsp:spPr>
        <a:xfrm>
          <a:off x="631308" y="3183832"/>
          <a:ext cx="4759601" cy="909666"/>
        </a:xfrm>
        <a:prstGeom prst="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2048"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Political sustainability</a:t>
          </a:r>
        </a:p>
      </dsp:txBody>
      <dsp:txXfrm>
        <a:off x="631308" y="3183832"/>
        <a:ext cx="4759601" cy="909666"/>
      </dsp:txXfrm>
    </dsp:sp>
    <dsp:sp modelId="{5C8E7B38-859A-4B05-AEFA-CA79CBAC44FF}">
      <dsp:nvSpPr>
        <dsp:cNvPr id="0" name=""/>
        <dsp:cNvSpPr/>
      </dsp:nvSpPr>
      <dsp:spPr>
        <a:xfrm>
          <a:off x="62766" y="3070124"/>
          <a:ext cx="1137083" cy="1137083"/>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216210-C370-4C4C-8B6E-6D75590EF083}"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60DCE-4C56-425B-BF65-0547D9B35DF0}" type="slidenum">
              <a:rPr lang="en-GB" smtClean="0"/>
              <a:t>‹#›</a:t>
            </a:fld>
            <a:endParaRPr lang="en-GB"/>
          </a:p>
        </p:txBody>
      </p:sp>
    </p:spTree>
    <p:extLst>
      <p:ext uri="{BB962C8B-B14F-4D97-AF65-F5344CB8AC3E}">
        <p14:creationId xmlns:p14="http://schemas.microsoft.com/office/powerpoint/2010/main" val="237253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355DC4-3EA7-4028-B3D7-1D2FA51AC76D}" type="slidenum">
              <a:rPr lang="en-GB" smtClean="0"/>
              <a:t>1</a:t>
            </a:fld>
            <a:endParaRPr lang="en-GB"/>
          </a:p>
        </p:txBody>
      </p:sp>
    </p:spTree>
    <p:extLst>
      <p:ext uri="{BB962C8B-B14F-4D97-AF65-F5344CB8AC3E}">
        <p14:creationId xmlns:p14="http://schemas.microsoft.com/office/powerpoint/2010/main" val="2139022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8B5A2-ECC7-5E50-62C0-B8A11F39C7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EABFA3-06E2-8723-821E-9C67F31965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FF3CCB-BE0C-0CA3-8636-0F5A0442D4A5}"/>
              </a:ext>
            </a:extLst>
          </p:cNvPr>
          <p:cNvSpPr>
            <a:spLocks noGrp="1"/>
          </p:cNvSpPr>
          <p:nvPr>
            <p:ph type="dt" sz="half" idx="10"/>
          </p:nvPr>
        </p:nvSpPr>
        <p:spPr/>
        <p:txBody>
          <a:bodyPr/>
          <a:lstStyle/>
          <a:p>
            <a:fld id="{AA8850E4-F22F-4A8D-9AD2-6A4775F1C0A8}" type="datetime1">
              <a:rPr lang="en-GB" smtClean="0"/>
              <a:t>17/02/2025</a:t>
            </a:fld>
            <a:endParaRPr lang="en-GB"/>
          </a:p>
        </p:txBody>
      </p:sp>
      <p:sp>
        <p:nvSpPr>
          <p:cNvPr id="5" name="Footer Placeholder 4">
            <a:extLst>
              <a:ext uri="{FF2B5EF4-FFF2-40B4-BE49-F238E27FC236}">
                <a16:creationId xmlns:a16="http://schemas.microsoft.com/office/drawing/2014/main" id="{4A03D901-E85F-A8A9-9665-A0026F3F740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C54CEAA-E2C9-AB3F-72A5-28CD15FD32C3}"/>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1903908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F2B1-31C3-C05A-9717-02A30EA4C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C055EA-0267-AA1E-19CA-7E9A2A113E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56721-CFBA-D648-8D5F-43F26EDE3CDC}"/>
              </a:ext>
            </a:extLst>
          </p:cNvPr>
          <p:cNvSpPr>
            <a:spLocks noGrp="1"/>
          </p:cNvSpPr>
          <p:nvPr>
            <p:ph type="dt" sz="half" idx="10"/>
          </p:nvPr>
        </p:nvSpPr>
        <p:spPr/>
        <p:txBody>
          <a:bodyPr/>
          <a:lstStyle/>
          <a:p>
            <a:fld id="{875BADF6-0EAB-4DB0-BD2A-F8A2C632FCCD}" type="datetime1">
              <a:rPr lang="en-GB" smtClean="0"/>
              <a:t>17/02/2025</a:t>
            </a:fld>
            <a:endParaRPr lang="en-GB"/>
          </a:p>
        </p:txBody>
      </p:sp>
      <p:sp>
        <p:nvSpPr>
          <p:cNvPr id="5" name="Footer Placeholder 4">
            <a:extLst>
              <a:ext uri="{FF2B5EF4-FFF2-40B4-BE49-F238E27FC236}">
                <a16:creationId xmlns:a16="http://schemas.microsoft.com/office/drawing/2014/main" id="{85FF1CE2-BEFF-ADA0-477E-5340AF5ECC8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722ED21-DCC8-A1BC-0DCC-288EA8481E73}"/>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2746845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F6AF5-000F-0AFA-5E94-FBFA46D3CD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8641DF-58E2-9F1C-F734-30F4FC1CF7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56F251-0371-E18B-2AAC-60C53B5565B0}"/>
              </a:ext>
            </a:extLst>
          </p:cNvPr>
          <p:cNvSpPr>
            <a:spLocks noGrp="1"/>
          </p:cNvSpPr>
          <p:nvPr>
            <p:ph type="dt" sz="half" idx="10"/>
          </p:nvPr>
        </p:nvSpPr>
        <p:spPr/>
        <p:txBody>
          <a:bodyPr/>
          <a:lstStyle/>
          <a:p>
            <a:fld id="{6E72B2AE-CDA8-46D6-A785-4BF4E3B36604}" type="datetime1">
              <a:rPr lang="en-GB" smtClean="0"/>
              <a:t>17/02/2025</a:t>
            </a:fld>
            <a:endParaRPr lang="en-GB"/>
          </a:p>
        </p:txBody>
      </p:sp>
      <p:sp>
        <p:nvSpPr>
          <p:cNvPr id="5" name="Footer Placeholder 4">
            <a:extLst>
              <a:ext uri="{FF2B5EF4-FFF2-40B4-BE49-F238E27FC236}">
                <a16:creationId xmlns:a16="http://schemas.microsoft.com/office/drawing/2014/main" id="{7E1C124E-6ECD-7500-B502-2DDB175864A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B489EAB-51C7-8B26-3BAC-1B943624283C}"/>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577432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1DB6-9489-7406-86D5-6751FEBBCD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A963F5-A0FF-D15B-F624-70F663AA18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08F9A1-2562-2D62-4C3A-06A1C93359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F6A9A6-098A-1F20-8377-727C00387048}"/>
              </a:ext>
            </a:extLst>
          </p:cNvPr>
          <p:cNvSpPr>
            <a:spLocks noGrp="1"/>
          </p:cNvSpPr>
          <p:nvPr>
            <p:ph type="dt" sz="half" idx="10"/>
          </p:nvPr>
        </p:nvSpPr>
        <p:spPr/>
        <p:txBody>
          <a:bodyPr/>
          <a:lstStyle/>
          <a:p>
            <a:fld id="{FAE8DD60-9EC4-4E98-9B5A-A00E58B5F6D3}" type="datetime1">
              <a:rPr lang="en-GB" smtClean="0"/>
              <a:t>17/02/2025</a:t>
            </a:fld>
            <a:endParaRPr lang="en-GB"/>
          </a:p>
        </p:txBody>
      </p:sp>
      <p:sp>
        <p:nvSpPr>
          <p:cNvPr id="6" name="Footer Placeholder 5">
            <a:extLst>
              <a:ext uri="{FF2B5EF4-FFF2-40B4-BE49-F238E27FC236}">
                <a16:creationId xmlns:a16="http://schemas.microsoft.com/office/drawing/2014/main" id="{FC823444-E985-A75A-917D-835D2ABE71D8}"/>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B0745E58-FDF9-A9FA-795D-BDB6E5A9D438}"/>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2733215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54034-0DCB-80E0-01C3-AC1403A954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54AB9-34E6-0716-56D6-6144FF1C74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7E15E6-98D9-3BD9-C81B-967F851A40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A03B05-3976-CB45-60DA-C5819B9880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FC3EA4-1813-5BD2-BB77-160DAC10B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BBB3AD-D648-29AE-22F0-F789410A0903}"/>
              </a:ext>
            </a:extLst>
          </p:cNvPr>
          <p:cNvSpPr>
            <a:spLocks noGrp="1"/>
          </p:cNvSpPr>
          <p:nvPr>
            <p:ph type="dt" sz="half" idx="10"/>
          </p:nvPr>
        </p:nvSpPr>
        <p:spPr/>
        <p:txBody>
          <a:bodyPr/>
          <a:lstStyle/>
          <a:p>
            <a:fld id="{35FAB833-C4E0-42F6-81F1-625FD1AE1C33}" type="datetime1">
              <a:rPr lang="en-GB" smtClean="0"/>
              <a:t>17/02/2025</a:t>
            </a:fld>
            <a:endParaRPr lang="en-GB"/>
          </a:p>
        </p:txBody>
      </p:sp>
      <p:sp>
        <p:nvSpPr>
          <p:cNvPr id="8" name="Footer Placeholder 7">
            <a:extLst>
              <a:ext uri="{FF2B5EF4-FFF2-40B4-BE49-F238E27FC236}">
                <a16:creationId xmlns:a16="http://schemas.microsoft.com/office/drawing/2014/main" id="{9E72D073-D324-9272-C329-0587CE5C1540}"/>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0FE5A2B5-371C-8A91-47AA-F0B2A37BE864}"/>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2900902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07F26-ED21-0A59-9D15-79562AF127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31FDCA-83F4-37BA-1AD0-2713709247DE}"/>
              </a:ext>
            </a:extLst>
          </p:cNvPr>
          <p:cNvSpPr>
            <a:spLocks noGrp="1"/>
          </p:cNvSpPr>
          <p:nvPr>
            <p:ph type="dt" sz="half" idx="10"/>
          </p:nvPr>
        </p:nvSpPr>
        <p:spPr/>
        <p:txBody>
          <a:bodyPr/>
          <a:lstStyle/>
          <a:p>
            <a:fld id="{DF1BFB81-5DB6-4D67-AD76-5E92E29FE3CB}" type="datetime1">
              <a:rPr lang="en-GB" smtClean="0"/>
              <a:t>17/02/2025</a:t>
            </a:fld>
            <a:endParaRPr lang="en-GB"/>
          </a:p>
        </p:txBody>
      </p:sp>
      <p:sp>
        <p:nvSpPr>
          <p:cNvPr id="4" name="Footer Placeholder 3">
            <a:extLst>
              <a:ext uri="{FF2B5EF4-FFF2-40B4-BE49-F238E27FC236}">
                <a16:creationId xmlns:a16="http://schemas.microsoft.com/office/drawing/2014/main" id="{096058F5-34C6-B33D-BABB-BEC058CC622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02AB615-2840-B5FE-BF9F-CEC941313308}"/>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230544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E1930F-835A-57B3-D1C4-57FA88D977D5}"/>
              </a:ext>
            </a:extLst>
          </p:cNvPr>
          <p:cNvSpPr>
            <a:spLocks noGrp="1"/>
          </p:cNvSpPr>
          <p:nvPr>
            <p:ph type="dt" sz="half" idx="10"/>
          </p:nvPr>
        </p:nvSpPr>
        <p:spPr/>
        <p:txBody>
          <a:bodyPr/>
          <a:lstStyle/>
          <a:p>
            <a:fld id="{A1E902F3-8F13-47AE-B98D-53CF114A134C}" type="datetime1">
              <a:rPr lang="en-GB" smtClean="0"/>
              <a:t>17/02/2025</a:t>
            </a:fld>
            <a:endParaRPr lang="en-GB"/>
          </a:p>
        </p:txBody>
      </p:sp>
      <p:sp>
        <p:nvSpPr>
          <p:cNvPr id="3" name="Footer Placeholder 2">
            <a:extLst>
              <a:ext uri="{FF2B5EF4-FFF2-40B4-BE49-F238E27FC236}">
                <a16:creationId xmlns:a16="http://schemas.microsoft.com/office/drawing/2014/main" id="{4AF50C5C-FC71-18E6-7F90-7524629DF918}"/>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0515C734-1040-AF4E-7561-6E761C5B7F00}"/>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3149975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1086A-BE4E-B1AC-1A5E-F267EE05E9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82DAF6-5F87-482F-B878-25228E909A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2ECC2E-96EF-0450-91C8-8B683FEA9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CF46BB-F54B-CB01-D0EA-16158710D523}"/>
              </a:ext>
            </a:extLst>
          </p:cNvPr>
          <p:cNvSpPr>
            <a:spLocks noGrp="1"/>
          </p:cNvSpPr>
          <p:nvPr>
            <p:ph type="dt" sz="half" idx="10"/>
          </p:nvPr>
        </p:nvSpPr>
        <p:spPr/>
        <p:txBody>
          <a:bodyPr/>
          <a:lstStyle/>
          <a:p>
            <a:fld id="{8917FC50-B01F-4049-A3F5-3F68E6F7588C}" type="datetime1">
              <a:rPr lang="en-GB" smtClean="0"/>
              <a:t>17/02/2025</a:t>
            </a:fld>
            <a:endParaRPr lang="en-GB"/>
          </a:p>
        </p:txBody>
      </p:sp>
      <p:sp>
        <p:nvSpPr>
          <p:cNvPr id="6" name="Footer Placeholder 5">
            <a:extLst>
              <a:ext uri="{FF2B5EF4-FFF2-40B4-BE49-F238E27FC236}">
                <a16:creationId xmlns:a16="http://schemas.microsoft.com/office/drawing/2014/main" id="{98BA4C5B-FBFE-6A0C-88EE-56669DA03055}"/>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6BE23C5D-71D3-90E7-B944-D823782E0DA3}"/>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3552870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2E989-CD46-CA44-BBA4-8111CE0395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89612B-3D2E-9BC3-D0A3-9775EC13F8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42789A-24DA-F54E-90A5-FEF431D9B1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81DE9B-503B-BDA0-A120-802A9DA6944C}"/>
              </a:ext>
            </a:extLst>
          </p:cNvPr>
          <p:cNvSpPr>
            <a:spLocks noGrp="1"/>
          </p:cNvSpPr>
          <p:nvPr>
            <p:ph type="dt" sz="half" idx="10"/>
          </p:nvPr>
        </p:nvSpPr>
        <p:spPr/>
        <p:txBody>
          <a:bodyPr/>
          <a:lstStyle/>
          <a:p>
            <a:fld id="{02F022B1-9610-4AEF-A1A1-BD56921D1412}" type="datetime1">
              <a:rPr lang="en-GB" smtClean="0"/>
              <a:t>17/02/2025</a:t>
            </a:fld>
            <a:endParaRPr lang="en-GB"/>
          </a:p>
        </p:txBody>
      </p:sp>
      <p:sp>
        <p:nvSpPr>
          <p:cNvPr id="6" name="Footer Placeholder 5">
            <a:extLst>
              <a:ext uri="{FF2B5EF4-FFF2-40B4-BE49-F238E27FC236}">
                <a16:creationId xmlns:a16="http://schemas.microsoft.com/office/drawing/2014/main" id="{4EDED563-4102-7854-1576-7E238D220EBE}"/>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CC89C466-D81B-FFF5-60DD-CB04A1CE5D02}"/>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2939383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D229F-32BE-390F-3B37-BF0831C263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46A074-4712-9F84-B687-97F6394AA9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E9ECD7-0712-FE45-9919-549399ECC94E}"/>
              </a:ext>
            </a:extLst>
          </p:cNvPr>
          <p:cNvSpPr>
            <a:spLocks noGrp="1"/>
          </p:cNvSpPr>
          <p:nvPr>
            <p:ph type="dt" sz="half" idx="10"/>
          </p:nvPr>
        </p:nvSpPr>
        <p:spPr/>
        <p:txBody>
          <a:bodyPr/>
          <a:lstStyle/>
          <a:p>
            <a:fld id="{919ABAB4-B7ED-4DC5-933C-905AF617AA20}" type="datetime1">
              <a:rPr lang="en-GB" smtClean="0"/>
              <a:t>17/02/2025</a:t>
            </a:fld>
            <a:endParaRPr lang="en-GB"/>
          </a:p>
        </p:txBody>
      </p:sp>
      <p:sp>
        <p:nvSpPr>
          <p:cNvPr id="5" name="Footer Placeholder 4">
            <a:extLst>
              <a:ext uri="{FF2B5EF4-FFF2-40B4-BE49-F238E27FC236}">
                <a16:creationId xmlns:a16="http://schemas.microsoft.com/office/drawing/2014/main" id="{C147BBD5-A680-E72A-81C0-0F5D793F8B3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B3411BF-4A97-6CE4-227F-7B6EEA2A9551}"/>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852206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9EC4EE-89C3-77BE-7D7D-B23513CEA4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FA0DAE-51BC-9C08-15B0-D2E6ACAF9D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11AEF0-7DE3-B47A-620C-EFB78A4975D9}"/>
              </a:ext>
            </a:extLst>
          </p:cNvPr>
          <p:cNvSpPr>
            <a:spLocks noGrp="1"/>
          </p:cNvSpPr>
          <p:nvPr>
            <p:ph type="dt" sz="half" idx="10"/>
          </p:nvPr>
        </p:nvSpPr>
        <p:spPr/>
        <p:txBody>
          <a:bodyPr/>
          <a:lstStyle/>
          <a:p>
            <a:fld id="{167F2524-224B-4D5D-8802-0A56E1C34273}" type="datetime1">
              <a:rPr lang="en-GB" smtClean="0"/>
              <a:t>17/02/2025</a:t>
            </a:fld>
            <a:endParaRPr lang="en-GB"/>
          </a:p>
        </p:txBody>
      </p:sp>
      <p:sp>
        <p:nvSpPr>
          <p:cNvPr id="5" name="Footer Placeholder 4">
            <a:extLst>
              <a:ext uri="{FF2B5EF4-FFF2-40B4-BE49-F238E27FC236}">
                <a16:creationId xmlns:a16="http://schemas.microsoft.com/office/drawing/2014/main" id="{852C6270-9099-128B-D6A8-5D0E7479AF6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384EA4B-9C04-635A-CBA8-B090B3C3BBB9}"/>
              </a:ext>
            </a:extLst>
          </p:cNvPr>
          <p:cNvSpPr>
            <a:spLocks noGrp="1"/>
          </p:cNvSpPr>
          <p:nvPr>
            <p:ph type="sldNum" sz="quarter" idx="12"/>
          </p:nvPr>
        </p:nvSpPr>
        <p:spPr/>
        <p:txBody>
          <a:bodyPr/>
          <a:lstStyle/>
          <a:p>
            <a:fld id="{6277AE45-38F1-43AC-A1C9-8D6D1D9D44E8}" type="slidenum">
              <a:rPr lang="en-GB" smtClean="0"/>
              <a:t>‹#›</a:t>
            </a:fld>
            <a:endParaRPr lang="en-GB"/>
          </a:p>
        </p:txBody>
      </p:sp>
    </p:spTree>
    <p:extLst>
      <p:ext uri="{BB962C8B-B14F-4D97-AF65-F5344CB8AC3E}">
        <p14:creationId xmlns:p14="http://schemas.microsoft.com/office/powerpoint/2010/main" val="3357505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5F28F7-CAC5-AB04-8ABB-6161C724A4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9B0198-B473-42AD-46F3-397B26BED6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515DC7-E687-8DC3-7F7E-4250995078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E4D1B2-B07E-4A9B-AB62-A631C0B94223}" type="datetime1">
              <a:rPr lang="en-GB" smtClean="0"/>
              <a:t>17/02/2025</a:t>
            </a:fld>
            <a:endParaRPr lang="en-GB"/>
          </a:p>
        </p:txBody>
      </p:sp>
      <p:sp>
        <p:nvSpPr>
          <p:cNvPr id="5" name="Footer Placeholder 4">
            <a:extLst>
              <a:ext uri="{FF2B5EF4-FFF2-40B4-BE49-F238E27FC236}">
                <a16:creationId xmlns:a16="http://schemas.microsoft.com/office/drawing/2014/main" id="{53194E20-5203-1C7A-B317-587292E66A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7A9265A0-48D0-BCB2-9B0B-090E7E11DB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77AE45-38F1-43AC-A1C9-8D6D1D9D44E8}" type="slidenum">
              <a:rPr lang="en-GB" smtClean="0"/>
              <a:t>‹#›</a:t>
            </a:fld>
            <a:endParaRPr lang="en-GB"/>
          </a:p>
        </p:txBody>
      </p:sp>
    </p:spTree>
    <p:extLst>
      <p:ext uri="{BB962C8B-B14F-4D97-AF65-F5344CB8AC3E}">
        <p14:creationId xmlns:p14="http://schemas.microsoft.com/office/powerpoint/2010/main" val="4161920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stepmap.de/karte/lower-middle-income-countries-low-income-contries-D493T2uwLN"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s://www.stepmap.de/karte/lower-middle-income-countries-low-income-contries-D493T2uwLN"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image" Target="../media/image9.svg"/><Relationship Id="rId18" Type="http://schemas.openxmlformats.org/officeDocument/2006/relationships/image" Target="../media/image13.png"/><Relationship Id="rId3" Type="http://schemas.openxmlformats.org/officeDocument/2006/relationships/hyperlink" Target="https://www.stepmap.de/karte/lower-middle-income-countries-low-income-contries-D493T2uwLN" TargetMode="External"/><Relationship Id="rId21" Type="http://schemas.openxmlformats.org/officeDocument/2006/relationships/hyperlink" Target="https://www.businessinsider.es/7-retos-economia-espanola-2024-expertos-1342850" TargetMode="External"/><Relationship Id="rId7" Type="http://schemas.openxmlformats.org/officeDocument/2006/relationships/diagramQuickStyle" Target="../diagrams/quickStyle2.xml"/><Relationship Id="rId12" Type="http://schemas.openxmlformats.org/officeDocument/2006/relationships/image" Target="../media/image8.png"/><Relationship Id="rId17" Type="http://schemas.openxmlformats.org/officeDocument/2006/relationships/image" Target="../media/image12.svg"/><Relationship Id="rId2" Type="http://schemas.openxmlformats.org/officeDocument/2006/relationships/image" Target="../media/image5.png"/><Relationship Id="rId16" Type="http://schemas.openxmlformats.org/officeDocument/2006/relationships/image" Target="../media/image11.png"/><Relationship Id="rId20"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hyperlink" Target="https://www.gmu.edu/news/2017-03/mason-professor-helps-identify-causes-health-inequalities" TargetMode="External"/><Relationship Id="rId5" Type="http://schemas.openxmlformats.org/officeDocument/2006/relationships/diagramData" Target="../diagrams/data2.xml"/><Relationship Id="rId15" Type="http://schemas.openxmlformats.org/officeDocument/2006/relationships/hyperlink" Target="https://addisfortune.net/columns/healthcare-inequalities-impede-national-progress/" TargetMode="External"/><Relationship Id="rId10" Type="http://schemas.openxmlformats.org/officeDocument/2006/relationships/image" Target="../media/image7.jpeg"/><Relationship Id="rId19" Type="http://schemas.openxmlformats.org/officeDocument/2006/relationships/image" Target="../media/image14.svg"/><Relationship Id="rId4" Type="http://schemas.openxmlformats.org/officeDocument/2006/relationships/image" Target="../media/image2.png"/><Relationship Id="rId9" Type="http://schemas.microsoft.com/office/2007/relationships/diagramDrawing" Target="../diagrams/drawing2.xml"/><Relationship Id="rId1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zTSYMshH8Ro?feature=oembed" TargetMode="Externa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hyperlink" Target="http://commons.wikimedia.org/wiki/File:Flag_of_Canada.png"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diagramData" Target="../diagrams/data4.xml"/><Relationship Id="rId18" Type="http://schemas.openxmlformats.org/officeDocument/2006/relationships/image" Target="../media/image2.png"/><Relationship Id="rId3" Type="http://schemas.openxmlformats.org/officeDocument/2006/relationships/diagramLayout" Target="../diagrams/layout3.xml"/><Relationship Id="rId7" Type="http://schemas.openxmlformats.org/officeDocument/2006/relationships/image" Target="../media/image8.png"/><Relationship Id="rId12" Type="http://schemas.openxmlformats.org/officeDocument/2006/relationships/image" Target="../media/image14.svg"/><Relationship Id="rId17" Type="http://schemas.microsoft.com/office/2007/relationships/diagramDrawing" Target="../diagrams/drawing4.xml"/><Relationship Id="rId2" Type="http://schemas.openxmlformats.org/officeDocument/2006/relationships/diagramData" Target="../diagrams/data3.xml"/><Relationship Id="rId16" Type="http://schemas.openxmlformats.org/officeDocument/2006/relationships/diagramColors" Target="../diagrams/colors4.xml"/><Relationship Id="rId20" Type="http://schemas.openxmlformats.org/officeDocument/2006/relationships/hyperlink" Target="http://commons.wikimedia.org/wiki/File:Flag_of_Canada.png" TargetMode="Externa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3.png"/><Relationship Id="rId5" Type="http://schemas.openxmlformats.org/officeDocument/2006/relationships/diagramColors" Target="../diagrams/colors3.xml"/><Relationship Id="rId15" Type="http://schemas.openxmlformats.org/officeDocument/2006/relationships/diagramQuickStyle" Target="../diagrams/quickStyle4.xml"/><Relationship Id="rId10" Type="http://schemas.openxmlformats.org/officeDocument/2006/relationships/image" Target="../media/image12.svg"/><Relationship Id="rId19" Type="http://schemas.openxmlformats.org/officeDocument/2006/relationships/image" Target="../media/image17.png"/><Relationship Id="rId4" Type="http://schemas.openxmlformats.org/officeDocument/2006/relationships/diagramQuickStyle" Target="../diagrams/quickStyle3.xml"/><Relationship Id="rId9" Type="http://schemas.openxmlformats.org/officeDocument/2006/relationships/image" Target="../media/image11.png"/><Relationship Id="rId1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UECOUVAua8I?feature=oembed" TargetMode="Externa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s://www.vecteezy.com/photo/21796823-cartoon-old-people-happy-aged-citizens-disabled-senior-on-older-wheelchair-and-care-seniors-smiling" TargetMode="External"/><Relationship Id="rId3" Type="http://schemas.openxmlformats.org/officeDocument/2006/relationships/hyperlink" Target="https://en.wikipedia.org/wiki/File:Flag_of_the_United_States.svg" TargetMode="External"/><Relationship Id="rId7" Type="http://schemas.openxmlformats.org/officeDocument/2006/relationships/image" Target="../media/image21.jpg"/><Relationship Id="rId12" Type="http://schemas.openxmlformats.org/officeDocument/2006/relationships/hyperlink" Target="https://www.beningo.com/5-tips-for-standing-out-in-an-engineering-interview/business-team-of-employees-and-the-boss-illustration-3/" TargetMode="Externa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hyperlink" Target="https://ar.inspiredpencil.com/pictures-2023/memorial-day-soldiers-clipart" TargetMode="External"/><Relationship Id="rId11" Type="http://schemas.openxmlformats.org/officeDocument/2006/relationships/image" Target="../media/image23.jpeg"/><Relationship Id="rId5" Type="http://schemas.openxmlformats.org/officeDocument/2006/relationships/image" Target="../media/image20.png"/><Relationship Id="rId10" Type="http://schemas.openxmlformats.org/officeDocument/2006/relationships/hyperlink" Target="https://coolerinsights.com/2011/02/citizen-marketers-a-book-review/citizen-marketers/" TargetMode="External"/><Relationship Id="rId4" Type="http://schemas.openxmlformats.org/officeDocument/2006/relationships/image" Target="../media/image2.png"/><Relationship Id="rId9" Type="http://schemas.openxmlformats.org/officeDocument/2006/relationships/image" Target="../media/image22.jp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en.wikipedia.org/wiki/File:Flag_of_the_United_States.sv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dK4EV9wJPm0?feature=oembed" TargetMode="Externa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a:solidFill>
                  <a:schemeClr val="accent2">
                    <a:lumMod val="50000"/>
                  </a:schemeClr>
                </a:solidFill>
                <a:latin typeface="+mn-lt"/>
              </a:rPr>
              <a:t>BMHP5022</a:t>
            </a:r>
            <a:br>
              <a:rPr lang="en-GB" altLang="en-US" sz="6000" b="1">
                <a:solidFill>
                  <a:schemeClr val="accent2">
                    <a:lumMod val="50000"/>
                  </a:schemeClr>
                </a:solidFill>
                <a:latin typeface="+mn-lt"/>
              </a:rPr>
            </a:br>
            <a:r>
              <a:rPr lang="en-GB" altLang="en-US" sz="6000" b="1">
                <a:solidFill>
                  <a:schemeClr val="accent2">
                    <a:lumMod val="50000"/>
                  </a:schemeClr>
                </a:solidFill>
                <a:latin typeface="+mn-lt"/>
              </a:rPr>
              <a:t>Health Economics</a:t>
            </a:r>
            <a:br>
              <a:rPr lang="en-GB" sz="6000">
                <a:solidFill>
                  <a:schemeClr val="accent2">
                    <a:lumMod val="50000"/>
                  </a:schemeClr>
                </a:solidFill>
                <a:latin typeface="+mn-lt"/>
              </a:rPr>
            </a:br>
            <a:endParaRPr lang="en-GB">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3344863"/>
            <a:ext cx="9858703" cy="2387600"/>
          </a:xfrm>
        </p:spPr>
        <p:txBody>
          <a:bodyPr>
            <a:normAutofit lnSpcReduction="10000"/>
          </a:bodyPr>
          <a:lstStyle/>
          <a:p>
            <a:r>
              <a:rPr lang="en-GB" sz="2800" dirty="0">
                <a:solidFill>
                  <a:schemeClr val="tx1">
                    <a:lumMod val="95000"/>
                    <a:lumOff val="5000"/>
                  </a:schemeClr>
                </a:solidFill>
                <a:latin typeface="Aptos" panose="020B0004020202020204" pitchFamily="34" charset="0"/>
              </a:rPr>
              <a:t>Dr L. Simona Ferraraccio</a:t>
            </a:r>
          </a:p>
          <a:p>
            <a:r>
              <a:rPr lang="en-GB" sz="2800" b="1" dirty="0">
                <a:solidFill>
                  <a:schemeClr val="tx1">
                    <a:lumMod val="95000"/>
                    <a:lumOff val="5000"/>
                  </a:schemeClr>
                </a:solidFill>
                <a:latin typeface="Aptos" panose="020B0004020202020204" pitchFamily="34" charset="0"/>
              </a:rPr>
              <a:t>s.ferraraccio@uwtsd.ac.uk</a:t>
            </a:r>
          </a:p>
          <a:p>
            <a:endParaRPr lang="en-GB" sz="2800" dirty="0">
              <a:solidFill>
                <a:schemeClr val="tx1">
                  <a:lumMod val="95000"/>
                  <a:lumOff val="5000"/>
                </a:schemeClr>
              </a:solidFill>
              <a:latin typeface="Aptos" panose="020B0004020202020204" pitchFamily="34" charset="0"/>
            </a:endParaRPr>
          </a:p>
          <a:p>
            <a:r>
              <a:rPr lang="en-GB" sz="2800" dirty="0">
                <a:solidFill>
                  <a:schemeClr val="tx1">
                    <a:lumMod val="95000"/>
                    <a:lumOff val="5000"/>
                  </a:schemeClr>
                </a:solidFill>
                <a:latin typeface="Aptos" panose="020B0004020202020204" pitchFamily="34" charset="0"/>
              </a:rPr>
              <a:t>University of Wales Trinity Saint David</a:t>
            </a:r>
          </a:p>
          <a:p>
            <a:r>
              <a:rPr lang="en-GB" sz="2800" u="sng" dirty="0">
                <a:solidFill>
                  <a:schemeClr val="tx1">
                    <a:lumMod val="95000"/>
                    <a:lumOff val="5000"/>
                  </a:schemeClr>
                </a:solidFill>
                <a:latin typeface="Aptos" panose="020B0004020202020204" pitchFamily="34" charset="0"/>
              </a:rPr>
              <a:t>Week 4 </a:t>
            </a:r>
            <a:r>
              <a:rPr lang="en-GB" sz="2800" dirty="0">
                <a:solidFill>
                  <a:schemeClr val="tx1">
                    <a:lumMod val="95000"/>
                    <a:lumOff val="5000"/>
                  </a:schemeClr>
                </a:solidFill>
                <a:latin typeface="Aptos" panose="020B0004020202020204" pitchFamily="34" charset="0"/>
              </a:rPr>
              <a:t>– 17.02.2025</a:t>
            </a:r>
          </a:p>
          <a:p>
            <a:endParaRPr lang="en-GB" sz="2800" dirty="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lain Background for Blockchain Website with HighTech Mood | Premium AI-generated image">
            <a:extLst>
              <a:ext uri="{FF2B5EF4-FFF2-40B4-BE49-F238E27FC236}">
                <a16:creationId xmlns:a16="http://schemas.microsoft.com/office/drawing/2014/main" id="{D4C9FEAB-836C-91DC-5616-5B19EF7C3280}"/>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F0D5B0-3D1E-3BDC-38C4-B70414B6E537}"/>
              </a:ext>
            </a:extLst>
          </p:cNvPr>
          <p:cNvSpPr>
            <a:spLocks noGrp="1"/>
          </p:cNvSpPr>
          <p:nvPr>
            <p:ph type="title"/>
          </p:nvPr>
        </p:nvSpPr>
        <p:spPr>
          <a:xfrm>
            <a:off x="0" y="0"/>
            <a:ext cx="8435975" cy="706437"/>
          </a:xfrm>
        </p:spPr>
        <p:txBody>
          <a:bodyPr/>
          <a:lstStyle/>
          <a:p>
            <a:r>
              <a:rPr lang="en-GB" altLang="en-US" sz="3200" b="1" dirty="0">
                <a:latin typeface="Aptos" panose="020B0004020202020204" pitchFamily="34" charset="0"/>
              </a:rPr>
              <a:t> Table of contents:</a:t>
            </a:r>
            <a:endParaRPr lang="en-US" altLang="en-US" sz="3200" b="1" dirty="0">
              <a:latin typeface="Aptos" panose="020B0004020202020204" pitchFamily="34" charset="0"/>
            </a:endParaRPr>
          </a:p>
        </p:txBody>
      </p:sp>
      <p:sp>
        <p:nvSpPr>
          <p:cNvPr id="5" name="Content Placeholder 2">
            <a:extLst>
              <a:ext uri="{FF2B5EF4-FFF2-40B4-BE49-F238E27FC236}">
                <a16:creationId xmlns:a16="http://schemas.microsoft.com/office/drawing/2014/main" id="{D405D501-BB64-5A77-8836-6530C3A21340}"/>
              </a:ext>
            </a:extLst>
          </p:cNvPr>
          <p:cNvSpPr>
            <a:spLocks noGrp="1"/>
          </p:cNvSpPr>
          <p:nvPr>
            <p:ph sz="quarter" idx="1"/>
          </p:nvPr>
        </p:nvSpPr>
        <p:spPr>
          <a:xfrm>
            <a:off x="12023" y="746447"/>
            <a:ext cx="9563720" cy="2558717"/>
          </a:xfrm>
        </p:spPr>
        <p:txBody>
          <a:bodyPr>
            <a:normAutofit/>
          </a:bodyPr>
          <a:lstStyle/>
          <a:p>
            <a:pPr marL="457200" indent="-457200">
              <a:buFont typeface="+mj-lt"/>
              <a:buAutoNum type="arabicPeriod"/>
            </a:pPr>
            <a:endParaRPr lang="en-GB" altLang="en-US" sz="2000" dirty="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Funding models</a:t>
            </a:r>
          </a:p>
          <a:p>
            <a:pPr marL="914400" lvl="1" indent="-457200">
              <a:buFont typeface="+mj-lt"/>
              <a:buAutoNum type="alphaLcParenR"/>
            </a:pPr>
            <a:r>
              <a:rPr lang="en-GB" altLang="en-US" sz="16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Out-of-Pocket payments</a:t>
            </a:r>
          </a:p>
          <a:p>
            <a:pPr marL="914400" lvl="1" indent="-457200">
              <a:buFont typeface="+mj-lt"/>
              <a:buAutoNum type="alphaLcParenR"/>
            </a:pPr>
            <a:r>
              <a:rPr lang="en-GB" altLang="en-US" sz="1600" dirty="0">
                <a:solidFill>
                  <a:schemeClr val="tx1">
                    <a:lumMod val="95000"/>
                    <a:lumOff val="5000"/>
                  </a:schemeClr>
                </a:solidFill>
                <a:latin typeface="Aptos" panose="020B0004020202020204" pitchFamily="34" charset="0"/>
              </a:rPr>
              <a:t>Private Insurance Model</a:t>
            </a:r>
          </a:p>
          <a:p>
            <a:pPr marL="914400" lvl="1" indent="-457200">
              <a:buFont typeface="+mj-lt"/>
              <a:buAutoNum type="alphaLcParenR"/>
            </a:pPr>
            <a:r>
              <a:rPr lang="en-GB" altLang="en-US" sz="1600" dirty="0">
                <a:solidFill>
                  <a:schemeClr val="tx1">
                    <a:lumMod val="95000"/>
                    <a:lumOff val="5000"/>
                  </a:schemeClr>
                </a:solidFill>
                <a:latin typeface="Aptos" panose="020B0004020202020204" pitchFamily="34" charset="0"/>
              </a:rPr>
              <a:t>National Health Insurance Model</a:t>
            </a:r>
          </a:p>
          <a:p>
            <a:pPr marL="914400" lvl="1" indent="-457200">
              <a:buFont typeface="+mj-lt"/>
              <a:buAutoNum type="alphaLcParenR"/>
            </a:pPr>
            <a:endParaRPr lang="en-GB" altLang="en-US" sz="1600" dirty="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Moral questions (in preparation for the debate)</a:t>
            </a:r>
          </a:p>
        </p:txBody>
      </p:sp>
      <p:cxnSp>
        <p:nvCxnSpPr>
          <p:cNvPr id="6" name="Straight Connector 5">
            <a:extLst>
              <a:ext uri="{FF2B5EF4-FFF2-40B4-BE49-F238E27FC236}">
                <a16:creationId xmlns:a16="http://schemas.microsoft.com/office/drawing/2014/main" id="{33F75C61-6B6A-94B1-7937-3634A8711CEC}"/>
              </a:ext>
            </a:extLst>
          </p:cNvPr>
          <p:cNvCxnSpPr>
            <a:cxnSpLocks/>
          </p:cNvCxnSpPr>
          <p:nvPr/>
        </p:nvCxnSpPr>
        <p:spPr>
          <a:xfrm>
            <a:off x="12023" y="692696"/>
            <a:ext cx="12179977" cy="13741"/>
          </a:xfrm>
          <a:prstGeom prst="line">
            <a:avLst/>
          </a:prstGeom>
        </p:spPr>
        <p:style>
          <a:lnRef idx="2">
            <a:schemeClr val="accent2"/>
          </a:lnRef>
          <a:fillRef idx="0">
            <a:schemeClr val="accent2"/>
          </a:fillRef>
          <a:effectRef idx="1">
            <a:schemeClr val="accent2"/>
          </a:effectRef>
          <a:fontRef idx="minor">
            <a:schemeClr val="tx1"/>
          </a:fontRef>
        </p:style>
      </p:cxnSp>
      <p:graphicFrame>
        <p:nvGraphicFramePr>
          <p:cNvPr id="7" name="Diagram 6">
            <a:extLst>
              <a:ext uri="{FF2B5EF4-FFF2-40B4-BE49-F238E27FC236}">
                <a16:creationId xmlns:a16="http://schemas.microsoft.com/office/drawing/2014/main" id="{0A57F466-701C-80A7-8ADE-7A92B99DDA64}"/>
              </a:ext>
            </a:extLst>
          </p:cNvPr>
          <p:cNvGraphicFramePr/>
          <p:nvPr/>
        </p:nvGraphicFramePr>
        <p:xfrm>
          <a:off x="12023" y="2875888"/>
          <a:ext cx="12192000" cy="4943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C95B1123-1E7E-E5D0-0404-95201DEDA6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88148" y="-13873"/>
            <a:ext cx="2103704" cy="1168724"/>
          </a:xfrm>
          <a:prstGeom prst="rect">
            <a:avLst/>
          </a:prstGeom>
        </p:spPr>
      </p:pic>
      <p:cxnSp>
        <p:nvCxnSpPr>
          <p:cNvPr id="10" name="Straight Connector 9">
            <a:extLst>
              <a:ext uri="{FF2B5EF4-FFF2-40B4-BE49-F238E27FC236}">
                <a16:creationId xmlns:a16="http://schemas.microsoft.com/office/drawing/2014/main" id="{B73DC090-3AA5-553F-634C-C1BCA55F6693}"/>
              </a:ext>
            </a:extLst>
          </p:cNvPr>
          <p:cNvCxnSpPr/>
          <p:nvPr/>
        </p:nvCxnSpPr>
        <p:spPr>
          <a:xfrm flipV="1">
            <a:off x="608221" y="5603569"/>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1ED49C87-3A8D-FF19-E68B-3BF1C5F97B3A}"/>
              </a:ext>
            </a:extLst>
          </p:cNvPr>
          <p:cNvSpPr txBox="1"/>
          <p:nvPr/>
        </p:nvSpPr>
        <p:spPr>
          <a:xfrm>
            <a:off x="0" y="5903893"/>
            <a:ext cx="1304441" cy="738664"/>
          </a:xfrm>
          <a:prstGeom prst="rect">
            <a:avLst/>
          </a:prstGeom>
          <a:noFill/>
        </p:spPr>
        <p:txBody>
          <a:bodyPr wrap="square" rtlCol="0">
            <a:spAutoFit/>
          </a:bodyPr>
          <a:lstStyle/>
          <a:p>
            <a:pPr algn="ctr"/>
            <a:r>
              <a:rPr lang="en-GB" sz="1400" dirty="0">
                <a:latin typeface="Aptos" panose="020B0004020202020204" pitchFamily="34" charset="0"/>
              </a:rPr>
              <a:t>Introduction to health economics</a:t>
            </a:r>
          </a:p>
        </p:txBody>
      </p:sp>
      <p:sp>
        <p:nvSpPr>
          <p:cNvPr id="2" name="Footer Placeholder 1">
            <a:extLst>
              <a:ext uri="{FF2B5EF4-FFF2-40B4-BE49-F238E27FC236}">
                <a16:creationId xmlns:a16="http://schemas.microsoft.com/office/drawing/2014/main" id="{0CA63ABE-0C08-5E1C-13BE-9428422B7EF0}"/>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25EEE559-AA0A-260C-D6B5-B090F11BC75E}"/>
              </a:ext>
            </a:extLst>
          </p:cNvPr>
          <p:cNvSpPr>
            <a:spLocks noGrp="1"/>
          </p:cNvSpPr>
          <p:nvPr>
            <p:ph type="sldNum" sz="quarter" idx="12"/>
          </p:nvPr>
        </p:nvSpPr>
        <p:spPr/>
        <p:txBody>
          <a:bodyPr/>
          <a:lstStyle/>
          <a:p>
            <a:fld id="{8E52267C-BE0D-4D67-9FF7-18C6D8685F4B}" type="slidenum">
              <a:rPr lang="en-GB" smtClean="0"/>
              <a:t>2</a:t>
            </a:fld>
            <a:endParaRPr lang="en-GB"/>
          </a:p>
        </p:txBody>
      </p:sp>
      <p:sp>
        <p:nvSpPr>
          <p:cNvPr id="9" name="AutoShape 2" descr="Visually searched image">
            <a:extLst>
              <a:ext uri="{FF2B5EF4-FFF2-40B4-BE49-F238E27FC236}">
                <a16:creationId xmlns:a16="http://schemas.microsoft.com/office/drawing/2014/main" id="{8652BBF4-5722-8DC1-2819-9F75BD90BD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12" name="Straight Connector 11">
            <a:extLst>
              <a:ext uri="{FF2B5EF4-FFF2-40B4-BE49-F238E27FC236}">
                <a16:creationId xmlns:a16="http://schemas.microsoft.com/office/drawing/2014/main" id="{C4120047-A703-08C9-0210-9B2428EFD2A4}"/>
              </a:ext>
            </a:extLst>
          </p:cNvPr>
          <p:cNvCxnSpPr/>
          <p:nvPr/>
        </p:nvCxnSpPr>
        <p:spPr>
          <a:xfrm flipV="1">
            <a:off x="1886036" y="4741085"/>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85506673-93D9-35E2-22F2-96CEF46F78E0}"/>
              </a:ext>
            </a:extLst>
          </p:cNvPr>
          <p:cNvSpPr txBox="1"/>
          <p:nvPr/>
        </p:nvSpPr>
        <p:spPr>
          <a:xfrm>
            <a:off x="1233815" y="4469601"/>
            <a:ext cx="1304441" cy="307777"/>
          </a:xfrm>
          <a:prstGeom prst="rect">
            <a:avLst/>
          </a:prstGeom>
          <a:noFill/>
        </p:spPr>
        <p:txBody>
          <a:bodyPr wrap="square" rtlCol="0">
            <a:spAutoFit/>
          </a:bodyPr>
          <a:lstStyle/>
          <a:p>
            <a:pPr algn="ctr"/>
            <a:r>
              <a:rPr lang="en-GB" sz="1400" dirty="0">
                <a:latin typeface="Aptos" panose="020B0004020202020204" pitchFamily="34" charset="0"/>
              </a:rPr>
              <a:t>UHC in UK</a:t>
            </a:r>
          </a:p>
        </p:txBody>
      </p:sp>
      <p:cxnSp>
        <p:nvCxnSpPr>
          <p:cNvPr id="14" name="Straight Connector 13">
            <a:extLst>
              <a:ext uri="{FF2B5EF4-FFF2-40B4-BE49-F238E27FC236}">
                <a16:creationId xmlns:a16="http://schemas.microsoft.com/office/drawing/2014/main" id="{0B0AD98F-1C1E-DDAF-8B82-00D82B6AE8B0}"/>
              </a:ext>
            </a:extLst>
          </p:cNvPr>
          <p:cNvCxnSpPr/>
          <p:nvPr/>
        </p:nvCxnSpPr>
        <p:spPr>
          <a:xfrm flipV="1">
            <a:off x="4282872" y="4743552"/>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5" name="TextBox 14">
            <a:extLst>
              <a:ext uri="{FF2B5EF4-FFF2-40B4-BE49-F238E27FC236}">
                <a16:creationId xmlns:a16="http://schemas.microsoft.com/office/drawing/2014/main" id="{AFAC055F-CA80-CB73-98DC-638DCAD011DA}"/>
              </a:ext>
            </a:extLst>
          </p:cNvPr>
          <p:cNvSpPr txBox="1"/>
          <p:nvPr/>
        </p:nvSpPr>
        <p:spPr>
          <a:xfrm>
            <a:off x="3339411" y="4449804"/>
            <a:ext cx="1886921" cy="307777"/>
          </a:xfrm>
          <a:prstGeom prst="rect">
            <a:avLst/>
          </a:prstGeom>
          <a:noFill/>
        </p:spPr>
        <p:txBody>
          <a:bodyPr wrap="square" rtlCol="0">
            <a:spAutoFit/>
          </a:bodyPr>
          <a:lstStyle/>
          <a:p>
            <a:pPr algn="ctr"/>
            <a:r>
              <a:rPr lang="en-GB" sz="1400" dirty="0">
                <a:latin typeface="Aptos" panose="020B0004020202020204" pitchFamily="34" charset="0"/>
              </a:rPr>
              <a:t>Funding models</a:t>
            </a:r>
          </a:p>
        </p:txBody>
      </p:sp>
      <p:cxnSp>
        <p:nvCxnSpPr>
          <p:cNvPr id="16" name="Straight Connector 15">
            <a:extLst>
              <a:ext uri="{FF2B5EF4-FFF2-40B4-BE49-F238E27FC236}">
                <a16:creationId xmlns:a16="http://schemas.microsoft.com/office/drawing/2014/main" id="{432F6489-1CB9-4F98-60D3-8B38C8F71465}"/>
              </a:ext>
            </a:extLst>
          </p:cNvPr>
          <p:cNvCxnSpPr/>
          <p:nvPr/>
        </p:nvCxnSpPr>
        <p:spPr>
          <a:xfrm flipV="1">
            <a:off x="3021606" y="5601897"/>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7" name="TextBox 16">
            <a:extLst>
              <a:ext uri="{FF2B5EF4-FFF2-40B4-BE49-F238E27FC236}">
                <a16:creationId xmlns:a16="http://schemas.microsoft.com/office/drawing/2014/main" id="{7838E28D-9AE7-45C2-1D98-4E2D5CE1BA14}"/>
              </a:ext>
            </a:extLst>
          </p:cNvPr>
          <p:cNvSpPr txBox="1"/>
          <p:nvPr/>
        </p:nvSpPr>
        <p:spPr>
          <a:xfrm>
            <a:off x="2413385" y="5902221"/>
            <a:ext cx="1304441" cy="523220"/>
          </a:xfrm>
          <a:prstGeom prst="rect">
            <a:avLst/>
          </a:prstGeom>
          <a:noFill/>
        </p:spPr>
        <p:txBody>
          <a:bodyPr wrap="square" rtlCol="0">
            <a:spAutoFit/>
          </a:bodyPr>
          <a:lstStyle/>
          <a:p>
            <a:pPr algn="ctr"/>
            <a:r>
              <a:rPr lang="en-GB" sz="1400" dirty="0">
                <a:latin typeface="Aptos" panose="020B0004020202020204" pitchFamily="34" charset="0"/>
              </a:rPr>
              <a:t>Funding models</a:t>
            </a:r>
          </a:p>
        </p:txBody>
      </p:sp>
    </p:spTree>
    <p:extLst>
      <p:ext uri="{BB962C8B-B14F-4D97-AF65-F5344CB8AC3E}">
        <p14:creationId xmlns:p14="http://schemas.microsoft.com/office/powerpoint/2010/main" val="142427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EF8143-3FEB-1672-BE97-0FC11E693CE2}"/>
              </a:ext>
            </a:extLst>
          </p:cNvPr>
          <p:cNvSpPr txBox="1">
            <a:spLocks/>
          </p:cNvSpPr>
          <p:nvPr/>
        </p:nvSpPr>
        <p:spPr>
          <a:xfrm>
            <a:off x="20096" y="16367"/>
            <a:ext cx="2156743" cy="647713"/>
          </a:xfrm>
          <a:prstGeom prst="rect">
            <a:avLst/>
          </a:prstGeom>
          <a:solidFill>
            <a:srgbClr val="FFC000"/>
          </a:solidFill>
          <a:ln>
            <a:solidFill>
              <a:schemeClr val="accent2">
                <a:lumMod val="75000"/>
              </a:schemeClr>
            </a:solidFill>
          </a:ln>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a:t>Summary</a:t>
            </a:r>
          </a:p>
        </p:txBody>
      </p:sp>
      <p:pic>
        <p:nvPicPr>
          <p:cNvPr id="5" name="Picture 2" descr="How We Arrived at Our Healthcare System...and How It&amp;#39;s Repeating |  David Friederichs">
            <a:extLst>
              <a:ext uri="{FF2B5EF4-FFF2-40B4-BE49-F238E27FC236}">
                <a16:creationId xmlns:a16="http://schemas.microsoft.com/office/drawing/2014/main" id="{222B2CDE-3F1A-5A94-23C6-B6C21FBAE0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9215"/>
          <a:stretch/>
        </p:blipFill>
        <p:spPr bwMode="auto">
          <a:xfrm>
            <a:off x="2196935" y="509736"/>
            <a:ext cx="5516450" cy="58385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ow We Arrived at Our Healthcare System...and How It&amp;#39;s Repeating |  David Friederichs">
            <a:extLst>
              <a:ext uri="{FF2B5EF4-FFF2-40B4-BE49-F238E27FC236}">
                <a16:creationId xmlns:a16="http://schemas.microsoft.com/office/drawing/2014/main" id="{C2EF157F-5930-75EB-D9EB-1643CEBF0A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746"/>
          <a:stretch/>
        </p:blipFill>
        <p:spPr bwMode="auto">
          <a:xfrm>
            <a:off x="7713385" y="509735"/>
            <a:ext cx="2743200" cy="5838529"/>
          </a:xfrm>
          <a:prstGeom prst="rect">
            <a:avLst/>
          </a:prstGeom>
          <a:noFill/>
          <a:extLst>
            <a:ext uri="{909E8E84-426E-40DD-AFC4-6F175D3DCCD1}">
              <a14:hiddenFill xmlns:a14="http://schemas.microsoft.com/office/drawing/2010/main">
                <a:solidFill>
                  <a:srgbClr val="FFFFFF"/>
                </a:solidFill>
              </a14:hiddenFill>
            </a:ext>
          </a:extLst>
        </p:spPr>
      </p:pic>
      <p:sp>
        <p:nvSpPr>
          <p:cNvPr id="7" name="Footer Placeholder 6">
            <a:extLst>
              <a:ext uri="{FF2B5EF4-FFF2-40B4-BE49-F238E27FC236}">
                <a16:creationId xmlns:a16="http://schemas.microsoft.com/office/drawing/2014/main" id="{6F867B97-8922-14E4-15CB-230D75D570FD}"/>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4F8E8490-2C25-025C-E174-84CBB210FE73}"/>
              </a:ext>
            </a:extLst>
          </p:cNvPr>
          <p:cNvSpPr>
            <a:spLocks noGrp="1"/>
          </p:cNvSpPr>
          <p:nvPr>
            <p:ph type="sldNum" sz="quarter" idx="12"/>
          </p:nvPr>
        </p:nvSpPr>
        <p:spPr/>
        <p:txBody>
          <a:bodyPr/>
          <a:lstStyle/>
          <a:p>
            <a:fld id="{6277AE45-38F1-43AC-A1C9-8D6D1D9D44E8}" type="slidenum">
              <a:rPr lang="en-GB" smtClean="0"/>
              <a:t>3</a:t>
            </a:fld>
            <a:endParaRPr lang="en-GB"/>
          </a:p>
        </p:txBody>
      </p:sp>
    </p:spTree>
    <p:extLst>
      <p:ext uri="{BB962C8B-B14F-4D97-AF65-F5344CB8AC3E}">
        <p14:creationId xmlns:p14="http://schemas.microsoft.com/office/powerpoint/2010/main" val="3994373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ap of the world with red countries/regions&#10;&#10;Description automatically generated">
            <a:extLst>
              <a:ext uri="{FF2B5EF4-FFF2-40B4-BE49-F238E27FC236}">
                <a16:creationId xmlns:a16="http://schemas.microsoft.com/office/drawing/2014/main" id="{AE6225B7-24CF-EA0D-B3B6-20B71DD48697}"/>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795"/>
          <a:stretch/>
        </p:blipFill>
        <p:spPr>
          <a:xfrm>
            <a:off x="0" y="0"/>
            <a:ext cx="4240404" cy="1296237"/>
          </a:xfrm>
          <a:prstGeom prst="rect">
            <a:avLst/>
          </a:prstGeom>
        </p:spPr>
      </p:pic>
      <p:sp>
        <p:nvSpPr>
          <p:cNvPr id="2" name="Title 1">
            <a:extLst>
              <a:ext uri="{FF2B5EF4-FFF2-40B4-BE49-F238E27FC236}">
                <a16:creationId xmlns:a16="http://schemas.microsoft.com/office/drawing/2014/main" id="{FA98BBB0-919A-8232-4A7E-00EC12085178}"/>
              </a:ext>
            </a:extLst>
          </p:cNvPr>
          <p:cNvSpPr>
            <a:spLocks noGrp="1"/>
          </p:cNvSpPr>
          <p:nvPr>
            <p:ph type="title"/>
          </p:nvPr>
        </p:nvSpPr>
        <p:spPr>
          <a:xfrm>
            <a:off x="0" y="281353"/>
            <a:ext cx="4451420" cy="733530"/>
          </a:xfrm>
        </p:spPr>
        <p:txBody>
          <a:bodyPr>
            <a:normAutofit/>
          </a:bodyPr>
          <a:lstStyle/>
          <a:p>
            <a:r>
              <a:rPr lang="en-GB" sz="3600" b="1"/>
              <a:t>Out-of-pocket model</a:t>
            </a:r>
          </a:p>
        </p:txBody>
      </p:sp>
      <p:sp>
        <p:nvSpPr>
          <p:cNvPr id="4" name="Footer Placeholder 3">
            <a:extLst>
              <a:ext uri="{FF2B5EF4-FFF2-40B4-BE49-F238E27FC236}">
                <a16:creationId xmlns:a16="http://schemas.microsoft.com/office/drawing/2014/main" id="{998348F1-C972-3235-8514-F46BDE49CF2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7CF721E-E021-ED60-DC46-B05C827DF72A}"/>
              </a:ext>
            </a:extLst>
          </p:cNvPr>
          <p:cNvSpPr>
            <a:spLocks noGrp="1"/>
          </p:cNvSpPr>
          <p:nvPr>
            <p:ph type="sldNum" sz="quarter" idx="12"/>
          </p:nvPr>
        </p:nvSpPr>
        <p:spPr/>
        <p:txBody>
          <a:bodyPr/>
          <a:lstStyle/>
          <a:p>
            <a:fld id="{39CAEBFF-9582-46CD-9215-6E075B5DF981}" type="slidenum">
              <a:rPr lang="en-GB" smtClean="0"/>
              <a:t>4</a:t>
            </a:fld>
            <a:endParaRPr lang="en-GB"/>
          </a:p>
        </p:txBody>
      </p:sp>
      <p:pic>
        <p:nvPicPr>
          <p:cNvPr id="8" name="Picture 7" descr="A black and yellow logo&#10;&#10;Description automatically generated">
            <a:extLst>
              <a:ext uri="{FF2B5EF4-FFF2-40B4-BE49-F238E27FC236}">
                <a16:creationId xmlns:a16="http://schemas.microsoft.com/office/drawing/2014/main" id="{3B56FA6C-E477-DD06-FDC3-C02C9301BF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9" name="TextBox 8">
            <a:extLst>
              <a:ext uri="{FF2B5EF4-FFF2-40B4-BE49-F238E27FC236}">
                <a16:creationId xmlns:a16="http://schemas.microsoft.com/office/drawing/2014/main" id="{37FE99D0-8946-C134-CDE3-331C0CC2EDF7}"/>
              </a:ext>
            </a:extLst>
          </p:cNvPr>
          <p:cNvSpPr txBox="1"/>
          <p:nvPr/>
        </p:nvSpPr>
        <p:spPr>
          <a:xfrm>
            <a:off x="8732530" y="355730"/>
            <a:ext cx="2499339" cy="584775"/>
          </a:xfrm>
          <a:prstGeom prst="rect">
            <a:avLst/>
          </a:prstGeom>
          <a:noFill/>
        </p:spPr>
        <p:txBody>
          <a:bodyPr wrap="none" rtlCol="0">
            <a:spAutoFit/>
          </a:bodyPr>
          <a:lstStyle/>
          <a:p>
            <a:r>
              <a:rPr lang="en-GB" sz="3200" b="1"/>
              <a:t>Key features</a:t>
            </a:r>
          </a:p>
        </p:txBody>
      </p:sp>
      <p:grpSp>
        <p:nvGrpSpPr>
          <p:cNvPr id="13" name="Group 12">
            <a:extLst>
              <a:ext uri="{FF2B5EF4-FFF2-40B4-BE49-F238E27FC236}">
                <a16:creationId xmlns:a16="http://schemas.microsoft.com/office/drawing/2014/main" id="{99E334BC-2062-BAFA-B9ED-A4C7B69BF48E}"/>
              </a:ext>
            </a:extLst>
          </p:cNvPr>
          <p:cNvGrpSpPr/>
          <p:nvPr/>
        </p:nvGrpSpPr>
        <p:grpSpPr>
          <a:xfrm>
            <a:off x="12700" y="866127"/>
            <a:ext cx="12183487" cy="5418667"/>
            <a:chOff x="12700" y="866127"/>
            <a:chExt cx="12183487" cy="5418667"/>
          </a:xfrm>
        </p:grpSpPr>
        <p:sp>
          <p:nvSpPr>
            <p:cNvPr id="14" name="Freeform: Shape 13">
              <a:extLst>
                <a:ext uri="{FF2B5EF4-FFF2-40B4-BE49-F238E27FC236}">
                  <a16:creationId xmlns:a16="http://schemas.microsoft.com/office/drawing/2014/main" id="{3929CE8C-2333-4D60-2823-A69D0B269C91}"/>
                </a:ext>
              </a:extLst>
            </p:cNvPr>
            <p:cNvSpPr/>
            <p:nvPr/>
          </p:nvSpPr>
          <p:spPr>
            <a:xfrm>
              <a:off x="5657224" y="866127"/>
              <a:ext cx="1959400" cy="2005435"/>
            </a:xfrm>
            <a:custGeom>
              <a:avLst/>
              <a:gdLst>
                <a:gd name="connsiteX0" fmla="*/ 0 w 2005434"/>
                <a:gd name="connsiteY0" fmla="*/ 979700 h 1959399"/>
                <a:gd name="connsiteX1" fmla="*/ 489850 w 2005434"/>
                <a:gd name="connsiteY1" fmla="*/ 0 h 1959399"/>
                <a:gd name="connsiteX2" fmla="*/ 1515584 w 2005434"/>
                <a:gd name="connsiteY2" fmla="*/ 0 h 1959399"/>
                <a:gd name="connsiteX3" fmla="*/ 2005434 w 2005434"/>
                <a:gd name="connsiteY3" fmla="*/ 979700 h 1959399"/>
                <a:gd name="connsiteX4" fmla="*/ 1515584 w 2005434"/>
                <a:gd name="connsiteY4" fmla="*/ 1959399 h 1959399"/>
                <a:gd name="connsiteX5" fmla="*/ 489850 w 2005434"/>
                <a:gd name="connsiteY5" fmla="*/ 1959399 h 1959399"/>
                <a:gd name="connsiteX6" fmla="*/ 0 w 2005434"/>
                <a:gd name="connsiteY6" fmla="*/ 979700 h 195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1959399">
                  <a:moveTo>
                    <a:pt x="1002716" y="0"/>
                  </a:moveTo>
                  <a:lnTo>
                    <a:pt x="2005433" y="478606"/>
                  </a:lnTo>
                  <a:lnTo>
                    <a:pt x="2005433" y="1480793"/>
                  </a:lnTo>
                  <a:lnTo>
                    <a:pt x="1002716" y="1959399"/>
                  </a:lnTo>
                  <a:lnTo>
                    <a:pt x="1" y="1480793"/>
                  </a:lnTo>
                  <a:lnTo>
                    <a:pt x="1" y="478606"/>
                  </a:lnTo>
                  <a:lnTo>
                    <a:pt x="100271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1398" tIns="398984" rIns="391399" bIns="398983" numCol="1" spcCol="1270" anchor="ctr" anchorCtr="0">
              <a:noAutofit/>
            </a:bodyPr>
            <a:lstStyle/>
            <a:p>
              <a:pPr marL="0" lvl="0" indent="0" algn="ctr" defTabSz="800100">
                <a:lnSpc>
                  <a:spcPct val="90000"/>
                </a:lnSpc>
                <a:spcBef>
                  <a:spcPct val="0"/>
                </a:spcBef>
                <a:spcAft>
                  <a:spcPct val="35000"/>
                </a:spcAft>
                <a:buNone/>
              </a:pPr>
              <a:r>
                <a:rPr lang="en-GB" sz="1800" kern="1200"/>
                <a:t>PERSONAL PAYMENT </a:t>
              </a:r>
            </a:p>
          </p:txBody>
        </p:sp>
        <p:sp>
          <p:nvSpPr>
            <p:cNvPr id="15" name="Freeform: Shape 14">
              <a:extLst>
                <a:ext uri="{FF2B5EF4-FFF2-40B4-BE49-F238E27FC236}">
                  <a16:creationId xmlns:a16="http://schemas.microsoft.com/office/drawing/2014/main" id="{8D608181-4775-1C05-E19D-00B50E0C13AE}"/>
                </a:ext>
              </a:extLst>
            </p:cNvPr>
            <p:cNvSpPr/>
            <p:nvPr/>
          </p:nvSpPr>
          <p:spPr>
            <a:xfrm>
              <a:off x="7305452" y="1251559"/>
              <a:ext cx="4886547" cy="1203260"/>
            </a:xfrm>
            <a:custGeom>
              <a:avLst/>
              <a:gdLst>
                <a:gd name="connsiteX0" fmla="*/ 0 w 4886547"/>
                <a:gd name="connsiteY0" fmla="*/ 0 h 1203260"/>
                <a:gd name="connsiteX1" fmla="*/ 4886547 w 4886547"/>
                <a:gd name="connsiteY1" fmla="*/ 0 h 1203260"/>
                <a:gd name="connsiteX2" fmla="*/ 4886547 w 4886547"/>
                <a:gd name="connsiteY2" fmla="*/ 1203260 h 1203260"/>
                <a:gd name="connsiteX3" fmla="*/ 0 w 4886547"/>
                <a:gd name="connsiteY3" fmla="*/ 1203260 h 1203260"/>
                <a:gd name="connsiteX4" fmla="*/ 0 w 4886547"/>
                <a:gd name="connsiteY4" fmla="*/ 0 h 1203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6547" h="1203260">
                  <a:moveTo>
                    <a:pt x="0" y="0"/>
                  </a:moveTo>
                  <a:lnTo>
                    <a:pt x="4886547" y="0"/>
                  </a:lnTo>
                  <a:lnTo>
                    <a:pt x="4886547" y="1203260"/>
                  </a:lnTo>
                  <a:lnTo>
                    <a:pt x="0" y="1203260"/>
                  </a:lnTo>
                  <a:lnTo>
                    <a:pt x="0" y="0"/>
                  </a:lnTo>
                  <a:close/>
                </a:path>
              </a:pathLst>
            </a:custGeom>
            <a:solidFill>
              <a:schemeClr val="accent2">
                <a:lumMod val="20000"/>
                <a:lumOff val="8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mj-lt"/>
                <a:buNone/>
              </a:pPr>
              <a:r>
                <a:rPr lang="en-GB" sz="1600" kern="1200"/>
                <a:t>Individuals pay for their medical treatment directly at the time of service, essentially using their own money without any pre-existing insurance coverage. This can be a heavy financial burden especially for those who are poor or sick. </a:t>
              </a:r>
            </a:p>
          </p:txBody>
        </p:sp>
        <p:sp>
          <p:nvSpPr>
            <p:cNvPr id="17" name="Freeform: Shape 16">
              <a:extLst>
                <a:ext uri="{FF2B5EF4-FFF2-40B4-BE49-F238E27FC236}">
                  <a16:creationId xmlns:a16="http://schemas.microsoft.com/office/drawing/2014/main" id="{83A5A70D-5815-15FA-3DD1-4CD95FC2D9AD}"/>
                </a:ext>
              </a:extLst>
            </p:cNvPr>
            <p:cNvSpPr/>
            <p:nvPr/>
          </p:nvSpPr>
          <p:spPr>
            <a:xfrm>
              <a:off x="4737814" y="2430227"/>
              <a:ext cx="1959399" cy="2005434"/>
            </a:xfrm>
            <a:custGeom>
              <a:avLst/>
              <a:gdLst>
                <a:gd name="connsiteX0" fmla="*/ 0 w 2005434"/>
                <a:gd name="connsiteY0" fmla="*/ 1081487 h 2162974"/>
                <a:gd name="connsiteX1" fmla="*/ 501359 w 2005434"/>
                <a:gd name="connsiteY1" fmla="*/ 1 h 2162974"/>
                <a:gd name="connsiteX2" fmla="*/ 1504076 w 2005434"/>
                <a:gd name="connsiteY2" fmla="*/ 1 h 2162974"/>
                <a:gd name="connsiteX3" fmla="*/ 2005434 w 2005434"/>
                <a:gd name="connsiteY3" fmla="*/ 1081487 h 2162974"/>
                <a:gd name="connsiteX4" fmla="*/ 1504076 w 2005434"/>
                <a:gd name="connsiteY4" fmla="*/ 2162973 h 2162974"/>
                <a:gd name="connsiteX5" fmla="*/ 501359 w 2005434"/>
                <a:gd name="connsiteY5" fmla="*/ 2162973 h 2162974"/>
                <a:gd name="connsiteX6" fmla="*/ 0 w 2005434"/>
                <a:gd name="connsiteY6" fmla="*/ 1081487 h 21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2162974">
                  <a:moveTo>
                    <a:pt x="1002717" y="1"/>
                  </a:moveTo>
                  <a:lnTo>
                    <a:pt x="2005433" y="540744"/>
                  </a:lnTo>
                  <a:lnTo>
                    <a:pt x="2005433" y="1622231"/>
                  </a:lnTo>
                  <a:lnTo>
                    <a:pt x="1002717" y="2162973"/>
                  </a:lnTo>
                  <a:lnTo>
                    <a:pt x="1" y="1622231"/>
                  </a:lnTo>
                  <a:lnTo>
                    <a:pt x="1" y="540744"/>
                  </a:lnTo>
                  <a:lnTo>
                    <a:pt x="1002717" y="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21456" tIns="395199" rIns="421456" bIns="395199" numCol="1" spcCol="1270" anchor="ctr" anchorCtr="0">
              <a:noAutofit/>
            </a:bodyPr>
            <a:lstStyle/>
            <a:p>
              <a:pPr marL="0" lvl="0" indent="0" algn="ctr" defTabSz="711200">
                <a:lnSpc>
                  <a:spcPct val="90000"/>
                </a:lnSpc>
                <a:spcBef>
                  <a:spcPct val="0"/>
                </a:spcBef>
                <a:spcAft>
                  <a:spcPct val="35000"/>
                </a:spcAft>
                <a:buNone/>
              </a:pPr>
              <a:r>
                <a:rPr lang="en-GB" sz="1400" kern="1200"/>
                <a:t>LIMITED GOVERNMENT SUPPORT</a:t>
              </a:r>
            </a:p>
          </p:txBody>
        </p:sp>
        <p:sp>
          <p:nvSpPr>
            <p:cNvPr id="18" name="Freeform: Shape 17">
              <a:extLst>
                <a:ext uri="{FF2B5EF4-FFF2-40B4-BE49-F238E27FC236}">
                  <a16:creationId xmlns:a16="http://schemas.microsoft.com/office/drawing/2014/main" id="{227E5691-8426-ECF7-2587-A754BB921853}"/>
                </a:ext>
              </a:extLst>
            </p:cNvPr>
            <p:cNvSpPr/>
            <p:nvPr/>
          </p:nvSpPr>
          <p:spPr>
            <a:xfrm>
              <a:off x="7305452" y="2685360"/>
              <a:ext cx="4886548" cy="1421737"/>
            </a:xfrm>
            <a:custGeom>
              <a:avLst/>
              <a:gdLst>
                <a:gd name="connsiteX0" fmla="*/ 0 w 4672452"/>
                <a:gd name="connsiteY0" fmla="*/ 0 h 1421737"/>
                <a:gd name="connsiteX1" fmla="*/ 4672452 w 4672452"/>
                <a:gd name="connsiteY1" fmla="*/ 0 h 1421737"/>
                <a:gd name="connsiteX2" fmla="*/ 4672452 w 4672452"/>
                <a:gd name="connsiteY2" fmla="*/ 1421737 h 1421737"/>
                <a:gd name="connsiteX3" fmla="*/ 0 w 4672452"/>
                <a:gd name="connsiteY3" fmla="*/ 1421737 h 1421737"/>
                <a:gd name="connsiteX4" fmla="*/ 0 w 4672452"/>
                <a:gd name="connsiteY4" fmla="*/ 0 h 14217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2452" h="1421737">
                  <a:moveTo>
                    <a:pt x="0" y="0"/>
                  </a:moveTo>
                  <a:lnTo>
                    <a:pt x="4672452" y="0"/>
                  </a:lnTo>
                  <a:lnTo>
                    <a:pt x="4672452" y="1421737"/>
                  </a:lnTo>
                  <a:lnTo>
                    <a:pt x="0" y="1421737"/>
                  </a:lnTo>
                  <a:lnTo>
                    <a:pt x="0" y="0"/>
                  </a:lnTo>
                  <a:close/>
                </a:path>
              </a:pathLst>
            </a:custGeom>
            <a:solidFill>
              <a:schemeClr val="accent1">
                <a:lumMod val="20000"/>
                <a:lumOff val="8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a:t>Unlike other systems where the government plays a bigger role, here the governments mostly just regulates and might give some help to specific groups, but this support often is not enough to cover everyone’s needs.</a:t>
              </a:r>
            </a:p>
          </p:txBody>
        </p:sp>
        <p:sp>
          <p:nvSpPr>
            <p:cNvPr id="20" name="Freeform: Shape 19">
              <a:extLst>
                <a:ext uri="{FF2B5EF4-FFF2-40B4-BE49-F238E27FC236}">
                  <a16:creationId xmlns:a16="http://schemas.microsoft.com/office/drawing/2014/main" id="{E2E5B27A-C09A-73D5-B285-7F25EC961AED}"/>
                </a:ext>
              </a:extLst>
            </p:cNvPr>
            <p:cNvSpPr/>
            <p:nvPr/>
          </p:nvSpPr>
          <p:spPr>
            <a:xfrm>
              <a:off x="5727561" y="3981354"/>
              <a:ext cx="1915188" cy="2005434"/>
            </a:xfrm>
            <a:custGeom>
              <a:avLst/>
              <a:gdLst>
                <a:gd name="connsiteX0" fmla="*/ 0 w 2005434"/>
                <a:gd name="connsiteY0" fmla="*/ 957594 h 1915188"/>
                <a:gd name="connsiteX1" fmla="*/ 478797 w 2005434"/>
                <a:gd name="connsiteY1" fmla="*/ 0 h 1915188"/>
                <a:gd name="connsiteX2" fmla="*/ 1526637 w 2005434"/>
                <a:gd name="connsiteY2" fmla="*/ 0 h 1915188"/>
                <a:gd name="connsiteX3" fmla="*/ 2005434 w 2005434"/>
                <a:gd name="connsiteY3" fmla="*/ 957594 h 1915188"/>
                <a:gd name="connsiteX4" fmla="*/ 1526637 w 2005434"/>
                <a:gd name="connsiteY4" fmla="*/ 1915188 h 1915188"/>
                <a:gd name="connsiteX5" fmla="*/ 478797 w 2005434"/>
                <a:gd name="connsiteY5" fmla="*/ 1915188 h 1915188"/>
                <a:gd name="connsiteX6" fmla="*/ 0 w 2005434"/>
                <a:gd name="connsiteY6" fmla="*/ 957594 h 191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1915188">
                  <a:moveTo>
                    <a:pt x="1002717" y="0"/>
                  </a:moveTo>
                  <a:lnTo>
                    <a:pt x="2005433" y="457251"/>
                  </a:lnTo>
                  <a:lnTo>
                    <a:pt x="2005433" y="1457937"/>
                  </a:lnTo>
                  <a:lnTo>
                    <a:pt x="1002717" y="1915188"/>
                  </a:lnTo>
                  <a:lnTo>
                    <a:pt x="1" y="1457937"/>
                  </a:lnTo>
                  <a:lnTo>
                    <a:pt x="1" y="457251"/>
                  </a:lnTo>
                  <a:lnTo>
                    <a:pt x="1002717"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372976" tIns="387680" rIns="372976" bIns="387677" numCol="1" spcCol="1270" anchor="ctr" anchorCtr="0">
              <a:noAutofit/>
            </a:bodyPr>
            <a:lstStyle/>
            <a:p>
              <a:pPr marL="0" lvl="0" indent="0" algn="ctr" defTabSz="711200">
                <a:lnSpc>
                  <a:spcPct val="90000"/>
                </a:lnSpc>
                <a:spcBef>
                  <a:spcPct val="0"/>
                </a:spcBef>
                <a:spcAft>
                  <a:spcPct val="35000"/>
                </a:spcAft>
                <a:buNone/>
              </a:pPr>
              <a:r>
                <a:rPr lang="en-GB" sz="1600" kern="1200"/>
                <a:t>MARKET-BASED SYSTEM</a:t>
              </a:r>
            </a:p>
          </p:txBody>
        </p:sp>
        <p:sp>
          <p:nvSpPr>
            <p:cNvPr id="21" name="Freeform: Shape 20">
              <a:extLst>
                <a:ext uri="{FF2B5EF4-FFF2-40B4-BE49-F238E27FC236}">
                  <a16:creationId xmlns:a16="http://schemas.microsoft.com/office/drawing/2014/main" id="{D58A7876-6E9D-985F-77A1-A2282D869898}"/>
                </a:ext>
              </a:extLst>
            </p:cNvPr>
            <p:cNvSpPr/>
            <p:nvPr/>
          </p:nvSpPr>
          <p:spPr>
            <a:xfrm>
              <a:off x="7309639" y="4375203"/>
              <a:ext cx="4886548" cy="1444935"/>
            </a:xfrm>
            <a:custGeom>
              <a:avLst/>
              <a:gdLst>
                <a:gd name="connsiteX0" fmla="*/ 0 w 5028552"/>
                <a:gd name="connsiteY0" fmla="*/ 0 h 1444935"/>
                <a:gd name="connsiteX1" fmla="*/ 5028552 w 5028552"/>
                <a:gd name="connsiteY1" fmla="*/ 0 h 1444935"/>
                <a:gd name="connsiteX2" fmla="*/ 5028552 w 5028552"/>
                <a:gd name="connsiteY2" fmla="*/ 1444935 h 1444935"/>
                <a:gd name="connsiteX3" fmla="*/ 0 w 5028552"/>
                <a:gd name="connsiteY3" fmla="*/ 1444935 h 1444935"/>
                <a:gd name="connsiteX4" fmla="*/ 0 w 5028552"/>
                <a:gd name="connsiteY4" fmla="*/ 0 h 1444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8552" h="1444935">
                  <a:moveTo>
                    <a:pt x="0" y="0"/>
                  </a:moveTo>
                  <a:lnTo>
                    <a:pt x="5028552" y="0"/>
                  </a:lnTo>
                  <a:lnTo>
                    <a:pt x="5028552" y="1444935"/>
                  </a:lnTo>
                  <a:lnTo>
                    <a:pt x="0" y="1444935"/>
                  </a:lnTo>
                  <a:lnTo>
                    <a:pt x="0" y="0"/>
                  </a:lnTo>
                  <a:close/>
                </a:path>
              </a:pathLst>
            </a:custGeom>
            <a:solidFill>
              <a:schemeClr val="accent6">
                <a:lumMod val="20000"/>
                <a:lumOff val="8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400" kern="1200"/>
                <a:t>The healthcare system works like a business where providers set prices and people chose services based on what they can afford and what they think is worth paying for. This can lead in differences in access and quality of care depending on how much money people have and where they live. </a:t>
              </a:r>
            </a:p>
          </p:txBody>
        </p:sp>
        <p:sp>
          <p:nvSpPr>
            <p:cNvPr id="22" name="Freeform: Shape 21">
              <a:extLst>
                <a:ext uri="{FF2B5EF4-FFF2-40B4-BE49-F238E27FC236}">
                  <a16:creationId xmlns:a16="http://schemas.microsoft.com/office/drawing/2014/main" id="{AA52D1B9-1426-0BA2-95D2-FDEB2EC039C3}"/>
                </a:ext>
              </a:extLst>
            </p:cNvPr>
            <p:cNvSpPr/>
            <p:nvPr/>
          </p:nvSpPr>
          <p:spPr>
            <a:xfrm>
              <a:off x="12700" y="4279360"/>
              <a:ext cx="1744728" cy="2005434"/>
            </a:xfrm>
            <a:custGeom>
              <a:avLst/>
              <a:gdLst>
                <a:gd name="connsiteX0" fmla="*/ 0 w 2005434"/>
                <a:gd name="connsiteY0" fmla="*/ 872364 h 1744728"/>
                <a:gd name="connsiteX1" fmla="*/ 436182 w 2005434"/>
                <a:gd name="connsiteY1" fmla="*/ 0 h 1744728"/>
                <a:gd name="connsiteX2" fmla="*/ 1569252 w 2005434"/>
                <a:gd name="connsiteY2" fmla="*/ 0 h 1744728"/>
                <a:gd name="connsiteX3" fmla="*/ 2005434 w 2005434"/>
                <a:gd name="connsiteY3" fmla="*/ 872364 h 1744728"/>
                <a:gd name="connsiteX4" fmla="*/ 1569252 w 2005434"/>
                <a:gd name="connsiteY4" fmla="*/ 1744728 h 1744728"/>
                <a:gd name="connsiteX5" fmla="*/ 436182 w 2005434"/>
                <a:gd name="connsiteY5" fmla="*/ 1744728 h 1744728"/>
                <a:gd name="connsiteX6" fmla="*/ 0 w 2005434"/>
                <a:gd name="connsiteY6" fmla="*/ 872364 h 1744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1744728">
                  <a:moveTo>
                    <a:pt x="1002717" y="0"/>
                  </a:moveTo>
                  <a:lnTo>
                    <a:pt x="2005433" y="379478"/>
                  </a:lnTo>
                  <a:lnTo>
                    <a:pt x="2005433" y="1365250"/>
                  </a:lnTo>
                  <a:lnTo>
                    <a:pt x="1002717" y="1744728"/>
                  </a:lnTo>
                  <a:lnTo>
                    <a:pt x="1" y="1365250"/>
                  </a:lnTo>
                  <a:lnTo>
                    <a:pt x="1" y="379478"/>
                  </a:lnTo>
                  <a:lnTo>
                    <a:pt x="1002717" y="0"/>
                  </a:lnTo>
                  <a:close/>
                </a:path>
              </a:pathLst>
            </a:custGeom>
            <a:no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271887" tIns="312515" rIns="271887" bIns="312512"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grpSp>
      <p:sp>
        <p:nvSpPr>
          <p:cNvPr id="11" name="TextBox 10">
            <a:extLst>
              <a:ext uri="{FF2B5EF4-FFF2-40B4-BE49-F238E27FC236}">
                <a16:creationId xmlns:a16="http://schemas.microsoft.com/office/drawing/2014/main" id="{317CAE9A-8A3F-3CA5-E26A-4B40E13BED22}"/>
              </a:ext>
            </a:extLst>
          </p:cNvPr>
          <p:cNvSpPr txBox="1"/>
          <p:nvPr/>
        </p:nvSpPr>
        <p:spPr>
          <a:xfrm>
            <a:off x="4457192" y="136974"/>
            <a:ext cx="3653501" cy="369332"/>
          </a:xfrm>
          <a:prstGeom prst="rect">
            <a:avLst/>
          </a:prstGeom>
          <a:solidFill>
            <a:srgbClr val="FFC000"/>
          </a:solidFill>
        </p:spPr>
        <p:txBody>
          <a:bodyPr wrap="none" rtlCol="0">
            <a:spAutoFit/>
          </a:bodyPr>
          <a:lstStyle/>
          <a:p>
            <a:r>
              <a:rPr lang="en-GB"/>
              <a:t>Low- and middle-income countries</a:t>
            </a:r>
          </a:p>
        </p:txBody>
      </p:sp>
      <p:pic>
        <p:nvPicPr>
          <p:cNvPr id="10242" name="Picture 2" descr="Aside | Formats | Global Health Policy and Management Blog">
            <a:extLst>
              <a:ext uri="{FF2B5EF4-FFF2-40B4-BE49-F238E27FC236}">
                <a16:creationId xmlns:a16="http://schemas.microsoft.com/office/drawing/2014/main" id="{2F7AF0E6-963E-7C4F-E1C1-25E51F1323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600" y="1675316"/>
            <a:ext cx="4559806" cy="4061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9323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lowchart: Alternate Process 9">
            <a:extLst>
              <a:ext uri="{FF2B5EF4-FFF2-40B4-BE49-F238E27FC236}">
                <a16:creationId xmlns:a16="http://schemas.microsoft.com/office/drawing/2014/main" id="{FAC1EC87-BB9F-6B26-9582-0C2197A404CE}"/>
              </a:ext>
            </a:extLst>
          </p:cNvPr>
          <p:cNvSpPr/>
          <p:nvPr/>
        </p:nvSpPr>
        <p:spPr>
          <a:xfrm>
            <a:off x="7707210" y="860316"/>
            <a:ext cx="4314092" cy="1671412"/>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latin typeface="Aptos" panose="020B0004020202020204" pitchFamily="34" charset="0"/>
              <a:ea typeface="DengXian" panose="02010600030101010101" pitchFamily="2" charset="-122"/>
              <a:cs typeface="Arial" panose="020B0604020202020204" pitchFamily="34" charset="0"/>
            </a:endParaRPr>
          </a:p>
          <a:p>
            <a:pPr algn="just"/>
            <a:r>
              <a:rPr lang="en-GB" sz="1400" kern="100">
                <a:solidFill>
                  <a:schemeClr val="tx1"/>
                </a:solidFill>
                <a:latin typeface="Aptos" panose="020B0004020202020204" pitchFamily="34" charset="0"/>
                <a:ea typeface="DengXian" panose="02010600030101010101" pitchFamily="2" charset="-122"/>
                <a:cs typeface="Arial" panose="020B0604020202020204" pitchFamily="34" charset="0"/>
              </a:rPr>
              <a:t>U</a:t>
            </a:r>
            <a:r>
              <a:rPr lang="en-GB" sz="14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nlike other models with insurance or government funding, the out-of-pocket model places the primary financial responsibility for healthcare directly on individuals. This means that patients pay for most of healthcare services, like doctor visits, treatments and drugs, out of their own pockets at the time of receiving care. </a:t>
            </a:r>
          </a:p>
          <a:p>
            <a:pPr algn="ctr"/>
            <a:endParaRPr lang="en-GB"/>
          </a:p>
        </p:txBody>
      </p:sp>
      <p:sp>
        <p:nvSpPr>
          <p:cNvPr id="14" name="Flowchart: Alternate Process 13">
            <a:extLst>
              <a:ext uri="{FF2B5EF4-FFF2-40B4-BE49-F238E27FC236}">
                <a16:creationId xmlns:a16="http://schemas.microsoft.com/office/drawing/2014/main" id="{6BBD1C92-189A-73B6-17A1-3D25AEE368B6}"/>
              </a:ext>
            </a:extLst>
          </p:cNvPr>
          <p:cNvSpPr/>
          <p:nvPr/>
        </p:nvSpPr>
        <p:spPr>
          <a:xfrm>
            <a:off x="206970" y="508315"/>
            <a:ext cx="4227703" cy="1318558"/>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ndParaRPr>
          </a:p>
          <a:p>
            <a:r>
              <a:rPr lang="en-GB" sz="1400">
                <a:solidFill>
                  <a:schemeClr val="tx1"/>
                </a:solidFill>
              </a:rPr>
              <a:t>The direct payment nature of the out-of-pocket model often creates significant financial barriers for many individuals, especially for those with low income and facing chronic illnesses. This can lead to delayed or foregone care exacerbating health inequalities. </a:t>
            </a:r>
          </a:p>
          <a:p>
            <a:pPr lvl="0"/>
            <a:endParaRPr lang="en-GB" sz="1400">
              <a:solidFill>
                <a:schemeClr val="tx1"/>
              </a:solidFill>
            </a:endParaRPr>
          </a:p>
        </p:txBody>
      </p:sp>
      <p:sp>
        <p:nvSpPr>
          <p:cNvPr id="12" name="Flowchart: Alternate Process 11">
            <a:extLst>
              <a:ext uri="{FF2B5EF4-FFF2-40B4-BE49-F238E27FC236}">
                <a16:creationId xmlns:a16="http://schemas.microsoft.com/office/drawing/2014/main" id="{B2FFED05-18CD-9B0F-8155-CC0C7921FE78}"/>
              </a:ext>
            </a:extLst>
          </p:cNvPr>
          <p:cNvSpPr/>
          <p:nvPr/>
        </p:nvSpPr>
        <p:spPr>
          <a:xfrm>
            <a:off x="2694911" y="5344640"/>
            <a:ext cx="4835530" cy="1113034"/>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a:solidFill>
                  <a:schemeClr val="tx1"/>
                </a:solidFill>
              </a:rPr>
              <a:t>Healthcare services are primarily provided through private providers operating on a market-based approach. Providers set their prices based on supply and demand and individuals make choices about their care based on their affordability and perceived value. </a:t>
            </a:r>
          </a:p>
        </p:txBody>
      </p:sp>
      <p:sp>
        <p:nvSpPr>
          <p:cNvPr id="2" name="Title 1">
            <a:extLst>
              <a:ext uri="{FF2B5EF4-FFF2-40B4-BE49-F238E27FC236}">
                <a16:creationId xmlns:a16="http://schemas.microsoft.com/office/drawing/2014/main" id="{76661E66-EED3-5703-830C-2131ED36BDB4}"/>
              </a:ext>
            </a:extLst>
          </p:cNvPr>
          <p:cNvSpPr>
            <a:spLocks noGrp="1"/>
          </p:cNvSpPr>
          <p:nvPr>
            <p:ph type="title"/>
          </p:nvPr>
        </p:nvSpPr>
        <p:spPr>
          <a:xfrm>
            <a:off x="9448800" y="69830"/>
            <a:ext cx="2743200" cy="576961"/>
          </a:xfrm>
        </p:spPr>
        <p:txBody>
          <a:bodyPr>
            <a:normAutofit/>
          </a:bodyPr>
          <a:lstStyle/>
          <a:p>
            <a:r>
              <a:rPr lang="en-GB" sz="3200" b="1">
                <a:latin typeface="+mn-lt"/>
              </a:rPr>
              <a:t>How it works</a:t>
            </a:r>
          </a:p>
        </p:txBody>
      </p:sp>
      <p:sp>
        <p:nvSpPr>
          <p:cNvPr id="4" name="Footer Placeholder 3">
            <a:extLst>
              <a:ext uri="{FF2B5EF4-FFF2-40B4-BE49-F238E27FC236}">
                <a16:creationId xmlns:a16="http://schemas.microsoft.com/office/drawing/2014/main" id="{84E08CC0-F9BE-2696-5BA0-9B67AA20A18D}"/>
              </a:ext>
            </a:extLst>
          </p:cNvPr>
          <p:cNvSpPr>
            <a:spLocks noGrp="1"/>
          </p:cNvSpPr>
          <p:nvPr>
            <p:ph type="ftr" sz="quarter" idx="11"/>
          </p:nvPr>
        </p:nvSpPr>
        <p:spPr>
          <a:xfrm>
            <a:off x="4240404" y="6483343"/>
            <a:ext cx="4114800" cy="365125"/>
          </a:xfrm>
        </p:spPr>
        <p:txBody>
          <a:bodyPr/>
          <a:lstStyle/>
          <a:p>
            <a:r>
              <a:rPr lang="en-GB"/>
              <a:t>Dr Simona Ferraraccio</a:t>
            </a:r>
          </a:p>
        </p:txBody>
      </p:sp>
      <p:sp>
        <p:nvSpPr>
          <p:cNvPr id="5" name="Slide Number Placeholder 4">
            <a:extLst>
              <a:ext uri="{FF2B5EF4-FFF2-40B4-BE49-F238E27FC236}">
                <a16:creationId xmlns:a16="http://schemas.microsoft.com/office/drawing/2014/main" id="{37249FF3-F24B-CA07-C12A-BD563CAE22B8}"/>
              </a:ext>
            </a:extLst>
          </p:cNvPr>
          <p:cNvSpPr>
            <a:spLocks noGrp="1"/>
          </p:cNvSpPr>
          <p:nvPr>
            <p:ph type="sldNum" sz="quarter" idx="12"/>
          </p:nvPr>
        </p:nvSpPr>
        <p:spPr/>
        <p:txBody>
          <a:bodyPr/>
          <a:lstStyle/>
          <a:p>
            <a:fld id="{39CAEBFF-9582-46CD-9215-6E075B5DF981}" type="slidenum">
              <a:rPr lang="en-GB" smtClean="0"/>
              <a:t>5</a:t>
            </a:fld>
            <a:endParaRPr lang="en-GB"/>
          </a:p>
        </p:txBody>
      </p:sp>
      <p:pic>
        <p:nvPicPr>
          <p:cNvPr id="6" name="Picture 5" descr="A map of the world with red countries/regions&#10;&#10;Description automatically generated">
            <a:extLst>
              <a:ext uri="{FF2B5EF4-FFF2-40B4-BE49-F238E27FC236}">
                <a16:creationId xmlns:a16="http://schemas.microsoft.com/office/drawing/2014/main" id="{35718079-6F48-BBCB-745D-8CD798AEE158}"/>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795"/>
          <a:stretch/>
        </p:blipFill>
        <p:spPr>
          <a:xfrm>
            <a:off x="4622242" y="-19863"/>
            <a:ext cx="2873829" cy="878493"/>
          </a:xfrm>
          <a:prstGeom prst="rect">
            <a:avLst/>
          </a:prstGeom>
        </p:spPr>
      </p:pic>
      <p:sp>
        <p:nvSpPr>
          <p:cNvPr id="7" name="Title 1">
            <a:extLst>
              <a:ext uri="{FF2B5EF4-FFF2-40B4-BE49-F238E27FC236}">
                <a16:creationId xmlns:a16="http://schemas.microsoft.com/office/drawing/2014/main" id="{2FBFFF8F-ABC1-B444-36CE-7F6E48BAA89A}"/>
              </a:ext>
            </a:extLst>
          </p:cNvPr>
          <p:cNvSpPr txBox="1">
            <a:spLocks/>
          </p:cNvSpPr>
          <p:nvPr/>
        </p:nvSpPr>
        <p:spPr>
          <a:xfrm>
            <a:off x="4622242" y="69830"/>
            <a:ext cx="4451420" cy="7335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a:t>Out-of-pocket model</a:t>
            </a:r>
          </a:p>
        </p:txBody>
      </p:sp>
      <p:pic>
        <p:nvPicPr>
          <p:cNvPr id="8" name="Picture 7" descr="A black and yellow logo&#10;&#10;Description automatically generated">
            <a:extLst>
              <a:ext uri="{FF2B5EF4-FFF2-40B4-BE49-F238E27FC236}">
                <a16:creationId xmlns:a16="http://schemas.microsoft.com/office/drawing/2014/main" id="{C0ED09B4-BA18-22CA-EAFB-DF624A5792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3" name="Flowchart: Alternate Process 12">
            <a:extLst>
              <a:ext uri="{FF2B5EF4-FFF2-40B4-BE49-F238E27FC236}">
                <a16:creationId xmlns:a16="http://schemas.microsoft.com/office/drawing/2014/main" id="{D9237015-76CA-B324-3D16-EAD4558C3F20}"/>
              </a:ext>
            </a:extLst>
          </p:cNvPr>
          <p:cNvSpPr/>
          <p:nvPr/>
        </p:nvSpPr>
        <p:spPr>
          <a:xfrm>
            <a:off x="0" y="3127142"/>
            <a:ext cx="3804005" cy="1671410"/>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ndParaRPr>
          </a:p>
          <a:p>
            <a:r>
              <a:rPr lang="en-GB" sz="1400">
                <a:solidFill>
                  <a:schemeClr val="tx1"/>
                </a:solidFill>
              </a:rPr>
              <a:t>When individual require medical care they typically seek out for providers directly and pay upfront for consultations, medications, procedures, and other services. There is no insurance card or government coverage to rely on. </a:t>
            </a:r>
          </a:p>
          <a:p>
            <a:pPr lvl="0"/>
            <a:endParaRPr lang="en-GB" sz="1400">
              <a:solidFill>
                <a:schemeClr val="tx1"/>
              </a:solidFill>
            </a:endParaRPr>
          </a:p>
        </p:txBody>
      </p:sp>
      <p:grpSp>
        <p:nvGrpSpPr>
          <p:cNvPr id="15" name="Group 14">
            <a:extLst>
              <a:ext uri="{FF2B5EF4-FFF2-40B4-BE49-F238E27FC236}">
                <a16:creationId xmlns:a16="http://schemas.microsoft.com/office/drawing/2014/main" id="{594DD2E5-A471-69F5-8F52-395C2636586F}"/>
              </a:ext>
            </a:extLst>
          </p:cNvPr>
          <p:cNvGrpSpPr/>
          <p:nvPr/>
        </p:nvGrpSpPr>
        <p:grpSpPr>
          <a:xfrm>
            <a:off x="3804007" y="972643"/>
            <a:ext cx="4488203" cy="4499781"/>
            <a:chOff x="3389707" y="892670"/>
            <a:chExt cx="5583403" cy="5415047"/>
          </a:xfrm>
        </p:grpSpPr>
        <p:sp>
          <p:nvSpPr>
            <p:cNvPr id="16" name="Freeform: Shape 15">
              <a:extLst>
                <a:ext uri="{FF2B5EF4-FFF2-40B4-BE49-F238E27FC236}">
                  <a16:creationId xmlns:a16="http://schemas.microsoft.com/office/drawing/2014/main" id="{43677354-D670-C58D-0130-E0B27CFE7A56}"/>
                </a:ext>
              </a:extLst>
            </p:cNvPr>
            <p:cNvSpPr/>
            <p:nvPr/>
          </p:nvSpPr>
          <p:spPr>
            <a:xfrm>
              <a:off x="6823155" y="932030"/>
              <a:ext cx="1339427"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INDIVIDUAL PAY DIRECTLY</a:t>
              </a:r>
            </a:p>
          </p:txBody>
        </p:sp>
        <p:sp>
          <p:nvSpPr>
            <p:cNvPr id="17" name="Arrow: Circular 16">
              <a:extLst>
                <a:ext uri="{FF2B5EF4-FFF2-40B4-BE49-F238E27FC236}">
                  <a16:creationId xmlns:a16="http://schemas.microsoft.com/office/drawing/2014/main" id="{B0932095-295E-23C4-BCB4-24A8EA07B833}"/>
                </a:ext>
              </a:extLst>
            </p:cNvPr>
            <p:cNvSpPr/>
            <p:nvPr/>
          </p:nvSpPr>
          <p:spPr>
            <a:xfrm>
              <a:off x="3667264" y="892670"/>
              <a:ext cx="5028288" cy="5028288"/>
            </a:xfrm>
            <a:prstGeom prst="circularArrow">
              <a:avLst>
                <a:gd name="adj1" fmla="val 5194"/>
                <a:gd name="adj2" fmla="val 335492"/>
                <a:gd name="adj3" fmla="val 21294957"/>
                <a:gd name="adj4" fmla="val 19764736"/>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729BF2CE-1A16-786C-1FED-DB96A24FAC4C}"/>
                </a:ext>
              </a:extLst>
            </p:cNvPr>
            <p:cNvSpPr/>
            <p:nvPr/>
          </p:nvSpPr>
          <p:spPr>
            <a:xfrm>
              <a:off x="7495618" y="3426576"/>
              <a:ext cx="1477492"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REGULATORY GOVERNMENT ROLE</a:t>
              </a:r>
            </a:p>
          </p:txBody>
        </p:sp>
        <p:sp>
          <p:nvSpPr>
            <p:cNvPr id="19" name="Arrow: Circular 18">
              <a:extLst>
                <a:ext uri="{FF2B5EF4-FFF2-40B4-BE49-F238E27FC236}">
                  <a16:creationId xmlns:a16="http://schemas.microsoft.com/office/drawing/2014/main" id="{5AB714A7-9BB0-192D-5BC6-72D2F3703032}"/>
                </a:ext>
              </a:extLst>
            </p:cNvPr>
            <p:cNvSpPr/>
            <p:nvPr/>
          </p:nvSpPr>
          <p:spPr>
            <a:xfrm>
              <a:off x="3667264" y="892670"/>
              <a:ext cx="5028288" cy="5028288"/>
            </a:xfrm>
            <a:prstGeom prst="circularArrow">
              <a:avLst>
                <a:gd name="adj1" fmla="val 5194"/>
                <a:gd name="adj2" fmla="val 335492"/>
                <a:gd name="adj3" fmla="val 4016475"/>
                <a:gd name="adj4" fmla="val 2251801"/>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C3B18E70-AFCB-ED6E-DF22-8BABE3B4C721}"/>
                </a:ext>
              </a:extLst>
            </p:cNvPr>
            <p:cNvSpPr/>
            <p:nvPr/>
          </p:nvSpPr>
          <p:spPr>
            <a:xfrm>
              <a:off x="5511695" y="4968290"/>
              <a:ext cx="1339427"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MARKET FORCES DRIVE THE SYSTEM</a:t>
              </a:r>
            </a:p>
          </p:txBody>
        </p:sp>
        <p:sp>
          <p:nvSpPr>
            <p:cNvPr id="21" name="Arrow: Circular 20">
              <a:extLst>
                <a:ext uri="{FF2B5EF4-FFF2-40B4-BE49-F238E27FC236}">
                  <a16:creationId xmlns:a16="http://schemas.microsoft.com/office/drawing/2014/main" id="{A7AD9F4F-9FAB-11CD-940E-020C43B27701}"/>
                </a:ext>
              </a:extLst>
            </p:cNvPr>
            <p:cNvSpPr/>
            <p:nvPr/>
          </p:nvSpPr>
          <p:spPr>
            <a:xfrm>
              <a:off x="3667264" y="892670"/>
              <a:ext cx="5028288" cy="5028288"/>
            </a:xfrm>
            <a:prstGeom prst="circularArrow">
              <a:avLst>
                <a:gd name="adj1" fmla="val 5194"/>
                <a:gd name="adj2" fmla="val 335492"/>
                <a:gd name="adj3" fmla="val 8212707"/>
                <a:gd name="adj4" fmla="val 6448033"/>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Freeform: Shape 21">
              <a:extLst>
                <a:ext uri="{FF2B5EF4-FFF2-40B4-BE49-F238E27FC236}">
                  <a16:creationId xmlns:a16="http://schemas.microsoft.com/office/drawing/2014/main" id="{135E481D-4AB8-60A7-2AD9-5278A1826B91}"/>
                </a:ext>
              </a:extLst>
            </p:cNvPr>
            <p:cNvSpPr/>
            <p:nvPr/>
          </p:nvSpPr>
          <p:spPr>
            <a:xfrm>
              <a:off x="3389707" y="3426576"/>
              <a:ext cx="1574657"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ACCESSING HEALTHCARE WHEN NEEDED</a:t>
              </a:r>
            </a:p>
          </p:txBody>
        </p:sp>
        <p:sp>
          <p:nvSpPr>
            <p:cNvPr id="23" name="Arrow: Circular 22">
              <a:extLst>
                <a:ext uri="{FF2B5EF4-FFF2-40B4-BE49-F238E27FC236}">
                  <a16:creationId xmlns:a16="http://schemas.microsoft.com/office/drawing/2014/main" id="{4EA7FAE9-558C-15C1-DABC-51E1B0A6A539}"/>
                </a:ext>
              </a:extLst>
            </p:cNvPr>
            <p:cNvSpPr/>
            <p:nvPr/>
          </p:nvSpPr>
          <p:spPr>
            <a:xfrm>
              <a:off x="3667264" y="892670"/>
              <a:ext cx="5028288" cy="5028288"/>
            </a:xfrm>
            <a:prstGeom prst="circularArrow">
              <a:avLst>
                <a:gd name="adj1" fmla="val 5194"/>
                <a:gd name="adj2" fmla="val 335492"/>
                <a:gd name="adj3" fmla="val 12299772"/>
                <a:gd name="adj4" fmla="val 10769551"/>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5437A3DE-C9DC-226D-C7AF-10ED9A4E63FA}"/>
                </a:ext>
              </a:extLst>
            </p:cNvPr>
            <p:cNvSpPr/>
            <p:nvPr/>
          </p:nvSpPr>
          <p:spPr>
            <a:xfrm>
              <a:off x="4125052" y="932030"/>
              <a:ext cx="1489791" cy="1339427"/>
            </a:xfrm>
            <a:custGeom>
              <a:avLst/>
              <a:gdLst>
                <a:gd name="connsiteX0" fmla="*/ 0 w 1489791"/>
                <a:gd name="connsiteY0" fmla="*/ 0 h 1339427"/>
                <a:gd name="connsiteX1" fmla="*/ 1489791 w 1489791"/>
                <a:gd name="connsiteY1" fmla="*/ 0 h 1339427"/>
                <a:gd name="connsiteX2" fmla="*/ 1489791 w 1489791"/>
                <a:gd name="connsiteY2" fmla="*/ 1339427 h 1339427"/>
                <a:gd name="connsiteX3" fmla="*/ 0 w 1489791"/>
                <a:gd name="connsiteY3" fmla="*/ 1339427 h 1339427"/>
                <a:gd name="connsiteX4" fmla="*/ 0 w 1489791"/>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9791" h="1339427">
                  <a:moveTo>
                    <a:pt x="0" y="0"/>
                  </a:moveTo>
                  <a:lnTo>
                    <a:pt x="1489791" y="0"/>
                  </a:lnTo>
                  <a:lnTo>
                    <a:pt x="1489791"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FINANCIAL BARRIERS AND INEQUITIES</a:t>
              </a:r>
            </a:p>
          </p:txBody>
        </p:sp>
        <p:sp>
          <p:nvSpPr>
            <p:cNvPr id="25" name="Arrow: Circular 24">
              <a:extLst>
                <a:ext uri="{FF2B5EF4-FFF2-40B4-BE49-F238E27FC236}">
                  <a16:creationId xmlns:a16="http://schemas.microsoft.com/office/drawing/2014/main" id="{DC7D27D8-A3C4-0727-0580-F998CEFEAEEF}"/>
                </a:ext>
              </a:extLst>
            </p:cNvPr>
            <p:cNvSpPr/>
            <p:nvPr/>
          </p:nvSpPr>
          <p:spPr>
            <a:xfrm>
              <a:off x="3667264" y="892670"/>
              <a:ext cx="5028288" cy="5028288"/>
            </a:xfrm>
            <a:prstGeom prst="circularArrow">
              <a:avLst>
                <a:gd name="adj1" fmla="val 5194"/>
                <a:gd name="adj2" fmla="val 335492"/>
                <a:gd name="adj3" fmla="val 16867458"/>
                <a:gd name="adj4" fmla="val 15317391"/>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1" name="Flowchart: Alternate Process 10">
            <a:extLst>
              <a:ext uri="{FF2B5EF4-FFF2-40B4-BE49-F238E27FC236}">
                <a16:creationId xmlns:a16="http://schemas.microsoft.com/office/drawing/2014/main" id="{A54874A6-E789-7A52-B4A6-90169DB3C5B9}"/>
              </a:ext>
            </a:extLst>
          </p:cNvPr>
          <p:cNvSpPr/>
          <p:nvPr/>
        </p:nvSpPr>
        <p:spPr>
          <a:xfrm>
            <a:off x="7961212" y="3827582"/>
            <a:ext cx="4041975" cy="1820489"/>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400">
                <a:solidFill>
                  <a:schemeClr val="tx1"/>
                </a:solidFill>
              </a:rPr>
              <a:t>The government role in this model is often limited to regulatory functions such as licensing health care providers, and setting basic quality standards. It may offer targeted subsidies or programmes for specific vulnerable populations or services but these are typically limited in scope. </a:t>
            </a:r>
          </a:p>
        </p:txBody>
      </p:sp>
    </p:spTree>
    <p:extLst>
      <p:ext uri="{BB962C8B-B14F-4D97-AF65-F5344CB8AC3E}">
        <p14:creationId xmlns:p14="http://schemas.microsoft.com/office/powerpoint/2010/main" val="275120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animBg="1"/>
      <p:bldP spid="12" grpId="0" animBg="1"/>
      <p:bldP spid="13"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5CEE33B-24BC-63F6-06BD-778B2CB55CAC}"/>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FE0CB97-D90F-0245-C2EC-443DC560029C}"/>
              </a:ext>
            </a:extLst>
          </p:cNvPr>
          <p:cNvSpPr>
            <a:spLocks noGrp="1"/>
          </p:cNvSpPr>
          <p:nvPr>
            <p:ph type="sldNum" sz="quarter" idx="12"/>
          </p:nvPr>
        </p:nvSpPr>
        <p:spPr/>
        <p:txBody>
          <a:bodyPr/>
          <a:lstStyle/>
          <a:p>
            <a:fld id="{39CAEBFF-9582-46CD-9215-6E075B5DF981}" type="slidenum">
              <a:rPr lang="en-GB" smtClean="0"/>
              <a:t>6</a:t>
            </a:fld>
            <a:endParaRPr lang="en-GB"/>
          </a:p>
        </p:txBody>
      </p:sp>
      <p:pic>
        <p:nvPicPr>
          <p:cNvPr id="6" name="Picture 5" descr="A map of the world with red countries/regions&#10;&#10;Description automatically generated">
            <a:extLst>
              <a:ext uri="{FF2B5EF4-FFF2-40B4-BE49-F238E27FC236}">
                <a16:creationId xmlns:a16="http://schemas.microsoft.com/office/drawing/2014/main" id="{3CC30190-FB62-E8BD-FACF-4B9E4572DEEF}"/>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795"/>
          <a:stretch/>
        </p:blipFill>
        <p:spPr>
          <a:xfrm>
            <a:off x="0" y="0"/>
            <a:ext cx="3305908" cy="1215851"/>
          </a:xfrm>
          <a:prstGeom prst="rect">
            <a:avLst/>
          </a:prstGeom>
        </p:spPr>
      </p:pic>
      <p:sp>
        <p:nvSpPr>
          <p:cNvPr id="7" name="Title 1">
            <a:extLst>
              <a:ext uri="{FF2B5EF4-FFF2-40B4-BE49-F238E27FC236}">
                <a16:creationId xmlns:a16="http://schemas.microsoft.com/office/drawing/2014/main" id="{DE3CBB8A-F077-FD89-528E-805C2EA26115}"/>
              </a:ext>
            </a:extLst>
          </p:cNvPr>
          <p:cNvSpPr txBox="1">
            <a:spLocks/>
          </p:cNvSpPr>
          <p:nvPr/>
        </p:nvSpPr>
        <p:spPr>
          <a:xfrm>
            <a:off x="-40193" y="89692"/>
            <a:ext cx="5120689" cy="10152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t>Out-of-pocket model</a:t>
            </a:r>
          </a:p>
        </p:txBody>
      </p:sp>
      <p:pic>
        <p:nvPicPr>
          <p:cNvPr id="8" name="Picture 7" descr="A black and yellow logo&#10;&#10;Description automatically generated">
            <a:extLst>
              <a:ext uri="{FF2B5EF4-FFF2-40B4-BE49-F238E27FC236}">
                <a16:creationId xmlns:a16="http://schemas.microsoft.com/office/drawing/2014/main" id="{411F94CA-EE88-DE18-1889-7B6F094D75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9" name="Title 1">
            <a:extLst>
              <a:ext uri="{FF2B5EF4-FFF2-40B4-BE49-F238E27FC236}">
                <a16:creationId xmlns:a16="http://schemas.microsoft.com/office/drawing/2014/main" id="{DC5A19D2-67A8-AACE-D0CF-CCAD21598C79}"/>
              </a:ext>
            </a:extLst>
          </p:cNvPr>
          <p:cNvSpPr>
            <a:spLocks noGrp="1"/>
          </p:cNvSpPr>
          <p:nvPr>
            <p:ph type="title"/>
          </p:nvPr>
        </p:nvSpPr>
        <p:spPr>
          <a:xfrm>
            <a:off x="9448800" y="69830"/>
            <a:ext cx="2743200" cy="576961"/>
          </a:xfrm>
        </p:spPr>
        <p:txBody>
          <a:bodyPr>
            <a:normAutofit/>
          </a:bodyPr>
          <a:lstStyle/>
          <a:p>
            <a:r>
              <a:rPr lang="en-GB" sz="3200" b="1">
                <a:latin typeface="+mn-lt"/>
              </a:rPr>
              <a:t>Challenges</a:t>
            </a:r>
          </a:p>
        </p:txBody>
      </p:sp>
      <p:graphicFrame>
        <p:nvGraphicFramePr>
          <p:cNvPr id="10" name="Diagram 9">
            <a:extLst>
              <a:ext uri="{FF2B5EF4-FFF2-40B4-BE49-F238E27FC236}">
                <a16:creationId xmlns:a16="http://schemas.microsoft.com/office/drawing/2014/main" id="{5A353F3F-2203-E34E-B769-44BD9E58217E}"/>
              </a:ext>
            </a:extLst>
          </p:cNvPr>
          <p:cNvGraphicFramePr/>
          <p:nvPr/>
        </p:nvGraphicFramePr>
        <p:xfrm>
          <a:off x="-40194" y="1515921"/>
          <a:ext cx="6541478" cy="43942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Picture 11" descr="A group of children on a scale&#10;&#10;Description automatically generated">
            <a:extLst>
              <a:ext uri="{FF2B5EF4-FFF2-40B4-BE49-F238E27FC236}">
                <a16:creationId xmlns:a16="http://schemas.microsoft.com/office/drawing/2014/main" id="{7BB6A836-BC26-3DF4-BDA3-598E659D78F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230586" y="1505996"/>
            <a:ext cx="2273440" cy="1517718"/>
          </a:xfrm>
          <a:prstGeom prst="rect">
            <a:avLst/>
          </a:prstGeom>
        </p:spPr>
      </p:pic>
      <p:pic>
        <p:nvPicPr>
          <p:cNvPr id="14" name="Graphic 13" descr="Badge 1 outline">
            <a:extLst>
              <a:ext uri="{FF2B5EF4-FFF2-40B4-BE49-F238E27FC236}">
                <a16:creationId xmlns:a16="http://schemas.microsoft.com/office/drawing/2014/main" id="{D703CECB-F096-CB36-5B49-0D61557872D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8346" y="1926772"/>
            <a:ext cx="914400" cy="914400"/>
          </a:xfrm>
          <a:prstGeom prst="rect">
            <a:avLst/>
          </a:prstGeom>
        </p:spPr>
      </p:pic>
      <p:pic>
        <p:nvPicPr>
          <p:cNvPr id="16" name="Picture 15" descr="Cartoon of a person standing next to a person standing next to a person standing next to a person standing next to a person standing next to a person standing next to a person standing next to a person&#10;&#10;Description automatically generated">
            <a:extLst>
              <a:ext uri="{FF2B5EF4-FFF2-40B4-BE49-F238E27FC236}">
                <a16:creationId xmlns:a16="http://schemas.microsoft.com/office/drawing/2014/main" id="{5AB613BD-7CB9-4430-1395-33570370C522}"/>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6367306" y="3053858"/>
            <a:ext cx="1896626" cy="1517301"/>
          </a:xfrm>
          <a:prstGeom prst="rect">
            <a:avLst/>
          </a:prstGeom>
        </p:spPr>
      </p:pic>
      <p:pic>
        <p:nvPicPr>
          <p:cNvPr id="18" name="Graphic 17" descr="Badge 3 outline">
            <a:extLst>
              <a:ext uri="{FF2B5EF4-FFF2-40B4-BE49-F238E27FC236}">
                <a16:creationId xmlns:a16="http://schemas.microsoft.com/office/drawing/2014/main" id="{87E1D469-64BB-82D1-C424-314B52AFBF24}"/>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18346" y="4581120"/>
            <a:ext cx="914400" cy="914400"/>
          </a:xfrm>
          <a:prstGeom prst="rect">
            <a:avLst/>
          </a:prstGeom>
        </p:spPr>
      </p:pic>
      <p:pic>
        <p:nvPicPr>
          <p:cNvPr id="20" name="Graphic 19" descr="Badge outline">
            <a:extLst>
              <a:ext uri="{FF2B5EF4-FFF2-40B4-BE49-F238E27FC236}">
                <a16:creationId xmlns:a16="http://schemas.microsoft.com/office/drawing/2014/main" id="{B5A941F4-CDF6-FAA5-6253-68D5DC485694}"/>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402883" y="3255869"/>
            <a:ext cx="914400" cy="914400"/>
          </a:xfrm>
          <a:prstGeom prst="rect">
            <a:avLst/>
          </a:prstGeom>
        </p:spPr>
      </p:pic>
      <p:pic>
        <p:nvPicPr>
          <p:cNvPr id="22" name="Picture 21" descr="A person holding an umbrella walking on a graph&#10;&#10;Description automatically generated">
            <a:extLst>
              <a:ext uri="{FF2B5EF4-FFF2-40B4-BE49-F238E27FC236}">
                <a16:creationId xmlns:a16="http://schemas.microsoft.com/office/drawing/2014/main" id="{F5DFD5EC-6D59-B249-52F0-0C37FA09D361}"/>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5965896" y="4599415"/>
            <a:ext cx="2276577" cy="1517718"/>
          </a:xfrm>
          <a:prstGeom prst="rect">
            <a:avLst/>
          </a:prstGeom>
        </p:spPr>
      </p:pic>
      <p:sp>
        <p:nvSpPr>
          <p:cNvPr id="23" name="TextBox 22">
            <a:extLst>
              <a:ext uri="{FF2B5EF4-FFF2-40B4-BE49-F238E27FC236}">
                <a16:creationId xmlns:a16="http://schemas.microsoft.com/office/drawing/2014/main" id="{2D472186-F54D-233A-B506-79F8E2131732}"/>
              </a:ext>
            </a:extLst>
          </p:cNvPr>
          <p:cNvSpPr txBox="1"/>
          <p:nvPr/>
        </p:nvSpPr>
        <p:spPr>
          <a:xfrm>
            <a:off x="7646796" y="1665843"/>
            <a:ext cx="4336423" cy="1200329"/>
          </a:xfrm>
          <a:prstGeom prst="rect">
            <a:avLst/>
          </a:prstGeom>
          <a:noFill/>
          <a:ln>
            <a:solidFill>
              <a:schemeClr val="tx1"/>
            </a:solidFill>
            <a:prstDash val="dash"/>
          </a:ln>
        </p:spPr>
        <p:txBody>
          <a:bodyPr wrap="square" rtlCol="0">
            <a:spAutoFit/>
          </a:bodyPr>
          <a:lstStyle/>
          <a:p>
            <a:r>
              <a:rPr lang="en-GB" sz="1800" kern="100">
                <a:effectLst/>
                <a:latin typeface="Aptos" panose="020B0004020202020204" pitchFamily="34" charset="0"/>
                <a:ea typeface="DengXian" panose="02010600030101010101" pitchFamily="2" charset="-122"/>
                <a:cs typeface="Arial" panose="020B0604020202020204" pitchFamily="34" charset="0"/>
              </a:rPr>
              <a:t>Paying out-of-pocket can make people delay or skip necessary healthcare which hits vulnerable groups hardest and worsens existing health inequalities. </a:t>
            </a:r>
            <a:endParaRPr lang="en-GB"/>
          </a:p>
        </p:txBody>
      </p:sp>
      <p:sp>
        <p:nvSpPr>
          <p:cNvPr id="24" name="TextBox 23">
            <a:extLst>
              <a:ext uri="{FF2B5EF4-FFF2-40B4-BE49-F238E27FC236}">
                <a16:creationId xmlns:a16="http://schemas.microsoft.com/office/drawing/2014/main" id="{D0FC2BC0-40CE-B4E2-1148-BF5E80060987}"/>
              </a:ext>
            </a:extLst>
          </p:cNvPr>
          <p:cNvSpPr txBox="1"/>
          <p:nvPr/>
        </p:nvSpPr>
        <p:spPr>
          <a:xfrm>
            <a:off x="8294076" y="3073844"/>
            <a:ext cx="3841820" cy="1477328"/>
          </a:xfrm>
          <a:prstGeom prst="rect">
            <a:avLst/>
          </a:prstGeom>
          <a:noFill/>
          <a:ln>
            <a:solidFill>
              <a:schemeClr val="tx1"/>
            </a:solidFill>
            <a:prstDash val="dash"/>
          </a:ln>
        </p:spPr>
        <p:txBody>
          <a:bodyPr wrap="square" rtlCol="0">
            <a:spAutoFit/>
          </a:bodyPr>
          <a:lstStyle/>
          <a:p>
            <a:r>
              <a:rPr lang="en-GB" sz="1800" kern="100">
                <a:effectLst/>
                <a:latin typeface="Aptos" panose="020B0004020202020204" pitchFamily="34" charset="0"/>
                <a:ea typeface="DengXian" panose="02010600030101010101" pitchFamily="2" charset="-122"/>
                <a:cs typeface="Arial" panose="020B0604020202020204" pitchFamily="34" charset="0"/>
              </a:rPr>
              <a:t>The focus on market forces might not encourage spending on preventive care or public health, leading to wasted resources and higher costs in the long run. </a:t>
            </a:r>
            <a:endParaRPr lang="en-GB"/>
          </a:p>
        </p:txBody>
      </p:sp>
      <p:sp>
        <p:nvSpPr>
          <p:cNvPr id="25" name="TextBox 24">
            <a:extLst>
              <a:ext uri="{FF2B5EF4-FFF2-40B4-BE49-F238E27FC236}">
                <a16:creationId xmlns:a16="http://schemas.microsoft.com/office/drawing/2014/main" id="{E42AEB73-FE56-79D3-D84C-B08B88DCD5A4}"/>
              </a:ext>
            </a:extLst>
          </p:cNvPr>
          <p:cNvSpPr txBox="1"/>
          <p:nvPr/>
        </p:nvSpPr>
        <p:spPr>
          <a:xfrm>
            <a:off x="8294076" y="4619610"/>
            <a:ext cx="3841820" cy="1477328"/>
          </a:xfrm>
          <a:prstGeom prst="rect">
            <a:avLst/>
          </a:prstGeom>
          <a:noFill/>
          <a:ln>
            <a:solidFill>
              <a:schemeClr val="tx1"/>
            </a:solidFill>
            <a:prstDash val="dash"/>
          </a:ln>
        </p:spPr>
        <p:txBody>
          <a:bodyPr wrap="square" rtlCol="0">
            <a:spAutoFit/>
          </a:bodyPr>
          <a:lstStyle/>
          <a:p>
            <a:r>
              <a:rPr lang="en-GB">
                <a:latin typeface="Aptos" panose="020B0004020202020204" pitchFamily="34" charset="0"/>
                <a:ea typeface="DengXian" panose="02010600030101010101" pitchFamily="2" charset="-122"/>
                <a:cs typeface="Arial" panose="020B0604020202020204" pitchFamily="34" charset="0"/>
              </a:rPr>
              <a:t>P</a:t>
            </a:r>
            <a:r>
              <a:rPr lang="en-GB" sz="1800">
                <a:effectLst/>
                <a:latin typeface="Aptos" panose="020B0004020202020204" pitchFamily="34" charset="0"/>
                <a:ea typeface="DengXian" panose="02010600030101010101" pitchFamily="2" charset="-122"/>
                <a:cs typeface="Arial" panose="020B0604020202020204" pitchFamily="34" charset="0"/>
              </a:rPr>
              <a:t>atients can face problems with fluctuating prices and unfair practices in unregulated markets making it harder to get good quality care. </a:t>
            </a:r>
            <a:endParaRPr lang="en-GB"/>
          </a:p>
        </p:txBody>
      </p:sp>
    </p:spTree>
    <p:extLst>
      <p:ext uri="{BB962C8B-B14F-4D97-AF65-F5344CB8AC3E}">
        <p14:creationId xmlns:p14="http://schemas.microsoft.com/office/powerpoint/2010/main" val="713548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The Out-of-Pocket Healthcare Model Explained: Costs, Challenges, and Impact">
            <a:hlinkClick r:id="" action="ppaction://media"/>
            <a:extLst>
              <a:ext uri="{FF2B5EF4-FFF2-40B4-BE49-F238E27FC236}">
                <a16:creationId xmlns:a16="http://schemas.microsoft.com/office/drawing/2014/main" id="{2778226F-BCC6-EDCD-4B40-72AEB7805B29}"/>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4" name="Footer Placeholder 3">
            <a:extLst>
              <a:ext uri="{FF2B5EF4-FFF2-40B4-BE49-F238E27FC236}">
                <a16:creationId xmlns:a16="http://schemas.microsoft.com/office/drawing/2014/main" id="{F3ACBCD9-E284-9C5B-1233-6899E4BA77E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B3C25D2F-1705-2039-4F3C-29274D5903F0}"/>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39CAEBFF-9582-46CD-9215-6E075B5DF981}" type="slidenum">
              <a:rPr lang="en-US" smtClean="0">
                <a:solidFill>
                  <a:schemeClr val="tx1">
                    <a:tint val="75000"/>
                  </a:schemeClr>
                </a:solidFill>
              </a:rPr>
              <a:pPr>
                <a:spcAft>
                  <a:spcPts val="600"/>
                </a:spcAft>
              </a:pPr>
              <a:t>7</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C9E04647-4C33-8633-A34A-67E6538BA6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64456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red maple leaf on a white background&#10;&#10;Description automatically generated">
            <a:extLst>
              <a:ext uri="{FF2B5EF4-FFF2-40B4-BE49-F238E27FC236}">
                <a16:creationId xmlns:a16="http://schemas.microsoft.com/office/drawing/2014/main" id="{7C9AF1F9-A331-B38F-F97E-A87B718DDF80}"/>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3719945" cy="1859973"/>
          </a:xfrm>
        </p:spPr>
      </p:pic>
      <p:sp>
        <p:nvSpPr>
          <p:cNvPr id="2" name="Title 1">
            <a:extLst>
              <a:ext uri="{FF2B5EF4-FFF2-40B4-BE49-F238E27FC236}">
                <a16:creationId xmlns:a16="http://schemas.microsoft.com/office/drawing/2014/main" id="{17ACD0F5-6C7F-4BFA-97EF-09C99C934E5B}"/>
              </a:ext>
            </a:extLst>
          </p:cNvPr>
          <p:cNvSpPr>
            <a:spLocks noGrp="1"/>
          </p:cNvSpPr>
          <p:nvPr>
            <p:ph type="title"/>
          </p:nvPr>
        </p:nvSpPr>
        <p:spPr>
          <a:xfrm>
            <a:off x="0" y="446810"/>
            <a:ext cx="3719945" cy="571500"/>
          </a:xfrm>
        </p:spPr>
        <p:txBody>
          <a:bodyPr>
            <a:normAutofit fontScale="90000"/>
          </a:bodyPr>
          <a:lstStyle/>
          <a:p>
            <a:pPr algn="ctr"/>
            <a:r>
              <a:rPr lang="en-GB" sz="2800" b="1" dirty="0"/>
              <a:t>National Health </a:t>
            </a:r>
            <a:br>
              <a:rPr lang="en-GB" sz="2800" b="1" dirty="0"/>
            </a:br>
            <a:r>
              <a:rPr lang="en-GB" sz="2800" b="1" dirty="0"/>
              <a:t>Insurance </a:t>
            </a:r>
            <a:br>
              <a:rPr lang="en-GB" sz="2800" b="1" dirty="0"/>
            </a:br>
            <a:r>
              <a:rPr lang="en-GB" sz="2800" b="1" dirty="0"/>
              <a:t>Model</a:t>
            </a:r>
          </a:p>
        </p:txBody>
      </p:sp>
      <p:sp>
        <p:nvSpPr>
          <p:cNvPr id="4" name="Footer Placeholder 3">
            <a:extLst>
              <a:ext uri="{FF2B5EF4-FFF2-40B4-BE49-F238E27FC236}">
                <a16:creationId xmlns:a16="http://schemas.microsoft.com/office/drawing/2014/main" id="{A73DA03C-C3A5-0155-E810-697B5F43DA89}"/>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188284B-E648-576D-DE34-3A3D7ECDE774}"/>
              </a:ext>
            </a:extLst>
          </p:cNvPr>
          <p:cNvSpPr>
            <a:spLocks noGrp="1"/>
          </p:cNvSpPr>
          <p:nvPr>
            <p:ph type="sldNum" sz="quarter" idx="12"/>
          </p:nvPr>
        </p:nvSpPr>
        <p:spPr/>
        <p:txBody>
          <a:bodyPr/>
          <a:lstStyle/>
          <a:p>
            <a:fld id="{6277AE45-38F1-43AC-A1C9-8D6D1D9D44E8}" type="slidenum">
              <a:rPr lang="en-GB" smtClean="0"/>
              <a:t>8</a:t>
            </a:fld>
            <a:endParaRPr lang="en-GB"/>
          </a:p>
        </p:txBody>
      </p:sp>
      <p:sp>
        <p:nvSpPr>
          <p:cNvPr id="9" name="TextBox 8">
            <a:extLst>
              <a:ext uri="{FF2B5EF4-FFF2-40B4-BE49-F238E27FC236}">
                <a16:creationId xmlns:a16="http://schemas.microsoft.com/office/drawing/2014/main" id="{0A2CE94A-A3AA-474E-7F76-0CC5406B54C4}"/>
              </a:ext>
            </a:extLst>
          </p:cNvPr>
          <p:cNvSpPr txBox="1"/>
          <p:nvPr/>
        </p:nvSpPr>
        <p:spPr>
          <a:xfrm>
            <a:off x="3740727" y="745320"/>
            <a:ext cx="1891928" cy="369332"/>
          </a:xfrm>
          <a:prstGeom prst="rect">
            <a:avLst/>
          </a:prstGeom>
          <a:solidFill>
            <a:srgbClr val="FFC000"/>
          </a:solidFill>
        </p:spPr>
        <p:txBody>
          <a:bodyPr wrap="none" rtlCol="0">
            <a:spAutoFit/>
          </a:bodyPr>
          <a:lstStyle/>
          <a:p>
            <a:r>
              <a:rPr lang="en-GB" dirty="0"/>
              <a:t>Hybrid approach </a:t>
            </a:r>
          </a:p>
        </p:txBody>
      </p:sp>
      <p:cxnSp>
        <p:nvCxnSpPr>
          <p:cNvPr id="11" name="Straight Arrow Connector 10">
            <a:extLst>
              <a:ext uri="{FF2B5EF4-FFF2-40B4-BE49-F238E27FC236}">
                <a16:creationId xmlns:a16="http://schemas.microsoft.com/office/drawing/2014/main" id="{782C0719-5404-27F8-0C7E-B5D7310B9E56}"/>
              </a:ext>
            </a:extLst>
          </p:cNvPr>
          <p:cNvCxnSpPr>
            <a:stCxn id="9" idx="3"/>
          </p:cNvCxnSpPr>
          <p:nvPr/>
        </p:nvCxnSpPr>
        <p:spPr>
          <a:xfrm flipV="1">
            <a:off x="5632655" y="633845"/>
            <a:ext cx="463345" cy="2961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6DD60E89-949C-4D0C-5B33-581082BAC8FB}"/>
              </a:ext>
            </a:extLst>
          </p:cNvPr>
          <p:cNvCxnSpPr>
            <a:cxnSpLocks/>
            <a:stCxn id="9" idx="3"/>
          </p:cNvCxnSpPr>
          <p:nvPr/>
        </p:nvCxnSpPr>
        <p:spPr>
          <a:xfrm>
            <a:off x="5632655" y="929986"/>
            <a:ext cx="463345" cy="18466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A942C047-7F03-4080-1F40-824BE07B5A48}"/>
              </a:ext>
            </a:extLst>
          </p:cNvPr>
          <p:cNvSpPr txBox="1"/>
          <p:nvPr/>
        </p:nvSpPr>
        <p:spPr>
          <a:xfrm>
            <a:off x="6096000" y="446810"/>
            <a:ext cx="1836510" cy="369332"/>
          </a:xfrm>
          <a:prstGeom prst="rect">
            <a:avLst/>
          </a:prstGeom>
          <a:noFill/>
        </p:spPr>
        <p:txBody>
          <a:bodyPr wrap="square" rtlCol="0">
            <a:spAutoFit/>
          </a:bodyPr>
          <a:lstStyle/>
          <a:p>
            <a:r>
              <a:rPr lang="en-GB" dirty="0"/>
              <a:t>Beveridge model</a:t>
            </a:r>
          </a:p>
        </p:txBody>
      </p:sp>
      <p:sp>
        <p:nvSpPr>
          <p:cNvPr id="17" name="TextBox 16">
            <a:extLst>
              <a:ext uri="{FF2B5EF4-FFF2-40B4-BE49-F238E27FC236}">
                <a16:creationId xmlns:a16="http://schemas.microsoft.com/office/drawing/2014/main" id="{F5810830-8DB8-4D51-BD5B-B94291AC9FD6}"/>
              </a:ext>
            </a:extLst>
          </p:cNvPr>
          <p:cNvSpPr txBox="1"/>
          <p:nvPr/>
        </p:nvSpPr>
        <p:spPr>
          <a:xfrm>
            <a:off x="6096000" y="929986"/>
            <a:ext cx="1836510" cy="369332"/>
          </a:xfrm>
          <a:prstGeom prst="rect">
            <a:avLst/>
          </a:prstGeom>
          <a:noFill/>
        </p:spPr>
        <p:txBody>
          <a:bodyPr wrap="square" rtlCol="0">
            <a:spAutoFit/>
          </a:bodyPr>
          <a:lstStyle/>
          <a:p>
            <a:r>
              <a:rPr lang="en-GB" dirty="0"/>
              <a:t>Bismarck model</a:t>
            </a:r>
          </a:p>
        </p:txBody>
      </p:sp>
      <p:sp>
        <p:nvSpPr>
          <p:cNvPr id="18" name="TextBox 17">
            <a:extLst>
              <a:ext uri="{FF2B5EF4-FFF2-40B4-BE49-F238E27FC236}">
                <a16:creationId xmlns:a16="http://schemas.microsoft.com/office/drawing/2014/main" id="{514ACD38-AF3D-C50F-FC16-2133A609C912}"/>
              </a:ext>
            </a:extLst>
          </p:cNvPr>
          <p:cNvSpPr txBox="1"/>
          <p:nvPr/>
        </p:nvSpPr>
        <p:spPr>
          <a:xfrm>
            <a:off x="9355984" y="376385"/>
            <a:ext cx="2499339" cy="584775"/>
          </a:xfrm>
          <a:prstGeom prst="rect">
            <a:avLst/>
          </a:prstGeom>
          <a:noFill/>
        </p:spPr>
        <p:txBody>
          <a:bodyPr wrap="none" rtlCol="0">
            <a:spAutoFit/>
          </a:bodyPr>
          <a:lstStyle/>
          <a:p>
            <a:r>
              <a:rPr lang="en-GB" sz="3200" b="1"/>
              <a:t>Key features</a:t>
            </a:r>
          </a:p>
        </p:txBody>
      </p:sp>
      <p:grpSp>
        <p:nvGrpSpPr>
          <p:cNvPr id="20" name="Group 19">
            <a:extLst>
              <a:ext uri="{FF2B5EF4-FFF2-40B4-BE49-F238E27FC236}">
                <a16:creationId xmlns:a16="http://schemas.microsoft.com/office/drawing/2014/main" id="{4CD9C344-1DFD-EB31-60B2-905AD78559AA}"/>
              </a:ext>
            </a:extLst>
          </p:cNvPr>
          <p:cNvGrpSpPr/>
          <p:nvPr/>
        </p:nvGrpSpPr>
        <p:grpSpPr>
          <a:xfrm>
            <a:off x="216252" y="2613130"/>
            <a:ext cx="11759496" cy="3141848"/>
            <a:chOff x="95827" y="1887663"/>
            <a:chExt cx="11759496" cy="3141848"/>
          </a:xfrm>
        </p:grpSpPr>
        <p:sp>
          <p:nvSpPr>
            <p:cNvPr id="21" name="Freeform: Shape 20">
              <a:extLst>
                <a:ext uri="{FF2B5EF4-FFF2-40B4-BE49-F238E27FC236}">
                  <a16:creationId xmlns:a16="http://schemas.microsoft.com/office/drawing/2014/main" id="{FE3C8547-D459-8CEB-D6FA-A64BDEDCE234}"/>
                </a:ext>
              </a:extLst>
            </p:cNvPr>
            <p:cNvSpPr/>
            <p:nvPr/>
          </p:nvSpPr>
          <p:spPr>
            <a:xfrm>
              <a:off x="95827" y="2024864"/>
              <a:ext cx="11759496" cy="735597"/>
            </a:xfrm>
            <a:custGeom>
              <a:avLst/>
              <a:gdLst>
                <a:gd name="connsiteX0" fmla="*/ 0 w 11759496"/>
                <a:gd name="connsiteY0" fmla="*/ 0 h 735597"/>
                <a:gd name="connsiteX1" fmla="*/ 11759496 w 11759496"/>
                <a:gd name="connsiteY1" fmla="*/ 0 h 735597"/>
                <a:gd name="connsiteX2" fmla="*/ 11759496 w 11759496"/>
                <a:gd name="connsiteY2" fmla="*/ 735597 h 735597"/>
                <a:gd name="connsiteX3" fmla="*/ 0 w 11759496"/>
                <a:gd name="connsiteY3" fmla="*/ 735597 h 735597"/>
                <a:gd name="connsiteX4" fmla="*/ 0 w 11759496"/>
                <a:gd name="connsiteY4" fmla="*/ 0 h 73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9496" h="735597">
                  <a:moveTo>
                    <a:pt x="0" y="0"/>
                  </a:moveTo>
                  <a:lnTo>
                    <a:pt x="11759496" y="0"/>
                  </a:lnTo>
                  <a:lnTo>
                    <a:pt x="11759496" y="735597"/>
                  </a:lnTo>
                  <a:lnTo>
                    <a:pt x="0" y="735597"/>
                  </a:lnTo>
                  <a:lnTo>
                    <a:pt x="0" y="0"/>
                  </a:lnTo>
                  <a:close/>
                </a:path>
              </a:pathLst>
            </a:custGeom>
          </p:spPr>
          <p:style>
            <a:lnRef idx="2">
              <a:schemeClr val="accent2">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2668" tIns="270764" rIns="912668" bIns="99568" numCol="1" spcCol="1270" anchor="t" anchorCtr="0">
              <a:noAutofit/>
            </a:bodyPr>
            <a:lstStyle/>
            <a:p>
              <a:pPr marL="0" lvl="1" algn="l" defTabSz="622300">
                <a:lnSpc>
                  <a:spcPct val="90000"/>
                </a:lnSpc>
                <a:spcBef>
                  <a:spcPct val="0"/>
                </a:spcBef>
                <a:spcAft>
                  <a:spcPct val="15000"/>
                </a:spcAft>
              </a:pPr>
              <a:r>
                <a:rPr lang="en-GB" sz="1600" kern="1200" dirty="0"/>
                <a:t>Similar to both, Beveridge and Bismarck models, the government plays a vital role in regulating the system, setting standards for private and public plans and monitoring overall systems performance. </a:t>
              </a:r>
            </a:p>
          </p:txBody>
        </p:sp>
        <p:sp>
          <p:nvSpPr>
            <p:cNvPr id="22" name="Freeform: Shape 21">
              <a:extLst>
                <a:ext uri="{FF2B5EF4-FFF2-40B4-BE49-F238E27FC236}">
                  <a16:creationId xmlns:a16="http://schemas.microsoft.com/office/drawing/2014/main" id="{CE0DEB4B-A769-578E-A007-AD4B0AE489C2}"/>
                </a:ext>
              </a:extLst>
            </p:cNvPr>
            <p:cNvSpPr/>
            <p:nvPr/>
          </p:nvSpPr>
          <p:spPr>
            <a:xfrm>
              <a:off x="683801" y="1887663"/>
              <a:ext cx="8231647" cy="376983"/>
            </a:xfrm>
            <a:custGeom>
              <a:avLst/>
              <a:gdLst>
                <a:gd name="connsiteX0" fmla="*/ 0 w 8231647"/>
                <a:gd name="connsiteY0" fmla="*/ 51632 h 309785"/>
                <a:gd name="connsiteX1" fmla="*/ 51632 w 8231647"/>
                <a:gd name="connsiteY1" fmla="*/ 0 h 309785"/>
                <a:gd name="connsiteX2" fmla="*/ 8180015 w 8231647"/>
                <a:gd name="connsiteY2" fmla="*/ 0 h 309785"/>
                <a:gd name="connsiteX3" fmla="*/ 8231647 w 8231647"/>
                <a:gd name="connsiteY3" fmla="*/ 51632 h 309785"/>
                <a:gd name="connsiteX4" fmla="*/ 8231647 w 8231647"/>
                <a:gd name="connsiteY4" fmla="*/ 258153 h 309785"/>
                <a:gd name="connsiteX5" fmla="*/ 8180015 w 8231647"/>
                <a:gd name="connsiteY5" fmla="*/ 309785 h 309785"/>
                <a:gd name="connsiteX6" fmla="*/ 51632 w 8231647"/>
                <a:gd name="connsiteY6" fmla="*/ 309785 h 309785"/>
                <a:gd name="connsiteX7" fmla="*/ 0 w 8231647"/>
                <a:gd name="connsiteY7" fmla="*/ 258153 h 309785"/>
                <a:gd name="connsiteX8" fmla="*/ 0 w 8231647"/>
                <a:gd name="connsiteY8" fmla="*/ 51632 h 309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1647" h="309785">
                  <a:moveTo>
                    <a:pt x="0" y="51632"/>
                  </a:moveTo>
                  <a:cubicBezTo>
                    <a:pt x="0" y="23116"/>
                    <a:pt x="23116" y="0"/>
                    <a:pt x="51632" y="0"/>
                  </a:cubicBezTo>
                  <a:lnTo>
                    <a:pt x="8180015" y="0"/>
                  </a:lnTo>
                  <a:cubicBezTo>
                    <a:pt x="8208531" y="0"/>
                    <a:pt x="8231647" y="23116"/>
                    <a:pt x="8231647" y="51632"/>
                  </a:cubicBezTo>
                  <a:lnTo>
                    <a:pt x="8231647" y="258153"/>
                  </a:lnTo>
                  <a:cubicBezTo>
                    <a:pt x="8231647" y="286669"/>
                    <a:pt x="8208531" y="309785"/>
                    <a:pt x="8180015" y="309785"/>
                  </a:cubicBezTo>
                  <a:lnTo>
                    <a:pt x="51632" y="309785"/>
                  </a:lnTo>
                  <a:cubicBezTo>
                    <a:pt x="23116" y="309785"/>
                    <a:pt x="0" y="286669"/>
                    <a:pt x="0" y="258153"/>
                  </a:cubicBezTo>
                  <a:lnTo>
                    <a:pt x="0" y="51632"/>
                  </a:lnTo>
                  <a:close/>
                </a:path>
              </a:pathLst>
            </a:custGeom>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326259" tIns="15122" rIns="326259" bIns="15122" numCol="1" spcCol="1270" anchor="ctr" anchorCtr="0">
              <a:noAutofit/>
            </a:bodyPr>
            <a:lstStyle/>
            <a:p>
              <a:pPr marL="0" lvl="0" indent="0" algn="l" defTabSz="577850">
                <a:lnSpc>
                  <a:spcPct val="90000"/>
                </a:lnSpc>
                <a:spcBef>
                  <a:spcPct val="0"/>
                </a:spcBef>
                <a:spcAft>
                  <a:spcPct val="35000"/>
                </a:spcAft>
                <a:buNone/>
              </a:pPr>
              <a:r>
                <a:rPr lang="en-GB" b="1" kern="1200" dirty="0"/>
                <a:t>Government- regulation</a:t>
              </a:r>
            </a:p>
          </p:txBody>
        </p:sp>
        <p:sp>
          <p:nvSpPr>
            <p:cNvPr id="23" name="Freeform: Shape 22">
              <a:extLst>
                <a:ext uri="{FF2B5EF4-FFF2-40B4-BE49-F238E27FC236}">
                  <a16:creationId xmlns:a16="http://schemas.microsoft.com/office/drawing/2014/main" id="{CD433B39-4C76-073F-7F3C-16431D327EBD}"/>
                </a:ext>
              </a:extLst>
            </p:cNvPr>
            <p:cNvSpPr/>
            <p:nvPr/>
          </p:nvSpPr>
          <p:spPr>
            <a:xfrm>
              <a:off x="95827" y="2923677"/>
              <a:ext cx="11759496" cy="772357"/>
            </a:xfrm>
            <a:custGeom>
              <a:avLst/>
              <a:gdLst>
                <a:gd name="connsiteX0" fmla="*/ 0 w 11759496"/>
                <a:gd name="connsiteY0" fmla="*/ 0 h 1052905"/>
                <a:gd name="connsiteX1" fmla="*/ 11759496 w 11759496"/>
                <a:gd name="connsiteY1" fmla="*/ 0 h 1052905"/>
                <a:gd name="connsiteX2" fmla="*/ 11759496 w 11759496"/>
                <a:gd name="connsiteY2" fmla="*/ 1052905 h 1052905"/>
                <a:gd name="connsiteX3" fmla="*/ 0 w 11759496"/>
                <a:gd name="connsiteY3" fmla="*/ 1052905 h 1052905"/>
                <a:gd name="connsiteX4" fmla="*/ 0 w 11759496"/>
                <a:gd name="connsiteY4" fmla="*/ 0 h 10529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9496" h="1052905">
                  <a:moveTo>
                    <a:pt x="0" y="0"/>
                  </a:moveTo>
                  <a:lnTo>
                    <a:pt x="11759496" y="0"/>
                  </a:lnTo>
                  <a:lnTo>
                    <a:pt x="11759496" y="1052905"/>
                  </a:lnTo>
                  <a:lnTo>
                    <a:pt x="0" y="1052905"/>
                  </a:lnTo>
                  <a:lnTo>
                    <a:pt x="0" y="0"/>
                  </a:lnTo>
                  <a:close/>
                </a:path>
              </a:pathLst>
            </a:custGeom>
          </p:spPr>
          <p:style>
            <a:lnRef idx="2">
              <a:schemeClr val="accent2">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12668" tIns="270764" rIns="912668" bIns="92456" numCol="1" spcCol="1270" anchor="t" anchorCtr="0">
              <a:noAutofit/>
            </a:bodyPr>
            <a:lstStyle/>
            <a:p>
              <a:pPr marL="0" lvl="1" algn="l" defTabSz="577850">
                <a:lnSpc>
                  <a:spcPct val="90000"/>
                </a:lnSpc>
                <a:spcBef>
                  <a:spcPct val="0"/>
                </a:spcBef>
                <a:spcAft>
                  <a:spcPct val="15000"/>
                </a:spcAft>
              </a:pPr>
              <a:r>
                <a:rPr lang="en-GB" sz="1600" kern="1200" dirty="0"/>
                <a:t>This NHI’s core principle aligns with the Beveridge model ensures that every citizen has access to care, with minimal out-of-pocket costs at the point of service. Publicly funded plans play a central role in achieving goal. </a:t>
              </a:r>
            </a:p>
          </p:txBody>
        </p:sp>
        <p:sp>
          <p:nvSpPr>
            <p:cNvPr id="24" name="Freeform: Shape 23">
              <a:extLst>
                <a:ext uri="{FF2B5EF4-FFF2-40B4-BE49-F238E27FC236}">
                  <a16:creationId xmlns:a16="http://schemas.microsoft.com/office/drawing/2014/main" id="{CECB2A21-5A46-ECF8-F5D8-269C559A7195}"/>
                </a:ext>
              </a:extLst>
            </p:cNvPr>
            <p:cNvSpPr/>
            <p:nvPr/>
          </p:nvSpPr>
          <p:spPr>
            <a:xfrm>
              <a:off x="683801" y="2800629"/>
              <a:ext cx="8231647" cy="376983"/>
            </a:xfrm>
            <a:custGeom>
              <a:avLst/>
              <a:gdLst>
                <a:gd name="connsiteX0" fmla="*/ 0 w 8231647"/>
                <a:gd name="connsiteY0" fmla="*/ 62832 h 376983"/>
                <a:gd name="connsiteX1" fmla="*/ 62832 w 8231647"/>
                <a:gd name="connsiteY1" fmla="*/ 0 h 376983"/>
                <a:gd name="connsiteX2" fmla="*/ 8168815 w 8231647"/>
                <a:gd name="connsiteY2" fmla="*/ 0 h 376983"/>
                <a:gd name="connsiteX3" fmla="*/ 8231647 w 8231647"/>
                <a:gd name="connsiteY3" fmla="*/ 62832 h 376983"/>
                <a:gd name="connsiteX4" fmla="*/ 8231647 w 8231647"/>
                <a:gd name="connsiteY4" fmla="*/ 314151 h 376983"/>
                <a:gd name="connsiteX5" fmla="*/ 8168815 w 8231647"/>
                <a:gd name="connsiteY5" fmla="*/ 376983 h 376983"/>
                <a:gd name="connsiteX6" fmla="*/ 62832 w 8231647"/>
                <a:gd name="connsiteY6" fmla="*/ 376983 h 376983"/>
                <a:gd name="connsiteX7" fmla="*/ 0 w 8231647"/>
                <a:gd name="connsiteY7" fmla="*/ 314151 h 376983"/>
                <a:gd name="connsiteX8" fmla="*/ 0 w 8231647"/>
                <a:gd name="connsiteY8" fmla="*/ 62832 h 37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1647" h="376983">
                  <a:moveTo>
                    <a:pt x="0" y="62832"/>
                  </a:moveTo>
                  <a:cubicBezTo>
                    <a:pt x="0" y="28131"/>
                    <a:pt x="28131" y="0"/>
                    <a:pt x="62832" y="0"/>
                  </a:cubicBezTo>
                  <a:lnTo>
                    <a:pt x="8168815" y="0"/>
                  </a:lnTo>
                  <a:cubicBezTo>
                    <a:pt x="8203516" y="0"/>
                    <a:pt x="8231647" y="28131"/>
                    <a:pt x="8231647" y="62832"/>
                  </a:cubicBezTo>
                  <a:lnTo>
                    <a:pt x="8231647" y="314151"/>
                  </a:lnTo>
                  <a:cubicBezTo>
                    <a:pt x="8231647" y="348852"/>
                    <a:pt x="8203516" y="376983"/>
                    <a:pt x="8168815" y="376983"/>
                  </a:cubicBezTo>
                  <a:lnTo>
                    <a:pt x="62832" y="376983"/>
                  </a:lnTo>
                  <a:cubicBezTo>
                    <a:pt x="28131" y="376983"/>
                    <a:pt x="0" y="348852"/>
                    <a:pt x="0" y="314151"/>
                  </a:cubicBezTo>
                  <a:lnTo>
                    <a:pt x="0" y="62832"/>
                  </a:lnTo>
                  <a:close/>
                </a:path>
              </a:pathLst>
            </a:custGeom>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329540" tIns="18403" rIns="329540" bIns="18403" numCol="1" spcCol="1270" anchor="ctr" anchorCtr="0">
              <a:noAutofit/>
            </a:bodyPr>
            <a:lstStyle/>
            <a:p>
              <a:pPr marL="0" lvl="0" indent="0" algn="l" defTabSz="577850">
                <a:lnSpc>
                  <a:spcPct val="90000"/>
                </a:lnSpc>
                <a:spcBef>
                  <a:spcPct val="0"/>
                </a:spcBef>
                <a:spcAft>
                  <a:spcPct val="35000"/>
                </a:spcAft>
                <a:buNone/>
              </a:pPr>
              <a:r>
                <a:rPr lang="en-GB" b="1" kern="1200" dirty="0"/>
                <a:t>Universal coverage – coverage for all</a:t>
              </a:r>
            </a:p>
          </p:txBody>
        </p:sp>
        <p:sp>
          <p:nvSpPr>
            <p:cNvPr id="25" name="Rectangle 24">
              <a:extLst>
                <a:ext uri="{FF2B5EF4-FFF2-40B4-BE49-F238E27FC236}">
                  <a16:creationId xmlns:a16="http://schemas.microsoft.com/office/drawing/2014/main" id="{E0F08F06-1DF5-25EF-5FDD-47D2C8839E59}"/>
                </a:ext>
              </a:extLst>
            </p:cNvPr>
            <p:cNvSpPr/>
            <p:nvPr/>
          </p:nvSpPr>
          <p:spPr>
            <a:xfrm>
              <a:off x="95827" y="3919237"/>
              <a:ext cx="11759496" cy="1110274"/>
            </a:xfrm>
            <a:prstGeom prst="rect">
              <a:avLst/>
            </a:prstGeom>
          </p:spPr>
          <p:style>
            <a:lnRef idx="2">
              <a:schemeClr val="accent2">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a:lstStyle/>
            <a:p>
              <a:pPr lvl="2"/>
              <a:endParaRPr lang="en-GB" sz="1600" kern="0" dirty="0">
                <a:latin typeface="Aptos" panose="020B0004020202020204" pitchFamily="34" charset="0"/>
                <a:ea typeface="Times New Roman" panose="02020603050405020304" pitchFamily="18" charset="0"/>
                <a:cs typeface="Times New Roman" panose="02020603050405020304" pitchFamily="18" charset="0"/>
              </a:endParaRPr>
            </a:p>
            <a:p>
              <a:pPr lvl="2"/>
              <a:r>
                <a:rPr lang="en-GB" sz="1600" kern="0" dirty="0">
                  <a:latin typeface="Aptos" panose="020B0004020202020204" pitchFamily="34" charset="0"/>
                  <a:ea typeface="Times New Roman" panose="02020603050405020304" pitchFamily="18" charset="0"/>
                  <a:cs typeface="Times New Roman" panose="02020603050405020304" pitchFamily="18" charset="0"/>
                </a:rPr>
                <a:t>I</a:t>
              </a:r>
              <a:r>
                <a:rPr lang="en-GB" sz="1600" kern="0" dirty="0">
                  <a:effectLst/>
                  <a:latin typeface="Aptos" panose="020B0004020202020204" pitchFamily="34" charset="0"/>
                  <a:ea typeface="Times New Roman" panose="02020603050405020304" pitchFamily="18" charset="0"/>
                  <a:cs typeface="Times New Roman" panose="02020603050405020304" pitchFamily="18" charset="0"/>
                </a:rPr>
                <a:t>n contrast to the Bismarck model, reliance solely on private funds, the NHI model allows for a public insurance backbone supplemented by optional private plans for individuals seeking additional coverage or choice. This can lead greater flexibility and choice for patients.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26" name="Freeform: Shape 25">
              <a:extLst>
                <a:ext uri="{FF2B5EF4-FFF2-40B4-BE49-F238E27FC236}">
                  <a16:creationId xmlns:a16="http://schemas.microsoft.com/office/drawing/2014/main" id="{AF9F24A9-A875-ED57-0740-2F552D4D0BA2}"/>
                </a:ext>
              </a:extLst>
            </p:cNvPr>
            <p:cNvSpPr/>
            <p:nvPr/>
          </p:nvSpPr>
          <p:spPr>
            <a:xfrm>
              <a:off x="683801" y="3738639"/>
              <a:ext cx="8231647" cy="398520"/>
            </a:xfrm>
            <a:custGeom>
              <a:avLst/>
              <a:gdLst>
                <a:gd name="connsiteX0" fmla="*/ 0 w 8231647"/>
                <a:gd name="connsiteY0" fmla="*/ 132843 h 797040"/>
                <a:gd name="connsiteX1" fmla="*/ 132843 w 8231647"/>
                <a:gd name="connsiteY1" fmla="*/ 0 h 797040"/>
                <a:gd name="connsiteX2" fmla="*/ 8098804 w 8231647"/>
                <a:gd name="connsiteY2" fmla="*/ 0 h 797040"/>
                <a:gd name="connsiteX3" fmla="*/ 8231647 w 8231647"/>
                <a:gd name="connsiteY3" fmla="*/ 132843 h 797040"/>
                <a:gd name="connsiteX4" fmla="*/ 8231647 w 8231647"/>
                <a:gd name="connsiteY4" fmla="*/ 664197 h 797040"/>
                <a:gd name="connsiteX5" fmla="*/ 8098804 w 8231647"/>
                <a:gd name="connsiteY5" fmla="*/ 797040 h 797040"/>
                <a:gd name="connsiteX6" fmla="*/ 132843 w 8231647"/>
                <a:gd name="connsiteY6" fmla="*/ 797040 h 797040"/>
                <a:gd name="connsiteX7" fmla="*/ 0 w 8231647"/>
                <a:gd name="connsiteY7" fmla="*/ 664197 h 797040"/>
                <a:gd name="connsiteX8" fmla="*/ 0 w 8231647"/>
                <a:gd name="connsiteY8" fmla="*/ 132843 h 79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1647" h="797040">
                  <a:moveTo>
                    <a:pt x="0" y="132843"/>
                  </a:moveTo>
                  <a:cubicBezTo>
                    <a:pt x="0" y="59476"/>
                    <a:pt x="59476" y="0"/>
                    <a:pt x="132843" y="0"/>
                  </a:cubicBezTo>
                  <a:lnTo>
                    <a:pt x="8098804" y="0"/>
                  </a:lnTo>
                  <a:cubicBezTo>
                    <a:pt x="8172171" y="0"/>
                    <a:pt x="8231647" y="59476"/>
                    <a:pt x="8231647" y="132843"/>
                  </a:cubicBezTo>
                  <a:lnTo>
                    <a:pt x="8231647" y="664197"/>
                  </a:lnTo>
                  <a:cubicBezTo>
                    <a:pt x="8231647" y="737564"/>
                    <a:pt x="8172171" y="797040"/>
                    <a:pt x="8098804" y="797040"/>
                  </a:cubicBezTo>
                  <a:lnTo>
                    <a:pt x="132843" y="797040"/>
                  </a:lnTo>
                  <a:cubicBezTo>
                    <a:pt x="59476" y="797040"/>
                    <a:pt x="0" y="737564"/>
                    <a:pt x="0" y="664197"/>
                  </a:cubicBezTo>
                  <a:lnTo>
                    <a:pt x="0" y="132843"/>
                  </a:lnTo>
                  <a:close/>
                </a:path>
              </a:pathLst>
            </a:custGeom>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350045" tIns="38908" rIns="350045" bIns="38908" numCol="1" spcCol="1270" anchor="ctr" anchorCtr="0">
              <a:noAutofit/>
            </a:bodyPr>
            <a:lstStyle/>
            <a:p>
              <a:pPr marL="0" lvl="0" indent="0" algn="l" defTabSz="577850">
                <a:lnSpc>
                  <a:spcPct val="90000"/>
                </a:lnSpc>
                <a:spcBef>
                  <a:spcPct val="0"/>
                </a:spcBef>
                <a:spcAft>
                  <a:spcPct val="35000"/>
                </a:spcAft>
                <a:buNone/>
              </a:pPr>
              <a:r>
                <a:rPr lang="en-GB" b="1" kern="1200" dirty="0"/>
                <a:t>Public-private mix</a:t>
              </a:r>
            </a:p>
          </p:txBody>
        </p:sp>
      </p:grpSp>
      <p:pic>
        <p:nvPicPr>
          <p:cNvPr id="29" name="Picture 28" descr="A black and yellow logo&#10;&#10;Description automatically generated">
            <a:extLst>
              <a:ext uri="{FF2B5EF4-FFF2-40B4-BE49-F238E27FC236}">
                <a16:creationId xmlns:a16="http://schemas.microsoft.com/office/drawing/2014/main" id="{9F84FD04-FDE7-75A7-EC93-BD5E41F8A7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3513394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2F3F-EC9D-EAB6-48FA-DFA10AE60192}"/>
              </a:ext>
            </a:extLst>
          </p:cNvPr>
          <p:cNvSpPr>
            <a:spLocks noGrp="1"/>
          </p:cNvSpPr>
          <p:nvPr>
            <p:ph type="title"/>
          </p:nvPr>
        </p:nvSpPr>
        <p:spPr>
          <a:xfrm>
            <a:off x="0" y="0"/>
            <a:ext cx="5189475" cy="805790"/>
          </a:xfrm>
        </p:spPr>
        <p:txBody>
          <a:bodyPr>
            <a:normAutofit/>
          </a:bodyPr>
          <a:lstStyle/>
          <a:p>
            <a:r>
              <a:rPr lang="en-GB" sz="3200" b="1" dirty="0"/>
              <a:t>Breakdown of the NHI model</a:t>
            </a:r>
          </a:p>
        </p:txBody>
      </p:sp>
      <p:sp>
        <p:nvSpPr>
          <p:cNvPr id="4" name="Footer Placeholder 3">
            <a:extLst>
              <a:ext uri="{FF2B5EF4-FFF2-40B4-BE49-F238E27FC236}">
                <a16:creationId xmlns:a16="http://schemas.microsoft.com/office/drawing/2014/main" id="{A6E6DB6B-6283-D693-6820-015B9AEFA80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004F167-FD0D-FAD7-D4BF-0519E035AC85}"/>
              </a:ext>
            </a:extLst>
          </p:cNvPr>
          <p:cNvSpPr>
            <a:spLocks noGrp="1"/>
          </p:cNvSpPr>
          <p:nvPr>
            <p:ph type="sldNum" sz="quarter" idx="12"/>
          </p:nvPr>
        </p:nvSpPr>
        <p:spPr/>
        <p:txBody>
          <a:bodyPr/>
          <a:lstStyle/>
          <a:p>
            <a:fld id="{6277AE45-38F1-43AC-A1C9-8D6D1D9D44E8}" type="slidenum">
              <a:rPr lang="en-GB" smtClean="0"/>
              <a:t>9</a:t>
            </a:fld>
            <a:endParaRPr lang="en-GB"/>
          </a:p>
        </p:txBody>
      </p:sp>
      <p:pic>
        <p:nvPicPr>
          <p:cNvPr id="6" name="Picture 5" descr="A black and yellow logo&#10;&#10;Description automatically generated">
            <a:extLst>
              <a:ext uri="{FF2B5EF4-FFF2-40B4-BE49-F238E27FC236}">
                <a16:creationId xmlns:a16="http://schemas.microsoft.com/office/drawing/2014/main" id="{803EA16A-7FF6-4B6F-F1B2-0B02D7585B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grpSp>
        <p:nvGrpSpPr>
          <p:cNvPr id="8" name="Group 7">
            <a:extLst>
              <a:ext uri="{FF2B5EF4-FFF2-40B4-BE49-F238E27FC236}">
                <a16:creationId xmlns:a16="http://schemas.microsoft.com/office/drawing/2014/main" id="{361F1612-9A7B-F491-B980-22654F2C7FDB}"/>
              </a:ext>
            </a:extLst>
          </p:cNvPr>
          <p:cNvGrpSpPr/>
          <p:nvPr/>
        </p:nvGrpSpPr>
        <p:grpSpPr>
          <a:xfrm>
            <a:off x="3511838" y="791621"/>
            <a:ext cx="5168324" cy="5418666"/>
            <a:chOff x="3511837" y="719666"/>
            <a:chExt cx="5168324" cy="5418666"/>
          </a:xfrm>
        </p:grpSpPr>
        <p:sp>
          <p:nvSpPr>
            <p:cNvPr id="9" name="Freeform: Shape 8">
              <a:extLst>
                <a:ext uri="{FF2B5EF4-FFF2-40B4-BE49-F238E27FC236}">
                  <a16:creationId xmlns:a16="http://schemas.microsoft.com/office/drawing/2014/main" id="{388636C3-9FBD-6474-8EB8-36BBCB8D1BF1}"/>
                </a:ext>
              </a:extLst>
            </p:cNvPr>
            <p:cNvSpPr/>
            <p:nvPr/>
          </p:nvSpPr>
          <p:spPr>
            <a:xfrm>
              <a:off x="4984810" y="2467727"/>
              <a:ext cx="2221862" cy="1922001"/>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2324" tIns="342633" rIns="392324" bIns="342633" numCol="1" spcCol="1270" anchor="ctr" anchorCtr="0">
              <a:noAutofit/>
            </a:bodyPr>
            <a:lstStyle/>
            <a:p>
              <a:pPr marL="0" lvl="0" indent="0" algn="ctr" defTabSz="844550">
                <a:lnSpc>
                  <a:spcPct val="90000"/>
                </a:lnSpc>
                <a:spcBef>
                  <a:spcPct val="0"/>
                </a:spcBef>
                <a:spcAft>
                  <a:spcPct val="35000"/>
                </a:spcAft>
                <a:buNone/>
              </a:pPr>
              <a:r>
                <a:rPr lang="en-GB" sz="1900" kern="1200" dirty="0"/>
                <a:t>NHI model</a:t>
              </a:r>
            </a:p>
          </p:txBody>
        </p:sp>
        <p:sp>
          <p:nvSpPr>
            <p:cNvPr id="10" name="Hexagon 9">
              <a:extLst>
                <a:ext uri="{FF2B5EF4-FFF2-40B4-BE49-F238E27FC236}">
                  <a16:creationId xmlns:a16="http://schemas.microsoft.com/office/drawing/2014/main" id="{C703EFE8-F73B-EE61-59A1-6910563AEB33}"/>
                </a:ext>
              </a:extLst>
            </p:cNvPr>
            <p:cNvSpPr/>
            <p:nvPr/>
          </p:nvSpPr>
          <p:spPr>
            <a:xfrm>
              <a:off x="6376123" y="1548180"/>
              <a:ext cx="838302" cy="722308"/>
            </a:xfrm>
            <a:prstGeom prst="hexagon">
              <a:avLst>
                <a:gd name="adj" fmla="val 28900"/>
                <a:gd name="vf" fmla="val 115470"/>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50A55B60-B02C-2E9D-FCE4-0EFE10BDE728}"/>
                </a:ext>
              </a:extLst>
            </p:cNvPr>
            <p:cNvSpPr/>
            <p:nvPr/>
          </p:nvSpPr>
          <p:spPr>
            <a:xfrm>
              <a:off x="5189475" y="719666"/>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5875" tIns="285175" rIns="325875" bIns="285175" numCol="1" spcCol="1270" anchor="ctr" anchorCtr="0">
              <a:noAutofit/>
            </a:bodyPr>
            <a:lstStyle/>
            <a:p>
              <a:pPr marL="0" lvl="0" indent="0" algn="ctr" defTabSz="844550">
                <a:lnSpc>
                  <a:spcPct val="90000"/>
                </a:lnSpc>
                <a:spcBef>
                  <a:spcPct val="0"/>
                </a:spcBef>
                <a:spcAft>
                  <a:spcPct val="35000"/>
                </a:spcAft>
                <a:buNone/>
              </a:pPr>
              <a:r>
                <a:rPr lang="en-GB" sz="1900" kern="1200" dirty="0"/>
                <a:t>Public plan as foundation</a:t>
              </a:r>
            </a:p>
          </p:txBody>
        </p:sp>
        <p:sp>
          <p:nvSpPr>
            <p:cNvPr id="12" name="Hexagon 11">
              <a:extLst>
                <a:ext uri="{FF2B5EF4-FFF2-40B4-BE49-F238E27FC236}">
                  <a16:creationId xmlns:a16="http://schemas.microsoft.com/office/drawing/2014/main" id="{A488419D-B8F3-C9EE-BD8B-8EF8064FE992}"/>
                </a:ext>
              </a:extLst>
            </p:cNvPr>
            <p:cNvSpPr/>
            <p:nvPr/>
          </p:nvSpPr>
          <p:spPr>
            <a:xfrm>
              <a:off x="7354487" y="2898512"/>
              <a:ext cx="838302" cy="722308"/>
            </a:xfrm>
            <a:prstGeom prst="hexagon">
              <a:avLst>
                <a:gd name="adj" fmla="val 28900"/>
                <a:gd name="vf" fmla="val 115470"/>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72B9790D-C2F2-FAC9-1BDC-95BD550DF10F}"/>
                </a:ext>
              </a:extLst>
            </p:cNvPr>
            <p:cNvSpPr/>
            <p:nvPr/>
          </p:nvSpPr>
          <p:spPr>
            <a:xfrm>
              <a:off x="6859361" y="1688523"/>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5875" tIns="285175" rIns="325875" bIns="285175" numCol="1" spcCol="1270" anchor="ctr" anchorCtr="0">
              <a:noAutofit/>
            </a:bodyPr>
            <a:lstStyle/>
            <a:p>
              <a:pPr marL="0" lvl="0" indent="0" algn="ctr" defTabSz="844550">
                <a:lnSpc>
                  <a:spcPct val="90000"/>
                </a:lnSpc>
                <a:spcBef>
                  <a:spcPct val="0"/>
                </a:spcBef>
                <a:spcAft>
                  <a:spcPct val="35000"/>
                </a:spcAft>
                <a:buNone/>
              </a:pPr>
              <a:r>
                <a:rPr lang="en-GB" sz="1900" kern="1200" dirty="0"/>
                <a:t>Funding sources blended</a:t>
              </a:r>
            </a:p>
          </p:txBody>
        </p:sp>
        <p:sp>
          <p:nvSpPr>
            <p:cNvPr id="14" name="Hexagon 13">
              <a:extLst>
                <a:ext uri="{FF2B5EF4-FFF2-40B4-BE49-F238E27FC236}">
                  <a16:creationId xmlns:a16="http://schemas.microsoft.com/office/drawing/2014/main" id="{9A2213ED-FD26-93CB-83CB-3EF1198A9305}"/>
                </a:ext>
              </a:extLst>
            </p:cNvPr>
            <p:cNvSpPr/>
            <p:nvPr/>
          </p:nvSpPr>
          <p:spPr>
            <a:xfrm>
              <a:off x="6674852" y="4422783"/>
              <a:ext cx="838302" cy="722308"/>
            </a:xfrm>
            <a:prstGeom prst="hexagon">
              <a:avLst>
                <a:gd name="adj" fmla="val 28900"/>
                <a:gd name="vf" fmla="val 115470"/>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AB82BDF7-46BD-5A9A-C0D4-636E8957CDC8}"/>
                </a:ext>
              </a:extLst>
            </p:cNvPr>
            <p:cNvSpPr/>
            <p:nvPr/>
          </p:nvSpPr>
          <p:spPr>
            <a:xfrm>
              <a:off x="6859361" y="359318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5875" tIns="285175" rIns="325875" bIns="285175" numCol="1" spcCol="1270" anchor="ctr" anchorCtr="0">
              <a:noAutofit/>
            </a:bodyPr>
            <a:lstStyle/>
            <a:p>
              <a:pPr marL="0" lvl="0" indent="0" algn="ctr" defTabSz="844550">
                <a:lnSpc>
                  <a:spcPct val="90000"/>
                </a:lnSpc>
                <a:spcBef>
                  <a:spcPct val="0"/>
                </a:spcBef>
                <a:spcAft>
                  <a:spcPct val="35000"/>
                </a:spcAft>
                <a:buNone/>
              </a:pPr>
              <a:r>
                <a:rPr lang="en-GB" sz="1900" kern="1200" dirty="0"/>
                <a:t>Mandatory enrolment </a:t>
              </a:r>
            </a:p>
          </p:txBody>
        </p:sp>
        <p:sp>
          <p:nvSpPr>
            <p:cNvPr id="16" name="Hexagon 15">
              <a:extLst>
                <a:ext uri="{FF2B5EF4-FFF2-40B4-BE49-F238E27FC236}">
                  <a16:creationId xmlns:a16="http://schemas.microsoft.com/office/drawing/2014/main" id="{CDC7C0CB-104C-2820-3B3E-C0AC00117E25}"/>
                </a:ext>
              </a:extLst>
            </p:cNvPr>
            <p:cNvSpPr/>
            <p:nvPr/>
          </p:nvSpPr>
          <p:spPr>
            <a:xfrm>
              <a:off x="4988944" y="4581008"/>
              <a:ext cx="838302" cy="722308"/>
            </a:xfrm>
            <a:prstGeom prst="hexagon">
              <a:avLst>
                <a:gd name="adj" fmla="val 28900"/>
                <a:gd name="vf" fmla="val 115470"/>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0E2121B6-47CD-DBFC-95B8-10E3D8C7B319}"/>
                </a:ext>
              </a:extLst>
            </p:cNvPr>
            <p:cNvSpPr/>
            <p:nvPr/>
          </p:nvSpPr>
          <p:spPr>
            <a:xfrm>
              <a:off x="5189475" y="4563126"/>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5875" tIns="285175" rIns="325875" bIns="285175" numCol="1" spcCol="1270" anchor="ctr" anchorCtr="0">
              <a:noAutofit/>
            </a:bodyPr>
            <a:lstStyle/>
            <a:p>
              <a:pPr marL="0" lvl="0" indent="0" algn="ctr" defTabSz="844550">
                <a:lnSpc>
                  <a:spcPct val="90000"/>
                </a:lnSpc>
                <a:spcBef>
                  <a:spcPct val="0"/>
                </a:spcBef>
                <a:spcAft>
                  <a:spcPct val="35000"/>
                </a:spcAft>
                <a:buNone/>
              </a:pPr>
              <a:r>
                <a:rPr lang="en-GB" sz="1900" kern="1200" dirty="0"/>
                <a:t>Private insurance option</a:t>
              </a:r>
            </a:p>
          </p:txBody>
        </p:sp>
        <p:sp>
          <p:nvSpPr>
            <p:cNvPr id="18" name="Hexagon 17">
              <a:extLst>
                <a:ext uri="{FF2B5EF4-FFF2-40B4-BE49-F238E27FC236}">
                  <a16:creationId xmlns:a16="http://schemas.microsoft.com/office/drawing/2014/main" id="{82525D89-887E-7B84-9F94-B559F6C11DF6}"/>
                </a:ext>
              </a:extLst>
            </p:cNvPr>
            <p:cNvSpPr/>
            <p:nvPr/>
          </p:nvSpPr>
          <p:spPr>
            <a:xfrm>
              <a:off x="3994559" y="3231218"/>
              <a:ext cx="838302" cy="722308"/>
            </a:xfrm>
            <a:prstGeom prst="hexagon">
              <a:avLst>
                <a:gd name="adj" fmla="val 28900"/>
                <a:gd name="vf" fmla="val 115470"/>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CAA3FD37-CFBA-A310-58F7-49D68F7D3ED7}"/>
                </a:ext>
              </a:extLst>
            </p:cNvPr>
            <p:cNvSpPr/>
            <p:nvPr/>
          </p:nvSpPr>
          <p:spPr>
            <a:xfrm>
              <a:off x="3511837" y="3594268"/>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5875" tIns="285175" rIns="325875" bIns="285175" numCol="1" spcCol="1270" anchor="ctr" anchorCtr="0">
              <a:noAutofit/>
            </a:bodyPr>
            <a:lstStyle/>
            <a:p>
              <a:pPr marL="0" lvl="0" indent="0" algn="ctr" defTabSz="844550">
                <a:lnSpc>
                  <a:spcPct val="90000"/>
                </a:lnSpc>
                <a:spcBef>
                  <a:spcPct val="0"/>
                </a:spcBef>
                <a:spcAft>
                  <a:spcPct val="35000"/>
                </a:spcAft>
                <a:buNone/>
              </a:pPr>
              <a:r>
                <a:rPr lang="en-GB" sz="1600" kern="1200" dirty="0"/>
                <a:t>Government regulatory role </a:t>
              </a:r>
            </a:p>
          </p:txBody>
        </p:sp>
        <p:sp>
          <p:nvSpPr>
            <p:cNvPr id="20" name="Freeform: Shape 19">
              <a:extLst>
                <a:ext uri="{FF2B5EF4-FFF2-40B4-BE49-F238E27FC236}">
                  <a16:creationId xmlns:a16="http://schemas.microsoft.com/office/drawing/2014/main" id="{D3AAF4DB-F7DA-5C82-37E3-923FD9715E03}"/>
                </a:ext>
              </a:extLst>
            </p:cNvPr>
            <p:cNvSpPr/>
            <p:nvPr/>
          </p:nvSpPr>
          <p:spPr>
            <a:xfrm>
              <a:off x="3511837" y="1686356"/>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5875" tIns="285175" rIns="325875" bIns="285175" numCol="1" spcCol="1270" anchor="ctr" anchorCtr="0">
              <a:noAutofit/>
            </a:bodyPr>
            <a:lstStyle/>
            <a:p>
              <a:pPr marL="0" lvl="0" indent="0" algn="ctr" defTabSz="844550">
                <a:lnSpc>
                  <a:spcPct val="90000"/>
                </a:lnSpc>
                <a:spcBef>
                  <a:spcPct val="0"/>
                </a:spcBef>
                <a:spcAft>
                  <a:spcPct val="35000"/>
                </a:spcAft>
                <a:buNone/>
              </a:pPr>
              <a:r>
                <a:rPr lang="en-GB" sz="1900" kern="1200" dirty="0"/>
                <a:t>Accessing healthcare smoothly</a:t>
              </a:r>
            </a:p>
          </p:txBody>
        </p:sp>
      </p:grpSp>
      <p:sp>
        <p:nvSpPr>
          <p:cNvPr id="21" name="Rectangle: Rounded Corners 20">
            <a:extLst>
              <a:ext uri="{FF2B5EF4-FFF2-40B4-BE49-F238E27FC236}">
                <a16:creationId xmlns:a16="http://schemas.microsoft.com/office/drawing/2014/main" id="{B1F204AF-6C54-69C2-2445-B0565D5A1C3E}"/>
              </a:ext>
            </a:extLst>
          </p:cNvPr>
          <p:cNvSpPr/>
          <p:nvPr/>
        </p:nvSpPr>
        <p:spPr>
          <a:xfrm>
            <a:off x="6674853" y="238991"/>
            <a:ext cx="4412247" cy="945573"/>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14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G</a:t>
            </a:r>
            <a:r>
              <a:rPr lang="en-GB" sz="14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overnment establishes a dominant public insurance plan that covers essential healthcare services for all citizens and residents. This plan forms the backbone of this system ensuring universal access.</a:t>
            </a:r>
            <a:endPar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a:p>
            <a:pPr algn="ctr"/>
            <a:endParaRPr lang="en-GB" dirty="0">
              <a:solidFill>
                <a:schemeClr val="tx1">
                  <a:lumMod val="95000"/>
                  <a:lumOff val="5000"/>
                </a:schemeClr>
              </a:solidFill>
            </a:endParaRPr>
          </a:p>
        </p:txBody>
      </p:sp>
      <p:cxnSp>
        <p:nvCxnSpPr>
          <p:cNvPr id="24" name="Straight Arrow Connector 23">
            <a:extLst>
              <a:ext uri="{FF2B5EF4-FFF2-40B4-BE49-F238E27FC236}">
                <a16:creationId xmlns:a16="http://schemas.microsoft.com/office/drawing/2014/main" id="{BD481B13-6DE5-0957-2D60-675D1D30E811}"/>
              </a:ext>
            </a:extLst>
          </p:cNvPr>
          <p:cNvCxnSpPr>
            <a:cxnSpLocks/>
            <a:stCxn id="13" idx="3"/>
            <a:endCxn id="26" idx="1"/>
          </p:cNvCxnSpPr>
          <p:nvPr/>
        </p:nvCxnSpPr>
        <p:spPr>
          <a:xfrm flipV="1">
            <a:off x="8680162" y="2137572"/>
            <a:ext cx="401062" cy="410509"/>
          </a:xfrm>
          <a:prstGeom prst="straightConnector1">
            <a:avLst/>
          </a:prstGeom>
          <a:ln>
            <a:solidFill>
              <a:schemeClr val="accent2">
                <a:lumMod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397D4288-10AD-1A08-DE4D-D0B3151C1CCF}"/>
              </a:ext>
            </a:extLst>
          </p:cNvPr>
          <p:cNvSpPr txBox="1"/>
          <p:nvPr/>
        </p:nvSpPr>
        <p:spPr>
          <a:xfrm>
            <a:off x="9081224" y="1952906"/>
            <a:ext cx="2140528" cy="369332"/>
          </a:xfrm>
          <a:prstGeom prst="rect">
            <a:avLst/>
          </a:prstGeom>
          <a:noFill/>
        </p:spPr>
        <p:txBody>
          <a:bodyPr wrap="square">
            <a:spAutoFit/>
          </a:bodyPr>
          <a:lstStyle/>
          <a:p>
            <a:r>
              <a:rPr lang="en-GB" sz="1800" b="1" kern="0" dirty="0">
                <a:effectLst/>
                <a:latin typeface="Aptos" panose="020B0004020202020204" pitchFamily="34" charset="0"/>
                <a:ea typeface="Times New Roman" panose="02020603050405020304" pitchFamily="18" charset="0"/>
                <a:cs typeface="Times New Roman" panose="02020603050405020304" pitchFamily="18" charset="0"/>
              </a:rPr>
              <a:t>General taxation</a:t>
            </a:r>
            <a:endParaRPr lang="en-GB" dirty="0"/>
          </a:p>
        </p:txBody>
      </p:sp>
      <p:cxnSp>
        <p:nvCxnSpPr>
          <p:cNvPr id="27" name="Straight Arrow Connector 26">
            <a:extLst>
              <a:ext uri="{FF2B5EF4-FFF2-40B4-BE49-F238E27FC236}">
                <a16:creationId xmlns:a16="http://schemas.microsoft.com/office/drawing/2014/main" id="{52CEB892-0997-9549-90AF-86EF910CCABE}"/>
              </a:ext>
            </a:extLst>
          </p:cNvPr>
          <p:cNvCxnSpPr>
            <a:cxnSpLocks/>
            <a:stCxn id="13" idx="3"/>
          </p:cNvCxnSpPr>
          <p:nvPr/>
        </p:nvCxnSpPr>
        <p:spPr>
          <a:xfrm>
            <a:off x="8680162" y="2548081"/>
            <a:ext cx="515793" cy="0"/>
          </a:xfrm>
          <a:prstGeom prst="straightConnector1">
            <a:avLst/>
          </a:prstGeom>
          <a:ln>
            <a:solidFill>
              <a:schemeClr val="accent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C7FBB028-436F-05D2-810C-C6BAE305F376}"/>
              </a:ext>
            </a:extLst>
          </p:cNvPr>
          <p:cNvCxnSpPr>
            <a:cxnSpLocks/>
            <a:stCxn id="13" idx="3"/>
            <a:endCxn id="37" idx="1"/>
          </p:cNvCxnSpPr>
          <p:nvPr/>
        </p:nvCxnSpPr>
        <p:spPr>
          <a:xfrm>
            <a:off x="8680162" y="2548081"/>
            <a:ext cx="380280" cy="363857"/>
          </a:xfrm>
          <a:prstGeom prst="straightConnector1">
            <a:avLst/>
          </a:prstGeom>
          <a:ln>
            <a:solidFill>
              <a:schemeClr val="accent2">
                <a:lumMod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4DB16B91-EA46-F0FF-725F-EC9381810BBA}"/>
              </a:ext>
            </a:extLst>
          </p:cNvPr>
          <p:cNvSpPr txBox="1"/>
          <p:nvPr/>
        </p:nvSpPr>
        <p:spPr>
          <a:xfrm>
            <a:off x="9064336" y="2337932"/>
            <a:ext cx="6172200" cy="369332"/>
          </a:xfrm>
          <a:prstGeom prst="rect">
            <a:avLst/>
          </a:prstGeom>
          <a:noFill/>
        </p:spPr>
        <p:txBody>
          <a:bodyPr wrap="square">
            <a:spAutoFit/>
          </a:bodyPr>
          <a:lstStyle/>
          <a:p>
            <a:r>
              <a:rPr lang="en-GB" sz="1800" b="1" kern="0" dirty="0">
                <a:effectLst/>
                <a:latin typeface="Aptos" panose="020B0004020202020204" pitchFamily="34" charset="0"/>
                <a:ea typeface="Times New Roman" panose="02020603050405020304" pitchFamily="18" charset="0"/>
                <a:cs typeface="Times New Roman" panose="02020603050405020304" pitchFamily="18" charset="0"/>
              </a:rPr>
              <a:t> Payroll contributions </a:t>
            </a:r>
            <a:endParaRPr lang="en-GB" dirty="0"/>
          </a:p>
        </p:txBody>
      </p:sp>
      <p:sp>
        <p:nvSpPr>
          <p:cNvPr id="37" name="TextBox 36">
            <a:extLst>
              <a:ext uri="{FF2B5EF4-FFF2-40B4-BE49-F238E27FC236}">
                <a16:creationId xmlns:a16="http://schemas.microsoft.com/office/drawing/2014/main" id="{F1A22637-CE79-3029-0DE1-52058A5D6628}"/>
              </a:ext>
            </a:extLst>
          </p:cNvPr>
          <p:cNvSpPr txBox="1"/>
          <p:nvPr/>
        </p:nvSpPr>
        <p:spPr>
          <a:xfrm>
            <a:off x="9060442" y="2727272"/>
            <a:ext cx="3489285" cy="369332"/>
          </a:xfrm>
          <a:prstGeom prst="rect">
            <a:avLst/>
          </a:prstGeom>
          <a:noFill/>
        </p:spPr>
        <p:txBody>
          <a:bodyPr wrap="square">
            <a:spAutoFit/>
          </a:bodyPr>
          <a:lstStyle/>
          <a:p>
            <a:r>
              <a:rPr lang="en-GB" sz="1800" b="1" kern="0" dirty="0">
                <a:effectLst/>
                <a:latin typeface="Aptos" panose="020B0004020202020204" pitchFamily="34" charset="0"/>
                <a:ea typeface="Times New Roman" panose="02020603050405020304" pitchFamily="18" charset="0"/>
                <a:cs typeface="Times New Roman" panose="02020603050405020304" pitchFamily="18" charset="0"/>
              </a:rPr>
              <a:t>Premiums paid by individuals</a:t>
            </a:r>
            <a:endParaRPr lang="en-GB" dirty="0"/>
          </a:p>
        </p:txBody>
      </p:sp>
      <p:sp>
        <p:nvSpPr>
          <p:cNvPr id="41" name="Rectangle: Rounded Corners 40">
            <a:extLst>
              <a:ext uri="{FF2B5EF4-FFF2-40B4-BE49-F238E27FC236}">
                <a16:creationId xmlns:a16="http://schemas.microsoft.com/office/drawing/2014/main" id="{BFD0A342-9056-73A9-B7F5-B163BDE10D02}"/>
              </a:ext>
            </a:extLst>
          </p:cNvPr>
          <p:cNvSpPr/>
          <p:nvPr/>
        </p:nvSpPr>
        <p:spPr>
          <a:xfrm>
            <a:off x="7738189" y="4920237"/>
            <a:ext cx="4412247" cy="1197033"/>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2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T</a:t>
            </a:r>
            <a:r>
              <a:rPr lang="en-GB" sz="14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he NHI model usually mandates enrolment in the public plan to guarantee widespread coverage similar to Bismarck model. However, in some cases individuals may have a choice to opt out if they have alternative coverage</a:t>
            </a:r>
            <a:r>
              <a:rPr lang="en-GB" sz="14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a:t>
            </a:r>
            <a:endParaRPr lang="en-GB" dirty="0">
              <a:solidFill>
                <a:schemeClr val="tx1">
                  <a:lumMod val="95000"/>
                  <a:lumOff val="5000"/>
                </a:schemeClr>
              </a:solidFill>
            </a:endParaRPr>
          </a:p>
        </p:txBody>
      </p:sp>
      <p:sp>
        <p:nvSpPr>
          <p:cNvPr id="42" name="Rectangle: Rounded Corners 41">
            <a:extLst>
              <a:ext uri="{FF2B5EF4-FFF2-40B4-BE49-F238E27FC236}">
                <a16:creationId xmlns:a16="http://schemas.microsoft.com/office/drawing/2014/main" id="{5E79AC45-0DFC-34F3-BAE0-18EFDDFCF5A2}"/>
              </a:ext>
            </a:extLst>
          </p:cNvPr>
          <p:cNvSpPr/>
          <p:nvPr/>
        </p:nvSpPr>
        <p:spPr>
          <a:xfrm>
            <a:off x="1178584" y="5518753"/>
            <a:ext cx="4412247" cy="847236"/>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4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T</a:t>
            </a:r>
            <a:r>
              <a:rPr lang="en-GB" sz="14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he NHI model often allows for optional private insurance plans, these can offer additional benefits, choice of providers, or fast access to non-essential services.</a:t>
            </a:r>
            <a:endParaRPr lang="en-GB" dirty="0">
              <a:solidFill>
                <a:schemeClr val="tx1">
                  <a:lumMod val="95000"/>
                  <a:lumOff val="5000"/>
                </a:schemeClr>
              </a:solidFill>
            </a:endParaRPr>
          </a:p>
        </p:txBody>
      </p:sp>
      <p:sp>
        <p:nvSpPr>
          <p:cNvPr id="43" name="Rectangle: Rounded Corners 42">
            <a:extLst>
              <a:ext uri="{FF2B5EF4-FFF2-40B4-BE49-F238E27FC236}">
                <a16:creationId xmlns:a16="http://schemas.microsoft.com/office/drawing/2014/main" id="{1DDC14F7-E7A9-BF0D-9784-F11470E362BE}"/>
              </a:ext>
            </a:extLst>
          </p:cNvPr>
          <p:cNvSpPr/>
          <p:nvPr/>
        </p:nvSpPr>
        <p:spPr>
          <a:xfrm>
            <a:off x="69794" y="3322738"/>
            <a:ext cx="3748010" cy="1397623"/>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4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T</a:t>
            </a:r>
            <a:r>
              <a:rPr lang="en-GB" sz="14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he government plays a central role in regulating both public and private insurance plans. It sets standards for coverage, quality of care and cost control. It also monitors overall system performance and ensures financial sustainability. </a:t>
            </a:r>
            <a:endParaRPr lang="en-GB" dirty="0">
              <a:solidFill>
                <a:schemeClr val="tx1">
                  <a:lumMod val="95000"/>
                  <a:lumOff val="5000"/>
                </a:schemeClr>
              </a:solidFill>
            </a:endParaRPr>
          </a:p>
        </p:txBody>
      </p:sp>
      <p:sp>
        <p:nvSpPr>
          <p:cNvPr id="44" name="Rectangle: Rounded Corners 43">
            <a:extLst>
              <a:ext uri="{FF2B5EF4-FFF2-40B4-BE49-F238E27FC236}">
                <a16:creationId xmlns:a16="http://schemas.microsoft.com/office/drawing/2014/main" id="{6E3AE544-48EF-09B4-E891-E1932D9869B4}"/>
              </a:ext>
            </a:extLst>
          </p:cNvPr>
          <p:cNvSpPr/>
          <p:nvPr/>
        </p:nvSpPr>
        <p:spPr>
          <a:xfrm>
            <a:off x="53772" y="739949"/>
            <a:ext cx="4734641" cy="1347276"/>
          </a:xfrm>
          <a:prstGeom prst="roundRect">
            <a:avLst/>
          </a:prstGeom>
          <a:solidFill>
            <a:schemeClr val="accent2">
              <a:lumMod val="20000"/>
              <a:lumOff val="8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4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W</a:t>
            </a:r>
            <a:r>
              <a:rPr lang="en-GB" sz="14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hen individuals need healthcare, they typically access services through a network of public and private providers that are contracted with either the public plan or private insurance companies. Patients present their insurance cards, and most costs are covered minimising out-of-pockets expenses. </a:t>
            </a:r>
            <a:endPar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042827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6" grpId="0"/>
      <p:bldP spid="35" grpId="0"/>
      <p:bldP spid="37" grpId="0"/>
      <p:bldP spid="41" grpId="0" animBg="1"/>
      <p:bldP spid="42" grpId="0" animBg="1"/>
      <p:bldP spid="43" grpId="0" animBg="1"/>
      <p:bldP spid="4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DF86AC9E-5C2F-52E8-43AF-C118D36B9B94}"/>
              </a:ext>
            </a:extLst>
          </p:cNvPr>
          <p:cNvGraphicFramePr/>
          <p:nvPr>
            <p:extLst>
              <p:ext uri="{D42A27DB-BD31-4B8C-83A1-F6EECF244321}">
                <p14:modId xmlns:p14="http://schemas.microsoft.com/office/powerpoint/2010/main" val="1085325834"/>
              </p:ext>
            </p:extLst>
          </p:nvPr>
        </p:nvGraphicFramePr>
        <p:xfrm>
          <a:off x="169141" y="1154834"/>
          <a:ext cx="4797714" cy="4548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Graphic 13" descr="Badge 1 outline">
            <a:extLst>
              <a:ext uri="{FF2B5EF4-FFF2-40B4-BE49-F238E27FC236}">
                <a16:creationId xmlns:a16="http://schemas.microsoft.com/office/drawing/2014/main" id="{D8DC8245-28FD-8DF0-1336-18FE2DB01CB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38100" y="1565997"/>
            <a:ext cx="914400" cy="914400"/>
          </a:xfrm>
          <a:prstGeom prst="rect">
            <a:avLst/>
          </a:prstGeom>
        </p:spPr>
      </p:pic>
      <p:sp>
        <p:nvSpPr>
          <p:cNvPr id="2" name="Title 1">
            <a:extLst>
              <a:ext uri="{FF2B5EF4-FFF2-40B4-BE49-F238E27FC236}">
                <a16:creationId xmlns:a16="http://schemas.microsoft.com/office/drawing/2014/main" id="{3A4D0A70-16B8-176B-EF0D-FAA6182A6AD4}"/>
              </a:ext>
            </a:extLst>
          </p:cNvPr>
          <p:cNvSpPr>
            <a:spLocks noGrp="1"/>
          </p:cNvSpPr>
          <p:nvPr>
            <p:ph type="title"/>
          </p:nvPr>
        </p:nvSpPr>
        <p:spPr>
          <a:xfrm>
            <a:off x="841375" y="34852"/>
            <a:ext cx="3453245" cy="1325563"/>
          </a:xfrm>
        </p:spPr>
        <p:txBody>
          <a:bodyPr/>
          <a:lstStyle/>
          <a:p>
            <a:pPr algn="ctr"/>
            <a:r>
              <a:rPr lang="en-GB" b="1" dirty="0"/>
              <a:t>Strengths </a:t>
            </a:r>
          </a:p>
        </p:txBody>
      </p:sp>
      <p:sp>
        <p:nvSpPr>
          <p:cNvPr id="4" name="Footer Placeholder 3">
            <a:extLst>
              <a:ext uri="{FF2B5EF4-FFF2-40B4-BE49-F238E27FC236}">
                <a16:creationId xmlns:a16="http://schemas.microsoft.com/office/drawing/2014/main" id="{B9F28BB4-4166-3237-885D-FAB197ED761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D1D4C29-7DB5-14C5-5D52-CAF7A61A70C2}"/>
              </a:ext>
            </a:extLst>
          </p:cNvPr>
          <p:cNvSpPr>
            <a:spLocks noGrp="1"/>
          </p:cNvSpPr>
          <p:nvPr>
            <p:ph type="sldNum" sz="quarter" idx="12"/>
          </p:nvPr>
        </p:nvSpPr>
        <p:spPr/>
        <p:txBody>
          <a:bodyPr/>
          <a:lstStyle/>
          <a:p>
            <a:fld id="{6277AE45-38F1-43AC-A1C9-8D6D1D9D44E8}" type="slidenum">
              <a:rPr lang="en-GB" smtClean="0"/>
              <a:t>10</a:t>
            </a:fld>
            <a:endParaRPr lang="en-GB"/>
          </a:p>
        </p:txBody>
      </p:sp>
      <p:sp>
        <p:nvSpPr>
          <p:cNvPr id="6" name="Title 1">
            <a:extLst>
              <a:ext uri="{FF2B5EF4-FFF2-40B4-BE49-F238E27FC236}">
                <a16:creationId xmlns:a16="http://schemas.microsoft.com/office/drawing/2014/main" id="{138DAFC7-D514-977A-22C7-58709FC55EA9}"/>
              </a:ext>
            </a:extLst>
          </p:cNvPr>
          <p:cNvSpPr txBox="1">
            <a:spLocks/>
          </p:cNvSpPr>
          <p:nvPr/>
        </p:nvSpPr>
        <p:spPr>
          <a:xfrm>
            <a:off x="7617600" y="11942"/>
            <a:ext cx="34532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Challenges</a:t>
            </a:r>
            <a:r>
              <a:rPr lang="en-GB" dirty="0"/>
              <a:t> </a:t>
            </a:r>
          </a:p>
        </p:txBody>
      </p:sp>
      <p:pic>
        <p:nvPicPr>
          <p:cNvPr id="10" name="Graphic 9" descr="Badge 3 outline">
            <a:extLst>
              <a:ext uri="{FF2B5EF4-FFF2-40B4-BE49-F238E27FC236}">
                <a16:creationId xmlns:a16="http://schemas.microsoft.com/office/drawing/2014/main" id="{A5A16181-DD69-E588-0C36-5131C62E1CD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38100" y="4337483"/>
            <a:ext cx="914400" cy="914400"/>
          </a:xfrm>
          <a:prstGeom prst="rect">
            <a:avLst/>
          </a:prstGeom>
        </p:spPr>
      </p:pic>
      <p:pic>
        <p:nvPicPr>
          <p:cNvPr id="12" name="Graphic 11" descr="Badge outline">
            <a:extLst>
              <a:ext uri="{FF2B5EF4-FFF2-40B4-BE49-F238E27FC236}">
                <a16:creationId xmlns:a16="http://schemas.microsoft.com/office/drawing/2014/main" id="{4F568FBE-CBB9-DE46-F48A-451161818BF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86863" y="2971800"/>
            <a:ext cx="914400" cy="914400"/>
          </a:xfrm>
          <a:prstGeom prst="rect">
            <a:avLst/>
          </a:prstGeom>
        </p:spPr>
      </p:pic>
      <p:graphicFrame>
        <p:nvGraphicFramePr>
          <p:cNvPr id="15" name="Diagram 14">
            <a:extLst>
              <a:ext uri="{FF2B5EF4-FFF2-40B4-BE49-F238E27FC236}">
                <a16:creationId xmlns:a16="http://schemas.microsoft.com/office/drawing/2014/main" id="{2DEBC52D-D6FE-50B2-1407-4655C32C7A94}"/>
              </a:ext>
            </a:extLst>
          </p:cNvPr>
          <p:cNvGraphicFramePr/>
          <p:nvPr>
            <p:extLst>
              <p:ext uri="{D42A27DB-BD31-4B8C-83A1-F6EECF244321}">
                <p14:modId xmlns:p14="http://schemas.microsoft.com/office/powerpoint/2010/main" val="3096307620"/>
              </p:ext>
            </p:extLst>
          </p:nvPr>
        </p:nvGraphicFramePr>
        <p:xfrm>
          <a:off x="6513763" y="1154834"/>
          <a:ext cx="5453677" cy="454833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7" name="Graphic 16" descr="Badge 3 outline">
            <a:extLst>
              <a:ext uri="{FF2B5EF4-FFF2-40B4-BE49-F238E27FC236}">
                <a16:creationId xmlns:a16="http://schemas.microsoft.com/office/drawing/2014/main" id="{A32149BC-0DAB-1868-66D8-A4B1D030AA68}"/>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03200" y="4337483"/>
            <a:ext cx="914400" cy="914400"/>
          </a:xfrm>
          <a:prstGeom prst="rect">
            <a:avLst/>
          </a:prstGeom>
        </p:spPr>
      </p:pic>
      <p:pic>
        <p:nvPicPr>
          <p:cNvPr id="19" name="Graphic 18" descr="Badge outline">
            <a:extLst>
              <a:ext uri="{FF2B5EF4-FFF2-40B4-BE49-F238E27FC236}">
                <a16:creationId xmlns:a16="http://schemas.microsoft.com/office/drawing/2014/main" id="{303D47E0-FD05-A32E-801D-E9C03F3CFE1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056490" y="2976327"/>
            <a:ext cx="914400" cy="914400"/>
          </a:xfrm>
          <a:prstGeom prst="rect">
            <a:avLst/>
          </a:prstGeom>
        </p:spPr>
      </p:pic>
      <p:pic>
        <p:nvPicPr>
          <p:cNvPr id="21" name="Graphic 20" descr="Badge 1 outline">
            <a:extLst>
              <a:ext uri="{FF2B5EF4-FFF2-40B4-BE49-F238E27FC236}">
                <a16:creationId xmlns:a16="http://schemas.microsoft.com/office/drawing/2014/main" id="{2B2718F1-4377-C304-45D1-515C2DF143A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03200" y="1585442"/>
            <a:ext cx="914400" cy="914400"/>
          </a:xfrm>
          <a:prstGeom prst="rect">
            <a:avLst/>
          </a:prstGeom>
        </p:spPr>
      </p:pic>
      <p:pic>
        <p:nvPicPr>
          <p:cNvPr id="22" name="Picture 21" descr="A black and yellow logo&#10;&#10;Description automatically generated">
            <a:extLst>
              <a:ext uri="{FF2B5EF4-FFF2-40B4-BE49-F238E27FC236}">
                <a16:creationId xmlns:a16="http://schemas.microsoft.com/office/drawing/2014/main" id="{A098EAF5-FC7A-7F49-2ECE-79EA710AA51C}"/>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pic>
        <p:nvPicPr>
          <p:cNvPr id="23" name="Content Placeholder 6" descr="A red maple leaf on a white background&#10;&#10;Description automatically generated">
            <a:extLst>
              <a:ext uri="{FF2B5EF4-FFF2-40B4-BE49-F238E27FC236}">
                <a16:creationId xmlns:a16="http://schemas.microsoft.com/office/drawing/2014/main" id="{6B0398E7-3900-CCD9-BA73-4E3DC0101CBB}"/>
              </a:ext>
            </a:extLst>
          </p:cNvPr>
          <p:cNvPicPr>
            <a:picLocks noGrp="1" noChangeAspect="1"/>
          </p:cNvPicPr>
          <p:nvPr>
            <p:ph idx="1"/>
          </p:nvPr>
        </p:nvPicPr>
        <p:blipFill>
          <a:blip r:embed="rId19">
            <a:alphaModFix amt="20000"/>
            <a:extLst>
              <a:ext uri="{28A0092B-C50C-407E-A947-70E740481C1C}">
                <a14:useLocalDpi xmlns:a14="http://schemas.microsoft.com/office/drawing/2010/main" val="0"/>
              </a:ext>
              <a:ext uri="{837473B0-CC2E-450A-ABE3-18F120FF3D39}">
                <a1611:picAttrSrcUrl xmlns:a1611="http://schemas.microsoft.com/office/drawing/2016/11/main" r:id="rId20"/>
              </a:ext>
            </a:extLst>
          </a:blip>
          <a:stretch>
            <a:fillRect/>
          </a:stretch>
        </p:blipFill>
        <p:spPr>
          <a:xfrm>
            <a:off x="3880337" y="-1"/>
            <a:ext cx="3719945" cy="1859973"/>
          </a:xfrm>
        </p:spPr>
      </p:pic>
      <p:sp>
        <p:nvSpPr>
          <p:cNvPr id="24" name="Title 1">
            <a:extLst>
              <a:ext uri="{FF2B5EF4-FFF2-40B4-BE49-F238E27FC236}">
                <a16:creationId xmlns:a16="http://schemas.microsoft.com/office/drawing/2014/main" id="{862647D3-F9AC-A236-8719-33D29B2A6799}"/>
              </a:ext>
            </a:extLst>
          </p:cNvPr>
          <p:cNvSpPr txBox="1">
            <a:spLocks/>
          </p:cNvSpPr>
          <p:nvPr/>
        </p:nvSpPr>
        <p:spPr>
          <a:xfrm>
            <a:off x="3880337" y="136525"/>
            <a:ext cx="3719945" cy="146959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t>National Health </a:t>
            </a:r>
            <a:br>
              <a:rPr lang="en-GB" sz="2400" b="1" dirty="0"/>
            </a:br>
            <a:r>
              <a:rPr lang="en-GB" sz="2400" b="1" dirty="0"/>
              <a:t>Insurance </a:t>
            </a:r>
            <a:br>
              <a:rPr lang="en-GB" sz="2400" b="1" dirty="0"/>
            </a:br>
            <a:r>
              <a:rPr lang="en-GB" sz="2400" b="1" dirty="0"/>
              <a:t>Model</a:t>
            </a:r>
          </a:p>
        </p:txBody>
      </p:sp>
    </p:spTree>
    <p:extLst>
      <p:ext uri="{BB962C8B-B14F-4D97-AF65-F5344CB8AC3E}">
        <p14:creationId xmlns:p14="http://schemas.microsoft.com/office/powerpoint/2010/main" val="2238938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ooter Placeholder 3">
            <a:extLst>
              <a:ext uri="{FF2B5EF4-FFF2-40B4-BE49-F238E27FC236}">
                <a16:creationId xmlns:a16="http://schemas.microsoft.com/office/drawing/2014/main" id="{FF88D48D-5170-348E-0F41-AECDB7BF7AA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5" name="Slide Number Placeholder 4">
            <a:extLst>
              <a:ext uri="{FF2B5EF4-FFF2-40B4-BE49-F238E27FC236}">
                <a16:creationId xmlns:a16="http://schemas.microsoft.com/office/drawing/2014/main" id="{EDD566CD-B505-CCAD-4BFD-3ABF19DFCBBE}"/>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6277AE45-38F1-43AC-A1C9-8D6D1D9D44E8}" type="slidenum">
              <a:rPr lang="en-US" smtClean="0">
                <a:solidFill>
                  <a:schemeClr val="tx1">
                    <a:tint val="75000"/>
                  </a:schemeClr>
                </a:solidFill>
              </a:rPr>
              <a:pPr>
                <a:spcAft>
                  <a:spcPts val="600"/>
                </a:spcAft>
              </a:pPr>
              <a:t>11</a:t>
            </a:fld>
            <a:endParaRPr lang="en-US">
              <a:solidFill>
                <a:schemeClr val="tx1">
                  <a:tint val="75000"/>
                </a:schemeClr>
              </a:solidFill>
            </a:endParaRPr>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National Health Insurance Model : The Key to a Sustainable Healthcare System? #healthsystem">
            <a:hlinkClick r:id="" action="ppaction://media"/>
            <a:extLst>
              <a:ext uri="{FF2B5EF4-FFF2-40B4-BE49-F238E27FC236}">
                <a16:creationId xmlns:a16="http://schemas.microsoft.com/office/drawing/2014/main" id="{448E81F8-EB30-09B5-9C46-5C3B70562339}"/>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ack and yellow logo&#10;&#10;Description automatically generated">
            <a:extLst>
              <a:ext uri="{FF2B5EF4-FFF2-40B4-BE49-F238E27FC236}">
                <a16:creationId xmlns:a16="http://schemas.microsoft.com/office/drawing/2014/main" id="{A2186EE6-CC21-0549-4F36-097E8CE525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99" y="5900937"/>
            <a:ext cx="1722715" cy="957063"/>
          </a:xfrm>
          <a:prstGeom prst="rect">
            <a:avLst/>
          </a:prstGeom>
        </p:spPr>
      </p:pic>
    </p:spTree>
    <p:extLst>
      <p:ext uri="{BB962C8B-B14F-4D97-AF65-F5344CB8AC3E}">
        <p14:creationId xmlns:p14="http://schemas.microsoft.com/office/powerpoint/2010/main" val="2529038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lag with stars and stripes&#10;&#10;Description automatically generated">
            <a:extLst>
              <a:ext uri="{FF2B5EF4-FFF2-40B4-BE49-F238E27FC236}">
                <a16:creationId xmlns:a16="http://schemas.microsoft.com/office/drawing/2014/main" id="{2076157C-F3BA-B1FD-3C03-7174A42B1F9B}"/>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3262746" cy="1236518"/>
          </a:xfrm>
          <a:prstGeom prst="rect">
            <a:avLst/>
          </a:prstGeom>
        </p:spPr>
      </p:pic>
      <p:sp>
        <p:nvSpPr>
          <p:cNvPr id="2" name="Title 1">
            <a:extLst>
              <a:ext uri="{FF2B5EF4-FFF2-40B4-BE49-F238E27FC236}">
                <a16:creationId xmlns:a16="http://schemas.microsoft.com/office/drawing/2014/main" id="{2664F5AA-A250-EC5A-E4CC-ED81DD59E259}"/>
              </a:ext>
            </a:extLst>
          </p:cNvPr>
          <p:cNvSpPr>
            <a:spLocks noGrp="1"/>
          </p:cNvSpPr>
          <p:nvPr>
            <p:ph type="title"/>
          </p:nvPr>
        </p:nvSpPr>
        <p:spPr>
          <a:xfrm>
            <a:off x="0" y="286868"/>
            <a:ext cx="4540827" cy="662782"/>
          </a:xfrm>
        </p:spPr>
        <p:txBody>
          <a:bodyPr>
            <a:noAutofit/>
          </a:bodyPr>
          <a:lstStyle/>
          <a:p>
            <a:r>
              <a:rPr lang="en-GB" altLang="en-US" sz="2400" b="1" dirty="0">
                <a:solidFill>
                  <a:schemeClr val="tx1">
                    <a:lumMod val="95000"/>
                    <a:lumOff val="5000"/>
                  </a:schemeClr>
                </a:solidFill>
              </a:rPr>
              <a:t>Private Insurance Model</a:t>
            </a:r>
            <a:endParaRPr lang="en-GB" sz="2400" b="1" dirty="0"/>
          </a:p>
        </p:txBody>
      </p:sp>
      <p:sp>
        <p:nvSpPr>
          <p:cNvPr id="7" name="Footer Placeholder 6">
            <a:extLst>
              <a:ext uri="{FF2B5EF4-FFF2-40B4-BE49-F238E27FC236}">
                <a16:creationId xmlns:a16="http://schemas.microsoft.com/office/drawing/2014/main" id="{19DBC625-F273-2517-6F3F-D4B55CC554DA}"/>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1D0B80E5-8E28-04A7-31B5-88939BEBC534}"/>
              </a:ext>
            </a:extLst>
          </p:cNvPr>
          <p:cNvSpPr>
            <a:spLocks noGrp="1"/>
          </p:cNvSpPr>
          <p:nvPr>
            <p:ph type="sldNum" sz="quarter" idx="12"/>
          </p:nvPr>
        </p:nvSpPr>
        <p:spPr/>
        <p:txBody>
          <a:bodyPr/>
          <a:lstStyle/>
          <a:p>
            <a:fld id="{6277AE45-38F1-43AC-A1C9-8D6D1D9D44E8}" type="slidenum">
              <a:rPr lang="en-GB" smtClean="0"/>
              <a:t>12</a:t>
            </a:fld>
            <a:endParaRPr lang="en-GB" dirty="0"/>
          </a:p>
        </p:txBody>
      </p:sp>
      <p:sp>
        <p:nvSpPr>
          <p:cNvPr id="4" name="TextBox 3">
            <a:extLst>
              <a:ext uri="{FF2B5EF4-FFF2-40B4-BE49-F238E27FC236}">
                <a16:creationId xmlns:a16="http://schemas.microsoft.com/office/drawing/2014/main" id="{C61392CD-38DB-6A2E-C9A3-842D9F5D9657}"/>
              </a:ext>
            </a:extLst>
          </p:cNvPr>
          <p:cNvSpPr txBox="1"/>
          <p:nvPr/>
        </p:nvSpPr>
        <p:spPr>
          <a:xfrm>
            <a:off x="6360968" y="156594"/>
            <a:ext cx="6141026" cy="923330"/>
          </a:xfrm>
          <a:prstGeom prst="rect">
            <a:avLst/>
          </a:prstGeom>
          <a:noFill/>
        </p:spPr>
        <p:txBody>
          <a:bodyPr wrap="square">
            <a:spAutoFit/>
          </a:bodyPr>
          <a:lstStyle/>
          <a:p>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The U.S. is one of few countries that provide care non uniformly, in four different ways depending on the patient population in consideration</a:t>
            </a:r>
            <a:endParaRPr lang="en-GB" dirty="0"/>
          </a:p>
        </p:txBody>
      </p:sp>
      <p:sp>
        <p:nvSpPr>
          <p:cNvPr id="9" name="TextBox 8">
            <a:extLst>
              <a:ext uri="{FF2B5EF4-FFF2-40B4-BE49-F238E27FC236}">
                <a16:creationId xmlns:a16="http://schemas.microsoft.com/office/drawing/2014/main" id="{BAB63F1F-4F9C-50FA-5CEE-0F186C61E68D}"/>
              </a:ext>
            </a:extLst>
          </p:cNvPr>
          <p:cNvSpPr txBox="1"/>
          <p:nvPr/>
        </p:nvSpPr>
        <p:spPr>
          <a:xfrm>
            <a:off x="3728605" y="433593"/>
            <a:ext cx="2632363" cy="369332"/>
          </a:xfrm>
          <a:prstGeom prst="rect">
            <a:avLst/>
          </a:prstGeom>
          <a:solidFill>
            <a:srgbClr val="FFC000"/>
          </a:solidFill>
        </p:spPr>
        <p:txBody>
          <a:bodyPr wrap="square">
            <a:spAutoFit/>
          </a:bodyPr>
          <a:lstStyle/>
          <a:p>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Hodgepodge system </a:t>
            </a:r>
            <a:endParaRPr lang="en-GB" dirty="0"/>
          </a:p>
        </p:txBody>
      </p:sp>
      <p:pic>
        <p:nvPicPr>
          <p:cNvPr id="10" name="Picture 9" descr="A black and yellow logo&#10;&#10;Description automatically generated">
            <a:extLst>
              <a:ext uri="{FF2B5EF4-FFF2-40B4-BE49-F238E27FC236}">
                <a16:creationId xmlns:a16="http://schemas.microsoft.com/office/drawing/2014/main" id="{C1A5507B-4E53-6587-17DB-3FFDD12F6F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99" y="5900937"/>
            <a:ext cx="1722715" cy="957063"/>
          </a:xfrm>
          <a:prstGeom prst="rect">
            <a:avLst/>
          </a:prstGeom>
        </p:spPr>
      </p:pic>
      <p:pic>
        <p:nvPicPr>
          <p:cNvPr id="12" name="Picture 11" descr="A cartoon of a soldier saluting&#10;&#10;Description automatically generated">
            <a:extLst>
              <a:ext uri="{FF2B5EF4-FFF2-40B4-BE49-F238E27FC236}">
                <a16:creationId xmlns:a16="http://schemas.microsoft.com/office/drawing/2014/main" id="{C0F157AD-FD22-48E2-1623-E0B78BFC6E8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36865" y="1764720"/>
            <a:ext cx="853581" cy="957063"/>
          </a:xfrm>
          <a:prstGeom prst="rect">
            <a:avLst/>
          </a:prstGeom>
        </p:spPr>
      </p:pic>
      <p:sp>
        <p:nvSpPr>
          <p:cNvPr id="13" name="TextBox 12">
            <a:extLst>
              <a:ext uri="{FF2B5EF4-FFF2-40B4-BE49-F238E27FC236}">
                <a16:creationId xmlns:a16="http://schemas.microsoft.com/office/drawing/2014/main" id="{C00092FB-5D17-BC3F-9FFF-DFA62B55D10A}"/>
              </a:ext>
            </a:extLst>
          </p:cNvPr>
          <p:cNvSpPr txBox="1"/>
          <p:nvPr/>
        </p:nvSpPr>
        <p:spPr>
          <a:xfrm>
            <a:off x="629459" y="1418574"/>
            <a:ext cx="1303242" cy="369332"/>
          </a:xfrm>
          <a:prstGeom prst="rect">
            <a:avLst/>
          </a:prstGeom>
          <a:noFill/>
        </p:spPr>
        <p:txBody>
          <a:bodyPr wrap="none" rtlCol="0">
            <a:spAutoFit/>
          </a:bodyPr>
          <a:lstStyle/>
          <a:p>
            <a:r>
              <a:rPr lang="en-GB" b="1" dirty="0"/>
              <a:t>VETERANS</a:t>
            </a:r>
          </a:p>
        </p:txBody>
      </p:sp>
      <p:pic>
        <p:nvPicPr>
          <p:cNvPr id="15" name="Picture 14" descr="A group of old people&#10;&#10;Description automatically generated">
            <a:extLst>
              <a:ext uri="{FF2B5EF4-FFF2-40B4-BE49-F238E27FC236}">
                <a16:creationId xmlns:a16="http://schemas.microsoft.com/office/drawing/2014/main" id="{B166C212-C3FC-CDD2-7235-08CF49E706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176818" y="1764720"/>
            <a:ext cx="1384995" cy="923330"/>
          </a:xfrm>
          <a:prstGeom prst="rect">
            <a:avLst/>
          </a:prstGeom>
        </p:spPr>
      </p:pic>
      <p:sp>
        <p:nvSpPr>
          <p:cNvPr id="16" name="TextBox 15">
            <a:extLst>
              <a:ext uri="{FF2B5EF4-FFF2-40B4-BE49-F238E27FC236}">
                <a16:creationId xmlns:a16="http://schemas.microsoft.com/office/drawing/2014/main" id="{DECB35CC-04C4-EBB4-4531-87BDDFAF079D}"/>
              </a:ext>
            </a:extLst>
          </p:cNvPr>
          <p:cNvSpPr txBox="1"/>
          <p:nvPr/>
        </p:nvSpPr>
        <p:spPr>
          <a:xfrm>
            <a:off x="2911107" y="1397023"/>
            <a:ext cx="2091470" cy="369332"/>
          </a:xfrm>
          <a:prstGeom prst="rect">
            <a:avLst/>
          </a:prstGeom>
          <a:noFill/>
        </p:spPr>
        <p:txBody>
          <a:bodyPr wrap="none" rtlCol="0">
            <a:spAutoFit/>
          </a:bodyPr>
          <a:lstStyle/>
          <a:p>
            <a:r>
              <a:rPr lang="en-GB" b="1" dirty="0"/>
              <a:t>CITIZENS OVER 65</a:t>
            </a:r>
          </a:p>
        </p:txBody>
      </p:sp>
      <p:pic>
        <p:nvPicPr>
          <p:cNvPr id="18" name="Picture 17" descr="A group of people standing together&#10;&#10;Description automatically generated">
            <a:extLst>
              <a:ext uri="{FF2B5EF4-FFF2-40B4-BE49-F238E27FC236}">
                <a16:creationId xmlns:a16="http://schemas.microsoft.com/office/drawing/2014/main" id="{8F5CFF5E-5975-15A0-C781-58B5B138D26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138533" y="1906852"/>
            <a:ext cx="1642753" cy="808782"/>
          </a:xfrm>
          <a:prstGeom prst="rect">
            <a:avLst/>
          </a:prstGeom>
        </p:spPr>
      </p:pic>
      <p:sp>
        <p:nvSpPr>
          <p:cNvPr id="19" name="TextBox 18">
            <a:extLst>
              <a:ext uri="{FF2B5EF4-FFF2-40B4-BE49-F238E27FC236}">
                <a16:creationId xmlns:a16="http://schemas.microsoft.com/office/drawing/2014/main" id="{04B4B0A3-1629-892F-D4D3-F96F23BF990B}"/>
              </a:ext>
            </a:extLst>
          </p:cNvPr>
          <p:cNvSpPr txBox="1"/>
          <p:nvPr/>
        </p:nvSpPr>
        <p:spPr>
          <a:xfrm>
            <a:off x="5783951" y="1413000"/>
            <a:ext cx="2512226" cy="369332"/>
          </a:xfrm>
          <a:prstGeom prst="rect">
            <a:avLst/>
          </a:prstGeom>
          <a:noFill/>
        </p:spPr>
        <p:txBody>
          <a:bodyPr wrap="none" rtlCol="0">
            <a:spAutoFit/>
          </a:bodyPr>
          <a:lstStyle/>
          <a:p>
            <a:r>
              <a:rPr lang="en-GB" b="1" dirty="0"/>
              <a:t>UNINSURED CITIZENS</a:t>
            </a:r>
          </a:p>
        </p:txBody>
      </p:sp>
      <p:pic>
        <p:nvPicPr>
          <p:cNvPr id="21" name="Picture 20" descr="A group of people standing together&#10;&#10;Description automatically generated">
            <a:extLst>
              <a:ext uri="{FF2B5EF4-FFF2-40B4-BE49-F238E27FC236}">
                <a16:creationId xmlns:a16="http://schemas.microsoft.com/office/drawing/2014/main" id="{914EA198-45B5-090E-4F6B-FA7A0B8098A6}"/>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0088040" y="1757224"/>
            <a:ext cx="1265760" cy="923330"/>
          </a:xfrm>
          <a:prstGeom prst="rect">
            <a:avLst/>
          </a:prstGeom>
        </p:spPr>
      </p:pic>
      <p:sp>
        <p:nvSpPr>
          <p:cNvPr id="22" name="TextBox 21">
            <a:extLst>
              <a:ext uri="{FF2B5EF4-FFF2-40B4-BE49-F238E27FC236}">
                <a16:creationId xmlns:a16="http://schemas.microsoft.com/office/drawing/2014/main" id="{3EE91A88-87E5-4922-7E23-23D2ECBF1B75}"/>
              </a:ext>
            </a:extLst>
          </p:cNvPr>
          <p:cNvSpPr txBox="1"/>
          <p:nvPr/>
        </p:nvSpPr>
        <p:spPr>
          <a:xfrm>
            <a:off x="9469846" y="1398023"/>
            <a:ext cx="2283702" cy="369332"/>
          </a:xfrm>
          <a:prstGeom prst="rect">
            <a:avLst/>
          </a:prstGeom>
          <a:noFill/>
        </p:spPr>
        <p:txBody>
          <a:bodyPr wrap="none" rtlCol="0">
            <a:spAutoFit/>
          </a:bodyPr>
          <a:lstStyle/>
          <a:p>
            <a:r>
              <a:rPr lang="en-GB" b="1" dirty="0"/>
              <a:t>WORKING CITIZENS</a:t>
            </a:r>
          </a:p>
        </p:txBody>
      </p:sp>
      <p:sp>
        <p:nvSpPr>
          <p:cNvPr id="23" name="Rectangle: Rounded Corners 22">
            <a:extLst>
              <a:ext uri="{FF2B5EF4-FFF2-40B4-BE49-F238E27FC236}">
                <a16:creationId xmlns:a16="http://schemas.microsoft.com/office/drawing/2014/main" id="{9A58781F-F541-1873-105E-EAB6E1E9A0B0}"/>
              </a:ext>
            </a:extLst>
          </p:cNvPr>
          <p:cNvSpPr/>
          <p:nvPr/>
        </p:nvSpPr>
        <p:spPr>
          <a:xfrm>
            <a:off x="55132" y="2651751"/>
            <a:ext cx="2389909" cy="3406149"/>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kern="0" dirty="0">
                <a:solidFill>
                  <a:schemeClr val="tx1">
                    <a:lumMod val="95000"/>
                    <a:lumOff val="5000"/>
                  </a:schemeClr>
                </a:solidFill>
                <a:latin typeface="Aptos" panose="020B0004020202020204" pitchFamily="34" charset="0"/>
                <a:ea typeface="Times New Roman" panose="02020603050405020304" pitchFamily="18" charset="0"/>
                <a:cs typeface="Times New Roman" panose="02020603050405020304" pitchFamily="18" charset="0"/>
              </a:rPr>
              <a:t>T</a:t>
            </a:r>
            <a:r>
              <a:rPr lang="en-GB" sz="16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he Veterans Health Administration (</a:t>
            </a:r>
            <a:r>
              <a:rPr lang="en-GB" sz="1600" b="1"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VHA</a:t>
            </a:r>
            <a:r>
              <a:rPr lang="en-GB" sz="1600" kern="0" dirty="0">
                <a:solidFill>
                  <a:schemeClr val="tx1">
                    <a:lumMod val="95000"/>
                    <a:lumOff val="5000"/>
                  </a:schemeClr>
                </a:solidFill>
                <a:effectLst/>
                <a:latin typeface="Aptos" panose="020B0004020202020204" pitchFamily="34" charset="0"/>
                <a:ea typeface="Times New Roman" panose="02020603050405020304" pitchFamily="18" charset="0"/>
                <a:cs typeface="Times New Roman" panose="02020603050405020304" pitchFamily="18" charset="0"/>
              </a:rPr>
              <a:t>) is a government-funded and government-managed vehicle that treats veterans at government-owned under the service of government-employed doctors. </a:t>
            </a:r>
            <a:endParaRPr lang="en-GB" sz="1600" dirty="0">
              <a:solidFill>
                <a:schemeClr val="tx1">
                  <a:lumMod val="95000"/>
                  <a:lumOff val="5000"/>
                </a:schemeClr>
              </a:solidFill>
            </a:endParaRPr>
          </a:p>
        </p:txBody>
      </p:sp>
      <p:sp>
        <p:nvSpPr>
          <p:cNvPr id="26" name="Rectangle: Rounded Corners 25">
            <a:extLst>
              <a:ext uri="{FF2B5EF4-FFF2-40B4-BE49-F238E27FC236}">
                <a16:creationId xmlns:a16="http://schemas.microsoft.com/office/drawing/2014/main" id="{21E091F6-58F4-3CAA-6808-8F6C5EE5BD79}"/>
              </a:ext>
            </a:extLst>
          </p:cNvPr>
          <p:cNvSpPr/>
          <p:nvPr/>
        </p:nvSpPr>
        <p:spPr>
          <a:xfrm>
            <a:off x="2654877" y="2651750"/>
            <a:ext cx="2389909" cy="3499668"/>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kern="0" dirty="0">
                <a:solidFill>
                  <a:schemeClr val="tx1">
                    <a:lumMod val="95000"/>
                    <a:lumOff val="5000"/>
                  </a:schemeClr>
                </a:solidFill>
                <a:effectLst/>
                <a:ea typeface="Times New Roman" panose="02020603050405020304" pitchFamily="18" charset="0"/>
                <a:cs typeface="Times New Roman" panose="02020603050405020304" pitchFamily="18" charset="0"/>
              </a:rPr>
              <a:t>These citizens receive care in a National Health Insurance model-like as found in Canada. Manifesting in the form of </a:t>
            </a:r>
            <a:r>
              <a:rPr lang="en-GB" sz="1500" b="1" kern="0" dirty="0">
                <a:solidFill>
                  <a:schemeClr val="tx1">
                    <a:lumMod val="95000"/>
                    <a:lumOff val="5000"/>
                  </a:schemeClr>
                </a:solidFill>
                <a:effectLst/>
                <a:ea typeface="Times New Roman" panose="02020603050405020304" pitchFamily="18" charset="0"/>
                <a:cs typeface="Times New Roman" panose="02020603050405020304" pitchFamily="18" charset="0"/>
              </a:rPr>
              <a:t>Medicare</a:t>
            </a:r>
            <a:r>
              <a:rPr lang="en-GB" sz="1500" kern="0" dirty="0">
                <a:solidFill>
                  <a:schemeClr val="tx1">
                    <a:lumMod val="95000"/>
                    <a:lumOff val="5000"/>
                  </a:schemeClr>
                </a:solidFill>
                <a:effectLst/>
                <a:ea typeface="Times New Roman" panose="02020603050405020304" pitchFamily="18" charset="0"/>
                <a:cs typeface="Times New Roman" panose="02020603050405020304" pitchFamily="18" charset="0"/>
              </a:rPr>
              <a:t>, the government pays for the healthcare costs of the elderly, people under 65 with certain disabilities, and people of all ages with end-stage renal disease. </a:t>
            </a:r>
            <a:endParaRPr lang="en-GB" sz="1600" dirty="0">
              <a:solidFill>
                <a:schemeClr val="tx1">
                  <a:lumMod val="95000"/>
                  <a:lumOff val="5000"/>
                </a:schemeClr>
              </a:solidFill>
            </a:endParaRPr>
          </a:p>
        </p:txBody>
      </p:sp>
      <p:sp>
        <p:nvSpPr>
          <p:cNvPr id="29" name="Rectangle: Rounded Corners 28">
            <a:extLst>
              <a:ext uri="{FF2B5EF4-FFF2-40B4-BE49-F238E27FC236}">
                <a16:creationId xmlns:a16="http://schemas.microsoft.com/office/drawing/2014/main" id="{343100F8-AF78-747F-ECED-8FFE4CCEEC26}"/>
              </a:ext>
            </a:extLst>
          </p:cNvPr>
          <p:cNvSpPr/>
          <p:nvPr/>
        </p:nvSpPr>
        <p:spPr>
          <a:xfrm>
            <a:off x="5254622" y="2651750"/>
            <a:ext cx="3598718" cy="3499668"/>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kern="0" dirty="0">
                <a:solidFill>
                  <a:schemeClr val="tx1">
                    <a:lumMod val="95000"/>
                    <a:lumOff val="5000"/>
                  </a:schemeClr>
                </a:solidFill>
                <a:effectLst/>
                <a:ea typeface="Times New Roman" panose="02020603050405020304" pitchFamily="18" charset="0"/>
                <a:cs typeface="Times New Roman" panose="02020603050405020304" pitchFamily="18" charset="0"/>
              </a:rPr>
              <a:t>With 30 million Americans uninsured, U.S. happens to be the only developed country that lacks a system of universal health coverage. The reality is that medical emergencies strike when last expected, and in such scenarios, many Americans are forced to potentially face financial ruin in their effort to seek care. Expanding coverage remains one of the biggest healthcare challenge, but the politicization of care and the doctrine of American exceptionalism often prevents any meaningful conversation about healthcare reform from taking place. </a:t>
            </a:r>
            <a:endParaRPr lang="en-GB" sz="1400" dirty="0">
              <a:solidFill>
                <a:schemeClr val="tx1">
                  <a:lumMod val="95000"/>
                  <a:lumOff val="5000"/>
                </a:schemeClr>
              </a:solidFill>
            </a:endParaRPr>
          </a:p>
        </p:txBody>
      </p:sp>
      <p:sp>
        <p:nvSpPr>
          <p:cNvPr id="30" name="Rectangle: Rounded Corners 29">
            <a:extLst>
              <a:ext uri="{FF2B5EF4-FFF2-40B4-BE49-F238E27FC236}">
                <a16:creationId xmlns:a16="http://schemas.microsoft.com/office/drawing/2014/main" id="{A478FF74-1A2E-B6F7-6E21-FC5DE45D99DE}"/>
              </a:ext>
            </a:extLst>
          </p:cNvPr>
          <p:cNvSpPr/>
          <p:nvPr/>
        </p:nvSpPr>
        <p:spPr>
          <a:xfrm>
            <a:off x="9063175" y="2634575"/>
            <a:ext cx="3097045" cy="351684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kern="0" dirty="0">
                <a:solidFill>
                  <a:schemeClr val="tx1">
                    <a:lumMod val="95000"/>
                    <a:lumOff val="5000"/>
                  </a:schemeClr>
                </a:solidFill>
                <a:ea typeface="Times New Roman" panose="02020603050405020304" pitchFamily="18" charset="0"/>
                <a:cs typeface="Times New Roman" panose="02020603050405020304" pitchFamily="18" charset="0"/>
              </a:rPr>
              <a:t>F</a:t>
            </a:r>
            <a:r>
              <a:rPr lang="en-GB" sz="1400" kern="0" dirty="0">
                <a:solidFill>
                  <a:schemeClr val="tx1">
                    <a:lumMod val="95000"/>
                    <a:lumOff val="5000"/>
                  </a:schemeClr>
                </a:solidFill>
                <a:effectLst/>
                <a:ea typeface="Times New Roman" panose="02020603050405020304" pitchFamily="18" charset="0"/>
                <a:cs typeface="Times New Roman" panose="02020603050405020304" pitchFamily="18" charset="0"/>
              </a:rPr>
              <a:t>or most US citizen, health insurance is provided in a Bismark-like fashion, with insurance linked to one-s employment status in a manner that is similar to the system in Germany. Under the theoretical model, insurance companies are required to be non-profit and every citizen is supposed to be covered. This is not the case in the United States, where the insurance companies have the history of marginalising those with pre-existing conditions from being covered and are profit-driven.  </a:t>
            </a:r>
            <a:endParaRPr lang="en-GB" sz="1400" dirty="0">
              <a:solidFill>
                <a:schemeClr val="tx1">
                  <a:lumMod val="95000"/>
                  <a:lumOff val="5000"/>
                </a:schemeClr>
              </a:solidFill>
            </a:endParaRPr>
          </a:p>
        </p:txBody>
      </p:sp>
    </p:spTree>
    <p:extLst>
      <p:ext uri="{BB962C8B-B14F-4D97-AF65-F5344CB8AC3E}">
        <p14:creationId xmlns:p14="http://schemas.microsoft.com/office/powerpoint/2010/main" val="167707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AACE4-A422-B40B-5A60-F1DC13A6D1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8F2740-3BBF-5161-AC8B-36E6C9C5F34A}"/>
              </a:ext>
            </a:extLst>
          </p:cNvPr>
          <p:cNvSpPr>
            <a:spLocks noGrp="1"/>
          </p:cNvSpPr>
          <p:nvPr>
            <p:ph type="title"/>
          </p:nvPr>
        </p:nvSpPr>
        <p:spPr>
          <a:xfrm>
            <a:off x="585355" y="2384134"/>
            <a:ext cx="3453245" cy="1325563"/>
          </a:xfrm>
        </p:spPr>
        <p:txBody>
          <a:bodyPr/>
          <a:lstStyle/>
          <a:p>
            <a:pPr algn="ctr"/>
            <a:r>
              <a:rPr lang="en-GB" b="1" dirty="0"/>
              <a:t>Strengths </a:t>
            </a:r>
          </a:p>
        </p:txBody>
      </p:sp>
      <p:sp>
        <p:nvSpPr>
          <p:cNvPr id="4" name="Footer Placeholder 3">
            <a:extLst>
              <a:ext uri="{FF2B5EF4-FFF2-40B4-BE49-F238E27FC236}">
                <a16:creationId xmlns:a16="http://schemas.microsoft.com/office/drawing/2014/main" id="{DADA7A0D-7FFE-9088-D399-423B10A04A6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8FFE04F-29A7-BD1E-85BE-F881F577DB2E}"/>
              </a:ext>
            </a:extLst>
          </p:cNvPr>
          <p:cNvSpPr>
            <a:spLocks noGrp="1"/>
          </p:cNvSpPr>
          <p:nvPr>
            <p:ph type="sldNum" sz="quarter" idx="12"/>
          </p:nvPr>
        </p:nvSpPr>
        <p:spPr/>
        <p:txBody>
          <a:bodyPr/>
          <a:lstStyle/>
          <a:p>
            <a:fld id="{6277AE45-38F1-43AC-A1C9-8D6D1D9D44E8}" type="slidenum">
              <a:rPr lang="en-GB" smtClean="0"/>
              <a:t>13</a:t>
            </a:fld>
            <a:endParaRPr lang="en-GB"/>
          </a:p>
        </p:txBody>
      </p:sp>
      <p:sp>
        <p:nvSpPr>
          <p:cNvPr id="6" name="Title 1">
            <a:extLst>
              <a:ext uri="{FF2B5EF4-FFF2-40B4-BE49-F238E27FC236}">
                <a16:creationId xmlns:a16="http://schemas.microsoft.com/office/drawing/2014/main" id="{AC304F56-BB19-8E9E-CF53-9B54C20211FE}"/>
              </a:ext>
            </a:extLst>
          </p:cNvPr>
          <p:cNvSpPr txBox="1">
            <a:spLocks/>
          </p:cNvSpPr>
          <p:nvPr/>
        </p:nvSpPr>
        <p:spPr>
          <a:xfrm>
            <a:off x="7121235" y="2448399"/>
            <a:ext cx="345324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Challenges</a:t>
            </a:r>
            <a:r>
              <a:rPr lang="en-GB" dirty="0"/>
              <a:t> </a:t>
            </a:r>
          </a:p>
        </p:txBody>
      </p:sp>
      <p:pic>
        <p:nvPicPr>
          <p:cNvPr id="22" name="Picture 21" descr="A black and yellow logo&#10;&#10;Description automatically generated">
            <a:extLst>
              <a:ext uri="{FF2B5EF4-FFF2-40B4-BE49-F238E27FC236}">
                <a16:creationId xmlns:a16="http://schemas.microsoft.com/office/drawing/2014/main" id="{35BE7F3D-467F-2432-AAFA-D8D3917D51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pic>
        <p:nvPicPr>
          <p:cNvPr id="9" name="Picture 8" descr="A flag with stars and stripes&#10;&#10;Description automatically generated">
            <a:extLst>
              <a:ext uri="{FF2B5EF4-FFF2-40B4-BE49-F238E27FC236}">
                <a16:creationId xmlns:a16="http://schemas.microsoft.com/office/drawing/2014/main" id="{9C93FE2D-7FA7-F8C4-6CB5-31B2DB1AAEF7}"/>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54936" y="239709"/>
            <a:ext cx="4880411" cy="1849582"/>
          </a:xfrm>
          <a:prstGeom prst="rect">
            <a:avLst/>
          </a:prstGeom>
        </p:spPr>
      </p:pic>
      <p:sp>
        <p:nvSpPr>
          <p:cNvPr id="11" name="Title 1">
            <a:extLst>
              <a:ext uri="{FF2B5EF4-FFF2-40B4-BE49-F238E27FC236}">
                <a16:creationId xmlns:a16="http://schemas.microsoft.com/office/drawing/2014/main" id="{7EA59655-AF42-4799-B74C-0F3FE509F133}"/>
              </a:ext>
            </a:extLst>
          </p:cNvPr>
          <p:cNvSpPr txBox="1">
            <a:spLocks/>
          </p:cNvSpPr>
          <p:nvPr/>
        </p:nvSpPr>
        <p:spPr>
          <a:xfrm>
            <a:off x="3794520" y="304675"/>
            <a:ext cx="4540827" cy="184958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chemeClr val="tx1">
                    <a:lumMod val="95000"/>
                    <a:lumOff val="5000"/>
                  </a:schemeClr>
                </a:solidFill>
              </a:rPr>
              <a:t>Private Insurance Model</a:t>
            </a:r>
            <a:endParaRPr lang="en-GB" sz="4000" b="1" dirty="0"/>
          </a:p>
        </p:txBody>
      </p:sp>
      <p:sp>
        <p:nvSpPr>
          <p:cNvPr id="16" name="TextBox 15">
            <a:extLst>
              <a:ext uri="{FF2B5EF4-FFF2-40B4-BE49-F238E27FC236}">
                <a16:creationId xmlns:a16="http://schemas.microsoft.com/office/drawing/2014/main" id="{CC764968-C65B-A034-B677-8410ABB523B1}"/>
              </a:ext>
            </a:extLst>
          </p:cNvPr>
          <p:cNvSpPr txBox="1"/>
          <p:nvPr/>
        </p:nvSpPr>
        <p:spPr>
          <a:xfrm>
            <a:off x="104380" y="3644731"/>
            <a:ext cx="4819073" cy="1669368"/>
          </a:xfrm>
          <a:prstGeom prst="rect">
            <a:avLst/>
          </a:prstGeom>
          <a:solidFill>
            <a:schemeClr val="accent6">
              <a:lumMod val="20000"/>
              <a:lumOff val="80000"/>
            </a:schemeClr>
          </a:solidFill>
          <a:ln>
            <a:solidFill>
              <a:schemeClr val="accent6">
                <a:lumMod val="50000"/>
              </a:schemeClr>
            </a:solidFill>
          </a:ln>
        </p:spPr>
        <p:txBody>
          <a:bodyPr wrap="square">
            <a:spAutoFit/>
          </a:bodyPr>
          <a:lstStyle/>
          <a:p>
            <a:pPr marL="457200" rtl="1">
              <a:lnSpc>
                <a:spcPct val="115000"/>
              </a:lnSpc>
              <a:spcAft>
                <a:spcPts val="800"/>
              </a:spcAf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Often provides high-quality services, as private competition can drive innovation and efficiency. Consumers have more choice in providers and treatments. Administrative complexity.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20" name="TextBox 19">
            <a:extLst>
              <a:ext uri="{FF2B5EF4-FFF2-40B4-BE49-F238E27FC236}">
                <a16:creationId xmlns:a16="http://schemas.microsoft.com/office/drawing/2014/main" id="{2D8FB75C-A7E8-B683-B8A1-DB59CFC6A52C}"/>
              </a:ext>
            </a:extLst>
          </p:cNvPr>
          <p:cNvSpPr txBox="1"/>
          <p:nvPr/>
        </p:nvSpPr>
        <p:spPr>
          <a:xfrm>
            <a:off x="5787053" y="3709697"/>
            <a:ext cx="6338455" cy="1669368"/>
          </a:xfrm>
          <a:prstGeom prst="rect">
            <a:avLst/>
          </a:prstGeom>
          <a:solidFill>
            <a:schemeClr val="accent2">
              <a:lumMod val="20000"/>
              <a:lumOff val="80000"/>
            </a:schemeClr>
          </a:solidFill>
          <a:ln>
            <a:solidFill>
              <a:schemeClr val="accent2">
                <a:lumMod val="50000"/>
              </a:schemeClr>
            </a:solidFill>
          </a:ln>
        </p:spPr>
        <p:txBody>
          <a:bodyPr wrap="square">
            <a:spAutoFit/>
          </a:bodyPr>
          <a:lstStyle/>
          <a:p>
            <a:pPr marL="457200" rtl="1">
              <a:lnSpc>
                <a:spcPct val="115000"/>
              </a:lnSpc>
              <a:spcAft>
                <a:spcPts val="800"/>
              </a:spcAft>
            </a:pP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High costs of private insurance can make it inaccessible for low-income individuals. Risk of inequality in access, as poorer individuals may not afford adequate coverage. The complexity of managing multiple private insurers and the fragmentation of services.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357545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natomy of Healthcare | The U.S. Healthcare System Explained">
            <a:hlinkClick r:id="" action="ppaction://media"/>
            <a:extLst>
              <a:ext uri="{FF2B5EF4-FFF2-40B4-BE49-F238E27FC236}">
                <a16:creationId xmlns:a16="http://schemas.microsoft.com/office/drawing/2014/main" id="{84C995D3-4420-0B62-465E-87942A2FACB1}"/>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5" name="Footer Placeholder 4">
            <a:extLst>
              <a:ext uri="{FF2B5EF4-FFF2-40B4-BE49-F238E27FC236}">
                <a16:creationId xmlns:a16="http://schemas.microsoft.com/office/drawing/2014/main" id="{DC92420E-EB52-AA21-9A76-5DF5ECCC991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BCEBD43-B9F0-6639-6F49-14FA32FCDFE6}"/>
              </a:ext>
            </a:extLst>
          </p:cNvPr>
          <p:cNvSpPr>
            <a:spLocks noGrp="1"/>
          </p:cNvSpPr>
          <p:nvPr>
            <p:ph type="sldNum" sz="quarter" idx="12"/>
          </p:nvPr>
        </p:nvSpPr>
        <p:spPr/>
        <p:txBody>
          <a:bodyPr/>
          <a:lstStyle/>
          <a:p>
            <a:fld id="{6277AE45-38F1-43AC-A1C9-8D6D1D9D44E8}" type="slidenum">
              <a:rPr lang="en-GB" smtClean="0"/>
              <a:t>14</a:t>
            </a:fld>
            <a:endParaRPr lang="en-GB"/>
          </a:p>
        </p:txBody>
      </p:sp>
      <p:pic>
        <p:nvPicPr>
          <p:cNvPr id="7" name="Picture 6" descr="A black and yellow logo&#10;&#10;Description automatically generated">
            <a:extLst>
              <a:ext uri="{FF2B5EF4-FFF2-40B4-BE49-F238E27FC236}">
                <a16:creationId xmlns:a16="http://schemas.microsoft.com/office/drawing/2014/main" id="{E6F1BC4C-1F50-622C-CD22-47EE55E4FB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1625769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64E58-B571-8E6D-D6F9-E2D82F0E42D1}"/>
              </a:ext>
            </a:extLst>
          </p:cNvPr>
          <p:cNvSpPr>
            <a:spLocks noGrp="1"/>
          </p:cNvSpPr>
          <p:nvPr>
            <p:ph type="title"/>
          </p:nvPr>
        </p:nvSpPr>
        <p:spPr>
          <a:xfrm>
            <a:off x="103910" y="2053641"/>
            <a:ext cx="4369924" cy="2760098"/>
          </a:xfrm>
        </p:spPr>
        <p:txBody>
          <a:bodyPr>
            <a:normAutofit/>
          </a:bodyPr>
          <a:lstStyle/>
          <a:p>
            <a:r>
              <a:rPr lang="en-GB" sz="4000" dirty="0">
                <a:solidFill>
                  <a:schemeClr val="tx2"/>
                </a:solidFill>
              </a:rPr>
              <a:t>MORAL QUESTIONS</a:t>
            </a:r>
          </a:p>
        </p:txBody>
      </p:sp>
      <p:sp>
        <p:nvSpPr>
          <p:cNvPr id="3" name="Content Placeholder 2">
            <a:extLst>
              <a:ext uri="{FF2B5EF4-FFF2-40B4-BE49-F238E27FC236}">
                <a16:creationId xmlns:a16="http://schemas.microsoft.com/office/drawing/2014/main" id="{B1362238-570B-1309-B9DC-0886DE1C6299}"/>
              </a:ext>
            </a:extLst>
          </p:cNvPr>
          <p:cNvSpPr>
            <a:spLocks noGrp="1"/>
          </p:cNvSpPr>
          <p:nvPr>
            <p:ph idx="1"/>
          </p:nvPr>
        </p:nvSpPr>
        <p:spPr>
          <a:xfrm>
            <a:off x="4038601" y="801866"/>
            <a:ext cx="8161230" cy="5230634"/>
          </a:xfrm>
          <a:noFill/>
          <a:ln>
            <a:noFill/>
          </a:ln>
        </p:spPr>
        <p:txBody>
          <a:bodyPr anchor="ctr">
            <a:normAutofit/>
          </a:bodyPr>
          <a:lstStyle/>
          <a:p>
            <a:r>
              <a:rPr lang="en-GB" sz="3200" dirty="0">
                <a:solidFill>
                  <a:schemeClr val="tx2"/>
                </a:solidFill>
              </a:rPr>
              <a:t>Should a wealthy country provide health care to everyone?</a:t>
            </a:r>
          </a:p>
          <a:p>
            <a:r>
              <a:rPr lang="en-GB" sz="3200" dirty="0">
                <a:solidFill>
                  <a:schemeClr val="tx2"/>
                </a:solidFill>
              </a:rPr>
              <a:t>What happens if you do not?</a:t>
            </a:r>
          </a:p>
        </p:txBody>
      </p:sp>
      <p:sp>
        <p:nvSpPr>
          <p:cNvPr id="4" name="Footer Placeholder 3">
            <a:extLst>
              <a:ext uri="{FF2B5EF4-FFF2-40B4-BE49-F238E27FC236}">
                <a16:creationId xmlns:a16="http://schemas.microsoft.com/office/drawing/2014/main" id="{7F6247DA-323C-A783-5E39-D5ECB5959DC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011CE52F-DAD2-EA8C-F1BD-C06E7B95FEE6}"/>
              </a:ext>
            </a:extLst>
          </p:cNvPr>
          <p:cNvSpPr>
            <a:spLocks noGrp="1"/>
          </p:cNvSpPr>
          <p:nvPr>
            <p:ph type="sldNum" sz="quarter" idx="12"/>
          </p:nvPr>
        </p:nvSpPr>
        <p:spPr>
          <a:xfrm>
            <a:off x="8610600" y="6356350"/>
            <a:ext cx="2743200" cy="365125"/>
          </a:xfrm>
        </p:spPr>
        <p:txBody>
          <a:bodyPr>
            <a:normAutofit/>
          </a:bodyPr>
          <a:lstStyle/>
          <a:p>
            <a:pPr>
              <a:spcAft>
                <a:spcPts val="600"/>
              </a:spcAft>
            </a:pPr>
            <a:fld id="{39CAEBFF-9582-46CD-9215-6E075B5DF981}" type="slidenum">
              <a:rPr lang="en-GB" smtClean="0"/>
              <a:pPr>
                <a:spcAft>
                  <a:spcPts val="600"/>
                </a:spcAft>
              </a:pPr>
              <a:t>15</a:t>
            </a:fld>
            <a:endParaRPr lang="en-GB"/>
          </a:p>
        </p:txBody>
      </p:sp>
      <p:pic>
        <p:nvPicPr>
          <p:cNvPr id="6" name="Picture 5" descr="A black and yellow logo&#10;&#10;Description automatically generated">
            <a:extLst>
              <a:ext uri="{FF2B5EF4-FFF2-40B4-BE49-F238E27FC236}">
                <a16:creationId xmlns:a16="http://schemas.microsoft.com/office/drawing/2014/main" id="{4672553F-D65D-8690-40FA-BAFF7B5D31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7" name="TextBox 6">
            <a:extLst>
              <a:ext uri="{FF2B5EF4-FFF2-40B4-BE49-F238E27FC236}">
                <a16:creationId xmlns:a16="http://schemas.microsoft.com/office/drawing/2014/main" id="{FE4947AE-EA97-5594-31E5-80B144510D8A}"/>
              </a:ext>
            </a:extLst>
          </p:cNvPr>
          <p:cNvSpPr txBox="1"/>
          <p:nvPr/>
        </p:nvSpPr>
        <p:spPr>
          <a:xfrm>
            <a:off x="5382491" y="592282"/>
            <a:ext cx="3637150" cy="369332"/>
          </a:xfrm>
          <a:prstGeom prst="rect">
            <a:avLst/>
          </a:prstGeom>
          <a:solidFill>
            <a:srgbClr val="FFC000"/>
          </a:solidFill>
        </p:spPr>
        <p:txBody>
          <a:bodyPr wrap="none" rtlCol="0">
            <a:spAutoFit/>
          </a:bodyPr>
          <a:lstStyle/>
          <a:p>
            <a:r>
              <a:rPr lang="en-GB" dirty="0"/>
              <a:t>IN PREPARATION FOR THE DEBATE</a:t>
            </a:r>
          </a:p>
        </p:txBody>
      </p:sp>
    </p:spTree>
    <p:extLst>
      <p:ext uri="{BB962C8B-B14F-4D97-AF65-F5344CB8AC3E}">
        <p14:creationId xmlns:p14="http://schemas.microsoft.com/office/powerpoint/2010/main" val="621310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1393</Words>
  <Application>Microsoft Office PowerPoint</Application>
  <PresentationFormat>Widescreen</PresentationFormat>
  <Paragraphs>150</Paragraphs>
  <Slides>15</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Times New Roman</vt:lpstr>
      <vt:lpstr>Arial</vt:lpstr>
      <vt:lpstr>Aptos Display</vt:lpstr>
      <vt:lpstr>Aptos</vt:lpstr>
      <vt:lpstr>Office Theme</vt:lpstr>
      <vt:lpstr>BMHP5022 Health Economics </vt:lpstr>
      <vt:lpstr> Table of contents:</vt:lpstr>
      <vt:lpstr>PowerPoint Presentation</vt:lpstr>
      <vt:lpstr>Out-of-pocket model</vt:lpstr>
      <vt:lpstr>How it works</vt:lpstr>
      <vt:lpstr>Challenges</vt:lpstr>
      <vt:lpstr>PowerPoint Presentation</vt:lpstr>
      <vt:lpstr>National Health  Insurance  Model</vt:lpstr>
      <vt:lpstr>Breakdown of the NHI model</vt:lpstr>
      <vt:lpstr>Strengths </vt:lpstr>
      <vt:lpstr>PowerPoint Presentation</vt:lpstr>
      <vt:lpstr>Private Insurance Model</vt:lpstr>
      <vt:lpstr>Strengths </vt:lpstr>
      <vt:lpstr>PowerPoint Presentation</vt:lpstr>
      <vt:lpstr>MORAL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2</cp:revision>
  <dcterms:created xsi:type="dcterms:W3CDTF">2025-02-07T08:47:12Z</dcterms:created>
  <dcterms:modified xsi:type="dcterms:W3CDTF">2025-02-17T10:13:22Z</dcterms:modified>
</cp:coreProperties>
</file>