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38" r:id="rId2"/>
    <p:sldId id="280" r:id="rId3"/>
    <p:sldId id="346" r:id="rId4"/>
    <p:sldId id="258" r:id="rId5"/>
    <p:sldId id="259" r:id="rId6"/>
    <p:sldId id="261" r:id="rId7"/>
    <p:sldId id="260" r:id="rId8"/>
    <p:sldId id="262" r:id="rId9"/>
    <p:sldId id="263" r:id="rId10"/>
    <p:sldId id="264" r:id="rId11"/>
    <p:sldId id="265" r:id="rId12"/>
    <p:sldId id="266" r:id="rId13"/>
    <p:sldId id="267" r:id="rId14"/>
    <p:sldId id="372" r:id="rId15"/>
    <p:sldId id="371" r:id="rId16"/>
    <p:sldId id="373" r:id="rId17"/>
    <p:sldId id="334" r:id="rId18"/>
    <p:sldId id="337" r:id="rId19"/>
    <p:sldId id="336" r:id="rId20"/>
    <p:sldId id="330" r:id="rId21"/>
    <p:sldId id="331" r:id="rId22"/>
    <p:sldId id="282" r:id="rId23"/>
    <p:sldId id="335" r:id="rId24"/>
    <p:sldId id="292" r:id="rId25"/>
    <p:sldId id="293" r:id="rId26"/>
    <p:sldId id="294" r:id="rId27"/>
    <p:sldId id="296" r:id="rId28"/>
    <p:sldId id="295" r:id="rId29"/>
    <p:sldId id="297" r:id="rId30"/>
    <p:sldId id="298" r:id="rId31"/>
    <p:sldId id="299" r:id="rId32"/>
    <p:sldId id="302" r:id="rId33"/>
    <p:sldId id="305" r:id="rId34"/>
    <p:sldId id="306" r:id="rId35"/>
    <p:sldId id="307" r:id="rId36"/>
    <p:sldId id="347" r:id="rId37"/>
    <p:sldId id="345" r:id="rId38"/>
    <p:sldId id="332" r:id="rId39"/>
    <p:sldId id="308" r:id="rId40"/>
    <p:sldId id="309" r:id="rId41"/>
    <p:sldId id="310" r:id="rId42"/>
    <p:sldId id="311" r:id="rId43"/>
    <p:sldId id="312" r:id="rId44"/>
    <p:sldId id="313" r:id="rId45"/>
    <p:sldId id="314" r:id="rId46"/>
    <p:sldId id="317" r:id="rId47"/>
    <p:sldId id="319" r:id="rId48"/>
    <p:sldId id="320" r:id="rId49"/>
    <p:sldId id="321" r:id="rId50"/>
    <p:sldId id="322" r:id="rId51"/>
    <p:sldId id="323" r:id="rId52"/>
    <p:sldId id="324" r:id="rId53"/>
    <p:sldId id="325" r:id="rId54"/>
    <p:sldId id="326" r:id="rId55"/>
    <p:sldId id="327" r:id="rId56"/>
    <p:sldId id="348" r:id="rId57"/>
    <p:sldId id="349" r:id="rId58"/>
    <p:sldId id="350" r:id="rId59"/>
    <p:sldId id="351" r:id="rId60"/>
    <p:sldId id="352" r:id="rId61"/>
    <p:sldId id="353" r:id="rId62"/>
    <p:sldId id="354" r:id="rId63"/>
    <p:sldId id="355" r:id="rId64"/>
    <p:sldId id="356" r:id="rId65"/>
    <p:sldId id="357" r:id="rId66"/>
    <p:sldId id="358" r:id="rId67"/>
    <p:sldId id="359" r:id="rId68"/>
    <p:sldId id="360" r:id="rId69"/>
    <p:sldId id="361" r:id="rId70"/>
    <p:sldId id="362" r:id="rId71"/>
    <p:sldId id="363" r:id="rId72"/>
    <p:sldId id="364" r:id="rId73"/>
    <p:sldId id="365" r:id="rId74"/>
    <p:sldId id="366" r:id="rId75"/>
    <p:sldId id="367" r:id="rId76"/>
    <p:sldId id="368" r:id="rId77"/>
    <p:sldId id="369" r:id="rId78"/>
    <p:sldId id="370" r:id="rId79"/>
    <p:sldId id="339" r:id="rId80"/>
    <p:sldId id="340" r:id="rId81"/>
    <p:sldId id="341" r:id="rId82"/>
    <p:sldId id="342" r:id="rId83"/>
    <p:sldId id="343" r:id="rId8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E3D77D-B008-4ED4-B023-C9239D69CD74}" v="2" dt="2022-10-17T11:46:50.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57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microsoft.com/office/2016/11/relationships/changesInfo" Target="changesInfos/changesInfo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microsoft.com/office/2015/10/relationships/revisionInfo" Target="revisionInfo.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F850920F-E52D-4596-B5D4-6EC0F18AB303}"/>
    <pc:docChg chg="modSld">
      <pc:chgData name="David Gardner" userId="32a3b49f-52b0-4a7d-8a0d-c44fdf742dfe" providerId="ADAL" clId="{F850920F-E52D-4596-B5D4-6EC0F18AB303}" dt="2022-03-04T13:01:48.027" v="7" actId="20577"/>
      <pc:docMkLst>
        <pc:docMk/>
      </pc:docMkLst>
      <pc:sldChg chg="modSp mod">
        <pc:chgData name="David Gardner" userId="32a3b49f-52b0-4a7d-8a0d-c44fdf742dfe" providerId="ADAL" clId="{F850920F-E52D-4596-B5D4-6EC0F18AB303}" dt="2022-03-04T12:56:28.230" v="2" actId="1036"/>
        <pc:sldMkLst>
          <pc:docMk/>
          <pc:sldMk cId="1622539845" sldId="259"/>
        </pc:sldMkLst>
        <pc:picChg chg="mod">
          <ac:chgData name="David Gardner" userId="32a3b49f-52b0-4a7d-8a0d-c44fdf742dfe" providerId="ADAL" clId="{F850920F-E52D-4596-B5D4-6EC0F18AB303}" dt="2022-03-04T12:56:28.230" v="2" actId="1036"/>
          <ac:picMkLst>
            <pc:docMk/>
            <pc:sldMk cId="1622539845" sldId="259"/>
            <ac:picMk id="2" creationId="{00000000-0000-0000-0000-000000000000}"/>
          </ac:picMkLst>
        </pc:picChg>
      </pc:sldChg>
      <pc:sldChg chg="modSp mod">
        <pc:chgData name="David Gardner" userId="32a3b49f-52b0-4a7d-8a0d-c44fdf742dfe" providerId="ADAL" clId="{F850920F-E52D-4596-B5D4-6EC0F18AB303}" dt="2022-03-04T13:01:48.027" v="7" actId="20577"/>
        <pc:sldMkLst>
          <pc:docMk/>
          <pc:sldMk cId="2188665288" sldId="335"/>
        </pc:sldMkLst>
        <pc:spChg chg="mod">
          <ac:chgData name="David Gardner" userId="32a3b49f-52b0-4a7d-8a0d-c44fdf742dfe" providerId="ADAL" clId="{F850920F-E52D-4596-B5D4-6EC0F18AB303}" dt="2022-03-04T13:01:48.027" v="7" actId="20577"/>
          <ac:spMkLst>
            <pc:docMk/>
            <pc:sldMk cId="2188665288" sldId="335"/>
            <ac:spMk id="3" creationId="{00000000-0000-0000-0000-000000000000}"/>
          </ac:spMkLst>
        </pc:spChg>
      </pc:sldChg>
    </pc:docChg>
  </pc:docChgLst>
  <pc:docChgLst>
    <pc:chgData name="David Gardner" userId="32a3b49f-52b0-4a7d-8a0d-c44fdf742dfe" providerId="ADAL" clId="{76E3D77D-B008-4ED4-B023-C9239D69CD74}"/>
    <pc:docChg chg="undo redo custSel addSld modSld sldOrd">
      <pc:chgData name="David Gardner" userId="32a3b49f-52b0-4a7d-8a0d-c44fdf742dfe" providerId="ADAL" clId="{76E3D77D-B008-4ED4-B023-C9239D69CD74}" dt="2022-10-18T10:42:49.168" v="2156"/>
      <pc:docMkLst>
        <pc:docMk/>
      </pc:docMkLst>
      <pc:sldChg chg="addSp delSp modSp mod">
        <pc:chgData name="David Gardner" userId="32a3b49f-52b0-4a7d-8a0d-c44fdf742dfe" providerId="ADAL" clId="{76E3D77D-B008-4ED4-B023-C9239D69CD74}" dt="2022-10-17T11:02:01.348" v="283" actId="20577"/>
        <pc:sldMkLst>
          <pc:docMk/>
          <pc:sldMk cId="1600317149" sldId="280"/>
        </pc:sldMkLst>
        <pc:spChg chg="mod">
          <ac:chgData name="David Gardner" userId="32a3b49f-52b0-4a7d-8a0d-c44fdf742dfe" providerId="ADAL" clId="{76E3D77D-B008-4ED4-B023-C9239D69CD74}" dt="2022-10-17T10:42:32.985" v="134" actId="20577"/>
          <ac:spMkLst>
            <pc:docMk/>
            <pc:sldMk cId="1600317149" sldId="280"/>
            <ac:spMk id="2" creationId="{00000000-0000-0000-0000-000000000000}"/>
          </ac:spMkLst>
        </pc:spChg>
        <pc:spChg chg="mod">
          <ac:chgData name="David Gardner" userId="32a3b49f-52b0-4a7d-8a0d-c44fdf742dfe" providerId="ADAL" clId="{76E3D77D-B008-4ED4-B023-C9239D69CD74}" dt="2022-10-17T11:02:01.348" v="283" actId="20577"/>
          <ac:spMkLst>
            <pc:docMk/>
            <pc:sldMk cId="1600317149" sldId="280"/>
            <ac:spMk id="4" creationId="{00000000-0000-0000-0000-000000000000}"/>
          </ac:spMkLst>
        </pc:spChg>
        <pc:spChg chg="add mod">
          <ac:chgData name="David Gardner" userId="32a3b49f-52b0-4a7d-8a0d-c44fdf742dfe" providerId="ADAL" clId="{76E3D77D-B008-4ED4-B023-C9239D69CD74}" dt="2022-10-17T11:01:34.387" v="276" actId="14100"/>
          <ac:spMkLst>
            <pc:docMk/>
            <pc:sldMk cId="1600317149" sldId="280"/>
            <ac:spMk id="8" creationId="{83897973-4EC8-214D-3144-05BCEF1A604A}"/>
          </ac:spMkLst>
        </pc:spChg>
        <pc:spChg chg="add mod">
          <ac:chgData name="David Gardner" userId="32a3b49f-52b0-4a7d-8a0d-c44fdf742dfe" providerId="ADAL" clId="{76E3D77D-B008-4ED4-B023-C9239D69CD74}" dt="2022-10-17T11:01:30.347" v="275" actId="14100"/>
          <ac:spMkLst>
            <pc:docMk/>
            <pc:sldMk cId="1600317149" sldId="280"/>
            <ac:spMk id="10" creationId="{CC08FA12-0E7B-545B-B68D-B4600D9A1FD4}"/>
          </ac:spMkLst>
        </pc:spChg>
        <pc:spChg chg="add mod">
          <ac:chgData name="David Gardner" userId="32a3b49f-52b0-4a7d-8a0d-c44fdf742dfe" providerId="ADAL" clId="{76E3D77D-B008-4ED4-B023-C9239D69CD74}" dt="2022-10-17T11:01:25.577" v="274" actId="14100"/>
          <ac:spMkLst>
            <pc:docMk/>
            <pc:sldMk cId="1600317149" sldId="280"/>
            <ac:spMk id="12" creationId="{8C33BCBB-5753-ACB5-9E14-5294E927D777}"/>
          </ac:spMkLst>
        </pc:spChg>
        <pc:spChg chg="add mod">
          <ac:chgData name="David Gardner" userId="32a3b49f-52b0-4a7d-8a0d-c44fdf742dfe" providerId="ADAL" clId="{76E3D77D-B008-4ED4-B023-C9239D69CD74}" dt="2022-10-17T11:01:21.988" v="273" actId="14100"/>
          <ac:spMkLst>
            <pc:docMk/>
            <pc:sldMk cId="1600317149" sldId="280"/>
            <ac:spMk id="14" creationId="{06B1261E-AA39-3509-F80A-26CBC8FBF6C2}"/>
          </ac:spMkLst>
        </pc:spChg>
        <pc:spChg chg="add mod">
          <ac:chgData name="David Gardner" userId="32a3b49f-52b0-4a7d-8a0d-c44fdf742dfe" providerId="ADAL" clId="{76E3D77D-B008-4ED4-B023-C9239D69CD74}" dt="2022-10-17T10:56:50.406" v="250" actId="14100"/>
          <ac:spMkLst>
            <pc:docMk/>
            <pc:sldMk cId="1600317149" sldId="280"/>
            <ac:spMk id="16" creationId="{887BCDF6-FF68-5842-6BFB-4A0DC9062B64}"/>
          </ac:spMkLst>
        </pc:spChg>
        <pc:spChg chg="add del mod">
          <ac:chgData name="David Gardner" userId="32a3b49f-52b0-4a7d-8a0d-c44fdf742dfe" providerId="ADAL" clId="{76E3D77D-B008-4ED4-B023-C9239D69CD74}" dt="2022-10-17T10:58:34.472" v="253" actId="478"/>
          <ac:spMkLst>
            <pc:docMk/>
            <pc:sldMk cId="1600317149" sldId="280"/>
            <ac:spMk id="18" creationId="{1F4A1195-9DF4-C780-CBA7-189E8A0FF511}"/>
          </ac:spMkLst>
        </pc:spChg>
        <pc:spChg chg="add mod">
          <ac:chgData name="David Gardner" userId="32a3b49f-52b0-4a7d-8a0d-c44fdf742dfe" providerId="ADAL" clId="{76E3D77D-B008-4ED4-B023-C9239D69CD74}" dt="2022-10-17T11:00:48.361" v="262" actId="6549"/>
          <ac:spMkLst>
            <pc:docMk/>
            <pc:sldMk cId="1600317149" sldId="280"/>
            <ac:spMk id="20" creationId="{534582C5-17DD-FD50-537D-660B70153523}"/>
          </ac:spMkLst>
        </pc:spChg>
        <pc:spChg chg="add mod">
          <ac:chgData name="David Gardner" userId="32a3b49f-52b0-4a7d-8a0d-c44fdf742dfe" providerId="ADAL" clId="{76E3D77D-B008-4ED4-B023-C9239D69CD74}" dt="2022-10-17T11:01:45.034" v="277" actId="208"/>
          <ac:spMkLst>
            <pc:docMk/>
            <pc:sldMk cId="1600317149" sldId="280"/>
            <ac:spMk id="22" creationId="{7B2D65D6-1156-189D-B027-7930083EE592}"/>
          </ac:spMkLst>
        </pc:spChg>
        <pc:picChg chg="del mod">
          <ac:chgData name="David Gardner" userId="32a3b49f-52b0-4a7d-8a0d-c44fdf742dfe" providerId="ADAL" clId="{76E3D77D-B008-4ED4-B023-C9239D69CD74}" dt="2022-10-17T10:52:49.559" v="219" actId="478"/>
          <ac:picMkLst>
            <pc:docMk/>
            <pc:sldMk cId="1600317149" sldId="280"/>
            <ac:picMk id="3" creationId="{00000000-0000-0000-0000-000000000000}"/>
          </ac:picMkLst>
        </pc:picChg>
        <pc:picChg chg="del mod">
          <ac:chgData name="David Gardner" userId="32a3b49f-52b0-4a7d-8a0d-c44fdf742dfe" providerId="ADAL" clId="{76E3D77D-B008-4ED4-B023-C9239D69CD74}" dt="2022-10-17T10:52:50.798" v="220" actId="478"/>
          <ac:picMkLst>
            <pc:docMk/>
            <pc:sldMk cId="1600317149" sldId="280"/>
            <ac:picMk id="6" creationId="{00000000-0000-0000-0000-000000000000}"/>
          </ac:picMkLst>
        </pc:picChg>
      </pc:sldChg>
      <pc:sldChg chg="modSp mod">
        <pc:chgData name="David Gardner" userId="32a3b49f-52b0-4a7d-8a0d-c44fdf742dfe" providerId="ADAL" clId="{76E3D77D-B008-4ED4-B023-C9239D69CD74}" dt="2022-10-17T11:27:09.788" v="460" actId="27636"/>
        <pc:sldMkLst>
          <pc:docMk/>
          <pc:sldMk cId="291976159" sldId="299"/>
        </pc:sldMkLst>
        <pc:spChg chg="mod">
          <ac:chgData name="David Gardner" userId="32a3b49f-52b0-4a7d-8a0d-c44fdf742dfe" providerId="ADAL" clId="{76E3D77D-B008-4ED4-B023-C9239D69CD74}" dt="2022-10-17T11:27:09.788" v="460" actId="27636"/>
          <ac:spMkLst>
            <pc:docMk/>
            <pc:sldMk cId="291976159" sldId="299"/>
            <ac:spMk id="3" creationId="{00000000-0000-0000-0000-000000000000}"/>
          </ac:spMkLst>
        </pc:spChg>
      </pc:sldChg>
      <pc:sldChg chg="modSp mod">
        <pc:chgData name="David Gardner" userId="32a3b49f-52b0-4a7d-8a0d-c44fdf742dfe" providerId="ADAL" clId="{76E3D77D-B008-4ED4-B023-C9239D69CD74}" dt="2022-10-11T10:03:59.083" v="11" actId="20577"/>
        <pc:sldMkLst>
          <pc:docMk/>
          <pc:sldMk cId="2963309756" sldId="319"/>
        </pc:sldMkLst>
        <pc:spChg chg="mod">
          <ac:chgData name="David Gardner" userId="32a3b49f-52b0-4a7d-8a0d-c44fdf742dfe" providerId="ADAL" clId="{76E3D77D-B008-4ED4-B023-C9239D69CD74}" dt="2022-10-11T10:03:59.083" v="11" actId="20577"/>
          <ac:spMkLst>
            <pc:docMk/>
            <pc:sldMk cId="2963309756" sldId="319"/>
            <ac:spMk id="22530" creationId="{00000000-0000-0000-0000-000000000000}"/>
          </ac:spMkLst>
        </pc:spChg>
      </pc:sldChg>
      <pc:sldChg chg="modSp mod">
        <pc:chgData name="David Gardner" userId="32a3b49f-52b0-4a7d-8a0d-c44fdf742dfe" providerId="ADAL" clId="{76E3D77D-B008-4ED4-B023-C9239D69CD74}" dt="2022-10-11T10:05:20.183" v="128" actId="207"/>
        <pc:sldMkLst>
          <pc:docMk/>
          <pc:sldMk cId="286467110" sldId="323"/>
        </pc:sldMkLst>
        <pc:spChg chg="mod">
          <ac:chgData name="David Gardner" userId="32a3b49f-52b0-4a7d-8a0d-c44fdf742dfe" providerId="ADAL" clId="{76E3D77D-B008-4ED4-B023-C9239D69CD74}" dt="2022-10-11T10:05:20.183" v="128" actId="207"/>
          <ac:spMkLst>
            <pc:docMk/>
            <pc:sldMk cId="286467110" sldId="323"/>
            <ac:spMk id="38915" creationId="{00000000-0000-0000-0000-000000000000}"/>
          </ac:spMkLst>
        </pc:spChg>
      </pc:sldChg>
      <pc:sldChg chg="modSp mod">
        <pc:chgData name="David Gardner" userId="32a3b49f-52b0-4a7d-8a0d-c44fdf742dfe" providerId="ADAL" clId="{76E3D77D-B008-4ED4-B023-C9239D69CD74}" dt="2022-10-17T11:05:18.039" v="286" actId="14100"/>
        <pc:sldMkLst>
          <pc:docMk/>
          <pc:sldMk cId="1814391859" sldId="334"/>
        </pc:sldMkLst>
        <pc:picChg chg="mod">
          <ac:chgData name="David Gardner" userId="32a3b49f-52b0-4a7d-8a0d-c44fdf742dfe" providerId="ADAL" clId="{76E3D77D-B008-4ED4-B023-C9239D69CD74}" dt="2022-10-17T11:05:18.039" v="286" actId="14100"/>
          <ac:picMkLst>
            <pc:docMk/>
            <pc:sldMk cId="1814391859" sldId="334"/>
            <ac:picMk id="5" creationId="{00000000-0000-0000-0000-000000000000}"/>
          </ac:picMkLst>
        </pc:picChg>
      </pc:sldChg>
      <pc:sldChg chg="modSp mod">
        <pc:chgData name="David Gardner" userId="32a3b49f-52b0-4a7d-8a0d-c44fdf742dfe" providerId="ADAL" clId="{76E3D77D-B008-4ED4-B023-C9239D69CD74}" dt="2022-10-11T10:01:35.753" v="0" actId="20577"/>
        <pc:sldMkLst>
          <pc:docMk/>
          <pc:sldMk cId="2188665288" sldId="335"/>
        </pc:sldMkLst>
        <pc:spChg chg="mod">
          <ac:chgData name="David Gardner" userId="32a3b49f-52b0-4a7d-8a0d-c44fdf742dfe" providerId="ADAL" clId="{76E3D77D-B008-4ED4-B023-C9239D69CD74}" dt="2022-10-11T10:01:35.753" v="0" actId="20577"/>
          <ac:spMkLst>
            <pc:docMk/>
            <pc:sldMk cId="2188665288" sldId="335"/>
            <ac:spMk id="3" creationId="{00000000-0000-0000-0000-000000000000}"/>
          </ac:spMkLst>
        </pc:spChg>
      </pc:sldChg>
      <pc:sldChg chg="ord">
        <pc:chgData name="David Gardner" userId="32a3b49f-52b0-4a7d-8a0d-c44fdf742dfe" providerId="ADAL" clId="{76E3D77D-B008-4ED4-B023-C9239D69CD74}" dt="2022-10-18T10:42:49.168" v="2156"/>
        <pc:sldMkLst>
          <pc:docMk/>
          <pc:sldMk cId="1506264160" sldId="338"/>
        </pc:sldMkLst>
      </pc:sldChg>
      <pc:sldChg chg="modSp mod">
        <pc:chgData name="David Gardner" userId="32a3b49f-52b0-4a7d-8a0d-c44fdf742dfe" providerId="ADAL" clId="{76E3D77D-B008-4ED4-B023-C9239D69CD74}" dt="2022-10-17T10:41:25.998" v="130" actId="20577"/>
        <pc:sldMkLst>
          <pc:docMk/>
          <pc:sldMk cId="2355469366" sldId="341"/>
        </pc:sldMkLst>
        <pc:spChg chg="mod">
          <ac:chgData name="David Gardner" userId="32a3b49f-52b0-4a7d-8a0d-c44fdf742dfe" providerId="ADAL" clId="{76E3D77D-B008-4ED4-B023-C9239D69CD74}" dt="2022-10-17T10:41:25.998" v="130" actId="20577"/>
          <ac:spMkLst>
            <pc:docMk/>
            <pc:sldMk cId="2355469366" sldId="341"/>
            <ac:spMk id="3" creationId="{00000000-0000-0000-0000-000000000000}"/>
          </ac:spMkLst>
        </pc:spChg>
      </pc:sldChg>
      <pc:sldChg chg="modSp new mod">
        <pc:chgData name="David Gardner" userId="32a3b49f-52b0-4a7d-8a0d-c44fdf742dfe" providerId="ADAL" clId="{76E3D77D-B008-4ED4-B023-C9239D69CD74}" dt="2022-10-17T13:14:00.456" v="2152" actId="20577"/>
        <pc:sldMkLst>
          <pc:docMk/>
          <pc:sldMk cId="3097854026" sldId="371"/>
        </pc:sldMkLst>
        <pc:spChg chg="mod">
          <ac:chgData name="David Gardner" userId="32a3b49f-52b0-4a7d-8a0d-c44fdf742dfe" providerId="ADAL" clId="{76E3D77D-B008-4ED4-B023-C9239D69CD74}" dt="2022-10-17T13:14:00.456" v="2152" actId="20577"/>
          <ac:spMkLst>
            <pc:docMk/>
            <pc:sldMk cId="3097854026" sldId="371"/>
            <ac:spMk id="2" creationId="{7A1C9209-5DC0-206F-046C-694D9EE42FC5}"/>
          </ac:spMkLst>
        </pc:spChg>
        <pc:spChg chg="mod">
          <ac:chgData name="David Gardner" userId="32a3b49f-52b0-4a7d-8a0d-c44fdf742dfe" providerId="ADAL" clId="{76E3D77D-B008-4ED4-B023-C9239D69CD74}" dt="2022-10-17T13:13:16.886" v="2128" actId="14100"/>
          <ac:spMkLst>
            <pc:docMk/>
            <pc:sldMk cId="3097854026" sldId="371"/>
            <ac:spMk id="3" creationId="{3294FB5C-1977-2DD0-3D32-E90C9AE82F93}"/>
          </ac:spMkLst>
        </pc:spChg>
      </pc:sldChg>
      <pc:sldChg chg="modSp new mod">
        <pc:chgData name="David Gardner" userId="32a3b49f-52b0-4a7d-8a0d-c44fdf742dfe" providerId="ADAL" clId="{76E3D77D-B008-4ED4-B023-C9239D69CD74}" dt="2022-10-17T13:14:06.392" v="2154" actId="20577"/>
        <pc:sldMkLst>
          <pc:docMk/>
          <pc:sldMk cId="980518220" sldId="372"/>
        </pc:sldMkLst>
        <pc:spChg chg="mod">
          <ac:chgData name="David Gardner" userId="32a3b49f-52b0-4a7d-8a0d-c44fdf742dfe" providerId="ADAL" clId="{76E3D77D-B008-4ED4-B023-C9239D69CD74}" dt="2022-10-17T13:14:06.392" v="2154" actId="20577"/>
          <ac:spMkLst>
            <pc:docMk/>
            <pc:sldMk cId="980518220" sldId="372"/>
            <ac:spMk id="2" creationId="{03A59344-DAF5-A18D-0B2A-1DA489AF27A0}"/>
          </ac:spMkLst>
        </pc:spChg>
        <pc:spChg chg="mod">
          <ac:chgData name="David Gardner" userId="32a3b49f-52b0-4a7d-8a0d-c44fdf742dfe" providerId="ADAL" clId="{76E3D77D-B008-4ED4-B023-C9239D69CD74}" dt="2022-10-17T11:41:51.758" v="958" actId="20577"/>
          <ac:spMkLst>
            <pc:docMk/>
            <pc:sldMk cId="980518220" sldId="372"/>
            <ac:spMk id="3" creationId="{F807D015-2C22-DBAC-C70F-01DC995CD4D4}"/>
          </ac:spMkLst>
        </pc:spChg>
      </pc:sldChg>
      <pc:sldChg chg="modSp new mod">
        <pc:chgData name="David Gardner" userId="32a3b49f-52b0-4a7d-8a0d-c44fdf742dfe" providerId="ADAL" clId="{76E3D77D-B008-4ED4-B023-C9239D69CD74}" dt="2022-10-17T13:13:40.056" v="2148" actId="20577"/>
        <pc:sldMkLst>
          <pc:docMk/>
          <pc:sldMk cId="1825608325" sldId="373"/>
        </pc:sldMkLst>
        <pc:spChg chg="mod">
          <ac:chgData name="David Gardner" userId="32a3b49f-52b0-4a7d-8a0d-c44fdf742dfe" providerId="ADAL" clId="{76E3D77D-B008-4ED4-B023-C9239D69CD74}" dt="2022-10-17T13:13:40.056" v="2148" actId="20577"/>
          <ac:spMkLst>
            <pc:docMk/>
            <pc:sldMk cId="1825608325" sldId="373"/>
            <ac:spMk id="2" creationId="{A4F2A184-A20B-639D-9DA6-6430867EF434}"/>
          </ac:spMkLst>
        </pc:spChg>
        <pc:spChg chg="mod">
          <ac:chgData name="David Gardner" userId="32a3b49f-52b0-4a7d-8a0d-c44fdf742dfe" providerId="ADAL" clId="{76E3D77D-B008-4ED4-B023-C9239D69CD74}" dt="2022-10-17T11:55:43.406" v="1673" actId="20577"/>
          <ac:spMkLst>
            <pc:docMk/>
            <pc:sldMk cId="1825608325" sldId="373"/>
            <ac:spMk id="3" creationId="{E9DE4183-994B-82E7-DAE1-44EEA8AE75A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D6AFFE8-CA06-4207-83E0-A3B107E1B0FF}"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4025368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6AFFE8-CA06-4207-83E0-A3B107E1B0FF}"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2352449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6AFFE8-CA06-4207-83E0-A3B107E1B0FF}"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2765099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D6AFFE8-CA06-4207-83E0-A3B107E1B0FF}"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4098934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D6AFFE8-CA06-4207-83E0-A3B107E1B0FF}" type="datetimeFigureOut">
              <a:rPr lang="en-GB" smtClean="0"/>
              <a:t>18/10/2022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1823119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D6AFFE8-CA06-4207-83E0-A3B107E1B0FF}" type="datetimeFigureOut">
              <a:rPr lang="en-GB" smtClean="0"/>
              <a:t>18/10/2022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3110336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6AFFE8-CA06-4207-83E0-A3B107E1B0FF}" type="datetimeFigureOut">
              <a:rPr lang="en-GB" smtClean="0"/>
              <a:t>18/10/2022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810784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6AFFE8-CA06-4207-83E0-A3B107E1B0FF}"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2190212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6AFFE8-CA06-4207-83E0-A3B107E1B0FF}"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1402453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6AFFE8-CA06-4207-83E0-A3B107E1B0FF}"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3910964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6AFFE8-CA06-4207-83E0-A3B107E1B0FF}"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14308753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40386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CC1D385D-4FAF-4C1B-AC16-1419FEE883FD}" type="slidenum">
              <a:rPr lang="en-GB" altLang="en-US"/>
              <a:pPr/>
              <a:t>‹#›</a:t>
            </a:fld>
            <a:endParaRPr lang="en-GB" altLang="en-US"/>
          </a:p>
        </p:txBody>
      </p:sp>
    </p:spTree>
    <p:extLst>
      <p:ext uri="{BB962C8B-B14F-4D97-AF65-F5344CB8AC3E}">
        <p14:creationId xmlns:p14="http://schemas.microsoft.com/office/powerpoint/2010/main" val="2071887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6AFFE8-CA06-4207-83E0-A3B107E1B0FF}" type="datetimeFigureOut">
              <a:rPr lang="en-GB" smtClean="0"/>
              <a:t>18/10/2022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75A773-2AE9-4A3C-B6E9-429C3DB50FCD}" type="slidenum">
              <a:rPr lang="en-GB" smtClean="0"/>
              <a:t>‹#›</a:t>
            </a:fld>
            <a:endParaRPr lang="en-GB"/>
          </a:p>
        </p:txBody>
      </p:sp>
    </p:spTree>
    <p:extLst>
      <p:ext uri="{BB962C8B-B14F-4D97-AF65-F5344CB8AC3E}">
        <p14:creationId xmlns:p14="http://schemas.microsoft.com/office/powerpoint/2010/main" val="2370061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images.google.co.uk/imgres?imgurl=http://www.sma.org.au/ACSMS/2005/images/Hydration.jpg&amp;imgrefurl=http://www.sma.org.au/ACSMS/2005/program/symposia.asp&amp;h=413&amp;w=275&amp;sz=55&amp;hl=en&amp;start=17&amp;tbnid=eDvLLQT_2t9uNM:&amp;tbnh=125&amp;tbnw=83&amp;prev=/images%3Fq%3Dhydration%26svnum%3D10%26hl%3Den%26lr%3D"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Dietary Ergogenics</a:t>
            </a:r>
          </a:p>
        </p:txBody>
      </p:sp>
      <p:sp>
        <p:nvSpPr>
          <p:cNvPr id="4" name="Content Placeholder 3"/>
          <p:cNvSpPr>
            <a:spLocks noGrp="1"/>
          </p:cNvSpPr>
          <p:nvPr>
            <p:ph sz="half" idx="2"/>
          </p:nvPr>
        </p:nvSpPr>
        <p:spPr>
          <a:xfrm>
            <a:off x="2599647" y="1484784"/>
            <a:ext cx="3944705" cy="2868398"/>
          </a:xfrm>
        </p:spPr>
        <p:txBody>
          <a:bodyPr>
            <a:normAutofit lnSpcReduction="10000"/>
          </a:bodyPr>
          <a:lstStyle/>
          <a:p>
            <a:pPr marL="0" indent="0" algn="ctr">
              <a:buNone/>
            </a:pPr>
            <a:r>
              <a:rPr lang="en-GB" dirty="0"/>
              <a:t>Healthy diet</a:t>
            </a:r>
          </a:p>
          <a:p>
            <a:pPr marL="0" indent="0" algn="ctr">
              <a:buNone/>
            </a:pPr>
            <a:r>
              <a:rPr lang="en-GB" dirty="0"/>
              <a:t>Energy balance</a:t>
            </a:r>
          </a:p>
          <a:p>
            <a:pPr marL="0" indent="0" algn="ctr">
              <a:buNone/>
            </a:pPr>
            <a:r>
              <a:rPr lang="en-GB" dirty="0"/>
              <a:t>Weight management</a:t>
            </a:r>
          </a:p>
          <a:p>
            <a:pPr marL="0" indent="0" algn="ctr">
              <a:buNone/>
            </a:pPr>
            <a:r>
              <a:rPr lang="en-GB" dirty="0"/>
              <a:t>Dietary Strategies pre, during &amp; post exercise</a:t>
            </a:r>
          </a:p>
          <a:p>
            <a:pPr marL="0" indent="0" algn="ctr">
              <a:buNone/>
            </a:pPr>
            <a:r>
              <a:rPr lang="en-GB" dirty="0"/>
              <a:t>Ketogenic diet</a:t>
            </a:r>
          </a:p>
          <a:p>
            <a:pPr marL="0" indent="0" algn="ctr">
              <a:buNone/>
            </a:pPr>
            <a:endParaRPr lang="en-GB" dirty="0"/>
          </a:p>
        </p:txBody>
      </p:sp>
      <p:pic>
        <p:nvPicPr>
          <p:cNvPr id="5" name="Picture 4"/>
          <p:cNvPicPr>
            <a:picLocks noChangeAspect="1"/>
          </p:cNvPicPr>
          <p:nvPr/>
        </p:nvPicPr>
        <p:blipFill>
          <a:blip r:embed="rId2"/>
          <a:stretch>
            <a:fillRect/>
          </a:stretch>
        </p:blipFill>
        <p:spPr>
          <a:xfrm>
            <a:off x="323528" y="1629601"/>
            <a:ext cx="1862151" cy="1885964"/>
          </a:xfrm>
          <a:prstGeom prst="rect">
            <a:avLst/>
          </a:prstGeom>
        </p:spPr>
      </p:pic>
      <p:pic>
        <p:nvPicPr>
          <p:cNvPr id="6" name="Picture 5"/>
          <p:cNvPicPr>
            <a:picLocks noChangeAspect="1"/>
          </p:cNvPicPr>
          <p:nvPr/>
        </p:nvPicPr>
        <p:blipFill>
          <a:blip r:embed="rId3"/>
          <a:stretch>
            <a:fillRect/>
          </a:stretch>
        </p:blipFill>
        <p:spPr>
          <a:xfrm>
            <a:off x="6544352" y="1700808"/>
            <a:ext cx="2592288" cy="2049907"/>
          </a:xfrm>
          <a:prstGeom prst="rect">
            <a:avLst/>
          </a:prstGeom>
        </p:spPr>
      </p:pic>
      <p:pic>
        <p:nvPicPr>
          <p:cNvPr id="9" name="Picture 8"/>
          <p:cNvPicPr>
            <a:picLocks noChangeAspect="1"/>
          </p:cNvPicPr>
          <p:nvPr/>
        </p:nvPicPr>
        <p:blipFill>
          <a:blip r:embed="rId4"/>
          <a:stretch>
            <a:fillRect/>
          </a:stretch>
        </p:blipFill>
        <p:spPr>
          <a:xfrm>
            <a:off x="457200" y="4580986"/>
            <a:ext cx="8318234" cy="2011662"/>
          </a:xfrm>
          <a:prstGeom prst="rect">
            <a:avLst/>
          </a:prstGeom>
        </p:spPr>
      </p:pic>
    </p:spTree>
    <p:extLst>
      <p:ext uri="{BB962C8B-B14F-4D97-AF65-F5344CB8AC3E}">
        <p14:creationId xmlns:p14="http://schemas.microsoft.com/office/powerpoint/2010/main" val="1506264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332657"/>
            <a:ext cx="7772400" cy="740024"/>
          </a:xfrm>
        </p:spPr>
        <p:txBody>
          <a:bodyPr>
            <a:normAutofit fontScale="90000"/>
          </a:bodyPr>
          <a:lstStyle/>
          <a:p>
            <a:r>
              <a:rPr lang="en-GB" dirty="0"/>
              <a:t>Dietary Ergogenics</a:t>
            </a:r>
          </a:p>
        </p:txBody>
      </p:sp>
      <p:sp>
        <p:nvSpPr>
          <p:cNvPr id="4" name="Rectangle 3"/>
          <p:cNvSpPr/>
          <p:nvPr/>
        </p:nvSpPr>
        <p:spPr>
          <a:xfrm>
            <a:off x="111389" y="1181393"/>
            <a:ext cx="4468960" cy="5539978"/>
          </a:xfrm>
          <a:prstGeom prst="rect">
            <a:avLst/>
          </a:prstGeom>
        </p:spPr>
        <p:txBody>
          <a:bodyPr wrap="square">
            <a:spAutoFit/>
          </a:bodyPr>
          <a:lstStyle/>
          <a:p>
            <a:pPr marL="457200" indent="-457200" fontAlgn="auto">
              <a:lnSpc>
                <a:spcPct val="200000"/>
              </a:lnSpc>
              <a:spcAft>
                <a:spcPts val="0"/>
              </a:spcAft>
              <a:buFont typeface="Arial" panose="020B0604020202020204" pitchFamily="34" charset="0"/>
              <a:buChar char="•"/>
              <a:defRPr/>
            </a:pPr>
            <a:r>
              <a:rPr lang="en-US" sz="2800" dirty="0">
                <a:solidFill>
                  <a:srgbClr val="FF0000"/>
                </a:solidFill>
              </a:rPr>
              <a:t>Carbohydrate </a:t>
            </a:r>
          </a:p>
          <a:p>
            <a:pPr marL="457200" indent="-457200" fontAlgn="auto">
              <a:lnSpc>
                <a:spcPct val="200000"/>
              </a:lnSpc>
              <a:spcAft>
                <a:spcPts val="0"/>
              </a:spcAft>
              <a:buFont typeface="Arial" panose="020B0604020202020204" pitchFamily="34" charset="0"/>
              <a:buChar char="•"/>
              <a:defRPr/>
            </a:pPr>
            <a:r>
              <a:rPr lang="en-US" sz="2800" dirty="0">
                <a:solidFill>
                  <a:srgbClr val="FF0000"/>
                </a:solidFill>
              </a:rPr>
              <a:t>Protein </a:t>
            </a:r>
          </a:p>
          <a:p>
            <a:pPr marL="457200" indent="-457200" fontAlgn="auto">
              <a:lnSpc>
                <a:spcPct val="200000"/>
              </a:lnSpc>
              <a:spcAft>
                <a:spcPts val="0"/>
              </a:spcAft>
              <a:buFont typeface="Arial" panose="020B0604020202020204" pitchFamily="34" charset="0"/>
              <a:buChar char="•"/>
              <a:defRPr/>
            </a:pPr>
            <a:r>
              <a:rPr lang="en-US" sz="2800" dirty="0">
                <a:solidFill>
                  <a:srgbClr val="FF0000"/>
                </a:solidFill>
              </a:rPr>
              <a:t>Free fatty acids</a:t>
            </a:r>
          </a:p>
          <a:p>
            <a:pPr marL="457200" indent="-457200" fontAlgn="auto">
              <a:lnSpc>
                <a:spcPct val="200000"/>
              </a:lnSpc>
              <a:spcAft>
                <a:spcPts val="0"/>
              </a:spcAft>
              <a:buFont typeface="Arial" panose="020B0604020202020204" pitchFamily="34" charset="0"/>
              <a:buChar char="•"/>
              <a:defRPr/>
            </a:pPr>
            <a:r>
              <a:rPr lang="en-US" sz="2800" dirty="0">
                <a:solidFill>
                  <a:srgbClr val="FF0000"/>
                </a:solidFill>
              </a:rPr>
              <a:t>Ketogenic diets</a:t>
            </a:r>
          </a:p>
          <a:p>
            <a:pPr marL="457200" indent="-457200" fontAlgn="auto">
              <a:lnSpc>
                <a:spcPct val="200000"/>
              </a:lnSpc>
              <a:spcAft>
                <a:spcPts val="0"/>
              </a:spcAft>
              <a:buFont typeface="Arial" panose="020B0604020202020204" pitchFamily="34" charset="0"/>
              <a:buChar char="•"/>
              <a:defRPr/>
            </a:pPr>
            <a:r>
              <a:rPr lang="en-US" sz="2800" dirty="0">
                <a:solidFill>
                  <a:srgbClr val="FF0000"/>
                </a:solidFill>
              </a:rPr>
              <a:t>Vegetarian</a:t>
            </a:r>
          </a:p>
          <a:p>
            <a:pPr marL="457200" indent="-457200" fontAlgn="auto">
              <a:lnSpc>
                <a:spcPct val="200000"/>
              </a:lnSpc>
              <a:spcAft>
                <a:spcPts val="0"/>
              </a:spcAft>
              <a:buFont typeface="Arial" panose="020B0604020202020204" pitchFamily="34" charset="0"/>
              <a:buChar char="•"/>
              <a:defRPr/>
            </a:pPr>
            <a:r>
              <a:rPr lang="en-US" sz="2800" dirty="0">
                <a:solidFill>
                  <a:srgbClr val="FF0000"/>
                </a:solidFill>
              </a:rPr>
              <a:t>Vegan</a:t>
            </a:r>
          </a:p>
          <a:p>
            <a:pPr fontAlgn="auto">
              <a:spcAft>
                <a:spcPts val="0"/>
              </a:spcAft>
              <a:defRPr/>
            </a:pPr>
            <a:endParaRPr lang="en-GB" dirty="0"/>
          </a:p>
        </p:txBody>
      </p:sp>
      <p:sp>
        <p:nvSpPr>
          <p:cNvPr id="5" name="Rectangle 4"/>
          <p:cNvSpPr/>
          <p:nvPr/>
        </p:nvSpPr>
        <p:spPr>
          <a:xfrm>
            <a:off x="5231896" y="1242288"/>
            <a:ext cx="1512168" cy="1141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3897973-4EC8-214D-3144-05BCEF1A604A}"/>
              </a:ext>
            </a:extLst>
          </p:cNvPr>
          <p:cNvSpPr txBox="1"/>
          <p:nvPr/>
        </p:nvSpPr>
        <p:spPr>
          <a:xfrm>
            <a:off x="4210050" y="5676607"/>
            <a:ext cx="4628678" cy="646331"/>
          </a:xfrm>
          <a:prstGeom prst="rect">
            <a:avLst/>
          </a:prstGeom>
          <a:noFill/>
          <a:ln>
            <a:solidFill>
              <a:schemeClr val="accent1"/>
            </a:solidFill>
          </a:ln>
        </p:spPr>
        <p:txBody>
          <a:bodyPr wrap="square">
            <a:spAutoFit/>
          </a:bodyPr>
          <a:lstStyle/>
          <a:p>
            <a:r>
              <a:rPr lang="en-GB" sz="1200" b="0" i="0" dirty="0">
                <a:solidFill>
                  <a:srgbClr val="222222"/>
                </a:solidFill>
                <a:effectLst/>
                <a:latin typeface="Arial" panose="020B0604020202020204" pitchFamily="34" charset="0"/>
              </a:rPr>
              <a:t>Rogerson, D. (2017). Vegan diets: practical advice for athletes and exercisers. </a:t>
            </a:r>
            <a:r>
              <a:rPr lang="en-GB" sz="1200" b="0" i="1" dirty="0">
                <a:solidFill>
                  <a:srgbClr val="222222"/>
                </a:solidFill>
                <a:effectLst/>
                <a:latin typeface="Arial" panose="020B0604020202020204" pitchFamily="34" charset="0"/>
              </a:rPr>
              <a:t>Journal of the International Society of Sports Nutrition</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14</a:t>
            </a:r>
            <a:r>
              <a:rPr lang="en-GB" sz="1200" b="0" i="0" dirty="0">
                <a:solidFill>
                  <a:srgbClr val="222222"/>
                </a:solidFill>
                <a:effectLst/>
                <a:latin typeface="Arial" panose="020B0604020202020204" pitchFamily="34" charset="0"/>
              </a:rPr>
              <a:t>(1), 36.</a:t>
            </a:r>
            <a:endParaRPr lang="en-GB" sz="1200" dirty="0"/>
          </a:p>
        </p:txBody>
      </p:sp>
      <p:sp>
        <p:nvSpPr>
          <p:cNvPr id="10" name="TextBox 9">
            <a:extLst>
              <a:ext uri="{FF2B5EF4-FFF2-40B4-BE49-F238E27FC236}">
                <a16:creationId xmlns:a16="http://schemas.microsoft.com/office/drawing/2014/main" id="{CC08FA12-0E7B-545B-B68D-B4600D9A1FD4}"/>
              </a:ext>
            </a:extLst>
          </p:cNvPr>
          <p:cNvSpPr txBox="1"/>
          <p:nvPr/>
        </p:nvSpPr>
        <p:spPr>
          <a:xfrm>
            <a:off x="4210050" y="4900309"/>
            <a:ext cx="4628678" cy="646331"/>
          </a:xfrm>
          <a:prstGeom prst="rect">
            <a:avLst/>
          </a:prstGeom>
          <a:noFill/>
          <a:ln>
            <a:solidFill>
              <a:srgbClr val="FF0000"/>
            </a:solidFill>
          </a:ln>
        </p:spPr>
        <p:txBody>
          <a:bodyPr wrap="square">
            <a:spAutoFit/>
          </a:bodyPr>
          <a:lstStyle/>
          <a:p>
            <a:r>
              <a:rPr lang="en-GB" sz="1200" b="0" i="0" dirty="0">
                <a:solidFill>
                  <a:srgbClr val="222222"/>
                </a:solidFill>
                <a:effectLst/>
                <a:latin typeface="Arial" panose="020B0604020202020204" pitchFamily="34" charset="0"/>
              </a:rPr>
              <a:t>Vitale, K., &amp; </a:t>
            </a:r>
            <a:r>
              <a:rPr lang="en-GB" sz="1200" b="0" i="0" dirty="0" err="1">
                <a:solidFill>
                  <a:srgbClr val="222222"/>
                </a:solidFill>
                <a:effectLst/>
                <a:latin typeface="Arial" panose="020B0604020202020204" pitchFamily="34" charset="0"/>
              </a:rPr>
              <a:t>Hueglin</a:t>
            </a:r>
            <a:r>
              <a:rPr lang="en-GB" sz="1200" b="0" i="0" dirty="0">
                <a:solidFill>
                  <a:srgbClr val="222222"/>
                </a:solidFill>
                <a:effectLst/>
                <a:latin typeface="Arial" panose="020B0604020202020204" pitchFamily="34" charset="0"/>
              </a:rPr>
              <a:t>, S. (2021). Update on vegetarian and vegan athletes: A review. </a:t>
            </a:r>
            <a:r>
              <a:rPr lang="en-GB" sz="1200" b="0" i="1" dirty="0">
                <a:solidFill>
                  <a:srgbClr val="222222"/>
                </a:solidFill>
                <a:effectLst/>
                <a:latin typeface="Arial" panose="020B0604020202020204" pitchFamily="34" charset="0"/>
              </a:rPr>
              <a:t>The Journal of Physical Fitness and Sports Medicine</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10</a:t>
            </a:r>
            <a:r>
              <a:rPr lang="en-GB" sz="1200" b="0" i="0" dirty="0">
                <a:solidFill>
                  <a:srgbClr val="222222"/>
                </a:solidFill>
                <a:effectLst/>
                <a:latin typeface="Arial" panose="020B0604020202020204" pitchFamily="34" charset="0"/>
              </a:rPr>
              <a:t>(1), 1-11.</a:t>
            </a:r>
            <a:endParaRPr lang="en-GB" sz="1200" dirty="0"/>
          </a:p>
        </p:txBody>
      </p:sp>
      <p:sp>
        <p:nvSpPr>
          <p:cNvPr id="12" name="TextBox 11">
            <a:extLst>
              <a:ext uri="{FF2B5EF4-FFF2-40B4-BE49-F238E27FC236}">
                <a16:creationId xmlns:a16="http://schemas.microsoft.com/office/drawing/2014/main" id="{8C33BCBB-5753-ACB5-9E14-5294E927D777}"/>
              </a:ext>
            </a:extLst>
          </p:cNvPr>
          <p:cNvSpPr txBox="1"/>
          <p:nvPr/>
        </p:nvSpPr>
        <p:spPr>
          <a:xfrm>
            <a:off x="4211960" y="4095606"/>
            <a:ext cx="4628678" cy="461665"/>
          </a:xfrm>
          <a:prstGeom prst="rect">
            <a:avLst/>
          </a:prstGeom>
          <a:noFill/>
          <a:ln>
            <a:solidFill>
              <a:srgbClr val="00B050"/>
            </a:solidFill>
          </a:ln>
        </p:spPr>
        <p:txBody>
          <a:bodyPr wrap="square">
            <a:spAutoFit/>
          </a:bodyPr>
          <a:lstStyle/>
          <a:p>
            <a:r>
              <a:rPr lang="en-GB" sz="1200" b="0" i="0" dirty="0" err="1">
                <a:solidFill>
                  <a:srgbClr val="222222"/>
                </a:solidFill>
                <a:effectLst/>
                <a:latin typeface="Arial" panose="020B0604020202020204" pitchFamily="34" charset="0"/>
              </a:rPr>
              <a:t>McSwiney</a:t>
            </a:r>
            <a:r>
              <a:rPr lang="en-GB" sz="1200" b="0" i="0" dirty="0">
                <a:solidFill>
                  <a:srgbClr val="222222"/>
                </a:solidFill>
                <a:effectLst/>
                <a:latin typeface="Arial" panose="020B0604020202020204" pitchFamily="34" charset="0"/>
              </a:rPr>
              <a:t>, F. T.(2019). Impact of ketogenic diet on athletes: current insights. </a:t>
            </a:r>
            <a:r>
              <a:rPr lang="en-GB" sz="1200" b="0" i="1" dirty="0">
                <a:solidFill>
                  <a:srgbClr val="222222"/>
                </a:solidFill>
                <a:effectLst/>
                <a:latin typeface="Arial" panose="020B0604020202020204" pitchFamily="34" charset="0"/>
              </a:rPr>
              <a:t>Open access journal of sports medicine</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10</a:t>
            </a:r>
            <a:r>
              <a:rPr lang="en-GB" sz="1200" b="0" i="0" dirty="0">
                <a:solidFill>
                  <a:srgbClr val="222222"/>
                </a:solidFill>
                <a:effectLst/>
                <a:latin typeface="Arial" panose="020B0604020202020204" pitchFamily="34" charset="0"/>
              </a:rPr>
              <a:t>, 171.</a:t>
            </a:r>
            <a:endParaRPr lang="en-GB" sz="1200" dirty="0"/>
          </a:p>
        </p:txBody>
      </p:sp>
      <p:sp>
        <p:nvSpPr>
          <p:cNvPr id="14" name="TextBox 13">
            <a:extLst>
              <a:ext uri="{FF2B5EF4-FFF2-40B4-BE49-F238E27FC236}">
                <a16:creationId xmlns:a16="http://schemas.microsoft.com/office/drawing/2014/main" id="{06B1261E-AA39-3509-F80A-26CBC8FBF6C2}"/>
              </a:ext>
            </a:extLst>
          </p:cNvPr>
          <p:cNvSpPr txBox="1"/>
          <p:nvPr/>
        </p:nvSpPr>
        <p:spPr>
          <a:xfrm>
            <a:off x="4211960" y="3155524"/>
            <a:ext cx="4626768" cy="830997"/>
          </a:xfrm>
          <a:prstGeom prst="rect">
            <a:avLst/>
          </a:prstGeom>
          <a:noFill/>
          <a:ln>
            <a:solidFill>
              <a:srgbClr val="C00000"/>
            </a:solidFill>
          </a:ln>
        </p:spPr>
        <p:txBody>
          <a:bodyPr wrap="square">
            <a:spAutoFit/>
          </a:bodyPr>
          <a:lstStyle/>
          <a:p>
            <a:r>
              <a:rPr lang="en-GB" sz="1200" b="0" i="0" dirty="0">
                <a:solidFill>
                  <a:srgbClr val="222222"/>
                </a:solidFill>
                <a:effectLst/>
                <a:latin typeface="Arial" panose="020B0604020202020204" pitchFamily="34" charset="0"/>
              </a:rPr>
              <a:t>Amaro-</a:t>
            </a:r>
            <a:r>
              <a:rPr lang="en-GB" sz="1200" b="0" i="0" dirty="0" err="1">
                <a:solidFill>
                  <a:srgbClr val="222222"/>
                </a:solidFill>
                <a:effectLst/>
                <a:latin typeface="Arial" panose="020B0604020202020204" pitchFamily="34" charset="0"/>
              </a:rPr>
              <a:t>Gahete</a:t>
            </a:r>
            <a:r>
              <a:rPr lang="en-GB" sz="1200" b="0" i="0" dirty="0">
                <a:solidFill>
                  <a:srgbClr val="222222"/>
                </a:solidFill>
                <a:effectLst/>
                <a:latin typeface="Arial" panose="020B0604020202020204" pitchFamily="34" charset="0"/>
              </a:rPr>
              <a:t>, F. J., (2019). Impact of data analysis methods for maximal fat oxidation estimation during exercise in sedentary adults: Data analysis maximal fat oxidation. </a:t>
            </a:r>
            <a:r>
              <a:rPr lang="en-GB" sz="1200" b="0" i="1" dirty="0">
                <a:solidFill>
                  <a:srgbClr val="222222"/>
                </a:solidFill>
                <a:effectLst/>
                <a:latin typeface="Arial" panose="020B0604020202020204" pitchFamily="34" charset="0"/>
              </a:rPr>
              <a:t>European Journal of Sport Science</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19</a:t>
            </a:r>
            <a:r>
              <a:rPr lang="en-GB" sz="1200" b="0" i="0" dirty="0">
                <a:solidFill>
                  <a:srgbClr val="222222"/>
                </a:solidFill>
                <a:effectLst/>
                <a:latin typeface="Arial" panose="020B0604020202020204" pitchFamily="34" charset="0"/>
              </a:rPr>
              <a:t>(9), 1230-1239.</a:t>
            </a:r>
            <a:endParaRPr lang="en-GB" sz="1200" dirty="0"/>
          </a:p>
        </p:txBody>
      </p:sp>
      <p:sp>
        <p:nvSpPr>
          <p:cNvPr id="16" name="TextBox 15">
            <a:extLst>
              <a:ext uri="{FF2B5EF4-FFF2-40B4-BE49-F238E27FC236}">
                <a16:creationId xmlns:a16="http://schemas.microsoft.com/office/drawing/2014/main" id="{887BCDF6-FF68-5842-6BFB-4A0DC9062B64}"/>
              </a:ext>
            </a:extLst>
          </p:cNvPr>
          <p:cNvSpPr txBox="1"/>
          <p:nvPr/>
        </p:nvSpPr>
        <p:spPr>
          <a:xfrm>
            <a:off x="4211960" y="2337674"/>
            <a:ext cx="4626768" cy="646331"/>
          </a:xfrm>
          <a:prstGeom prst="rect">
            <a:avLst/>
          </a:prstGeom>
          <a:noFill/>
          <a:ln>
            <a:solidFill>
              <a:srgbClr val="7030A0"/>
            </a:solidFill>
          </a:ln>
        </p:spPr>
        <p:txBody>
          <a:bodyPr wrap="square">
            <a:spAutoFit/>
          </a:bodyPr>
          <a:lstStyle/>
          <a:p>
            <a:r>
              <a:rPr lang="en-GB" sz="1200" b="0" i="0" dirty="0" err="1">
                <a:solidFill>
                  <a:srgbClr val="222222"/>
                </a:solidFill>
                <a:effectLst/>
                <a:latin typeface="Arial" panose="020B0604020202020204" pitchFamily="34" charset="0"/>
              </a:rPr>
              <a:t>Huecker</a:t>
            </a:r>
            <a:r>
              <a:rPr lang="en-GB" sz="1200" b="0" i="0" dirty="0">
                <a:solidFill>
                  <a:srgbClr val="222222"/>
                </a:solidFill>
                <a:effectLst/>
                <a:latin typeface="Arial" panose="020B0604020202020204" pitchFamily="34" charset="0"/>
              </a:rPr>
              <a:t>, M. (2019). Protein supplementation in sport: source, timing, and intended benefits. </a:t>
            </a:r>
            <a:r>
              <a:rPr lang="en-GB" sz="1200" b="0" i="1" dirty="0">
                <a:solidFill>
                  <a:srgbClr val="222222"/>
                </a:solidFill>
                <a:effectLst/>
                <a:latin typeface="Arial" panose="020B0604020202020204" pitchFamily="34" charset="0"/>
              </a:rPr>
              <a:t>Current Nutrition Reports</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8</a:t>
            </a:r>
            <a:r>
              <a:rPr lang="en-GB" sz="1200" b="0" i="0" dirty="0">
                <a:solidFill>
                  <a:srgbClr val="222222"/>
                </a:solidFill>
                <a:effectLst/>
                <a:latin typeface="Arial" panose="020B0604020202020204" pitchFamily="34" charset="0"/>
              </a:rPr>
              <a:t>(4), 382-396.</a:t>
            </a:r>
            <a:endParaRPr lang="en-GB" sz="1200" dirty="0"/>
          </a:p>
        </p:txBody>
      </p:sp>
      <p:sp>
        <p:nvSpPr>
          <p:cNvPr id="20" name="TextBox 19">
            <a:extLst>
              <a:ext uri="{FF2B5EF4-FFF2-40B4-BE49-F238E27FC236}">
                <a16:creationId xmlns:a16="http://schemas.microsoft.com/office/drawing/2014/main" id="{534582C5-17DD-FD50-537D-660B70153523}"/>
              </a:ext>
            </a:extLst>
          </p:cNvPr>
          <p:cNvSpPr txBox="1"/>
          <p:nvPr/>
        </p:nvSpPr>
        <p:spPr>
          <a:xfrm>
            <a:off x="3701980" y="908115"/>
            <a:ext cx="4572000" cy="276999"/>
          </a:xfrm>
          <a:prstGeom prst="rect">
            <a:avLst/>
          </a:prstGeom>
          <a:noFill/>
        </p:spPr>
        <p:txBody>
          <a:bodyPr wrap="square">
            <a:spAutoFit/>
          </a:bodyPr>
          <a:lstStyle/>
          <a:p>
            <a:endParaRPr lang="en-GB" sz="1200" dirty="0"/>
          </a:p>
        </p:txBody>
      </p:sp>
      <p:sp>
        <p:nvSpPr>
          <p:cNvPr id="22" name="TextBox 21">
            <a:extLst>
              <a:ext uri="{FF2B5EF4-FFF2-40B4-BE49-F238E27FC236}">
                <a16:creationId xmlns:a16="http://schemas.microsoft.com/office/drawing/2014/main" id="{7B2D65D6-1156-189D-B027-7930083EE592}"/>
              </a:ext>
            </a:extLst>
          </p:cNvPr>
          <p:cNvSpPr txBox="1"/>
          <p:nvPr/>
        </p:nvSpPr>
        <p:spPr>
          <a:xfrm>
            <a:off x="4211960" y="1465151"/>
            <a:ext cx="4626768" cy="646331"/>
          </a:xfrm>
          <a:prstGeom prst="rect">
            <a:avLst/>
          </a:prstGeom>
          <a:noFill/>
          <a:ln>
            <a:solidFill>
              <a:schemeClr val="tx1"/>
            </a:solidFill>
          </a:ln>
        </p:spPr>
        <p:txBody>
          <a:bodyPr wrap="square">
            <a:spAutoFit/>
          </a:bodyPr>
          <a:lstStyle/>
          <a:p>
            <a:r>
              <a:rPr lang="en-GB" sz="1200" b="0" i="0" dirty="0">
                <a:solidFill>
                  <a:srgbClr val="222222"/>
                </a:solidFill>
                <a:effectLst/>
                <a:latin typeface="Arial" panose="020B0604020202020204" pitchFamily="34" charset="0"/>
              </a:rPr>
              <a:t>Hughes, R. L., &amp; </a:t>
            </a:r>
            <a:r>
              <a:rPr lang="en-GB" sz="1200" b="0" i="0" dirty="0" err="1">
                <a:solidFill>
                  <a:srgbClr val="222222"/>
                </a:solidFill>
                <a:effectLst/>
                <a:latin typeface="Arial" panose="020B0604020202020204" pitchFamily="34" charset="0"/>
              </a:rPr>
              <a:t>Holscher</a:t>
            </a:r>
            <a:r>
              <a:rPr lang="en-GB" sz="1200" b="0" i="0" dirty="0">
                <a:solidFill>
                  <a:srgbClr val="222222"/>
                </a:solidFill>
                <a:effectLst/>
                <a:latin typeface="Arial" panose="020B0604020202020204" pitchFamily="34" charset="0"/>
              </a:rPr>
              <a:t>, H. D. (2021). </a:t>
            </a:r>
            <a:r>
              <a:rPr lang="en-GB" sz="1200" b="0" i="0" dirty="0" err="1">
                <a:solidFill>
                  <a:srgbClr val="222222"/>
                </a:solidFill>
                <a:effectLst/>
                <a:latin typeface="Arial" panose="020B0604020202020204" pitchFamily="34" charset="0"/>
              </a:rPr>
              <a:t>Fueling</a:t>
            </a:r>
            <a:r>
              <a:rPr lang="en-GB" sz="1200" b="0" i="0" dirty="0">
                <a:solidFill>
                  <a:srgbClr val="222222"/>
                </a:solidFill>
                <a:effectLst/>
                <a:latin typeface="Arial" panose="020B0604020202020204" pitchFamily="34" charset="0"/>
              </a:rPr>
              <a:t> gut microbes: a review of the interaction between diet, exercise, and the gut microbiota in athletes. </a:t>
            </a:r>
            <a:r>
              <a:rPr lang="en-GB" sz="1200" b="0" i="1" dirty="0">
                <a:solidFill>
                  <a:srgbClr val="222222"/>
                </a:solidFill>
                <a:effectLst/>
                <a:latin typeface="Arial" panose="020B0604020202020204" pitchFamily="34" charset="0"/>
              </a:rPr>
              <a:t>Advances in Nutrition</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12</a:t>
            </a:r>
            <a:r>
              <a:rPr lang="en-GB" sz="1200" b="0" i="0" dirty="0">
                <a:solidFill>
                  <a:srgbClr val="222222"/>
                </a:solidFill>
                <a:effectLst/>
                <a:latin typeface="Arial" panose="020B0604020202020204" pitchFamily="34" charset="0"/>
              </a:rPr>
              <a:t>(6), 2190-2215.</a:t>
            </a:r>
            <a:endParaRPr lang="en-GB" sz="1200" dirty="0"/>
          </a:p>
        </p:txBody>
      </p:sp>
    </p:spTree>
    <p:extLst>
      <p:ext uri="{BB962C8B-B14F-4D97-AF65-F5344CB8AC3E}">
        <p14:creationId xmlns:p14="http://schemas.microsoft.com/office/powerpoint/2010/main" val="1600317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634082"/>
          </a:xfrm>
        </p:spPr>
        <p:txBody>
          <a:bodyPr>
            <a:normAutofit fontScale="90000"/>
          </a:bodyPr>
          <a:lstStyle/>
          <a:p>
            <a:r>
              <a:rPr lang="en-GB" dirty="0"/>
              <a:t>The Healthy Diet for Athletes</a:t>
            </a:r>
          </a:p>
        </p:txBody>
      </p:sp>
      <p:sp>
        <p:nvSpPr>
          <p:cNvPr id="6" name="Content Placeholder 5"/>
          <p:cNvSpPr>
            <a:spLocks noGrp="1"/>
          </p:cNvSpPr>
          <p:nvPr>
            <p:ph idx="1"/>
          </p:nvPr>
        </p:nvSpPr>
        <p:spPr>
          <a:xfrm>
            <a:off x="457200" y="1600201"/>
            <a:ext cx="3898776" cy="604664"/>
          </a:xfrm>
        </p:spPr>
        <p:txBody>
          <a:bodyPr>
            <a:normAutofit/>
          </a:bodyPr>
          <a:lstStyle/>
          <a:p>
            <a:pPr marL="0" indent="0">
              <a:buNone/>
            </a:pPr>
            <a:r>
              <a:rPr lang="en-GB" dirty="0"/>
              <a:t>Normal Balanced diet</a:t>
            </a:r>
          </a:p>
          <a:p>
            <a:pPr marL="0" indent="0">
              <a:buNone/>
            </a:pPr>
            <a:endParaRPr lang="en-GB" dirty="0"/>
          </a:p>
        </p:txBody>
      </p:sp>
      <p:sp>
        <p:nvSpPr>
          <p:cNvPr id="7" name="TextBox 6"/>
          <p:cNvSpPr txBox="1"/>
          <p:nvPr/>
        </p:nvSpPr>
        <p:spPr>
          <a:xfrm>
            <a:off x="4254194" y="1607110"/>
            <a:ext cx="1872208" cy="1477328"/>
          </a:xfrm>
          <a:prstGeom prst="rect">
            <a:avLst/>
          </a:prstGeom>
          <a:noFill/>
        </p:spPr>
        <p:txBody>
          <a:bodyPr wrap="square" rtlCol="0">
            <a:spAutoFit/>
          </a:bodyPr>
          <a:lstStyle/>
          <a:p>
            <a:pPr algn="ctr"/>
            <a:r>
              <a:rPr lang="en-GB" dirty="0"/>
              <a:t>Fruit and Veg</a:t>
            </a:r>
          </a:p>
          <a:p>
            <a:pPr algn="ctr"/>
            <a:r>
              <a:rPr lang="en-GB" dirty="0"/>
              <a:t>Gains</a:t>
            </a:r>
          </a:p>
          <a:p>
            <a:pPr algn="ctr"/>
            <a:r>
              <a:rPr lang="en-GB" dirty="0"/>
              <a:t>Proteins</a:t>
            </a:r>
          </a:p>
          <a:p>
            <a:pPr algn="ctr"/>
            <a:r>
              <a:rPr lang="en-GB" dirty="0"/>
              <a:t>Low fat Dairy</a:t>
            </a:r>
          </a:p>
          <a:p>
            <a:pPr algn="ctr"/>
            <a:r>
              <a:rPr lang="en-GB" dirty="0"/>
              <a:t>Water</a:t>
            </a:r>
          </a:p>
        </p:txBody>
      </p:sp>
      <p:sp>
        <p:nvSpPr>
          <p:cNvPr id="8" name="TextBox 7"/>
          <p:cNvSpPr txBox="1"/>
          <p:nvPr/>
        </p:nvSpPr>
        <p:spPr>
          <a:xfrm>
            <a:off x="472826" y="2322825"/>
            <a:ext cx="3600400" cy="2308324"/>
          </a:xfrm>
          <a:prstGeom prst="rect">
            <a:avLst/>
          </a:prstGeom>
          <a:noFill/>
        </p:spPr>
        <p:txBody>
          <a:bodyPr wrap="square" rtlCol="0">
            <a:spAutoFit/>
          </a:bodyPr>
          <a:lstStyle/>
          <a:p>
            <a:r>
              <a:rPr lang="en-GB" dirty="0"/>
              <a:t>Adapt for</a:t>
            </a:r>
          </a:p>
          <a:p>
            <a:endParaRPr lang="en-GB" dirty="0"/>
          </a:p>
          <a:p>
            <a:pPr marL="285750" indent="-285750">
              <a:buFont typeface="Arial" panose="020B0604020202020204" pitchFamily="34" charset="0"/>
              <a:buChar char="•"/>
            </a:pPr>
            <a:r>
              <a:rPr lang="en-GB" dirty="0"/>
              <a:t>Type of exercise</a:t>
            </a:r>
          </a:p>
          <a:p>
            <a:pPr marL="285750" indent="-285750">
              <a:buFont typeface="Arial" panose="020B0604020202020204" pitchFamily="34" charset="0"/>
              <a:buChar char="•"/>
            </a:pPr>
            <a:r>
              <a:rPr lang="en-GB" dirty="0"/>
              <a:t>Duration of exercise</a:t>
            </a:r>
          </a:p>
          <a:p>
            <a:pPr marL="285750" indent="-285750">
              <a:buFont typeface="Arial" panose="020B0604020202020204" pitchFamily="34" charset="0"/>
              <a:buChar char="•"/>
            </a:pPr>
            <a:r>
              <a:rPr lang="en-GB" dirty="0"/>
              <a:t>Frequency of exercise</a:t>
            </a:r>
          </a:p>
          <a:p>
            <a:pPr marL="285750" indent="-285750">
              <a:buFont typeface="Arial" panose="020B0604020202020204" pitchFamily="34" charset="0"/>
              <a:buChar char="•"/>
            </a:pPr>
            <a:r>
              <a:rPr lang="en-GB" dirty="0"/>
              <a:t>Objective of exercise</a:t>
            </a:r>
          </a:p>
          <a:p>
            <a:pPr marL="285750" indent="-285750">
              <a:buFont typeface="Arial" panose="020B0604020202020204" pitchFamily="34" charset="0"/>
              <a:buChar char="•"/>
            </a:pPr>
            <a:r>
              <a:rPr lang="en-GB" dirty="0"/>
              <a:t>Time before exercise</a:t>
            </a:r>
          </a:p>
          <a:p>
            <a:pPr marL="285750" indent="-285750">
              <a:buFont typeface="Arial" panose="020B0604020202020204" pitchFamily="34" charset="0"/>
              <a:buChar char="•"/>
            </a:pPr>
            <a:r>
              <a:rPr lang="en-GB" dirty="0"/>
              <a:t>Recovery requirements</a:t>
            </a:r>
          </a:p>
        </p:txBody>
      </p:sp>
      <p:pic>
        <p:nvPicPr>
          <p:cNvPr id="9" name="Picture 8"/>
          <p:cNvPicPr>
            <a:picLocks noChangeAspect="1"/>
          </p:cNvPicPr>
          <p:nvPr/>
        </p:nvPicPr>
        <p:blipFill>
          <a:blip r:embed="rId2"/>
          <a:stretch>
            <a:fillRect/>
          </a:stretch>
        </p:blipFill>
        <p:spPr>
          <a:xfrm>
            <a:off x="539552" y="4631149"/>
            <a:ext cx="2908095" cy="2220590"/>
          </a:xfrm>
          <a:prstGeom prst="rect">
            <a:avLst/>
          </a:prstGeom>
        </p:spPr>
      </p:pic>
      <p:pic>
        <p:nvPicPr>
          <p:cNvPr id="10" name="Picture 9"/>
          <p:cNvPicPr>
            <a:picLocks noChangeAspect="1"/>
          </p:cNvPicPr>
          <p:nvPr/>
        </p:nvPicPr>
        <p:blipFill>
          <a:blip r:embed="rId3"/>
          <a:stretch>
            <a:fillRect/>
          </a:stretch>
        </p:blipFill>
        <p:spPr>
          <a:xfrm>
            <a:off x="6307370" y="1700808"/>
            <a:ext cx="2697653" cy="1993817"/>
          </a:xfrm>
          <a:prstGeom prst="rect">
            <a:avLst/>
          </a:prstGeom>
        </p:spPr>
      </p:pic>
      <p:pic>
        <p:nvPicPr>
          <p:cNvPr id="11" name="Picture 10"/>
          <p:cNvPicPr>
            <a:picLocks noChangeAspect="1"/>
          </p:cNvPicPr>
          <p:nvPr/>
        </p:nvPicPr>
        <p:blipFill>
          <a:blip r:embed="rId4"/>
          <a:stretch>
            <a:fillRect/>
          </a:stretch>
        </p:blipFill>
        <p:spPr>
          <a:xfrm>
            <a:off x="4788024" y="3933056"/>
            <a:ext cx="3744416" cy="2753341"/>
          </a:xfrm>
          <a:prstGeom prst="rect">
            <a:avLst/>
          </a:prstGeom>
        </p:spPr>
      </p:pic>
    </p:spTree>
    <p:extLst>
      <p:ext uri="{BB962C8B-B14F-4D97-AF65-F5344CB8AC3E}">
        <p14:creationId xmlns:p14="http://schemas.microsoft.com/office/powerpoint/2010/main" val="369522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defRPr/>
            </a:pPr>
            <a:r>
              <a:rPr lang="en-GB" altLang="en-US"/>
              <a:t>Carbohydrates and Exercise</a:t>
            </a:r>
          </a:p>
        </p:txBody>
      </p:sp>
      <p:sp>
        <p:nvSpPr>
          <p:cNvPr id="34819" name="Rectangle 3"/>
          <p:cNvSpPr>
            <a:spLocks noGrp="1" noChangeArrowheads="1"/>
          </p:cNvSpPr>
          <p:nvPr>
            <p:ph type="body" idx="1"/>
          </p:nvPr>
        </p:nvSpPr>
        <p:spPr/>
        <p:txBody>
          <a:bodyPr/>
          <a:lstStyle/>
          <a:p>
            <a:pPr marL="0" indent="0" algn="ctr" eaLnBrk="1" hangingPunct="1">
              <a:buNone/>
              <a:defRPr/>
            </a:pPr>
            <a:r>
              <a:rPr lang="en-GB" altLang="en-US" dirty="0"/>
              <a:t>Required for high energy output needs</a:t>
            </a:r>
          </a:p>
          <a:p>
            <a:pPr marL="0" indent="0" eaLnBrk="1" hangingPunct="1">
              <a:buNone/>
              <a:defRPr/>
            </a:pPr>
            <a:r>
              <a:rPr lang="en-GB" altLang="en-US" dirty="0"/>
              <a:t>Use of carbohydrate dependant upon;</a:t>
            </a:r>
          </a:p>
          <a:p>
            <a:pPr marL="0" indent="0" eaLnBrk="1" hangingPunct="1">
              <a:buNone/>
              <a:defRPr/>
            </a:pPr>
            <a:endParaRPr lang="en-GB" altLang="en-US" dirty="0"/>
          </a:p>
          <a:p>
            <a:pPr lvl="1" eaLnBrk="1" hangingPunct="1">
              <a:defRPr/>
            </a:pPr>
            <a:r>
              <a:rPr lang="en-GB" altLang="en-US" dirty="0">
                <a:solidFill>
                  <a:srgbClr val="0070C0"/>
                </a:solidFill>
              </a:rPr>
              <a:t>Exercise intensity</a:t>
            </a:r>
          </a:p>
          <a:p>
            <a:pPr lvl="1" eaLnBrk="1" hangingPunct="1">
              <a:defRPr/>
            </a:pPr>
            <a:r>
              <a:rPr lang="en-GB" altLang="en-US" dirty="0">
                <a:solidFill>
                  <a:srgbClr val="0070C0"/>
                </a:solidFill>
              </a:rPr>
              <a:t>Exercise duration</a:t>
            </a:r>
          </a:p>
          <a:p>
            <a:pPr lvl="1" eaLnBrk="1" hangingPunct="1">
              <a:defRPr/>
            </a:pPr>
            <a:r>
              <a:rPr lang="en-GB" altLang="en-US" dirty="0">
                <a:solidFill>
                  <a:srgbClr val="0070C0"/>
                </a:solidFill>
              </a:rPr>
              <a:t>Training status</a:t>
            </a:r>
          </a:p>
          <a:p>
            <a:pPr lvl="1" eaLnBrk="1" hangingPunct="1">
              <a:defRPr/>
            </a:pPr>
            <a:r>
              <a:rPr lang="en-GB" altLang="en-US" dirty="0">
                <a:solidFill>
                  <a:srgbClr val="0070C0"/>
                </a:solidFill>
              </a:rPr>
              <a:t>Current CHO stores (Liver and muscle glycogen)</a:t>
            </a:r>
          </a:p>
          <a:p>
            <a:pPr lvl="1" eaLnBrk="1" hangingPunct="1">
              <a:defRPr/>
            </a:pPr>
            <a:r>
              <a:rPr lang="en-GB" altLang="en-US" dirty="0">
                <a:solidFill>
                  <a:srgbClr val="0070C0"/>
                </a:solidFill>
              </a:rPr>
              <a:t>CHO ingestion</a:t>
            </a:r>
          </a:p>
          <a:p>
            <a:pPr lvl="1" eaLnBrk="1" hangingPunct="1">
              <a:buFontTx/>
              <a:buNone/>
              <a:defRPr/>
            </a:pPr>
            <a:endParaRPr lang="en-GB" altLang="en-US" dirty="0"/>
          </a:p>
        </p:txBody>
      </p:sp>
    </p:spTree>
    <p:extLst>
      <p:ext uri="{BB962C8B-B14F-4D97-AF65-F5344CB8AC3E}">
        <p14:creationId xmlns:p14="http://schemas.microsoft.com/office/powerpoint/2010/main" val="50673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57200" y="274638"/>
            <a:ext cx="8229600" cy="778098"/>
          </a:xfrm>
        </p:spPr>
        <p:txBody>
          <a:bodyPr/>
          <a:lstStyle/>
          <a:p>
            <a:pPr eaLnBrk="1" hangingPunct="1">
              <a:defRPr/>
            </a:pPr>
            <a:r>
              <a:rPr lang="en-GB" altLang="en-US" dirty="0"/>
              <a:t>Carbohydrate Ingestion</a:t>
            </a:r>
          </a:p>
        </p:txBody>
      </p:sp>
      <p:sp>
        <p:nvSpPr>
          <p:cNvPr id="35843" name="Rectangle 3"/>
          <p:cNvSpPr>
            <a:spLocks noGrp="1" noChangeArrowheads="1"/>
          </p:cNvSpPr>
          <p:nvPr>
            <p:ph type="body" idx="1"/>
          </p:nvPr>
        </p:nvSpPr>
        <p:spPr>
          <a:xfrm>
            <a:off x="457200" y="1417638"/>
            <a:ext cx="8229600" cy="4708525"/>
          </a:xfrm>
        </p:spPr>
        <p:txBody>
          <a:bodyPr/>
          <a:lstStyle/>
          <a:p>
            <a:pPr eaLnBrk="1" hangingPunct="1">
              <a:defRPr/>
            </a:pPr>
            <a:r>
              <a:rPr lang="en-GB" altLang="en-US" dirty="0"/>
              <a:t>Supercompensation</a:t>
            </a:r>
          </a:p>
          <a:p>
            <a:pPr eaLnBrk="1" hangingPunct="1">
              <a:defRPr/>
            </a:pPr>
            <a:endParaRPr lang="en-GB" altLang="en-US" dirty="0"/>
          </a:p>
          <a:p>
            <a:pPr eaLnBrk="1" hangingPunct="1">
              <a:defRPr/>
            </a:pPr>
            <a:r>
              <a:rPr lang="en-GB" altLang="en-US" dirty="0"/>
              <a:t>Pre-exercise</a:t>
            </a:r>
          </a:p>
          <a:p>
            <a:pPr eaLnBrk="1" hangingPunct="1">
              <a:defRPr/>
            </a:pPr>
            <a:endParaRPr lang="en-GB" altLang="en-US" dirty="0"/>
          </a:p>
          <a:p>
            <a:pPr eaLnBrk="1" hangingPunct="1">
              <a:defRPr/>
            </a:pPr>
            <a:r>
              <a:rPr lang="en-GB" altLang="en-US" dirty="0"/>
              <a:t>During exercise</a:t>
            </a:r>
          </a:p>
          <a:p>
            <a:pPr eaLnBrk="1" hangingPunct="1">
              <a:defRPr/>
            </a:pPr>
            <a:endParaRPr lang="en-GB" altLang="en-US" dirty="0"/>
          </a:p>
          <a:p>
            <a:pPr eaLnBrk="1" hangingPunct="1">
              <a:defRPr/>
            </a:pPr>
            <a:r>
              <a:rPr lang="en-GB" altLang="en-US" dirty="0"/>
              <a:t>Post-exercise</a:t>
            </a:r>
          </a:p>
        </p:txBody>
      </p:sp>
      <p:pic>
        <p:nvPicPr>
          <p:cNvPr id="2" name="Picture 1"/>
          <p:cNvPicPr>
            <a:picLocks noChangeAspect="1"/>
          </p:cNvPicPr>
          <p:nvPr/>
        </p:nvPicPr>
        <p:blipFill>
          <a:blip r:embed="rId2"/>
          <a:stretch>
            <a:fillRect/>
          </a:stretch>
        </p:blipFill>
        <p:spPr>
          <a:xfrm>
            <a:off x="4479558" y="1196752"/>
            <a:ext cx="4207242" cy="3024336"/>
          </a:xfrm>
          <a:prstGeom prst="rect">
            <a:avLst/>
          </a:prstGeom>
        </p:spPr>
      </p:pic>
      <p:sp>
        <p:nvSpPr>
          <p:cNvPr id="3" name="TextBox 2"/>
          <p:cNvSpPr txBox="1"/>
          <p:nvPr/>
        </p:nvSpPr>
        <p:spPr>
          <a:xfrm>
            <a:off x="3779912" y="4354151"/>
            <a:ext cx="5328592" cy="2277547"/>
          </a:xfrm>
          <a:prstGeom prst="rect">
            <a:avLst/>
          </a:prstGeom>
          <a:noFill/>
        </p:spPr>
        <p:txBody>
          <a:bodyPr wrap="square" rtlCol="0">
            <a:spAutoFit/>
          </a:bodyPr>
          <a:lstStyle/>
          <a:p>
            <a:r>
              <a:rPr lang="en-GB" sz="1200" dirty="0" err="1">
                <a:solidFill>
                  <a:srgbClr val="0070C0"/>
                </a:solidFill>
              </a:rPr>
              <a:t>Fernandes</a:t>
            </a:r>
            <a:r>
              <a:rPr lang="en-GB" sz="1200" dirty="0">
                <a:solidFill>
                  <a:srgbClr val="0070C0"/>
                </a:solidFill>
              </a:rPr>
              <a:t> (2020) ‘Carbohydrate Consumption and Periodization Strategies Applied to Elite Soccer Players’, </a:t>
            </a:r>
            <a:r>
              <a:rPr lang="en-GB" sz="1200" i="1" dirty="0">
                <a:solidFill>
                  <a:srgbClr val="0070C0"/>
                </a:solidFill>
              </a:rPr>
              <a:t>Sports Nutrition</a:t>
            </a:r>
            <a:r>
              <a:rPr lang="en-GB" sz="1200" dirty="0">
                <a:solidFill>
                  <a:srgbClr val="0070C0"/>
                </a:solidFill>
              </a:rPr>
              <a:t>, 9, pp. 414-419</a:t>
            </a:r>
            <a:r>
              <a:rPr lang="en-GB" dirty="0">
                <a:solidFill>
                  <a:srgbClr val="0070C0"/>
                </a:solidFill>
              </a:rPr>
              <a:t>.</a:t>
            </a:r>
          </a:p>
          <a:p>
            <a:endParaRPr lang="en-GB" sz="1600" dirty="0"/>
          </a:p>
          <a:p>
            <a:r>
              <a:rPr lang="en-GB" sz="1600" dirty="0">
                <a:solidFill>
                  <a:srgbClr val="00B050"/>
                </a:solidFill>
              </a:rPr>
              <a:t>The ingestion of large amounts of carbohydrates (CHO;10 g/kg of body weight (BW)/day) is important 36h before a match for the elite soccer player to ensure muscle glycogen </a:t>
            </a:r>
            <a:r>
              <a:rPr lang="en-GB" sz="1600" dirty="0" err="1">
                <a:solidFill>
                  <a:srgbClr val="00B050"/>
                </a:solidFill>
              </a:rPr>
              <a:t>supercompensation</a:t>
            </a:r>
            <a:r>
              <a:rPr lang="en-GB" sz="1600" dirty="0">
                <a:solidFill>
                  <a:srgbClr val="00B050"/>
                </a:solidFill>
              </a:rPr>
              <a:t>. In addition, elite soccer players should intake 1 to 1.5 g/kg BW/h within the first 4hrs after a soccer game to maximise glycogen </a:t>
            </a:r>
            <a:r>
              <a:rPr lang="en-GB" sz="1600" dirty="0" err="1">
                <a:solidFill>
                  <a:srgbClr val="00B050"/>
                </a:solidFill>
              </a:rPr>
              <a:t>resynthesis</a:t>
            </a:r>
            <a:r>
              <a:rPr lang="en-GB" sz="1600" dirty="0">
                <a:solidFill>
                  <a:srgbClr val="00B050"/>
                </a:solidFill>
              </a:rPr>
              <a:t>.</a:t>
            </a:r>
          </a:p>
        </p:txBody>
      </p:sp>
    </p:spTree>
    <p:extLst>
      <p:ext uri="{BB962C8B-B14F-4D97-AF65-F5344CB8AC3E}">
        <p14:creationId xmlns:p14="http://schemas.microsoft.com/office/powerpoint/2010/main" val="1622539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pPr eaLnBrk="1" hangingPunct="1">
              <a:defRPr/>
            </a:pPr>
            <a:r>
              <a:rPr lang="en-GB" altLang="en-US" sz="4000" dirty="0"/>
              <a:t>Glycogen loading / Supercompensation</a:t>
            </a:r>
          </a:p>
        </p:txBody>
      </p:sp>
      <p:sp>
        <p:nvSpPr>
          <p:cNvPr id="49155" name="Rectangle 3"/>
          <p:cNvSpPr>
            <a:spLocks noGrp="1" noChangeArrowheads="1"/>
          </p:cNvSpPr>
          <p:nvPr>
            <p:ph type="body" idx="1"/>
          </p:nvPr>
        </p:nvSpPr>
        <p:spPr/>
        <p:txBody>
          <a:bodyPr/>
          <a:lstStyle/>
          <a:p>
            <a:pPr marL="0" indent="0" algn="ctr" eaLnBrk="1" hangingPunct="1">
              <a:buNone/>
              <a:defRPr/>
            </a:pPr>
            <a:r>
              <a:rPr lang="en-GB" altLang="en-US" sz="2800" dirty="0">
                <a:solidFill>
                  <a:srgbClr val="FF0000"/>
                </a:solidFill>
              </a:rPr>
              <a:t>Increases in muscle glycogen by 160-200%,</a:t>
            </a:r>
          </a:p>
          <a:p>
            <a:pPr marL="533400" indent="-533400" eaLnBrk="1" hangingPunct="1">
              <a:buFont typeface="Wingdings" pitchFamily="2" charset="2"/>
              <a:buNone/>
              <a:defRPr/>
            </a:pPr>
            <a:r>
              <a:rPr lang="en-GB" altLang="en-US" sz="2800"/>
              <a:t>However;</a:t>
            </a:r>
          </a:p>
          <a:p>
            <a:pPr marL="533400" indent="-533400" eaLnBrk="1" hangingPunct="1">
              <a:buFont typeface="Wingdings" pitchFamily="2" charset="2"/>
              <a:buNone/>
              <a:defRPr/>
            </a:pPr>
            <a:endParaRPr lang="en-GB" altLang="en-US" sz="2800" dirty="0"/>
          </a:p>
          <a:p>
            <a:pPr marL="533400" indent="-533400" eaLnBrk="1" hangingPunct="1">
              <a:buFont typeface="+mj-lt"/>
              <a:buAutoNum type="arabicPeriod"/>
              <a:defRPr/>
            </a:pPr>
            <a:r>
              <a:rPr lang="en-GB" altLang="en-US" sz="2800" dirty="0"/>
              <a:t>The athlete will feel weak during the high fat phase. </a:t>
            </a:r>
          </a:p>
          <a:p>
            <a:pPr marL="533400" indent="-533400" eaLnBrk="1" hangingPunct="1">
              <a:buFont typeface="+mj-lt"/>
              <a:buAutoNum type="arabicPeriod"/>
              <a:defRPr/>
            </a:pPr>
            <a:r>
              <a:rPr lang="en-GB" altLang="en-US" sz="2800" dirty="0"/>
              <a:t>Concern over palatability of high CHO diets.</a:t>
            </a:r>
          </a:p>
          <a:p>
            <a:pPr marL="533400" indent="-533400" eaLnBrk="1" hangingPunct="1">
              <a:buFont typeface="+mj-lt"/>
              <a:buAutoNum type="arabicPeriod"/>
              <a:defRPr/>
            </a:pPr>
            <a:r>
              <a:rPr lang="en-GB" altLang="en-US" sz="2800" dirty="0"/>
              <a:t>High fat may cause gastrointestinal problems – diarrhoea, cramping etc.</a:t>
            </a:r>
          </a:p>
          <a:p>
            <a:pPr marL="533400" indent="-533400" eaLnBrk="1" hangingPunct="1">
              <a:buFont typeface="+mj-lt"/>
              <a:buAutoNum type="arabicPeriod"/>
              <a:defRPr/>
            </a:pPr>
            <a:r>
              <a:rPr lang="en-GB" altLang="en-US" sz="2800" dirty="0"/>
              <a:t>Athletes concerning by not training 1 week prior to competition.</a:t>
            </a:r>
          </a:p>
        </p:txBody>
      </p:sp>
    </p:spTree>
    <p:extLst>
      <p:ext uri="{BB962C8B-B14F-4D97-AF65-F5344CB8AC3E}">
        <p14:creationId xmlns:p14="http://schemas.microsoft.com/office/powerpoint/2010/main" val="2354988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fontScale="90000"/>
          </a:bodyPr>
          <a:lstStyle/>
          <a:p>
            <a:pPr eaLnBrk="1" hangingPunct="1">
              <a:defRPr/>
            </a:pPr>
            <a:r>
              <a:rPr lang="en-GB" altLang="en-US" sz="4000" dirty="0"/>
              <a:t>Glycogen loading / Supercompensation</a:t>
            </a:r>
          </a:p>
        </p:txBody>
      </p:sp>
      <p:sp>
        <p:nvSpPr>
          <p:cNvPr id="48131" name="Rectangle 3"/>
          <p:cNvSpPr>
            <a:spLocks noGrp="1" noChangeArrowheads="1"/>
          </p:cNvSpPr>
          <p:nvPr>
            <p:ph type="body" idx="1"/>
          </p:nvPr>
        </p:nvSpPr>
        <p:spPr/>
        <p:txBody>
          <a:bodyPr>
            <a:normAutofit fontScale="92500" lnSpcReduction="20000"/>
          </a:bodyPr>
          <a:lstStyle/>
          <a:p>
            <a:pPr marL="514350" indent="-514350" eaLnBrk="1" hangingPunct="1">
              <a:lnSpc>
                <a:spcPct val="90000"/>
              </a:lnSpc>
              <a:buFont typeface="+mj-lt"/>
              <a:buAutoNum type="arabicPeriod"/>
              <a:defRPr/>
            </a:pPr>
            <a:r>
              <a:rPr lang="en-GB" altLang="en-US" dirty="0"/>
              <a:t>To increase the amount of available CHO above normal stores.</a:t>
            </a:r>
          </a:p>
          <a:p>
            <a:pPr marL="514350" indent="-514350" eaLnBrk="1" hangingPunct="1">
              <a:lnSpc>
                <a:spcPct val="90000"/>
              </a:lnSpc>
              <a:buFont typeface="+mj-lt"/>
              <a:buAutoNum type="arabicPeriod"/>
              <a:defRPr/>
            </a:pPr>
            <a:endParaRPr lang="en-GB" altLang="en-US" dirty="0"/>
          </a:p>
          <a:p>
            <a:pPr marL="514350" indent="-514350" eaLnBrk="1" hangingPunct="1">
              <a:lnSpc>
                <a:spcPct val="90000"/>
              </a:lnSpc>
              <a:buFont typeface="+mj-lt"/>
              <a:buAutoNum type="arabicPeriod"/>
              <a:defRPr/>
            </a:pPr>
            <a:r>
              <a:rPr lang="en-GB" altLang="en-US" dirty="0"/>
              <a:t>1 week prior to event complete a bout of exhaustive exercise to deplete glycogen stores.</a:t>
            </a:r>
          </a:p>
          <a:p>
            <a:pPr marL="514350" indent="-514350" eaLnBrk="1" hangingPunct="1">
              <a:lnSpc>
                <a:spcPct val="90000"/>
              </a:lnSpc>
              <a:buFont typeface="+mj-lt"/>
              <a:buAutoNum type="arabicPeriod"/>
              <a:defRPr/>
            </a:pPr>
            <a:endParaRPr lang="en-GB" altLang="en-US" dirty="0"/>
          </a:p>
          <a:p>
            <a:pPr marL="514350" indent="-514350" eaLnBrk="1" hangingPunct="1">
              <a:lnSpc>
                <a:spcPct val="90000"/>
              </a:lnSpc>
              <a:buFont typeface="+mj-lt"/>
              <a:buAutoNum type="arabicPeriod"/>
              <a:defRPr/>
            </a:pPr>
            <a:r>
              <a:rPr lang="en-GB" altLang="en-US" dirty="0"/>
              <a:t>Next 3 days high fat diet with less than 20% energy from CHO.</a:t>
            </a:r>
          </a:p>
          <a:p>
            <a:pPr marL="514350" indent="-514350" eaLnBrk="1" hangingPunct="1">
              <a:lnSpc>
                <a:spcPct val="90000"/>
              </a:lnSpc>
              <a:buFont typeface="+mj-lt"/>
              <a:buAutoNum type="arabicPeriod"/>
              <a:defRPr/>
            </a:pPr>
            <a:endParaRPr lang="en-GB" altLang="en-US" dirty="0"/>
          </a:p>
          <a:p>
            <a:pPr marL="514350" indent="-514350" eaLnBrk="1" hangingPunct="1">
              <a:lnSpc>
                <a:spcPct val="90000"/>
              </a:lnSpc>
              <a:buFont typeface="+mj-lt"/>
              <a:buAutoNum type="arabicPeriod"/>
              <a:defRPr/>
            </a:pPr>
            <a:r>
              <a:rPr lang="en-GB" altLang="en-US" dirty="0"/>
              <a:t>Remaining time high CHO diet with less than 20% energy coming from fat.</a:t>
            </a:r>
          </a:p>
        </p:txBody>
      </p:sp>
    </p:spTree>
    <p:extLst>
      <p:ext uri="{BB962C8B-B14F-4D97-AF65-F5344CB8AC3E}">
        <p14:creationId xmlns:p14="http://schemas.microsoft.com/office/powerpoint/2010/main" val="4213997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fontScale="90000"/>
          </a:bodyPr>
          <a:lstStyle/>
          <a:p>
            <a:pPr eaLnBrk="1" hangingPunct="1">
              <a:defRPr/>
            </a:pPr>
            <a:r>
              <a:rPr lang="en-GB" altLang="en-US" sz="4000" dirty="0"/>
              <a:t>Glycogen loading / Supercompensation</a:t>
            </a:r>
          </a:p>
        </p:txBody>
      </p:sp>
      <p:sp>
        <p:nvSpPr>
          <p:cNvPr id="50179" name="Rectangle 3"/>
          <p:cNvSpPr>
            <a:spLocks noGrp="1" noChangeArrowheads="1"/>
          </p:cNvSpPr>
          <p:nvPr>
            <p:ph type="body" idx="1"/>
          </p:nvPr>
        </p:nvSpPr>
        <p:spPr/>
        <p:txBody>
          <a:bodyPr>
            <a:normAutofit/>
          </a:bodyPr>
          <a:lstStyle/>
          <a:p>
            <a:pPr marL="609600" indent="-609600" algn="ctr">
              <a:buNone/>
              <a:defRPr/>
            </a:pPr>
            <a:r>
              <a:rPr lang="en-GB" altLang="en-US" dirty="0">
                <a:solidFill>
                  <a:srgbClr val="FF0000"/>
                </a:solidFill>
              </a:rPr>
              <a:t>Results in 50% increase in glycogen stores without previous concerns.  </a:t>
            </a:r>
          </a:p>
          <a:p>
            <a:pPr marL="609600" indent="-609600" eaLnBrk="1" hangingPunct="1">
              <a:buFont typeface="Wingdings" pitchFamily="2" charset="2"/>
              <a:buNone/>
              <a:defRPr/>
            </a:pPr>
            <a:endParaRPr lang="en-GB" altLang="en-US" dirty="0"/>
          </a:p>
          <a:p>
            <a:pPr marL="609600" indent="-609600" eaLnBrk="1" hangingPunct="1">
              <a:buFont typeface="+mj-lt"/>
              <a:buAutoNum type="arabicPeriod"/>
              <a:defRPr/>
            </a:pPr>
            <a:r>
              <a:rPr lang="en-GB" altLang="en-US" dirty="0"/>
              <a:t>1 Week before exhaustive exercise.</a:t>
            </a:r>
          </a:p>
          <a:p>
            <a:pPr marL="609600" indent="-609600" eaLnBrk="1" hangingPunct="1">
              <a:buFont typeface="+mj-lt"/>
              <a:buAutoNum type="arabicPeriod"/>
              <a:defRPr/>
            </a:pPr>
            <a:r>
              <a:rPr lang="en-GB" altLang="en-US" dirty="0"/>
              <a:t>Over next 6 days increase diet CHO up to 75% energy.</a:t>
            </a:r>
          </a:p>
          <a:p>
            <a:pPr marL="609600" indent="-609600" eaLnBrk="1" hangingPunct="1">
              <a:buFont typeface="+mj-lt"/>
              <a:buAutoNum type="arabicPeriod"/>
              <a:defRPr/>
            </a:pPr>
            <a:r>
              <a:rPr lang="en-GB" altLang="en-US" dirty="0"/>
              <a:t>Over same period slowly taper training.</a:t>
            </a:r>
          </a:p>
          <a:p>
            <a:pPr marL="609600" indent="-609600" eaLnBrk="1" hangingPunct="1">
              <a:defRPr/>
            </a:pPr>
            <a:endParaRPr lang="en-GB" altLang="en-US" dirty="0"/>
          </a:p>
        </p:txBody>
      </p:sp>
    </p:spTree>
    <p:extLst>
      <p:ext uri="{BB962C8B-B14F-4D97-AF65-F5344CB8AC3E}">
        <p14:creationId xmlns:p14="http://schemas.microsoft.com/office/powerpoint/2010/main" val="2633901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defRPr/>
            </a:pPr>
            <a:r>
              <a:rPr lang="en-GB" altLang="en-US"/>
              <a:t>Pre-exercise Carbohydrates</a:t>
            </a:r>
          </a:p>
        </p:txBody>
      </p:sp>
      <p:sp>
        <p:nvSpPr>
          <p:cNvPr id="36867" name="Rectangle 3"/>
          <p:cNvSpPr>
            <a:spLocks noGrp="1" noChangeArrowheads="1"/>
          </p:cNvSpPr>
          <p:nvPr>
            <p:ph type="body" idx="1"/>
          </p:nvPr>
        </p:nvSpPr>
        <p:spPr/>
        <p:txBody>
          <a:bodyPr>
            <a:normAutofit fontScale="92500" lnSpcReduction="20000"/>
          </a:bodyPr>
          <a:lstStyle/>
          <a:p>
            <a:pPr eaLnBrk="1" hangingPunct="1">
              <a:lnSpc>
                <a:spcPct val="90000"/>
              </a:lnSpc>
              <a:defRPr/>
            </a:pPr>
            <a:r>
              <a:rPr lang="en-GB" altLang="en-US" dirty="0"/>
              <a:t>Carbohydrate intake prior to exercise will increase insulin secretion and may result in </a:t>
            </a:r>
            <a:r>
              <a:rPr lang="en-GB" altLang="en-US" dirty="0" err="1"/>
              <a:t>hypoglycemia</a:t>
            </a:r>
            <a:r>
              <a:rPr lang="en-GB" altLang="en-US" dirty="0"/>
              <a:t> prior to exercise.</a:t>
            </a:r>
          </a:p>
          <a:p>
            <a:pPr eaLnBrk="1" hangingPunct="1">
              <a:lnSpc>
                <a:spcPct val="90000"/>
              </a:lnSpc>
              <a:defRPr/>
            </a:pPr>
            <a:endParaRPr lang="en-GB" altLang="en-US" dirty="0"/>
          </a:p>
          <a:p>
            <a:pPr eaLnBrk="1" hangingPunct="1">
              <a:lnSpc>
                <a:spcPct val="90000"/>
              </a:lnSpc>
              <a:defRPr/>
            </a:pPr>
            <a:r>
              <a:rPr lang="en-GB" altLang="en-US" dirty="0"/>
              <a:t>Time is required to allow for normalisation of blood glucose.</a:t>
            </a:r>
          </a:p>
          <a:p>
            <a:pPr eaLnBrk="1" hangingPunct="1">
              <a:lnSpc>
                <a:spcPct val="90000"/>
              </a:lnSpc>
              <a:defRPr/>
            </a:pPr>
            <a:endParaRPr lang="en-GB" altLang="en-US" dirty="0"/>
          </a:p>
          <a:p>
            <a:pPr eaLnBrk="1" hangingPunct="1">
              <a:lnSpc>
                <a:spcPct val="90000"/>
              </a:lnSpc>
              <a:defRPr/>
            </a:pPr>
            <a:r>
              <a:rPr lang="en-GB" altLang="en-US" dirty="0">
                <a:solidFill>
                  <a:srgbClr val="7030A0"/>
                </a:solidFill>
              </a:rPr>
              <a:t>Pre-exercise meal at least 2.5 hours before performance.</a:t>
            </a:r>
          </a:p>
          <a:p>
            <a:pPr marL="0" indent="0" algn="ctr" eaLnBrk="1" hangingPunct="1">
              <a:lnSpc>
                <a:spcPct val="90000"/>
              </a:lnSpc>
              <a:buNone/>
              <a:defRPr/>
            </a:pPr>
            <a:r>
              <a:rPr lang="en-GB" altLang="en-US" dirty="0"/>
              <a:t>or</a:t>
            </a:r>
          </a:p>
          <a:p>
            <a:pPr eaLnBrk="1" hangingPunct="1">
              <a:lnSpc>
                <a:spcPct val="90000"/>
              </a:lnSpc>
              <a:defRPr/>
            </a:pPr>
            <a:r>
              <a:rPr lang="en-GB" altLang="en-US" dirty="0">
                <a:solidFill>
                  <a:schemeClr val="accent3">
                    <a:lumMod val="50000"/>
                  </a:schemeClr>
                </a:solidFill>
              </a:rPr>
              <a:t>Immediately prior to exercise as adrenaline balances effect of insulin.</a:t>
            </a:r>
          </a:p>
        </p:txBody>
      </p:sp>
    </p:spTree>
    <p:extLst>
      <p:ext uri="{BB962C8B-B14F-4D97-AF65-F5344CB8AC3E}">
        <p14:creationId xmlns:p14="http://schemas.microsoft.com/office/powerpoint/2010/main" val="1393193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274638"/>
            <a:ext cx="8229600" cy="850106"/>
          </a:xfrm>
        </p:spPr>
        <p:txBody>
          <a:bodyPr/>
          <a:lstStyle/>
          <a:p>
            <a:pPr eaLnBrk="1" hangingPunct="1">
              <a:defRPr/>
            </a:pPr>
            <a:r>
              <a:rPr lang="en-GB" altLang="en-US" dirty="0"/>
              <a:t>Pre-event Recommendations</a:t>
            </a:r>
          </a:p>
        </p:txBody>
      </p:sp>
      <p:sp>
        <p:nvSpPr>
          <p:cNvPr id="51203" name="Rectangle 3"/>
          <p:cNvSpPr>
            <a:spLocks noGrp="1" noChangeArrowheads="1"/>
          </p:cNvSpPr>
          <p:nvPr>
            <p:ph type="body" idx="1"/>
          </p:nvPr>
        </p:nvSpPr>
        <p:spPr>
          <a:xfrm>
            <a:off x="457200" y="1340768"/>
            <a:ext cx="8229600" cy="4785395"/>
          </a:xfrm>
        </p:spPr>
        <p:txBody>
          <a:bodyPr>
            <a:normAutofit/>
          </a:bodyPr>
          <a:lstStyle/>
          <a:p>
            <a:pPr eaLnBrk="1" hangingPunct="1">
              <a:defRPr/>
            </a:pPr>
            <a:r>
              <a:rPr lang="en-GB" altLang="en-US" sz="2800" dirty="0">
                <a:solidFill>
                  <a:srgbClr val="7030A0"/>
                </a:solidFill>
              </a:rPr>
              <a:t>Previous 3 days up to 600g / day of CHO.</a:t>
            </a:r>
          </a:p>
          <a:p>
            <a:pPr eaLnBrk="1" hangingPunct="1">
              <a:defRPr/>
            </a:pPr>
            <a:r>
              <a:rPr lang="en-GB" altLang="en-US" sz="2800" dirty="0">
                <a:solidFill>
                  <a:schemeClr val="accent6">
                    <a:lumMod val="75000"/>
                  </a:schemeClr>
                </a:solidFill>
              </a:rPr>
              <a:t>Drink plenty of fluids.</a:t>
            </a:r>
          </a:p>
          <a:p>
            <a:pPr eaLnBrk="1" hangingPunct="1">
              <a:defRPr/>
            </a:pPr>
            <a:r>
              <a:rPr lang="en-GB" altLang="en-US" sz="2800" dirty="0">
                <a:solidFill>
                  <a:srgbClr val="0070C0"/>
                </a:solidFill>
              </a:rPr>
              <a:t>Avoid food of high dietary fibre to prevent gastrointestinal concerns.</a:t>
            </a:r>
          </a:p>
          <a:p>
            <a:pPr eaLnBrk="1" hangingPunct="1">
              <a:defRPr/>
            </a:pPr>
            <a:r>
              <a:rPr lang="en-GB" altLang="en-US" sz="2800" dirty="0">
                <a:solidFill>
                  <a:srgbClr val="00B050"/>
                </a:solidFill>
              </a:rPr>
              <a:t>Eat a rich CHO meal 4-2 </a:t>
            </a:r>
            <a:r>
              <a:rPr lang="en-GB" altLang="en-US" sz="2800" dirty="0" err="1">
                <a:solidFill>
                  <a:srgbClr val="00B050"/>
                </a:solidFill>
              </a:rPr>
              <a:t>hrs</a:t>
            </a:r>
            <a:r>
              <a:rPr lang="en-GB" altLang="en-US" sz="2800" dirty="0">
                <a:solidFill>
                  <a:srgbClr val="00B050"/>
                </a:solidFill>
              </a:rPr>
              <a:t> prior to exercise.</a:t>
            </a:r>
          </a:p>
          <a:p>
            <a:pPr lvl="1" eaLnBrk="1" hangingPunct="1">
              <a:defRPr/>
            </a:pPr>
            <a:r>
              <a:rPr lang="en-GB" altLang="en-US" sz="2400" dirty="0">
                <a:solidFill>
                  <a:srgbClr val="00B050"/>
                </a:solidFill>
              </a:rPr>
              <a:t>Short duration -  fluid based</a:t>
            </a:r>
          </a:p>
          <a:p>
            <a:pPr lvl="1" eaLnBrk="1" hangingPunct="1">
              <a:defRPr/>
            </a:pPr>
            <a:r>
              <a:rPr lang="en-GB" altLang="en-US" sz="2400" dirty="0">
                <a:solidFill>
                  <a:srgbClr val="00B050"/>
                </a:solidFill>
              </a:rPr>
              <a:t>Long duration – semi solid / solid </a:t>
            </a:r>
            <a:r>
              <a:rPr lang="en-GB" altLang="en-US" sz="2400" dirty="0" err="1">
                <a:solidFill>
                  <a:srgbClr val="00B050"/>
                </a:solidFill>
              </a:rPr>
              <a:t>eg</a:t>
            </a:r>
            <a:r>
              <a:rPr lang="en-GB" altLang="en-US" sz="2400" dirty="0">
                <a:solidFill>
                  <a:srgbClr val="00B050"/>
                </a:solidFill>
              </a:rPr>
              <a:t> energy bars. Keep fat and protein intake low.</a:t>
            </a:r>
          </a:p>
          <a:p>
            <a:pPr marL="0" indent="0" algn="ctr" eaLnBrk="1" hangingPunct="1">
              <a:buNone/>
              <a:defRPr/>
            </a:pPr>
            <a:endParaRPr lang="en-GB" altLang="en-US" sz="2800" dirty="0">
              <a:solidFill>
                <a:srgbClr val="FF0000"/>
              </a:solidFill>
            </a:endParaRPr>
          </a:p>
          <a:p>
            <a:pPr marL="0" indent="0" algn="ctr" eaLnBrk="1" hangingPunct="1">
              <a:buNone/>
              <a:defRPr/>
            </a:pPr>
            <a:r>
              <a:rPr lang="en-GB" altLang="en-US" sz="2800" dirty="0">
                <a:solidFill>
                  <a:srgbClr val="FF0000"/>
                </a:solidFill>
              </a:rPr>
              <a:t>Check glucose tolerance prior to any strategy</a:t>
            </a:r>
          </a:p>
        </p:txBody>
      </p:sp>
    </p:spTree>
    <p:extLst>
      <p:ext uri="{BB962C8B-B14F-4D97-AF65-F5344CB8AC3E}">
        <p14:creationId xmlns:p14="http://schemas.microsoft.com/office/powerpoint/2010/main" val="4218277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defRPr/>
            </a:pPr>
            <a:r>
              <a:rPr lang="en-GB" altLang="en-US" sz="4000"/>
              <a:t>During exercise CHO Consumption</a:t>
            </a:r>
          </a:p>
        </p:txBody>
      </p:sp>
      <p:sp>
        <p:nvSpPr>
          <p:cNvPr id="37891" name="Rectangle 3"/>
          <p:cNvSpPr>
            <a:spLocks noGrp="1" noChangeArrowheads="1"/>
          </p:cNvSpPr>
          <p:nvPr>
            <p:ph type="body" idx="4294967295"/>
          </p:nvPr>
        </p:nvSpPr>
        <p:spPr>
          <a:xfrm>
            <a:off x="611188" y="1557338"/>
            <a:ext cx="8425308" cy="5112022"/>
          </a:xfrm>
        </p:spPr>
        <p:txBody>
          <a:bodyPr>
            <a:normAutofit fontScale="85000" lnSpcReduction="20000"/>
          </a:bodyPr>
          <a:lstStyle/>
          <a:p>
            <a:pPr eaLnBrk="1" hangingPunct="1">
              <a:lnSpc>
                <a:spcPct val="90000"/>
              </a:lnSpc>
              <a:defRPr/>
            </a:pPr>
            <a:r>
              <a:rPr lang="en-GB" altLang="en-US" dirty="0"/>
              <a:t>Required in intensive exercise lasting over 45 minutes.</a:t>
            </a:r>
          </a:p>
          <a:p>
            <a:pPr eaLnBrk="1" hangingPunct="1">
              <a:lnSpc>
                <a:spcPct val="90000"/>
              </a:lnSpc>
              <a:defRPr/>
            </a:pPr>
            <a:endParaRPr lang="en-GB" altLang="en-US" dirty="0"/>
          </a:p>
          <a:p>
            <a:pPr eaLnBrk="1" hangingPunct="1">
              <a:lnSpc>
                <a:spcPct val="90000"/>
              </a:lnSpc>
              <a:defRPr/>
            </a:pPr>
            <a:r>
              <a:rPr lang="en-GB" altLang="en-US" dirty="0"/>
              <a:t>Up to 60g of CHO every hour</a:t>
            </a:r>
          </a:p>
          <a:p>
            <a:pPr eaLnBrk="1" hangingPunct="1">
              <a:lnSpc>
                <a:spcPct val="90000"/>
              </a:lnSpc>
              <a:defRPr/>
            </a:pPr>
            <a:endParaRPr lang="en-GB" altLang="en-US" sz="2800" dirty="0"/>
          </a:p>
          <a:p>
            <a:pPr marL="0" indent="0" algn="ctr" eaLnBrk="1" hangingPunct="1">
              <a:lnSpc>
                <a:spcPct val="90000"/>
              </a:lnSpc>
              <a:buNone/>
              <a:defRPr/>
            </a:pPr>
            <a:r>
              <a:rPr lang="en-GB" altLang="en-US" sz="2800" dirty="0">
                <a:solidFill>
                  <a:srgbClr val="FF0000"/>
                </a:solidFill>
              </a:rPr>
              <a:t>Little benefit in consuming CHO in event lasting less than 45mins. </a:t>
            </a:r>
          </a:p>
          <a:p>
            <a:pPr eaLnBrk="1" hangingPunct="1">
              <a:lnSpc>
                <a:spcPct val="90000"/>
              </a:lnSpc>
              <a:defRPr/>
            </a:pPr>
            <a:endParaRPr lang="en-GB" altLang="en-US" dirty="0"/>
          </a:p>
          <a:p>
            <a:pPr eaLnBrk="1" hangingPunct="1">
              <a:lnSpc>
                <a:spcPct val="90000"/>
              </a:lnSpc>
              <a:defRPr/>
            </a:pPr>
            <a:r>
              <a:rPr lang="en-GB" altLang="en-US" dirty="0">
                <a:solidFill>
                  <a:srgbClr val="002060"/>
                </a:solidFill>
              </a:rPr>
              <a:t>5 - 8.5% mixed carbohydrate polymer in solution.</a:t>
            </a:r>
          </a:p>
          <a:p>
            <a:pPr eaLnBrk="1" hangingPunct="1">
              <a:lnSpc>
                <a:spcPct val="90000"/>
              </a:lnSpc>
              <a:defRPr/>
            </a:pPr>
            <a:endParaRPr lang="en-GB" altLang="en-US" dirty="0">
              <a:solidFill>
                <a:srgbClr val="002060"/>
              </a:solidFill>
            </a:endParaRPr>
          </a:p>
          <a:p>
            <a:pPr eaLnBrk="1" hangingPunct="1">
              <a:lnSpc>
                <a:spcPct val="90000"/>
              </a:lnSpc>
              <a:defRPr/>
            </a:pPr>
            <a:r>
              <a:rPr lang="en-GB" altLang="en-US" dirty="0">
                <a:solidFill>
                  <a:srgbClr val="002060"/>
                </a:solidFill>
              </a:rPr>
              <a:t>Decreases liver CHO output</a:t>
            </a:r>
            <a:r>
              <a:rPr lang="en-GB" altLang="en-US" dirty="0"/>
              <a:t>. </a:t>
            </a:r>
          </a:p>
          <a:p>
            <a:pPr eaLnBrk="1" hangingPunct="1">
              <a:lnSpc>
                <a:spcPct val="90000"/>
              </a:lnSpc>
              <a:defRPr/>
            </a:pPr>
            <a:endParaRPr lang="en-GB" altLang="en-US" dirty="0"/>
          </a:p>
          <a:p>
            <a:pPr eaLnBrk="1" hangingPunct="1">
              <a:lnSpc>
                <a:spcPct val="90000"/>
              </a:lnSpc>
              <a:defRPr/>
            </a:pPr>
            <a:r>
              <a:rPr lang="en-GB" altLang="en-US" dirty="0"/>
              <a:t>Does not affect gastric emptying.</a:t>
            </a:r>
          </a:p>
          <a:p>
            <a:pPr eaLnBrk="1" hangingPunct="1">
              <a:lnSpc>
                <a:spcPct val="90000"/>
              </a:lnSpc>
              <a:defRPr/>
            </a:pPr>
            <a:endParaRPr lang="en-GB" altLang="en-US" dirty="0"/>
          </a:p>
          <a:p>
            <a:pPr marL="0" indent="0" algn="ctr" eaLnBrk="1" hangingPunct="1">
              <a:lnSpc>
                <a:spcPct val="90000"/>
              </a:lnSpc>
              <a:buNone/>
              <a:defRPr/>
            </a:pPr>
            <a:r>
              <a:rPr lang="en-GB" altLang="en-US" i="1" dirty="0">
                <a:solidFill>
                  <a:srgbClr val="FF0000"/>
                </a:solidFill>
              </a:rPr>
              <a:t>Avoid solutions containing dietary fibre – maybe!</a:t>
            </a:r>
          </a:p>
        </p:txBody>
      </p:sp>
    </p:spTree>
    <p:extLst>
      <p:ext uri="{BB962C8B-B14F-4D97-AF65-F5344CB8AC3E}">
        <p14:creationId xmlns:p14="http://schemas.microsoft.com/office/powerpoint/2010/main" val="1407473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116632"/>
            <a:ext cx="8229600" cy="850106"/>
          </a:xfrm>
        </p:spPr>
        <p:txBody>
          <a:bodyPr/>
          <a:lstStyle/>
          <a:p>
            <a:pPr eaLnBrk="1" hangingPunct="1">
              <a:defRPr/>
            </a:pPr>
            <a:r>
              <a:rPr lang="en-GB" altLang="en-US" sz="4000" dirty="0"/>
              <a:t>Post-exercise CHO Intake</a:t>
            </a:r>
          </a:p>
        </p:txBody>
      </p:sp>
      <p:sp>
        <p:nvSpPr>
          <p:cNvPr id="38915" name="Rectangle 3"/>
          <p:cNvSpPr>
            <a:spLocks noGrp="1" noChangeArrowheads="1"/>
          </p:cNvSpPr>
          <p:nvPr>
            <p:ph type="body" idx="1"/>
          </p:nvPr>
        </p:nvSpPr>
        <p:spPr>
          <a:xfrm>
            <a:off x="457200" y="1268413"/>
            <a:ext cx="8229600" cy="5329237"/>
          </a:xfrm>
        </p:spPr>
        <p:txBody>
          <a:bodyPr>
            <a:normAutofit fontScale="85000" lnSpcReduction="10000"/>
          </a:bodyPr>
          <a:lstStyle/>
          <a:p>
            <a:pPr eaLnBrk="1" hangingPunct="1">
              <a:lnSpc>
                <a:spcPct val="80000"/>
              </a:lnSpc>
              <a:defRPr/>
            </a:pPr>
            <a:r>
              <a:rPr lang="en-GB" altLang="en-US" sz="2600" dirty="0"/>
              <a:t>Most rapid absorption during the first few hours after exercise.</a:t>
            </a:r>
          </a:p>
          <a:p>
            <a:pPr eaLnBrk="1" hangingPunct="1">
              <a:lnSpc>
                <a:spcPct val="80000"/>
              </a:lnSpc>
              <a:defRPr/>
            </a:pPr>
            <a:endParaRPr lang="en-GB" altLang="en-US" sz="2600" dirty="0"/>
          </a:p>
          <a:p>
            <a:pPr eaLnBrk="1" hangingPunct="1">
              <a:lnSpc>
                <a:spcPct val="80000"/>
              </a:lnSpc>
              <a:defRPr/>
            </a:pPr>
            <a:r>
              <a:rPr lang="en-GB" altLang="en-US" sz="2600" dirty="0"/>
              <a:t>Depends upon the availability of free glucose therefore high glycaemic fluids or semi-solid foods are best.</a:t>
            </a:r>
          </a:p>
          <a:p>
            <a:pPr eaLnBrk="1" hangingPunct="1">
              <a:lnSpc>
                <a:spcPct val="80000"/>
              </a:lnSpc>
              <a:defRPr/>
            </a:pPr>
            <a:endParaRPr lang="en-GB" altLang="en-US" sz="2600" dirty="0"/>
          </a:p>
          <a:p>
            <a:pPr eaLnBrk="1" hangingPunct="1">
              <a:lnSpc>
                <a:spcPct val="80000"/>
              </a:lnSpc>
              <a:defRPr/>
            </a:pPr>
            <a:r>
              <a:rPr lang="en-GB" altLang="en-US" sz="2600" dirty="0"/>
              <a:t>Normal meals may not be sufficient to provide these (above) requirements – requires 10g/kg in the first 24hrs</a:t>
            </a:r>
          </a:p>
          <a:p>
            <a:pPr eaLnBrk="1" hangingPunct="1">
              <a:lnSpc>
                <a:spcPct val="80000"/>
              </a:lnSpc>
              <a:defRPr/>
            </a:pPr>
            <a:endParaRPr lang="en-GB" altLang="en-US" sz="2600" dirty="0"/>
          </a:p>
          <a:p>
            <a:pPr eaLnBrk="1" hangingPunct="1">
              <a:lnSpc>
                <a:spcPct val="80000"/>
              </a:lnSpc>
              <a:defRPr/>
            </a:pPr>
            <a:r>
              <a:rPr lang="en-GB" altLang="en-US" sz="2600" dirty="0"/>
              <a:t>Require foods with high glycaemic index. i.e. potatoes, rice noodles. </a:t>
            </a:r>
          </a:p>
          <a:p>
            <a:pPr eaLnBrk="1" hangingPunct="1">
              <a:lnSpc>
                <a:spcPct val="80000"/>
              </a:lnSpc>
              <a:defRPr/>
            </a:pPr>
            <a:endParaRPr lang="en-GB" altLang="en-US" sz="2600" dirty="0"/>
          </a:p>
          <a:p>
            <a:pPr eaLnBrk="1" hangingPunct="1">
              <a:lnSpc>
                <a:spcPct val="80000"/>
              </a:lnSpc>
              <a:defRPr/>
            </a:pPr>
            <a:r>
              <a:rPr lang="en-GB" altLang="en-US" sz="2600" dirty="0"/>
              <a:t>Include some protein.</a:t>
            </a:r>
          </a:p>
          <a:p>
            <a:pPr eaLnBrk="1" hangingPunct="1">
              <a:lnSpc>
                <a:spcPct val="80000"/>
              </a:lnSpc>
              <a:defRPr/>
            </a:pPr>
            <a:endParaRPr lang="en-GB" altLang="en-US" sz="2600" dirty="0"/>
          </a:p>
          <a:p>
            <a:pPr eaLnBrk="1" hangingPunct="1">
              <a:lnSpc>
                <a:spcPct val="80000"/>
              </a:lnSpc>
              <a:defRPr/>
            </a:pPr>
            <a:r>
              <a:rPr lang="en-GB" altLang="en-US" sz="2600" dirty="0"/>
              <a:t>Include 600-1200mg of sodium to post exercise fluid to increase rehydration</a:t>
            </a:r>
          </a:p>
          <a:p>
            <a:pPr marL="0" indent="0" eaLnBrk="1" hangingPunct="1">
              <a:lnSpc>
                <a:spcPct val="80000"/>
              </a:lnSpc>
              <a:buNone/>
              <a:defRPr/>
            </a:pPr>
            <a:endParaRPr lang="en-GB" altLang="en-US" sz="2800" dirty="0"/>
          </a:p>
          <a:p>
            <a:pPr marL="0" indent="0">
              <a:lnSpc>
                <a:spcPct val="80000"/>
              </a:lnSpc>
              <a:buNone/>
              <a:defRPr/>
            </a:pPr>
            <a:r>
              <a:rPr lang="en-GB" sz="2200" dirty="0"/>
              <a:t>Bonilla et al. (2021) ‘The 4R’s Framework of Nutritional Strategies for Post-Exercise Recovery: A Review with Emphasis on New Generation of Carbohydrates’, </a:t>
            </a:r>
            <a:r>
              <a:rPr lang="en-GB" sz="2200" i="1" dirty="0"/>
              <a:t>International Journal of Environmental Research and Public health</a:t>
            </a:r>
            <a:r>
              <a:rPr lang="en-GB" sz="2200" dirty="0"/>
              <a:t>, 18, pp. 103 – 132.</a:t>
            </a:r>
            <a:endParaRPr lang="en-GB" altLang="en-US" sz="2200" dirty="0"/>
          </a:p>
        </p:txBody>
      </p:sp>
    </p:spTree>
    <p:extLst>
      <p:ext uri="{BB962C8B-B14F-4D97-AF65-F5344CB8AC3E}">
        <p14:creationId xmlns:p14="http://schemas.microsoft.com/office/powerpoint/2010/main" val="2207409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normAutofit/>
          </a:bodyPr>
          <a:lstStyle/>
          <a:p>
            <a:pPr eaLnBrk="1" hangingPunct="1">
              <a:defRPr/>
            </a:pPr>
            <a:r>
              <a:rPr lang="en-GB" altLang="en-US" sz="4000" dirty="0"/>
              <a:t>Other Considerations for CHO’s</a:t>
            </a:r>
          </a:p>
        </p:txBody>
      </p:sp>
      <p:sp>
        <p:nvSpPr>
          <p:cNvPr id="39939" name="Rectangle 3"/>
          <p:cNvSpPr>
            <a:spLocks noGrp="1" noChangeArrowheads="1"/>
          </p:cNvSpPr>
          <p:nvPr>
            <p:ph type="body" idx="1"/>
          </p:nvPr>
        </p:nvSpPr>
        <p:spPr/>
        <p:txBody>
          <a:bodyPr>
            <a:normAutofit fontScale="92500" lnSpcReduction="10000"/>
          </a:bodyPr>
          <a:lstStyle/>
          <a:p>
            <a:pPr eaLnBrk="1" hangingPunct="1">
              <a:lnSpc>
                <a:spcPct val="90000"/>
              </a:lnSpc>
              <a:defRPr/>
            </a:pPr>
            <a:r>
              <a:rPr lang="en-GB" altLang="en-US" sz="2400" dirty="0"/>
              <a:t>Perform regular early morning endurance training at 50-60% VO</a:t>
            </a:r>
            <a:r>
              <a:rPr lang="en-GB" altLang="en-US" sz="2400" baseline="-25000" dirty="0"/>
              <a:t>2</a:t>
            </a:r>
            <a:r>
              <a:rPr lang="en-GB" altLang="en-US" sz="2400" dirty="0"/>
              <a:t>max (140-150 </a:t>
            </a:r>
            <a:r>
              <a:rPr lang="en-GB" altLang="en-US" sz="2400" dirty="0" err="1"/>
              <a:t>bt</a:t>
            </a:r>
            <a:r>
              <a:rPr lang="en-GB" altLang="en-US" sz="2400" dirty="0"/>
              <a:t>/min heart rate) on an empty stomach to maximise adaptations to fat metabolism.</a:t>
            </a:r>
          </a:p>
          <a:p>
            <a:pPr eaLnBrk="1" hangingPunct="1">
              <a:lnSpc>
                <a:spcPct val="90000"/>
              </a:lnSpc>
              <a:defRPr/>
            </a:pPr>
            <a:endParaRPr lang="en-GB" altLang="en-US" sz="2400" dirty="0"/>
          </a:p>
          <a:p>
            <a:pPr eaLnBrk="1" hangingPunct="1">
              <a:lnSpc>
                <a:spcPct val="90000"/>
              </a:lnSpc>
              <a:defRPr/>
            </a:pPr>
            <a:r>
              <a:rPr lang="en-GB" altLang="en-US" sz="2400" dirty="0"/>
              <a:t>Before event eat a high CHO diet then evening before high fat. The subsequent change in hormonal balance can result in increased fat metabolism.</a:t>
            </a:r>
          </a:p>
          <a:p>
            <a:pPr eaLnBrk="1" hangingPunct="1">
              <a:lnSpc>
                <a:spcPct val="90000"/>
              </a:lnSpc>
              <a:defRPr/>
            </a:pPr>
            <a:endParaRPr lang="en-GB" altLang="en-US" sz="2400" dirty="0"/>
          </a:p>
          <a:p>
            <a:pPr eaLnBrk="1" hangingPunct="1">
              <a:lnSpc>
                <a:spcPct val="90000"/>
              </a:lnSpc>
              <a:defRPr/>
            </a:pPr>
            <a:r>
              <a:rPr lang="en-GB" altLang="en-US" sz="2400" dirty="0"/>
              <a:t>Eat a light pre-event meal; 40-50% CHO and 30-40% fat.</a:t>
            </a:r>
          </a:p>
          <a:p>
            <a:pPr eaLnBrk="1" hangingPunct="1">
              <a:lnSpc>
                <a:spcPct val="90000"/>
              </a:lnSpc>
              <a:defRPr/>
            </a:pPr>
            <a:endParaRPr lang="en-GB" altLang="en-US" sz="2400" dirty="0"/>
          </a:p>
          <a:p>
            <a:pPr eaLnBrk="1" hangingPunct="1">
              <a:lnSpc>
                <a:spcPct val="90000"/>
              </a:lnSpc>
              <a:defRPr/>
            </a:pPr>
            <a:r>
              <a:rPr lang="en-GB" altLang="en-US" sz="2400" dirty="0"/>
              <a:t>Do not ingest CHO 2 </a:t>
            </a:r>
            <a:r>
              <a:rPr lang="en-GB" altLang="en-US" sz="2400" dirty="0" err="1"/>
              <a:t>hrs</a:t>
            </a:r>
            <a:r>
              <a:rPr lang="en-GB" altLang="en-US" sz="2400" dirty="0"/>
              <a:t> prior to start of the event.</a:t>
            </a:r>
          </a:p>
          <a:p>
            <a:pPr eaLnBrk="1" hangingPunct="1">
              <a:lnSpc>
                <a:spcPct val="90000"/>
              </a:lnSpc>
              <a:defRPr/>
            </a:pPr>
            <a:endParaRPr lang="en-GB" altLang="en-US" sz="2400" dirty="0"/>
          </a:p>
          <a:p>
            <a:pPr eaLnBrk="1" hangingPunct="1">
              <a:lnSpc>
                <a:spcPct val="90000"/>
              </a:lnSpc>
              <a:defRPr/>
            </a:pPr>
            <a:r>
              <a:rPr lang="en-GB" altLang="en-US" sz="2400" dirty="0"/>
              <a:t>Perform appropriate warm-up to enhance FFA use and spare CHO use.</a:t>
            </a:r>
          </a:p>
          <a:p>
            <a:pPr eaLnBrk="1" hangingPunct="1">
              <a:lnSpc>
                <a:spcPct val="90000"/>
              </a:lnSpc>
              <a:buFont typeface="Wingdings" pitchFamily="2" charset="2"/>
              <a:buNone/>
              <a:defRPr/>
            </a:pPr>
            <a:endParaRPr lang="en-GB" altLang="en-US" sz="2400" dirty="0"/>
          </a:p>
        </p:txBody>
      </p:sp>
    </p:spTree>
    <p:extLst>
      <p:ext uri="{BB962C8B-B14F-4D97-AF65-F5344CB8AC3E}">
        <p14:creationId xmlns:p14="http://schemas.microsoft.com/office/powerpoint/2010/main" val="536014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59344-DAF5-A18D-0B2A-1DA489AF27A0}"/>
              </a:ext>
            </a:extLst>
          </p:cNvPr>
          <p:cNvSpPr>
            <a:spLocks noGrp="1"/>
          </p:cNvSpPr>
          <p:nvPr>
            <p:ph type="title"/>
          </p:nvPr>
        </p:nvSpPr>
        <p:spPr/>
        <p:txBody>
          <a:bodyPr/>
          <a:lstStyle/>
          <a:p>
            <a:r>
              <a:rPr lang="en-GB" dirty="0"/>
              <a:t>Carbohydrate Rinsing</a:t>
            </a:r>
          </a:p>
        </p:txBody>
      </p:sp>
      <p:sp>
        <p:nvSpPr>
          <p:cNvPr id="3" name="Content Placeholder 2">
            <a:extLst>
              <a:ext uri="{FF2B5EF4-FFF2-40B4-BE49-F238E27FC236}">
                <a16:creationId xmlns:a16="http://schemas.microsoft.com/office/drawing/2014/main" id="{F807D015-2C22-DBAC-C70F-01DC995CD4D4}"/>
              </a:ext>
            </a:extLst>
          </p:cNvPr>
          <p:cNvSpPr>
            <a:spLocks noGrp="1"/>
          </p:cNvSpPr>
          <p:nvPr>
            <p:ph idx="1"/>
          </p:nvPr>
        </p:nvSpPr>
        <p:spPr/>
        <p:txBody>
          <a:bodyPr>
            <a:normAutofit/>
          </a:bodyPr>
          <a:lstStyle/>
          <a:p>
            <a:pPr marL="0" indent="0">
              <a:buNone/>
            </a:pPr>
            <a:r>
              <a:rPr lang="en-GB" sz="1200" b="0" i="0" dirty="0" err="1">
                <a:solidFill>
                  <a:srgbClr val="222222"/>
                </a:solidFill>
                <a:effectLst/>
                <a:latin typeface="Arial" panose="020B0604020202020204" pitchFamily="34" charset="0"/>
              </a:rPr>
              <a:t>Brietzke</a:t>
            </a:r>
            <a:r>
              <a:rPr lang="en-GB" sz="1200" b="0" i="0" dirty="0">
                <a:solidFill>
                  <a:srgbClr val="222222"/>
                </a:solidFill>
                <a:effectLst/>
                <a:latin typeface="Arial" panose="020B0604020202020204" pitchFamily="34" charset="0"/>
              </a:rPr>
              <a:t>, C., Franco-Alvarenga, P. E., Coelho-Júnior, H. J., Silveira, R., Asano, R. Y., &amp; Pires, F. O. (2019). Effects of carbohydrate mouth rinse on cycling time trial performance: a systematic review and meta-analysis. </a:t>
            </a:r>
            <a:r>
              <a:rPr lang="en-GB" sz="1200" b="0" i="1" dirty="0">
                <a:solidFill>
                  <a:srgbClr val="222222"/>
                </a:solidFill>
                <a:effectLst/>
                <a:latin typeface="Arial" panose="020B0604020202020204" pitchFamily="34" charset="0"/>
              </a:rPr>
              <a:t>Sports Medicine</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49</a:t>
            </a:r>
            <a:r>
              <a:rPr lang="en-GB" sz="1200" b="0" i="0" dirty="0">
                <a:solidFill>
                  <a:srgbClr val="222222"/>
                </a:solidFill>
                <a:effectLst/>
                <a:latin typeface="Arial" panose="020B0604020202020204" pitchFamily="34" charset="0"/>
              </a:rPr>
              <a:t>(1), 57-66.</a:t>
            </a:r>
          </a:p>
          <a:p>
            <a:pPr marL="0" indent="0">
              <a:buNone/>
            </a:pPr>
            <a:endParaRPr lang="en-GB" sz="1200" dirty="0">
              <a:solidFill>
                <a:srgbClr val="222222"/>
              </a:solidFill>
              <a:latin typeface="Arial" panose="020B0604020202020204" pitchFamily="34" charset="0"/>
            </a:endParaRPr>
          </a:p>
          <a:p>
            <a:pPr marL="0" indent="0" algn="ctr">
              <a:buNone/>
            </a:pPr>
            <a:r>
              <a:rPr lang="en-GB" sz="1600" dirty="0">
                <a:solidFill>
                  <a:srgbClr val="FF0000"/>
                </a:solidFill>
              </a:rPr>
              <a:t>Rinsing the mouth with a CHO solution with concentrations no less than 6% for 5–10 s may potentiate endurance exercise performance as a result of an enhanced cerebral activation. Therefore, in contrast to peripheral mechanisms suggested when ingesting a CHO solution (i.e., decreased glucose oxidation rate and improved muscle glycogen sparing), rinsing the mouth with a CHO solution may improve exercise performance because of the enhanced activation of cerebral structures involved in the reward system, cognitive control, emotional behaviour, and interoceptive responses</a:t>
            </a:r>
            <a:r>
              <a:rPr lang="en-GB" sz="1400" dirty="0">
                <a:solidFill>
                  <a:srgbClr val="FF0000"/>
                </a:solidFill>
              </a:rPr>
              <a:t>.</a:t>
            </a:r>
            <a:endParaRPr lang="en-GB" sz="2400" dirty="0">
              <a:solidFill>
                <a:srgbClr val="FF0000"/>
              </a:solidFill>
              <a:latin typeface="Arial" panose="020B0604020202020204" pitchFamily="34" charset="0"/>
            </a:endParaRPr>
          </a:p>
          <a:p>
            <a:pPr marL="0" indent="0">
              <a:buNone/>
            </a:pPr>
            <a:endParaRPr lang="en-GB" sz="1200" dirty="0">
              <a:solidFill>
                <a:srgbClr val="222222"/>
              </a:solidFill>
              <a:latin typeface="Arial" panose="020B0604020202020204" pitchFamily="34" charset="0"/>
            </a:endParaRPr>
          </a:p>
          <a:p>
            <a:pPr marL="0" indent="0">
              <a:buNone/>
            </a:pPr>
            <a:endParaRPr lang="en-GB" sz="1200" dirty="0">
              <a:solidFill>
                <a:srgbClr val="222222"/>
              </a:solidFill>
              <a:latin typeface="Arial" panose="020B0604020202020204" pitchFamily="34" charset="0"/>
            </a:endParaRPr>
          </a:p>
          <a:p>
            <a:pPr marL="0" indent="0">
              <a:buNone/>
            </a:pPr>
            <a:r>
              <a:rPr lang="en-GB" sz="1600" dirty="0">
                <a:solidFill>
                  <a:srgbClr val="00B050"/>
                </a:solidFill>
                <a:latin typeface="Arial" panose="020B0604020202020204" pitchFamily="34" charset="0"/>
              </a:rPr>
              <a:t>Conclusions: Mean power increased but no improved performance time.</a:t>
            </a:r>
          </a:p>
          <a:p>
            <a:pPr marL="0" indent="0">
              <a:buNone/>
            </a:pPr>
            <a:endParaRPr lang="en-GB" sz="1200" dirty="0">
              <a:solidFill>
                <a:srgbClr val="222222"/>
              </a:solidFill>
              <a:latin typeface="Arial" panose="020B0604020202020204" pitchFamily="34" charset="0"/>
            </a:endParaRPr>
          </a:p>
          <a:p>
            <a:pPr marL="0" indent="0">
              <a:buNone/>
            </a:pPr>
            <a:r>
              <a:rPr lang="en-GB" sz="1600" dirty="0">
                <a:solidFill>
                  <a:srgbClr val="222222"/>
                </a:solidFill>
                <a:latin typeface="Arial" panose="020B0604020202020204" pitchFamily="34" charset="0"/>
              </a:rPr>
              <a:t>Considerations: How does power increase but not performance? Evidence from various studies is equivocal due to different study design, participant numbers and test variables.</a:t>
            </a:r>
          </a:p>
        </p:txBody>
      </p:sp>
    </p:spTree>
    <p:extLst>
      <p:ext uri="{BB962C8B-B14F-4D97-AF65-F5344CB8AC3E}">
        <p14:creationId xmlns:p14="http://schemas.microsoft.com/office/powerpoint/2010/main" val="980518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C9209-5DC0-206F-046C-694D9EE42FC5}"/>
              </a:ext>
            </a:extLst>
          </p:cNvPr>
          <p:cNvSpPr>
            <a:spLocks noGrp="1"/>
          </p:cNvSpPr>
          <p:nvPr>
            <p:ph type="title"/>
          </p:nvPr>
        </p:nvSpPr>
        <p:spPr>
          <a:xfrm>
            <a:off x="457200" y="274638"/>
            <a:ext cx="8229600" cy="706090"/>
          </a:xfrm>
        </p:spPr>
        <p:txBody>
          <a:bodyPr>
            <a:normAutofit fontScale="90000"/>
          </a:bodyPr>
          <a:lstStyle/>
          <a:p>
            <a:r>
              <a:rPr lang="en-GB" dirty="0"/>
              <a:t>Considerations </a:t>
            </a:r>
          </a:p>
        </p:txBody>
      </p:sp>
      <p:sp>
        <p:nvSpPr>
          <p:cNvPr id="3" name="Content Placeholder 2">
            <a:extLst>
              <a:ext uri="{FF2B5EF4-FFF2-40B4-BE49-F238E27FC236}">
                <a16:creationId xmlns:a16="http://schemas.microsoft.com/office/drawing/2014/main" id="{3294FB5C-1977-2DD0-3D32-E90C9AE82F93}"/>
              </a:ext>
            </a:extLst>
          </p:cNvPr>
          <p:cNvSpPr>
            <a:spLocks noGrp="1"/>
          </p:cNvSpPr>
          <p:nvPr>
            <p:ph idx="1"/>
          </p:nvPr>
        </p:nvSpPr>
        <p:spPr>
          <a:xfrm>
            <a:off x="323528" y="980728"/>
            <a:ext cx="8363272" cy="5145435"/>
          </a:xfrm>
        </p:spPr>
        <p:txBody>
          <a:bodyPr>
            <a:normAutofit lnSpcReduction="10000"/>
          </a:bodyPr>
          <a:lstStyle/>
          <a:p>
            <a:r>
              <a:rPr lang="en-GB" sz="2400" dirty="0"/>
              <a:t>Carbohydrates supplementation influence CNS by affecting RPE and reduce inhibition of central motor drive.</a:t>
            </a:r>
          </a:p>
          <a:p>
            <a:r>
              <a:rPr lang="en-GB" sz="2400" dirty="0"/>
              <a:t>Different ingestion ratios and formats affect digestion and absorption rates </a:t>
            </a:r>
            <a:r>
              <a:rPr lang="en-GB" sz="2400" dirty="0" err="1"/>
              <a:t>i.e</a:t>
            </a:r>
            <a:r>
              <a:rPr lang="en-GB" sz="2400" dirty="0"/>
              <a:t> maltodextrin, glucose, fructose.</a:t>
            </a:r>
          </a:p>
          <a:p>
            <a:r>
              <a:rPr lang="en-GB" sz="2400" dirty="0"/>
              <a:t>Adaptations to periodised complex v simple carbohydrate meals and supplements.</a:t>
            </a:r>
          </a:p>
          <a:p>
            <a:r>
              <a:rPr lang="en-GB" sz="2400" dirty="0"/>
              <a:t>Impact of changes top fat oxidation.</a:t>
            </a:r>
          </a:p>
          <a:p>
            <a:r>
              <a:rPr lang="en-GB" sz="2400" dirty="0"/>
              <a:t>Intensity and duration of activities v energy rate and volume requirements.</a:t>
            </a:r>
          </a:p>
          <a:p>
            <a:r>
              <a:rPr lang="en-GB" sz="2400" dirty="0"/>
              <a:t>Glycogen resynthesis requirements.</a:t>
            </a:r>
          </a:p>
          <a:p>
            <a:r>
              <a:rPr lang="en-GB" sz="2400" dirty="0"/>
              <a:t>Gastrointestinal stress.</a:t>
            </a:r>
          </a:p>
          <a:p>
            <a:r>
              <a:rPr lang="en-GB" sz="2400" dirty="0"/>
              <a:t>Impact of mixed meals and poly-nutrients.</a:t>
            </a:r>
          </a:p>
          <a:p>
            <a:r>
              <a:rPr lang="en-GB" sz="2400" dirty="0"/>
              <a:t>Impact of and to the microbiome.</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97854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A184-A20B-639D-9DA6-6430867EF434}"/>
              </a:ext>
            </a:extLst>
          </p:cNvPr>
          <p:cNvSpPr>
            <a:spLocks noGrp="1"/>
          </p:cNvSpPr>
          <p:nvPr>
            <p:ph type="title"/>
          </p:nvPr>
        </p:nvSpPr>
        <p:spPr/>
        <p:txBody>
          <a:bodyPr>
            <a:normAutofit fontScale="90000"/>
          </a:bodyPr>
          <a:lstStyle/>
          <a:p>
            <a:r>
              <a:rPr lang="en-GB" dirty="0"/>
              <a:t>Simple </a:t>
            </a:r>
            <a:r>
              <a:rPr lang="en-GB" dirty="0" err="1"/>
              <a:t>Carbohdrate</a:t>
            </a:r>
            <a:r>
              <a:rPr lang="en-GB" dirty="0"/>
              <a:t> Supplementation</a:t>
            </a:r>
          </a:p>
        </p:txBody>
      </p:sp>
      <p:sp>
        <p:nvSpPr>
          <p:cNvPr id="3" name="Content Placeholder 2">
            <a:extLst>
              <a:ext uri="{FF2B5EF4-FFF2-40B4-BE49-F238E27FC236}">
                <a16:creationId xmlns:a16="http://schemas.microsoft.com/office/drawing/2014/main" id="{E9DE4183-994B-82E7-DAE1-44EEA8AE75AB}"/>
              </a:ext>
            </a:extLst>
          </p:cNvPr>
          <p:cNvSpPr>
            <a:spLocks noGrp="1"/>
          </p:cNvSpPr>
          <p:nvPr>
            <p:ph idx="1"/>
          </p:nvPr>
        </p:nvSpPr>
        <p:spPr/>
        <p:txBody>
          <a:bodyPr>
            <a:normAutofit fontScale="92500" lnSpcReduction="10000"/>
          </a:bodyPr>
          <a:lstStyle/>
          <a:p>
            <a:pPr marL="0" indent="0">
              <a:buNone/>
            </a:pPr>
            <a:r>
              <a:rPr lang="en-GB" dirty="0"/>
              <a:t>Dextrose – D-glucose</a:t>
            </a:r>
          </a:p>
          <a:p>
            <a:pPr marL="0" indent="0">
              <a:buNone/>
            </a:pPr>
            <a:endParaRPr lang="en-GB" dirty="0"/>
          </a:p>
          <a:p>
            <a:pPr marL="0" indent="0">
              <a:buNone/>
            </a:pPr>
            <a:r>
              <a:rPr lang="en-GB" sz="2400" dirty="0"/>
              <a:t>Maltodextrin – highly processed polysaccharide of D-glucose designed for rapid absorption.</a:t>
            </a:r>
          </a:p>
          <a:p>
            <a:pPr marL="0" indent="0">
              <a:buNone/>
            </a:pPr>
            <a:endParaRPr lang="en-GB" sz="2400" dirty="0"/>
          </a:p>
          <a:p>
            <a:r>
              <a:rPr lang="en-GB" sz="2400" dirty="0"/>
              <a:t>Higher GI than table sugar (sucrose).</a:t>
            </a:r>
          </a:p>
          <a:p>
            <a:r>
              <a:rPr lang="en-GB" sz="2400" dirty="0"/>
              <a:t>High use of maltodextrin is not advised as it affects gut bacteria, increases risk of inflammatory bowel disease.</a:t>
            </a:r>
          </a:p>
          <a:p>
            <a:r>
              <a:rPr lang="en-GB" sz="2400" dirty="0"/>
              <a:t>May help in reducing colorectal tumour cell growth.</a:t>
            </a:r>
          </a:p>
          <a:p>
            <a:endParaRPr lang="en-GB" sz="2400" dirty="0"/>
          </a:p>
          <a:p>
            <a:r>
              <a:rPr lang="en-GB" sz="2400" dirty="0"/>
              <a:t>Added as a binding agent in Supplements, yogurt, crisps, sauces, cereals, artificial sweeteners</a:t>
            </a:r>
          </a:p>
          <a:p>
            <a:pPr marL="0" indent="0">
              <a:buNone/>
            </a:pPr>
            <a:endParaRPr lang="en-GB" sz="2400" dirty="0"/>
          </a:p>
        </p:txBody>
      </p:sp>
    </p:spTree>
    <p:extLst>
      <p:ext uri="{BB962C8B-B14F-4D97-AF65-F5344CB8AC3E}">
        <p14:creationId xmlns:p14="http://schemas.microsoft.com/office/powerpoint/2010/main" val="1825608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Strategies</a:t>
            </a:r>
          </a:p>
        </p:txBody>
      </p:sp>
      <p:sp>
        <p:nvSpPr>
          <p:cNvPr id="3" name="Content Placeholder 2"/>
          <p:cNvSpPr>
            <a:spLocks noGrp="1"/>
          </p:cNvSpPr>
          <p:nvPr>
            <p:ph idx="1"/>
          </p:nvPr>
        </p:nvSpPr>
        <p:spPr>
          <a:xfrm>
            <a:off x="432605" y="1238026"/>
            <a:ext cx="8229600" cy="4525963"/>
          </a:xfrm>
        </p:spPr>
        <p:txBody>
          <a:bodyPr/>
          <a:lstStyle/>
          <a:p>
            <a:pPr marL="0" indent="0" algn="ctr">
              <a:buNone/>
            </a:pPr>
            <a:r>
              <a:rPr lang="en-GB" dirty="0"/>
              <a:t>For synthesis of new muscle protein, all the EAAs, along with the eleven non-essential amino acids (NEAAs) that can be produced in the body, must be present in adequate amounts.</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683568" y="3284984"/>
            <a:ext cx="2736304" cy="3131913"/>
          </a:xfrm>
          <a:prstGeom prst="rect">
            <a:avLst/>
          </a:prstGeom>
        </p:spPr>
      </p:pic>
      <p:pic>
        <p:nvPicPr>
          <p:cNvPr id="5" name="Picture 4"/>
          <p:cNvPicPr>
            <a:picLocks noChangeAspect="1"/>
          </p:cNvPicPr>
          <p:nvPr/>
        </p:nvPicPr>
        <p:blipFill>
          <a:blip r:embed="rId3"/>
          <a:stretch>
            <a:fillRect/>
          </a:stretch>
        </p:blipFill>
        <p:spPr>
          <a:xfrm>
            <a:off x="3815047" y="3458319"/>
            <a:ext cx="5030004" cy="2958578"/>
          </a:xfrm>
          <a:prstGeom prst="rect">
            <a:avLst/>
          </a:prstGeom>
        </p:spPr>
      </p:pic>
    </p:spTree>
    <p:extLst>
      <p:ext uri="{BB962C8B-B14F-4D97-AF65-F5344CB8AC3E}">
        <p14:creationId xmlns:p14="http://schemas.microsoft.com/office/powerpoint/2010/main" val="18143918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274638"/>
            <a:ext cx="8229600" cy="922114"/>
          </a:xfrm>
        </p:spPr>
        <p:txBody>
          <a:bodyPr/>
          <a:lstStyle/>
          <a:p>
            <a:r>
              <a:rPr lang="en-US" altLang="en-US" sz="4000" dirty="0"/>
              <a:t>To Gain or to </a:t>
            </a:r>
            <a:r>
              <a:rPr lang="en-US" altLang="en-US" sz="4000" dirty="0" err="1"/>
              <a:t>Stabilise</a:t>
            </a:r>
            <a:r>
              <a:rPr lang="en-US" altLang="en-US" sz="4000" dirty="0"/>
              <a:t> Muscle Mass</a:t>
            </a:r>
            <a:endParaRPr lang="en-GB" altLang="en-US" sz="4000" dirty="0"/>
          </a:p>
        </p:txBody>
      </p:sp>
      <p:sp>
        <p:nvSpPr>
          <p:cNvPr id="36867" name="Rectangle 3"/>
          <p:cNvSpPr>
            <a:spLocks noGrp="1" noChangeArrowheads="1"/>
          </p:cNvSpPr>
          <p:nvPr>
            <p:ph idx="1"/>
          </p:nvPr>
        </p:nvSpPr>
        <p:spPr>
          <a:xfrm>
            <a:off x="457200" y="1268413"/>
            <a:ext cx="8229600" cy="5329237"/>
          </a:xfrm>
        </p:spPr>
        <p:txBody>
          <a:bodyPr rtlCol="0">
            <a:normAutofit lnSpcReduction="10000"/>
          </a:bodyPr>
          <a:lstStyle/>
          <a:p>
            <a:pPr marL="514350" indent="-514350" fontAlgn="auto">
              <a:lnSpc>
                <a:spcPct val="80000"/>
              </a:lnSpc>
              <a:spcAft>
                <a:spcPts val="0"/>
              </a:spcAft>
              <a:buFont typeface="+mj-lt"/>
              <a:buAutoNum type="arabicPeriod"/>
              <a:defRPr/>
            </a:pPr>
            <a:r>
              <a:rPr lang="en-US" altLang="en-US" sz="2800" dirty="0">
                <a:solidFill>
                  <a:srgbClr val="FF0000"/>
                </a:solidFill>
              </a:rPr>
              <a:t>Proteins are very important for athletes since they provide amino acid which are the precursors of protein synthesis. In addition, amino acids are also a source of energy when all the muscle glycogen has been used up. </a:t>
            </a:r>
          </a:p>
          <a:p>
            <a:pPr marL="457200" indent="-457200" fontAlgn="auto">
              <a:lnSpc>
                <a:spcPct val="80000"/>
              </a:lnSpc>
              <a:spcAft>
                <a:spcPts val="0"/>
              </a:spcAft>
              <a:buFont typeface="+mj-lt"/>
              <a:buAutoNum type="arabicPeriod"/>
              <a:defRPr/>
            </a:pPr>
            <a:endParaRPr lang="en-US" altLang="en-US" sz="2000" dirty="0">
              <a:solidFill>
                <a:srgbClr val="FF0000"/>
              </a:solidFill>
            </a:endParaRPr>
          </a:p>
          <a:p>
            <a:pPr marL="457200" indent="-457200" fontAlgn="auto">
              <a:lnSpc>
                <a:spcPct val="80000"/>
              </a:lnSpc>
              <a:spcAft>
                <a:spcPts val="0"/>
              </a:spcAft>
              <a:buFont typeface="+mj-lt"/>
              <a:buAutoNum type="arabicPeriod"/>
              <a:defRPr/>
            </a:pPr>
            <a:endParaRPr lang="en-US" altLang="en-US" sz="2000" dirty="0"/>
          </a:p>
          <a:p>
            <a:pPr marL="514350" indent="-514350" fontAlgn="auto">
              <a:lnSpc>
                <a:spcPct val="80000"/>
              </a:lnSpc>
              <a:spcAft>
                <a:spcPts val="0"/>
              </a:spcAft>
              <a:buFont typeface="+mj-lt"/>
              <a:buAutoNum type="arabicPeriod"/>
              <a:defRPr/>
            </a:pPr>
            <a:r>
              <a:rPr lang="en-US" altLang="en-US" sz="2800" dirty="0">
                <a:solidFill>
                  <a:srgbClr val="7030A0"/>
                </a:solidFill>
              </a:rPr>
              <a:t>The requirement for protein synthesis is high after severe exercise and the blood contains higher concentrations of insulin and testosterone. In the present of amino acids insulin promotes the anabolism of muscle mass.</a:t>
            </a:r>
          </a:p>
          <a:p>
            <a:pPr fontAlgn="auto">
              <a:lnSpc>
                <a:spcPct val="80000"/>
              </a:lnSpc>
              <a:spcAft>
                <a:spcPts val="0"/>
              </a:spcAft>
              <a:buFont typeface="Arial" panose="020B0604020202020204" pitchFamily="34" charset="0"/>
              <a:buChar char="•"/>
              <a:defRPr/>
            </a:pPr>
            <a:endParaRPr lang="en-US" altLang="en-US" sz="2800" dirty="0">
              <a:solidFill>
                <a:srgbClr val="92D050"/>
              </a:solidFill>
            </a:endParaRPr>
          </a:p>
          <a:p>
            <a:pPr marL="0" indent="0" algn="ctr" fontAlgn="auto">
              <a:lnSpc>
                <a:spcPct val="80000"/>
              </a:lnSpc>
              <a:spcAft>
                <a:spcPts val="0"/>
              </a:spcAft>
              <a:buFont typeface="Arial" panose="020B0604020202020204" pitchFamily="34" charset="0"/>
              <a:buNone/>
              <a:defRPr/>
            </a:pPr>
            <a:r>
              <a:rPr lang="en-US" altLang="en-US" sz="2800" dirty="0"/>
              <a:t>	Therefore the protein requirements of athletes 	are higher (30%) than those of the general 	population. </a:t>
            </a:r>
          </a:p>
          <a:p>
            <a:pPr fontAlgn="auto">
              <a:lnSpc>
                <a:spcPct val="80000"/>
              </a:lnSpc>
              <a:spcAft>
                <a:spcPts val="0"/>
              </a:spcAft>
              <a:buFont typeface="Arial" panose="020B0604020202020204" pitchFamily="34" charset="0"/>
              <a:buChar char="•"/>
              <a:defRPr/>
            </a:pPr>
            <a:endParaRPr lang="en-US" altLang="en-US" sz="2000" dirty="0"/>
          </a:p>
          <a:p>
            <a:pPr marL="0" indent="0" fontAlgn="auto">
              <a:lnSpc>
                <a:spcPct val="80000"/>
              </a:lnSpc>
              <a:spcAft>
                <a:spcPts val="0"/>
              </a:spcAft>
              <a:buFont typeface="Arial" panose="020B0604020202020204" pitchFamily="34" charset="0"/>
              <a:buNone/>
              <a:defRPr/>
            </a:pPr>
            <a:endParaRPr lang="en-GB" altLang="en-US" sz="2000" dirty="0"/>
          </a:p>
        </p:txBody>
      </p:sp>
    </p:spTree>
    <p:extLst>
      <p:ext uri="{BB962C8B-B14F-4D97-AF65-F5344CB8AC3E}">
        <p14:creationId xmlns:p14="http://schemas.microsoft.com/office/powerpoint/2010/main" val="2036158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274638"/>
            <a:ext cx="8229600" cy="490066"/>
          </a:xfrm>
        </p:spPr>
        <p:txBody>
          <a:bodyPr>
            <a:normAutofit fontScale="90000"/>
          </a:bodyPr>
          <a:lstStyle/>
          <a:p>
            <a:r>
              <a:rPr lang="en-GB" altLang="en-US" dirty="0">
                <a:solidFill>
                  <a:srgbClr val="0070C0"/>
                </a:solidFill>
              </a:rPr>
              <a:t>Body Building.com Strategy!!!?</a:t>
            </a:r>
          </a:p>
        </p:txBody>
      </p:sp>
      <p:sp>
        <p:nvSpPr>
          <p:cNvPr id="3" name="Content Placeholder 2"/>
          <p:cNvSpPr>
            <a:spLocks noGrp="1"/>
          </p:cNvSpPr>
          <p:nvPr>
            <p:ph sz="half" idx="1"/>
          </p:nvPr>
        </p:nvSpPr>
        <p:spPr/>
        <p:txBody>
          <a:bodyPr rtlCol="0">
            <a:normAutofit fontScale="32500" lnSpcReduction="20000"/>
          </a:bodyPr>
          <a:lstStyle/>
          <a:p>
            <a:pPr fontAlgn="auto">
              <a:spcAft>
                <a:spcPts val="0"/>
              </a:spcAft>
              <a:buFont typeface="Arial" panose="020B0604020202020204" pitchFamily="34" charset="0"/>
              <a:buChar char="•"/>
              <a:defRPr/>
            </a:pPr>
            <a:r>
              <a:rPr lang="en-GB" sz="5600" b="1" dirty="0"/>
              <a:t>Pre-Workout Supplement Stack (30-60 minutes prior to training):</a:t>
            </a:r>
            <a:endParaRPr lang="en-GB" sz="5600" dirty="0"/>
          </a:p>
          <a:p>
            <a:pPr fontAlgn="auto">
              <a:spcAft>
                <a:spcPts val="0"/>
              </a:spcAft>
              <a:buFont typeface="Arial" panose="020B0604020202020204" pitchFamily="34" charset="0"/>
              <a:buChar char="•"/>
              <a:defRPr/>
            </a:pPr>
            <a:r>
              <a:rPr lang="en-GB" sz="5600" dirty="0"/>
              <a:t>Glutamine: Five grams </a:t>
            </a:r>
          </a:p>
          <a:p>
            <a:pPr fontAlgn="auto">
              <a:spcAft>
                <a:spcPts val="0"/>
              </a:spcAft>
              <a:buFont typeface="Arial" panose="020B0604020202020204" pitchFamily="34" charset="0"/>
              <a:buChar char="•"/>
              <a:defRPr/>
            </a:pPr>
            <a:r>
              <a:rPr lang="en-GB" sz="5600" dirty="0"/>
              <a:t>Alanine: Five grams </a:t>
            </a:r>
          </a:p>
          <a:p>
            <a:pPr fontAlgn="auto">
              <a:spcAft>
                <a:spcPts val="0"/>
              </a:spcAft>
              <a:buFont typeface="Arial" panose="020B0604020202020204" pitchFamily="34" charset="0"/>
              <a:buChar char="•"/>
              <a:defRPr/>
            </a:pPr>
            <a:r>
              <a:rPr lang="en-GB" sz="5600" dirty="0" err="1"/>
              <a:t>Leucine</a:t>
            </a:r>
            <a:r>
              <a:rPr lang="en-GB" sz="5600" dirty="0"/>
              <a:t>: Five grams </a:t>
            </a:r>
          </a:p>
          <a:p>
            <a:pPr fontAlgn="auto">
              <a:spcAft>
                <a:spcPts val="0"/>
              </a:spcAft>
              <a:buFont typeface="Arial" panose="020B0604020202020204" pitchFamily="34" charset="0"/>
              <a:buChar char="•"/>
              <a:defRPr/>
            </a:pPr>
            <a:r>
              <a:rPr lang="en-GB" sz="5600" dirty="0"/>
              <a:t>Arginine: Five grams </a:t>
            </a:r>
          </a:p>
          <a:p>
            <a:pPr fontAlgn="auto">
              <a:spcAft>
                <a:spcPts val="0"/>
              </a:spcAft>
              <a:buFont typeface="Arial" panose="020B0604020202020204" pitchFamily="34" charset="0"/>
              <a:buChar char="•"/>
              <a:defRPr/>
            </a:pPr>
            <a:r>
              <a:rPr lang="en-GB" sz="5600" dirty="0"/>
              <a:t>Vitamin C: One gram </a:t>
            </a:r>
          </a:p>
          <a:p>
            <a:pPr fontAlgn="auto">
              <a:spcAft>
                <a:spcPts val="0"/>
              </a:spcAft>
              <a:buFont typeface="Arial" panose="020B0604020202020204" pitchFamily="34" charset="0"/>
              <a:buChar char="•"/>
              <a:defRPr/>
            </a:pPr>
            <a:r>
              <a:rPr lang="en-GB" sz="5600" dirty="0"/>
              <a:t>Chromium: 50 mcg  </a:t>
            </a:r>
          </a:p>
          <a:p>
            <a:pPr fontAlgn="auto">
              <a:spcAft>
                <a:spcPts val="0"/>
              </a:spcAft>
              <a:buFont typeface="Arial" panose="020B0604020202020204" pitchFamily="34" charset="0"/>
              <a:buChar char="•"/>
              <a:defRPr/>
            </a:pPr>
            <a:r>
              <a:rPr lang="en-GB" sz="5600" dirty="0" err="1"/>
              <a:t>Creatine</a:t>
            </a:r>
            <a:r>
              <a:rPr lang="en-GB" sz="5600" dirty="0"/>
              <a:t>: Five grams </a:t>
            </a:r>
          </a:p>
          <a:p>
            <a:pPr fontAlgn="auto">
              <a:spcAft>
                <a:spcPts val="0"/>
              </a:spcAft>
              <a:buFont typeface="Arial" panose="020B0604020202020204" pitchFamily="34" charset="0"/>
              <a:buChar char="•"/>
              <a:defRPr/>
            </a:pPr>
            <a:r>
              <a:rPr lang="en-GB" sz="5600" i="1" dirty="0"/>
              <a:t>Or</a:t>
            </a:r>
            <a:endParaRPr lang="en-GB" sz="5600" dirty="0"/>
          </a:p>
          <a:p>
            <a:pPr fontAlgn="auto">
              <a:spcAft>
                <a:spcPts val="0"/>
              </a:spcAft>
              <a:buFont typeface="Arial" panose="020B0604020202020204" pitchFamily="34" charset="0"/>
              <a:buChar char="•"/>
              <a:defRPr/>
            </a:pPr>
            <a:r>
              <a:rPr lang="en-GB" sz="5600" dirty="0"/>
              <a:t>Ribose: Three grams – </a:t>
            </a:r>
          </a:p>
          <a:p>
            <a:pPr fontAlgn="auto">
              <a:spcAft>
                <a:spcPts val="0"/>
              </a:spcAft>
              <a:buFont typeface="Arial" panose="020B0604020202020204" pitchFamily="34" charset="0"/>
              <a:buChar char="•"/>
              <a:defRPr/>
            </a:pPr>
            <a:r>
              <a:rPr lang="en-GB" sz="5600" dirty="0" err="1"/>
              <a:t>Creatine</a:t>
            </a:r>
            <a:r>
              <a:rPr lang="en-GB" sz="5600" dirty="0"/>
              <a:t>: Five grams</a:t>
            </a:r>
          </a:p>
          <a:p>
            <a:pPr fontAlgn="auto">
              <a:spcAft>
                <a:spcPts val="0"/>
              </a:spcAft>
              <a:buFont typeface="Arial" panose="020B0604020202020204" pitchFamily="34" charset="0"/>
              <a:buChar char="•"/>
              <a:defRPr/>
            </a:pPr>
            <a:endParaRPr lang="en-GB" sz="5600" dirty="0"/>
          </a:p>
          <a:p>
            <a:pPr fontAlgn="auto">
              <a:spcAft>
                <a:spcPts val="0"/>
              </a:spcAft>
              <a:buFont typeface="Arial" panose="020B0604020202020204" pitchFamily="34" charset="0"/>
              <a:buChar char="•"/>
              <a:defRPr/>
            </a:pPr>
            <a:r>
              <a:rPr lang="en-GB" sz="5600" b="1" dirty="0"/>
              <a:t>During Training:</a:t>
            </a:r>
            <a:endParaRPr lang="en-GB" sz="5600" dirty="0"/>
          </a:p>
          <a:p>
            <a:pPr fontAlgn="auto">
              <a:spcAft>
                <a:spcPts val="0"/>
              </a:spcAft>
              <a:buFont typeface="Arial" panose="020B0604020202020204" pitchFamily="34" charset="0"/>
              <a:buChar char="•"/>
              <a:defRPr/>
            </a:pPr>
            <a:r>
              <a:rPr lang="en-GB" sz="5600" dirty="0"/>
              <a:t>Glutamine: Five grams sipped with water.</a:t>
            </a:r>
          </a:p>
          <a:p>
            <a:pPr fontAlgn="auto">
              <a:spcAft>
                <a:spcPts val="0"/>
              </a:spcAft>
              <a:buFont typeface="Arial" panose="020B0604020202020204" pitchFamily="34" charset="0"/>
              <a:buChar char="•"/>
              <a:defRPr/>
            </a:pPr>
            <a:endParaRPr lang="en-GB" sz="5600" dirty="0"/>
          </a:p>
          <a:p>
            <a:pPr fontAlgn="auto">
              <a:spcAft>
                <a:spcPts val="0"/>
              </a:spcAft>
              <a:buFont typeface="Arial" panose="020B0604020202020204" pitchFamily="34" charset="0"/>
              <a:buChar char="•"/>
              <a:defRPr/>
            </a:pPr>
            <a:endParaRPr lang="en-GB" dirty="0"/>
          </a:p>
        </p:txBody>
      </p:sp>
      <p:sp>
        <p:nvSpPr>
          <p:cNvPr id="4" name="Content Placeholder 3"/>
          <p:cNvSpPr>
            <a:spLocks noGrp="1"/>
          </p:cNvSpPr>
          <p:nvPr>
            <p:ph sz="half" idx="2"/>
          </p:nvPr>
        </p:nvSpPr>
        <p:spPr/>
        <p:txBody>
          <a:bodyPr rtlCol="0">
            <a:normAutofit fontScale="32500" lnSpcReduction="20000"/>
          </a:bodyPr>
          <a:lstStyle/>
          <a:p>
            <a:pPr fontAlgn="auto">
              <a:spcAft>
                <a:spcPts val="0"/>
              </a:spcAft>
              <a:buFont typeface="Arial" panose="020B0604020202020204" pitchFamily="34" charset="0"/>
              <a:buChar char="•"/>
              <a:defRPr/>
            </a:pPr>
            <a:r>
              <a:rPr lang="en-GB" sz="4300" b="1" dirty="0"/>
              <a:t>Post-Workout Supplement Stack (Directly after training):</a:t>
            </a:r>
            <a:endParaRPr lang="en-GB" sz="4300" dirty="0"/>
          </a:p>
          <a:p>
            <a:pPr fontAlgn="auto">
              <a:spcAft>
                <a:spcPts val="0"/>
              </a:spcAft>
              <a:buFont typeface="Arial" panose="020B0604020202020204" pitchFamily="34" charset="0"/>
              <a:buChar char="•"/>
              <a:defRPr/>
            </a:pPr>
            <a:r>
              <a:rPr lang="en-GB" sz="4300" dirty="0"/>
              <a:t>Whey protein: One scoop containing at least 20 grams of protein.</a:t>
            </a:r>
          </a:p>
          <a:p>
            <a:pPr fontAlgn="auto">
              <a:spcAft>
                <a:spcPts val="0"/>
              </a:spcAft>
              <a:buFont typeface="Arial" panose="020B0604020202020204" pitchFamily="34" charset="0"/>
              <a:buChar char="•"/>
              <a:defRPr/>
            </a:pPr>
            <a:r>
              <a:rPr lang="en-GB" sz="4300" dirty="0"/>
              <a:t>Glutamine: Five grams.</a:t>
            </a:r>
          </a:p>
          <a:p>
            <a:pPr fontAlgn="auto">
              <a:spcAft>
                <a:spcPts val="0"/>
              </a:spcAft>
              <a:buFont typeface="Arial" panose="020B0604020202020204" pitchFamily="34" charset="0"/>
              <a:buChar char="•"/>
              <a:defRPr/>
            </a:pPr>
            <a:r>
              <a:rPr lang="en-GB" sz="4300" dirty="0"/>
              <a:t>BCAA's: L-</a:t>
            </a:r>
            <a:r>
              <a:rPr lang="en-GB" sz="4300" dirty="0" err="1"/>
              <a:t>Valine</a:t>
            </a:r>
            <a:r>
              <a:rPr lang="en-GB" sz="4300" dirty="0"/>
              <a:t>: 400mg, L-</a:t>
            </a:r>
            <a:r>
              <a:rPr lang="en-GB" sz="4300" dirty="0" err="1"/>
              <a:t>Leucine</a:t>
            </a:r>
            <a:r>
              <a:rPr lang="en-GB" sz="4300" dirty="0"/>
              <a:t>, 400mg, L-Isoleucine, 200mg </a:t>
            </a:r>
          </a:p>
          <a:p>
            <a:pPr fontAlgn="auto">
              <a:spcAft>
                <a:spcPts val="0"/>
              </a:spcAft>
              <a:buFont typeface="Arial" panose="020B0604020202020204" pitchFamily="34" charset="0"/>
              <a:buChar char="•"/>
              <a:defRPr/>
            </a:pPr>
            <a:r>
              <a:rPr lang="en-GB" sz="4300" b="1" dirty="0"/>
              <a:t>20-45 Minutes After Training:</a:t>
            </a:r>
            <a:endParaRPr lang="en-GB" sz="4300" dirty="0"/>
          </a:p>
          <a:p>
            <a:pPr fontAlgn="auto">
              <a:spcAft>
                <a:spcPts val="0"/>
              </a:spcAft>
              <a:buFont typeface="Arial" panose="020B0604020202020204" pitchFamily="34" charset="0"/>
              <a:buChar char="•"/>
              <a:defRPr/>
            </a:pPr>
            <a:r>
              <a:rPr lang="en-GB" sz="4300" dirty="0" err="1"/>
              <a:t>Creatine</a:t>
            </a:r>
            <a:r>
              <a:rPr lang="en-GB" sz="4300" dirty="0"/>
              <a:t>: Five grams mixed with grape juice.</a:t>
            </a:r>
          </a:p>
          <a:p>
            <a:pPr fontAlgn="auto">
              <a:spcAft>
                <a:spcPts val="0"/>
              </a:spcAft>
              <a:buFont typeface="Arial" panose="020B0604020202020204" pitchFamily="34" charset="0"/>
              <a:buChar char="•"/>
              <a:defRPr/>
            </a:pPr>
            <a:r>
              <a:rPr lang="en-GB" sz="4300" dirty="0"/>
              <a:t>Ribose: Three grams.</a:t>
            </a:r>
          </a:p>
          <a:p>
            <a:pPr fontAlgn="auto">
              <a:spcAft>
                <a:spcPts val="0"/>
              </a:spcAft>
              <a:buFont typeface="Arial" panose="020B0604020202020204" pitchFamily="34" charset="0"/>
              <a:buChar char="•"/>
              <a:defRPr/>
            </a:pPr>
            <a:r>
              <a:rPr lang="en-GB" sz="4300" dirty="0" err="1"/>
              <a:t>Micellar</a:t>
            </a:r>
            <a:r>
              <a:rPr lang="en-GB" sz="4300" dirty="0"/>
              <a:t> Casein protein: 30 grams </a:t>
            </a:r>
            <a:r>
              <a:rPr lang="en-GB" sz="6200" dirty="0"/>
              <a:t>-</a:t>
            </a:r>
          </a:p>
          <a:p>
            <a:pPr marL="0" indent="0" fontAlgn="auto">
              <a:spcAft>
                <a:spcPts val="0"/>
              </a:spcAft>
              <a:buFont typeface="Arial" panose="020B0604020202020204" pitchFamily="34" charset="0"/>
              <a:buNone/>
              <a:defRPr/>
            </a:pPr>
            <a:endParaRPr lang="en-GB" dirty="0"/>
          </a:p>
          <a:p>
            <a:pPr marL="0" indent="0" fontAlgn="auto">
              <a:spcAft>
                <a:spcPts val="0"/>
              </a:spcAft>
              <a:buFont typeface="Arial" panose="020B0604020202020204" pitchFamily="34" charset="0"/>
              <a:buNone/>
              <a:defRPr/>
            </a:pPr>
            <a:r>
              <a:rPr lang="en-GB" sz="4300" b="1" dirty="0"/>
              <a:t>Before Bed</a:t>
            </a:r>
            <a:endParaRPr lang="en-GB" sz="4300" dirty="0"/>
          </a:p>
          <a:p>
            <a:pPr fontAlgn="auto">
              <a:spcAft>
                <a:spcPts val="0"/>
              </a:spcAft>
              <a:buFont typeface="Arial" panose="020B0604020202020204" pitchFamily="34" charset="0"/>
              <a:buChar char="•"/>
              <a:defRPr/>
            </a:pPr>
            <a:endParaRPr lang="en-GB" sz="4300" dirty="0"/>
          </a:p>
          <a:p>
            <a:pPr fontAlgn="auto">
              <a:spcAft>
                <a:spcPts val="0"/>
              </a:spcAft>
              <a:buFont typeface="Arial" panose="020B0604020202020204" pitchFamily="34" charset="0"/>
              <a:buChar char="•"/>
              <a:defRPr/>
            </a:pPr>
            <a:r>
              <a:rPr lang="en-GB" sz="4300" dirty="0"/>
              <a:t>Ribose: Three grams on non-training days.</a:t>
            </a:r>
          </a:p>
          <a:p>
            <a:pPr fontAlgn="auto">
              <a:spcAft>
                <a:spcPts val="0"/>
              </a:spcAft>
              <a:buFont typeface="Arial" panose="020B0604020202020204" pitchFamily="34" charset="0"/>
              <a:buChar char="•"/>
              <a:defRPr/>
            </a:pPr>
            <a:r>
              <a:rPr lang="en-GB" sz="4300" i="1" dirty="0"/>
              <a:t>Or</a:t>
            </a:r>
            <a:endParaRPr lang="en-GB" sz="4300" dirty="0"/>
          </a:p>
          <a:p>
            <a:pPr fontAlgn="auto">
              <a:spcAft>
                <a:spcPts val="0"/>
              </a:spcAft>
              <a:buFont typeface="Arial" panose="020B0604020202020204" pitchFamily="34" charset="0"/>
              <a:buChar char="•"/>
              <a:defRPr/>
            </a:pPr>
            <a:r>
              <a:rPr lang="en-GB" sz="4300" dirty="0"/>
              <a:t>ZMA: Recommended dose on an empty stomach on training days. -</a:t>
            </a:r>
          </a:p>
          <a:p>
            <a:pPr fontAlgn="auto">
              <a:spcAft>
                <a:spcPts val="0"/>
              </a:spcAft>
              <a:buFont typeface="Arial" panose="020B0604020202020204" pitchFamily="34" charset="0"/>
              <a:buChar char="•"/>
              <a:defRPr/>
            </a:pPr>
            <a:r>
              <a:rPr lang="en-GB" sz="4300" i="1" dirty="0"/>
              <a:t>Or</a:t>
            </a:r>
            <a:endParaRPr lang="en-GB" sz="4300" dirty="0"/>
          </a:p>
          <a:p>
            <a:pPr fontAlgn="auto">
              <a:spcAft>
                <a:spcPts val="0"/>
              </a:spcAft>
              <a:buFont typeface="Arial" panose="020B0604020202020204" pitchFamily="34" charset="0"/>
              <a:buChar char="•"/>
              <a:defRPr/>
            </a:pPr>
            <a:r>
              <a:rPr lang="en-GB" sz="4300" dirty="0" err="1"/>
              <a:t>Micellar</a:t>
            </a:r>
            <a:r>
              <a:rPr lang="en-GB" sz="4300" dirty="0"/>
              <a:t> Casein protein: 30 grams.</a:t>
            </a:r>
          </a:p>
          <a:p>
            <a:pPr marL="0" indent="0" fontAlgn="auto">
              <a:spcAft>
                <a:spcPts val="0"/>
              </a:spcAft>
              <a:buFont typeface="Arial" panose="020B0604020202020204" pitchFamily="34" charset="0"/>
              <a:buNone/>
              <a:defRPr/>
            </a:pPr>
            <a:endParaRPr lang="en-GB" dirty="0"/>
          </a:p>
        </p:txBody>
      </p:sp>
      <p:sp>
        <p:nvSpPr>
          <p:cNvPr id="2" name="TextBox 1"/>
          <p:cNvSpPr txBox="1"/>
          <p:nvPr/>
        </p:nvSpPr>
        <p:spPr>
          <a:xfrm>
            <a:off x="899592" y="6307298"/>
            <a:ext cx="7056784" cy="369332"/>
          </a:xfrm>
          <a:prstGeom prst="rect">
            <a:avLst/>
          </a:prstGeom>
          <a:noFill/>
        </p:spPr>
        <p:txBody>
          <a:bodyPr wrap="square" rtlCol="0">
            <a:spAutoFit/>
          </a:bodyPr>
          <a:lstStyle/>
          <a:p>
            <a:pPr algn="ctr"/>
            <a:r>
              <a:rPr lang="en-GB" dirty="0">
                <a:solidFill>
                  <a:srgbClr val="FF0000"/>
                </a:solidFill>
              </a:rPr>
              <a:t>And I just happen to be able to sell you these supplements!</a:t>
            </a:r>
          </a:p>
        </p:txBody>
      </p:sp>
      <p:sp>
        <p:nvSpPr>
          <p:cNvPr id="5" name="TextBox 4"/>
          <p:cNvSpPr txBox="1"/>
          <p:nvPr/>
        </p:nvSpPr>
        <p:spPr>
          <a:xfrm>
            <a:off x="683568" y="980728"/>
            <a:ext cx="7488832" cy="461665"/>
          </a:xfrm>
          <a:prstGeom prst="rect">
            <a:avLst/>
          </a:prstGeom>
          <a:noFill/>
        </p:spPr>
        <p:txBody>
          <a:bodyPr wrap="square" rtlCol="0">
            <a:spAutoFit/>
          </a:bodyPr>
          <a:lstStyle/>
          <a:p>
            <a:pPr algn="ctr"/>
            <a:r>
              <a:rPr lang="en-GB" sz="2400" dirty="0">
                <a:solidFill>
                  <a:srgbClr val="FF0000"/>
                </a:solidFill>
              </a:rPr>
              <a:t>Do we need all this?</a:t>
            </a:r>
          </a:p>
        </p:txBody>
      </p:sp>
    </p:spTree>
    <p:extLst>
      <p:ext uri="{BB962C8B-B14F-4D97-AF65-F5344CB8AC3E}">
        <p14:creationId xmlns:p14="http://schemas.microsoft.com/office/powerpoint/2010/main" val="1772028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Protein</a:t>
            </a:r>
            <a:br>
              <a:rPr lang="en-GB" dirty="0"/>
            </a:br>
            <a:r>
              <a:rPr lang="en-GB" sz="2700" dirty="0">
                <a:solidFill>
                  <a:srgbClr val="FF0000"/>
                </a:solidFill>
              </a:rPr>
              <a:t>International Society of Sport Nutrition: Position Statement.</a:t>
            </a:r>
            <a:br>
              <a:rPr lang="en-GB" dirty="0"/>
            </a:br>
            <a:endParaRPr lang="en-GB" dirty="0"/>
          </a:p>
        </p:txBody>
      </p:sp>
      <p:sp>
        <p:nvSpPr>
          <p:cNvPr id="3" name="Content Placeholder 2"/>
          <p:cNvSpPr>
            <a:spLocks noGrp="1"/>
          </p:cNvSpPr>
          <p:nvPr>
            <p:ph idx="1"/>
          </p:nvPr>
        </p:nvSpPr>
        <p:spPr>
          <a:xfrm>
            <a:off x="251520" y="1556792"/>
            <a:ext cx="8445624" cy="5040560"/>
          </a:xfrm>
        </p:spPr>
        <p:txBody>
          <a:bodyPr>
            <a:normAutofit fontScale="77500" lnSpcReduction="20000"/>
          </a:bodyPr>
          <a:lstStyle/>
          <a:p>
            <a:r>
              <a:rPr lang="en-GB" dirty="0"/>
              <a:t>1.4-2.0 g / kg protein is sufficient for the majority of athletes for maintaining and growing muscle.</a:t>
            </a:r>
          </a:p>
          <a:p>
            <a:endParaRPr lang="en-GB" dirty="0"/>
          </a:p>
          <a:p>
            <a:r>
              <a:rPr lang="en-GB" dirty="0"/>
              <a:t>Some evidence to suggest &gt;3.0g/kg/d may have positive effects on body composition in resistance trained athletes.</a:t>
            </a:r>
          </a:p>
          <a:p>
            <a:endParaRPr lang="en-GB" dirty="0"/>
          </a:p>
          <a:p>
            <a:r>
              <a:rPr lang="en-GB" dirty="0"/>
              <a:t>Serving of protein is dependent on age and recent RT stimulus but is approximately 0.25g/kg or 20-40 g.</a:t>
            </a:r>
          </a:p>
          <a:p>
            <a:endParaRPr lang="en-GB" dirty="0"/>
          </a:p>
          <a:p>
            <a:r>
              <a:rPr lang="en-GB" dirty="0"/>
              <a:t>Protein intake should contain 700-3000mg </a:t>
            </a:r>
            <a:r>
              <a:rPr lang="en-GB" dirty="0" err="1"/>
              <a:t>leucine</a:t>
            </a:r>
            <a:r>
              <a:rPr lang="en-GB" dirty="0"/>
              <a:t> in addition to balanced </a:t>
            </a:r>
            <a:r>
              <a:rPr lang="en-GB" dirty="0" err="1"/>
              <a:t>aa</a:t>
            </a:r>
            <a:r>
              <a:rPr lang="en-GB" dirty="0"/>
              <a:t> intake.</a:t>
            </a:r>
          </a:p>
          <a:p>
            <a:endParaRPr lang="en-GB" dirty="0"/>
          </a:p>
          <a:p>
            <a:r>
              <a:rPr lang="en-GB" dirty="0"/>
              <a:t>Protein intake should be balanced every 3-4 </a:t>
            </a:r>
            <a:r>
              <a:rPr lang="en-GB" dirty="0" err="1"/>
              <a:t>hrs</a:t>
            </a:r>
            <a:r>
              <a:rPr lang="en-GB" dirty="0"/>
              <a:t> across the day</a:t>
            </a:r>
          </a:p>
        </p:txBody>
      </p:sp>
    </p:spTree>
    <p:extLst>
      <p:ext uri="{BB962C8B-B14F-4D97-AF65-F5344CB8AC3E}">
        <p14:creationId xmlns:p14="http://schemas.microsoft.com/office/powerpoint/2010/main" val="37117128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Protein</a:t>
            </a:r>
            <a:br>
              <a:rPr lang="en-GB" dirty="0"/>
            </a:br>
            <a:r>
              <a:rPr lang="en-GB" sz="2700" dirty="0">
                <a:solidFill>
                  <a:srgbClr val="FF0000"/>
                </a:solidFill>
              </a:rPr>
              <a:t>International Society of Sport Nutrition: Position Statement</a:t>
            </a:r>
            <a:endParaRPr lang="en-GB" sz="2700" dirty="0"/>
          </a:p>
        </p:txBody>
      </p:sp>
      <p:sp>
        <p:nvSpPr>
          <p:cNvPr id="3" name="Content Placeholder 2"/>
          <p:cNvSpPr>
            <a:spLocks noGrp="1"/>
          </p:cNvSpPr>
          <p:nvPr>
            <p:ph idx="1"/>
          </p:nvPr>
        </p:nvSpPr>
        <p:spPr/>
        <p:txBody>
          <a:bodyPr>
            <a:normAutofit fontScale="70000" lnSpcReduction="20000"/>
          </a:bodyPr>
          <a:lstStyle/>
          <a:p>
            <a:r>
              <a:rPr lang="en-GB" dirty="0"/>
              <a:t>Protein / </a:t>
            </a:r>
            <a:r>
              <a:rPr lang="en-GB" dirty="0" err="1"/>
              <a:t>aa</a:t>
            </a:r>
            <a:r>
              <a:rPr lang="en-GB" dirty="0"/>
              <a:t> supplementation is an appropriate way of ensuring adequate intakes.</a:t>
            </a:r>
          </a:p>
          <a:p>
            <a:endParaRPr lang="en-GB" dirty="0"/>
          </a:p>
          <a:p>
            <a:r>
              <a:rPr lang="en-GB" dirty="0"/>
              <a:t>Rapidly digested proteins with a range of aa and leucine is most effective in stimulating muscle protein synthesis.</a:t>
            </a:r>
          </a:p>
          <a:p>
            <a:endParaRPr lang="en-GB" dirty="0"/>
          </a:p>
          <a:p>
            <a:r>
              <a:rPr lang="en-GB" dirty="0"/>
              <a:t>Different types and sources of protein can affect bioavailability.</a:t>
            </a:r>
          </a:p>
          <a:p>
            <a:endParaRPr lang="en-GB" dirty="0"/>
          </a:p>
          <a:p>
            <a:r>
              <a:rPr lang="en-GB" dirty="0"/>
              <a:t>In endurance sports CHO is the priority but protein may help to off-set muscle damage and promote recovery.</a:t>
            </a:r>
          </a:p>
          <a:p>
            <a:endParaRPr lang="en-GB" dirty="0"/>
          </a:p>
          <a:p>
            <a:r>
              <a:rPr lang="en-GB" dirty="0"/>
              <a:t>Pre-sleep casein protein (30-40g) provides increases in overnight MPS and metabolic rate without influencing lipolysis.</a:t>
            </a:r>
          </a:p>
          <a:p>
            <a:endParaRPr lang="en-GB" dirty="0"/>
          </a:p>
        </p:txBody>
      </p:sp>
    </p:spTree>
    <p:extLst>
      <p:ext uri="{BB962C8B-B14F-4D97-AF65-F5344CB8AC3E}">
        <p14:creationId xmlns:p14="http://schemas.microsoft.com/office/powerpoint/2010/main" val="4431213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539552" y="188640"/>
            <a:ext cx="8229600" cy="778098"/>
          </a:xfrm>
        </p:spPr>
        <p:txBody>
          <a:bodyPr/>
          <a:lstStyle/>
          <a:p>
            <a:r>
              <a:rPr lang="en-US" altLang="en-US" dirty="0"/>
              <a:t>High Protein Diets</a:t>
            </a:r>
            <a:endParaRPr lang="en-GB" altLang="en-US" dirty="0"/>
          </a:p>
        </p:txBody>
      </p:sp>
      <p:sp>
        <p:nvSpPr>
          <p:cNvPr id="18435" name="Rectangle 3"/>
          <p:cNvSpPr>
            <a:spLocks noGrp="1" noChangeArrowheads="1"/>
          </p:cNvSpPr>
          <p:nvPr>
            <p:ph idx="1"/>
          </p:nvPr>
        </p:nvSpPr>
        <p:spPr>
          <a:xfrm>
            <a:off x="467544" y="1340768"/>
            <a:ext cx="8229600" cy="4997450"/>
          </a:xfrm>
        </p:spPr>
        <p:txBody>
          <a:bodyPr>
            <a:normAutofit fontScale="92500"/>
          </a:bodyPr>
          <a:lstStyle/>
          <a:p>
            <a:pPr algn="ctr">
              <a:lnSpc>
                <a:spcPct val="80000"/>
              </a:lnSpc>
              <a:buFont typeface="Wingdings" pitchFamily="2" charset="2"/>
              <a:buNone/>
            </a:pPr>
            <a:r>
              <a:rPr lang="en-US" altLang="en-US" sz="2800" dirty="0"/>
              <a:t>	</a:t>
            </a:r>
            <a:r>
              <a:rPr lang="en-US" altLang="en-US" sz="2800" dirty="0" err="1"/>
              <a:t>Hyperprotein</a:t>
            </a:r>
            <a:r>
              <a:rPr lang="en-US" altLang="en-US" sz="2800" dirty="0"/>
              <a:t> diets are diets in which a large part of the energy provided by the diet comes from proteins. There are three main kinds of </a:t>
            </a:r>
            <a:r>
              <a:rPr lang="en-US" altLang="en-US" sz="2800" dirty="0" err="1"/>
              <a:t>hyperpro</a:t>
            </a:r>
            <a:r>
              <a:rPr lang="en-US" altLang="en-US" sz="2800" dirty="0"/>
              <a:t> diet: </a:t>
            </a:r>
          </a:p>
          <a:p>
            <a:pPr>
              <a:lnSpc>
                <a:spcPct val="80000"/>
              </a:lnSpc>
              <a:buFont typeface="Wingdings" pitchFamily="2" charset="2"/>
              <a:buNone/>
            </a:pPr>
            <a:endParaRPr lang="en-US" altLang="en-US" sz="2800" dirty="0"/>
          </a:p>
          <a:p>
            <a:pPr marL="0" indent="0">
              <a:lnSpc>
                <a:spcPct val="80000"/>
              </a:lnSpc>
              <a:buNone/>
            </a:pPr>
            <a:r>
              <a:rPr lang="en-US" altLang="en-US" sz="2800" dirty="0">
                <a:solidFill>
                  <a:srgbClr val="FF0000"/>
                </a:solidFill>
              </a:rPr>
              <a:t>hypocaloric </a:t>
            </a:r>
            <a:r>
              <a:rPr lang="en-US" altLang="en-US" sz="2800" dirty="0" err="1">
                <a:solidFill>
                  <a:srgbClr val="FF0000"/>
                </a:solidFill>
              </a:rPr>
              <a:t>hyperprotein</a:t>
            </a:r>
            <a:r>
              <a:rPr lang="en-US" altLang="en-US" sz="2800" dirty="0"/>
              <a:t> variety (the caloric intake is lower than normal and the protein fraction is higher).</a:t>
            </a:r>
          </a:p>
          <a:p>
            <a:pPr marL="0" indent="0">
              <a:lnSpc>
                <a:spcPct val="80000"/>
              </a:lnSpc>
              <a:buNone/>
            </a:pPr>
            <a:endParaRPr lang="en-US" altLang="en-US" sz="2800" dirty="0"/>
          </a:p>
          <a:p>
            <a:pPr marL="0" indent="0">
              <a:lnSpc>
                <a:spcPct val="80000"/>
              </a:lnSpc>
              <a:buNone/>
            </a:pPr>
            <a:r>
              <a:rPr lang="en-US" altLang="en-US" sz="2800" dirty="0" err="1">
                <a:solidFill>
                  <a:srgbClr val="FF0000"/>
                </a:solidFill>
              </a:rPr>
              <a:t>normocaloric</a:t>
            </a:r>
            <a:r>
              <a:rPr lang="en-US" altLang="en-US" sz="2800" dirty="0">
                <a:solidFill>
                  <a:srgbClr val="FF0000"/>
                </a:solidFill>
              </a:rPr>
              <a:t> </a:t>
            </a:r>
            <a:r>
              <a:rPr lang="en-US" altLang="en-US" sz="2800" dirty="0" err="1">
                <a:solidFill>
                  <a:srgbClr val="FF0000"/>
                </a:solidFill>
              </a:rPr>
              <a:t>hyperprotein</a:t>
            </a:r>
            <a:r>
              <a:rPr lang="en-US" altLang="en-US" sz="2800" dirty="0"/>
              <a:t> variety (the caloric intake is unchanged and the protein fraction is higher than normal).</a:t>
            </a:r>
          </a:p>
          <a:p>
            <a:pPr marL="0" indent="0">
              <a:lnSpc>
                <a:spcPct val="80000"/>
              </a:lnSpc>
              <a:buNone/>
            </a:pPr>
            <a:endParaRPr lang="en-US" altLang="en-US" sz="2800" dirty="0"/>
          </a:p>
          <a:p>
            <a:pPr marL="0" indent="0">
              <a:lnSpc>
                <a:spcPct val="80000"/>
              </a:lnSpc>
              <a:buNone/>
            </a:pPr>
            <a:r>
              <a:rPr lang="en-US" altLang="en-US" sz="2800" dirty="0" err="1">
                <a:solidFill>
                  <a:srgbClr val="FF0000"/>
                </a:solidFill>
              </a:rPr>
              <a:t>Hypercaloric</a:t>
            </a:r>
            <a:r>
              <a:rPr lang="en-US" altLang="en-US" sz="2800" dirty="0">
                <a:solidFill>
                  <a:srgbClr val="FF0000"/>
                </a:solidFill>
              </a:rPr>
              <a:t> </a:t>
            </a:r>
            <a:r>
              <a:rPr lang="en-US" altLang="en-US" sz="2800" dirty="0" err="1">
                <a:solidFill>
                  <a:srgbClr val="FF0000"/>
                </a:solidFill>
              </a:rPr>
              <a:t>hyperprotein</a:t>
            </a:r>
            <a:r>
              <a:rPr lang="en-US" altLang="en-US" sz="2800" dirty="0"/>
              <a:t> diet (the caloric intake is increased and the protein fraction is higher than normal). </a:t>
            </a:r>
            <a:endParaRPr lang="en-GB" altLang="en-US" sz="2800" dirty="0"/>
          </a:p>
        </p:txBody>
      </p:sp>
    </p:spTree>
    <p:extLst>
      <p:ext uri="{BB962C8B-B14F-4D97-AF65-F5344CB8AC3E}">
        <p14:creationId xmlns:p14="http://schemas.microsoft.com/office/powerpoint/2010/main" val="398612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Branch Chain Amino Acids</a:t>
            </a:r>
          </a:p>
        </p:txBody>
      </p:sp>
      <p:sp>
        <p:nvSpPr>
          <p:cNvPr id="3" name="Content Placeholder 2"/>
          <p:cNvSpPr>
            <a:spLocks noGrp="1"/>
          </p:cNvSpPr>
          <p:nvPr>
            <p:ph idx="1"/>
          </p:nvPr>
        </p:nvSpPr>
        <p:spPr/>
        <p:txBody>
          <a:bodyPr>
            <a:normAutofit lnSpcReduction="10000"/>
          </a:bodyPr>
          <a:lstStyle/>
          <a:p>
            <a:pPr marL="0" indent="0">
              <a:buNone/>
            </a:pPr>
            <a:r>
              <a:rPr lang="en-GB" sz="2400" dirty="0"/>
              <a:t>Group of 3 essential amino acids</a:t>
            </a:r>
          </a:p>
          <a:p>
            <a:endParaRPr lang="en-GB" sz="2400" dirty="0"/>
          </a:p>
          <a:p>
            <a:pPr marL="0" indent="0">
              <a:buNone/>
            </a:pPr>
            <a:r>
              <a:rPr lang="en-GB" sz="2400" dirty="0"/>
              <a:t>Leucine</a:t>
            </a:r>
          </a:p>
          <a:p>
            <a:pPr marL="0" indent="0">
              <a:buNone/>
            </a:pPr>
            <a:r>
              <a:rPr lang="en-GB" sz="2400" dirty="0"/>
              <a:t>Isoleucine</a:t>
            </a:r>
          </a:p>
          <a:p>
            <a:pPr marL="0" indent="0">
              <a:buNone/>
            </a:pPr>
            <a:r>
              <a:rPr lang="en-GB" sz="2400" dirty="0"/>
              <a:t>Valine</a:t>
            </a:r>
          </a:p>
          <a:p>
            <a:pPr marL="0" indent="0">
              <a:buNone/>
            </a:pPr>
            <a:endParaRPr lang="en-GB" sz="2400" dirty="0"/>
          </a:p>
          <a:p>
            <a:pPr marL="0" indent="0" algn="ctr">
              <a:buNone/>
            </a:pPr>
            <a:r>
              <a:rPr lang="en-GB" sz="2400" dirty="0">
                <a:solidFill>
                  <a:srgbClr val="FF0000"/>
                </a:solidFill>
              </a:rPr>
              <a:t>Consuming BCAA optimises the anabolic state by stimulating muscle protein synthesis?</a:t>
            </a:r>
          </a:p>
          <a:p>
            <a:pPr marL="0" indent="0" algn="ctr">
              <a:buNone/>
            </a:pPr>
            <a:r>
              <a:rPr lang="en-GB" sz="1800" dirty="0">
                <a:solidFill>
                  <a:srgbClr val="7030A0"/>
                </a:solidFill>
              </a:rPr>
              <a:t>however</a:t>
            </a:r>
          </a:p>
          <a:p>
            <a:pPr marL="0" indent="0" algn="ctr">
              <a:buNone/>
            </a:pPr>
            <a:r>
              <a:rPr lang="en-GB" sz="2400" dirty="0">
                <a:solidFill>
                  <a:srgbClr val="FF0000"/>
                </a:solidFill>
              </a:rPr>
              <a:t>If 8EAA + 12NEAA are require in muscle synthesis how can infusion of only 3 aa elevate muscle synthesis?</a:t>
            </a:r>
          </a:p>
        </p:txBody>
      </p:sp>
      <p:sp>
        <p:nvSpPr>
          <p:cNvPr id="4" name="TextBox 3"/>
          <p:cNvSpPr txBox="1"/>
          <p:nvPr/>
        </p:nvSpPr>
        <p:spPr>
          <a:xfrm>
            <a:off x="2794442" y="2060848"/>
            <a:ext cx="5904656" cy="1846659"/>
          </a:xfrm>
          <a:prstGeom prst="rect">
            <a:avLst/>
          </a:prstGeom>
          <a:noFill/>
        </p:spPr>
        <p:txBody>
          <a:bodyPr wrap="square" rtlCol="0">
            <a:spAutoFit/>
          </a:bodyPr>
          <a:lstStyle/>
          <a:p>
            <a:r>
              <a:rPr lang="en-GB" sz="1400" dirty="0"/>
              <a:t>Wolfe, R. (2017) Branched-chain amino acids and muscle protein synthesis in humans: myth or reality? Journal of the International Society of Sports Nutrition. </a:t>
            </a:r>
          </a:p>
          <a:p>
            <a:endParaRPr lang="en-GB" dirty="0"/>
          </a:p>
          <a:p>
            <a:r>
              <a:rPr lang="en-GB" i="1" dirty="0">
                <a:solidFill>
                  <a:srgbClr val="7030A0"/>
                </a:solidFill>
              </a:rPr>
              <a:t>We conclude that the claim that consumption of dietary BCAAs stimulates muscle protein synthesis or produces an anabolic response in human subjects is unwarranted. </a:t>
            </a:r>
          </a:p>
        </p:txBody>
      </p:sp>
    </p:spTree>
    <p:extLst>
      <p:ext uri="{BB962C8B-B14F-4D97-AF65-F5344CB8AC3E}">
        <p14:creationId xmlns:p14="http://schemas.microsoft.com/office/powerpoint/2010/main" val="21886652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a:t>Limited Protein in the diet</a:t>
            </a:r>
          </a:p>
        </p:txBody>
      </p:sp>
      <p:sp>
        <p:nvSpPr>
          <p:cNvPr id="28675" name="Rectangle 3"/>
          <p:cNvSpPr>
            <a:spLocks noGrp="1" noChangeArrowheads="1"/>
          </p:cNvSpPr>
          <p:nvPr>
            <p:ph idx="1"/>
          </p:nvPr>
        </p:nvSpPr>
        <p:spPr/>
        <p:txBody>
          <a:bodyPr/>
          <a:lstStyle/>
          <a:p>
            <a:pPr>
              <a:buFont typeface="Wingdings" pitchFamily="2" charset="2"/>
              <a:buNone/>
            </a:pPr>
            <a:r>
              <a:rPr lang="en-US" altLang="en-US" sz="2800" i="1" dirty="0">
                <a:solidFill>
                  <a:srgbClr val="7030A0"/>
                </a:solidFill>
              </a:rPr>
              <a:t>For example :fussy or restrictive athlete, vegetarians, young athlete and ill-informed endurance athletes</a:t>
            </a:r>
            <a:r>
              <a:rPr lang="en-GB" altLang="en-US" sz="2800" i="1" dirty="0">
                <a:solidFill>
                  <a:srgbClr val="7030A0"/>
                </a:solidFill>
              </a:rPr>
              <a:t>!</a:t>
            </a:r>
            <a:endParaRPr lang="en-US" altLang="en-US" sz="2800" i="1" dirty="0">
              <a:solidFill>
                <a:srgbClr val="7030A0"/>
              </a:solidFill>
            </a:endParaRPr>
          </a:p>
          <a:p>
            <a:endParaRPr lang="en-US" altLang="en-US" sz="2800" dirty="0"/>
          </a:p>
          <a:p>
            <a:pPr marL="0" indent="0">
              <a:buNone/>
            </a:pPr>
            <a:r>
              <a:rPr lang="en-US" altLang="en-US" sz="2800" dirty="0"/>
              <a:t>Failure to meet protein needs may cause a loss of muscle size and strength, slow recovery and promote fatigue. If sustained over a long period of time, more adverse symptoms may present such as suppression of immune function. </a:t>
            </a:r>
            <a:endParaRPr lang="en-GB" altLang="en-US" sz="2800" dirty="0"/>
          </a:p>
        </p:txBody>
      </p:sp>
    </p:spTree>
    <p:extLst>
      <p:ext uri="{BB962C8B-B14F-4D97-AF65-F5344CB8AC3E}">
        <p14:creationId xmlns:p14="http://schemas.microsoft.com/office/powerpoint/2010/main" val="1263500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a:t>Too much protein in the diet</a:t>
            </a:r>
          </a:p>
        </p:txBody>
      </p:sp>
      <p:sp>
        <p:nvSpPr>
          <p:cNvPr id="29699" name="Rectangle 3"/>
          <p:cNvSpPr>
            <a:spLocks noGrp="1" noChangeArrowheads="1"/>
          </p:cNvSpPr>
          <p:nvPr>
            <p:ph idx="1"/>
          </p:nvPr>
        </p:nvSpPr>
        <p:spPr>
          <a:xfrm>
            <a:off x="457200" y="1600200"/>
            <a:ext cx="8229600" cy="4924425"/>
          </a:xfrm>
        </p:spPr>
        <p:txBody>
          <a:bodyPr/>
          <a:lstStyle/>
          <a:p>
            <a:pPr>
              <a:lnSpc>
                <a:spcPct val="80000"/>
              </a:lnSpc>
              <a:buFont typeface="Wingdings" pitchFamily="2" charset="2"/>
              <a:buNone/>
            </a:pPr>
            <a:r>
              <a:rPr lang="en-US" altLang="en-US" sz="2800" dirty="0"/>
              <a:t>	Strength athletes such as body builders and weight lifters often consume &gt;4 g/kg/day. </a:t>
            </a:r>
          </a:p>
          <a:p>
            <a:pPr>
              <a:lnSpc>
                <a:spcPct val="80000"/>
              </a:lnSpc>
              <a:buFont typeface="Wingdings" pitchFamily="2" charset="2"/>
              <a:buNone/>
            </a:pPr>
            <a:endParaRPr lang="en-US" altLang="en-US" sz="2800" dirty="0"/>
          </a:p>
          <a:p>
            <a:pPr>
              <a:lnSpc>
                <a:spcPct val="80000"/>
              </a:lnSpc>
              <a:buFont typeface="Wingdings" pitchFamily="2" charset="2"/>
              <a:buNone/>
            </a:pPr>
            <a:r>
              <a:rPr lang="en-US" altLang="en-US" sz="2800" dirty="0"/>
              <a:t>	Such extreme diets have very little evidence to support their efficacy.</a:t>
            </a:r>
          </a:p>
          <a:p>
            <a:pPr>
              <a:lnSpc>
                <a:spcPct val="80000"/>
              </a:lnSpc>
              <a:buFont typeface="Wingdings" pitchFamily="2" charset="2"/>
              <a:buNone/>
            </a:pPr>
            <a:endParaRPr lang="en-US" altLang="en-US" sz="2800" dirty="0"/>
          </a:p>
          <a:p>
            <a:pPr algn="ctr">
              <a:lnSpc>
                <a:spcPct val="80000"/>
              </a:lnSpc>
              <a:buFont typeface="Wingdings" pitchFamily="2" charset="2"/>
              <a:buNone/>
            </a:pPr>
            <a:r>
              <a:rPr lang="en-US" altLang="en-US" sz="2800" dirty="0"/>
              <a:t>	While routine consumption of high protein diets does not appear to negatively impact kidney function in healthy individuals, </a:t>
            </a:r>
            <a:r>
              <a:rPr lang="en-US" altLang="en-US" sz="2800" dirty="0">
                <a:solidFill>
                  <a:srgbClr val="7030A0"/>
                </a:solidFill>
              </a:rPr>
              <a:t>it may increase fluid requirements</a:t>
            </a:r>
            <a:r>
              <a:rPr lang="en-US" altLang="en-US" sz="2800" dirty="0"/>
              <a:t>, </a:t>
            </a:r>
            <a:r>
              <a:rPr lang="en-US" altLang="en-US" sz="2800" dirty="0">
                <a:solidFill>
                  <a:schemeClr val="accent6">
                    <a:lumMod val="75000"/>
                  </a:schemeClr>
                </a:solidFill>
              </a:rPr>
              <a:t>possibly promote urinary calcium loss</a:t>
            </a:r>
            <a:r>
              <a:rPr lang="en-US" altLang="en-US" sz="2800" dirty="0"/>
              <a:t> and </a:t>
            </a:r>
            <a:r>
              <a:rPr lang="en-US" altLang="en-US" sz="2800" dirty="0">
                <a:solidFill>
                  <a:srgbClr val="002060"/>
                </a:solidFill>
              </a:rPr>
              <a:t>displace other nutrients from the diet.</a:t>
            </a:r>
            <a:endParaRPr lang="en-GB" altLang="en-US" sz="2800" dirty="0"/>
          </a:p>
        </p:txBody>
      </p:sp>
    </p:spTree>
    <p:extLst>
      <p:ext uri="{BB962C8B-B14F-4D97-AF65-F5344CB8AC3E}">
        <p14:creationId xmlns:p14="http://schemas.microsoft.com/office/powerpoint/2010/main" val="23339629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a:t>Too much protein in the diet</a:t>
            </a:r>
          </a:p>
        </p:txBody>
      </p:sp>
      <p:sp>
        <p:nvSpPr>
          <p:cNvPr id="30723" name="Rectangle 3"/>
          <p:cNvSpPr>
            <a:spLocks noGrp="1" noChangeArrowheads="1"/>
          </p:cNvSpPr>
          <p:nvPr>
            <p:ph idx="1"/>
          </p:nvPr>
        </p:nvSpPr>
        <p:spPr/>
        <p:txBody>
          <a:bodyPr/>
          <a:lstStyle/>
          <a:p>
            <a:pPr>
              <a:lnSpc>
                <a:spcPct val="130000"/>
              </a:lnSpc>
              <a:buFontTx/>
              <a:buChar char="•"/>
            </a:pPr>
            <a:r>
              <a:rPr lang="en-US" altLang="zh-TW" sz="2800" dirty="0">
                <a:sym typeface="Symbol" pitchFamily="18" charset="2"/>
              </a:rPr>
              <a:t>Excess stored as fat,</a:t>
            </a:r>
          </a:p>
          <a:p>
            <a:pPr>
              <a:lnSpc>
                <a:spcPct val="130000"/>
              </a:lnSpc>
              <a:buFontTx/>
              <a:buChar char="•"/>
            </a:pPr>
            <a:r>
              <a:rPr lang="en-US" altLang="zh-TW" sz="2800" dirty="0">
                <a:sym typeface="Symbol" pitchFamily="18" charset="2"/>
              </a:rPr>
              <a:t>Extra strain on kidney and may increase urine production, leading to dehydration</a:t>
            </a:r>
          </a:p>
          <a:p>
            <a:pPr>
              <a:lnSpc>
                <a:spcPct val="130000"/>
              </a:lnSpc>
              <a:buFontTx/>
              <a:buChar char="•"/>
            </a:pPr>
            <a:r>
              <a:rPr lang="en-US" altLang="zh-TW" sz="2800" dirty="0">
                <a:sym typeface="Symbol" pitchFamily="18" charset="2"/>
              </a:rPr>
              <a:t>Not a quick source of energy</a:t>
            </a:r>
          </a:p>
          <a:p>
            <a:pPr>
              <a:lnSpc>
                <a:spcPct val="130000"/>
              </a:lnSpc>
              <a:buFontTx/>
              <a:buChar char="•"/>
            </a:pPr>
            <a:r>
              <a:rPr lang="en-US" altLang="zh-TW" sz="2800" dirty="0">
                <a:sym typeface="Symbol" pitchFamily="18" charset="2"/>
              </a:rPr>
              <a:t>Delay stomach emptying, takes longer to digest than carbohydrate</a:t>
            </a:r>
            <a:endParaRPr lang="en-GB" altLang="en-US" dirty="0"/>
          </a:p>
        </p:txBody>
      </p:sp>
    </p:spTree>
    <p:extLst>
      <p:ext uri="{BB962C8B-B14F-4D97-AF65-F5344CB8AC3E}">
        <p14:creationId xmlns:p14="http://schemas.microsoft.com/office/powerpoint/2010/main" val="40086708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a:t>Types of Protein Strategies</a:t>
            </a:r>
          </a:p>
        </p:txBody>
      </p:sp>
      <p:sp>
        <p:nvSpPr>
          <p:cNvPr id="3" name="Content Placeholder 2"/>
          <p:cNvSpPr>
            <a:spLocks noGrp="1"/>
          </p:cNvSpPr>
          <p:nvPr>
            <p:ph idx="1"/>
          </p:nvPr>
        </p:nvSpPr>
        <p:spPr>
          <a:xfrm>
            <a:off x="457200" y="1484313"/>
            <a:ext cx="8229600" cy="4032919"/>
          </a:xfrm>
        </p:spPr>
        <p:txBody>
          <a:bodyPr rtlCol="0">
            <a:normAutofit fontScale="92500" lnSpcReduction="10000"/>
          </a:bodyPr>
          <a:lstStyle/>
          <a:p>
            <a:pPr marL="0" indent="0" algn="ctr" fontAlgn="auto">
              <a:spcAft>
                <a:spcPts val="0"/>
              </a:spcAft>
              <a:buFont typeface="Arial" panose="020B0604020202020204" pitchFamily="34" charset="0"/>
              <a:buNone/>
              <a:defRPr/>
            </a:pPr>
            <a:r>
              <a:rPr lang="en-GB" sz="2800" dirty="0">
                <a:solidFill>
                  <a:srgbClr val="FF0000"/>
                </a:solidFill>
              </a:rPr>
              <a:t>Excess protein can result in increased body fat</a:t>
            </a:r>
            <a:endParaRPr lang="en-GB" sz="2800" dirty="0"/>
          </a:p>
          <a:p>
            <a:pPr marL="0" indent="0" fontAlgn="auto">
              <a:spcAft>
                <a:spcPts val="0"/>
              </a:spcAft>
              <a:buFont typeface="Arial" panose="020B0604020202020204" pitchFamily="34" charset="0"/>
              <a:buNone/>
              <a:defRPr/>
            </a:pPr>
            <a:r>
              <a:rPr lang="en-GB" sz="2800" dirty="0"/>
              <a:t>Park et al (2019) muscle development is optimised when aa are consumed prior to training;</a:t>
            </a:r>
          </a:p>
          <a:p>
            <a:pPr fontAlgn="auto">
              <a:spcAft>
                <a:spcPts val="0"/>
              </a:spcAft>
              <a:buFont typeface="Arial" panose="020B0604020202020204" pitchFamily="34" charset="0"/>
              <a:buChar char="•"/>
              <a:defRPr/>
            </a:pPr>
            <a:r>
              <a:rPr lang="en-GB" sz="2400" dirty="0">
                <a:solidFill>
                  <a:srgbClr val="0070C0"/>
                </a:solidFill>
              </a:rPr>
              <a:t>Provides some energy for the muscle cells</a:t>
            </a:r>
          </a:p>
          <a:p>
            <a:pPr fontAlgn="auto">
              <a:spcAft>
                <a:spcPts val="0"/>
              </a:spcAft>
              <a:buFont typeface="Arial" panose="020B0604020202020204" pitchFamily="34" charset="0"/>
              <a:buChar char="•"/>
              <a:defRPr/>
            </a:pPr>
            <a:r>
              <a:rPr lang="en-GB" sz="2400" dirty="0">
                <a:solidFill>
                  <a:srgbClr val="0070C0"/>
                </a:solidFill>
              </a:rPr>
              <a:t>Decreased protein catabolism</a:t>
            </a:r>
          </a:p>
          <a:p>
            <a:pPr fontAlgn="auto">
              <a:spcAft>
                <a:spcPts val="0"/>
              </a:spcAft>
              <a:buFont typeface="Arial" panose="020B0604020202020204" pitchFamily="34" charset="0"/>
              <a:buChar char="•"/>
              <a:defRPr/>
            </a:pPr>
            <a:r>
              <a:rPr lang="en-GB" sz="2400" dirty="0">
                <a:solidFill>
                  <a:srgbClr val="0070C0"/>
                </a:solidFill>
              </a:rPr>
              <a:t>Increase immediately available </a:t>
            </a:r>
            <a:r>
              <a:rPr lang="en-GB" sz="2400" dirty="0" err="1">
                <a:solidFill>
                  <a:srgbClr val="0070C0"/>
                </a:solidFill>
              </a:rPr>
              <a:t>aa</a:t>
            </a:r>
            <a:r>
              <a:rPr lang="en-GB" sz="2400" dirty="0">
                <a:solidFill>
                  <a:srgbClr val="0070C0"/>
                </a:solidFill>
              </a:rPr>
              <a:t> for tissue synthesis</a:t>
            </a:r>
          </a:p>
          <a:p>
            <a:pPr fontAlgn="auto">
              <a:spcAft>
                <a:spcPts val="0"/>
              </a:spcAft>
              <a:buFont typeface="Arial" panose="020B0604020202020204" pitchFamily="34" charset="0"/>
              <a:buChar char="•"/>
              <a:defRPr/>
            </a:pPr>
            <a:r>
              <a:rPr lang="en-GB" sz="2400" dirty="0">
                <a:solidFill>
                  <a:srgbClr val="0070C0"/>
                </a:solidFill>
              </a:rPr>
              <a:t>Negates delay of supply </a:t>
            </a:r>
            <a:r>
              <a:rPr lang="en-GB" sz="2400" dirty="0" err="1">
                <a:solidFill>
                  <a:srgbClr val="0070C0"/>
                </a:solidFill>
              </a:rPr>
              <a:t>aa</a:t>
            </a:r>
            <a:r>
              <a:rPr lang="en-GB" sz="2400" dirty="0">
                <a:solidFill>
                  <a:srgbClr val="0070C0"/>
                </a:solidFill>
              </a:rPr>
              <a:t> post exercise.</a:t>
            </a:r>
          </a:p>
          <a:p>
            <a:pPr fontAlgn="auto">
              <a:spcAft>
                <a:spcPts val="0"/>
              </a:spcAft>
              <a:buFont typeface="Arial" panose="020B0604020202020204" pitchFamily="34" charset="0"/>
              <a:buChar char="•"/>
              <a:defRPr/>
            </a:pPr>
            <a:endParaRPr lang="en-GB" sz="2400" dirty="0">
              <a:solidFill>
                <a:srgbClr val="0070C0"/>
              </a:solidFill>
            </a:endParaRPr>
          </a:p>
          <a:p>
            <a:pPr fontAlgn="auto">
              <a:spcAft>
                <a:spcPts val="0"/>
              </a:spcAft>
              <a:buFont typeface="Arial" panose="020B0604020202020204" pitchFamily="34" charset="0"/>
              <a:buChar char="•"/>
              <a:defRPr/>
            </a:pPr>
            <a:r>
              <a:rPr lang="en-GB" sz="2400" dirty="0">
                <a:solidFill>
                  <a:srgbClr val="00B050"/>
                </a:solidFill>
              </a:rPr>
              <a:t>To allow time for digestion protein should be consumed </a:t>
            </a:r>
            <a:r>
              <a:rPr lang="en-GB" sz="2400" dirty="0" err="1">
                <a:solidFill>
                  <a:srgbClr val="00B050"/>
                </a:solidFill>
              </a:rPr>
              <a:t>approx</a:t>
            </a:r>
            <a:r>
              <a:rPr lang="en-GB" sz="2400" dirty="0">
                <a:solidFill>
                  <a:srgbClr val="00B050"/>
                </a:solidFill>
              </a:rPr>
              <a:t> 3 hours before exercise.</a:t>
            </a:r>
          </a:p>
        </p:txBody>
      </p:sp>
      <p:sp>
        <p:nvSpPr>
          <p:cNvPr id="2" name="Rectangle 1"/>
          <p:cNvSpPr/>
          <p:nvPr/>
        </p:nvSpPr>
        <p:spPr>
          <a:xfrm>
            <a:off x="827584" y="5445224"/>
            <a:ext cx="7776864" cy="1477328"/>
          </a:xfrm>
          <a:prstGeom prst="rect">
            <a:avLst/>
          </a:prstGeom>
        </p:spPr>
        <p:txBody>
          <a:bodyPr wrap="square">
            <a:spAutoFit/>
          </a:bodyPr>
          <a:lstStyle/>
          <a:p>
            <a:r>
              <a:rPr lang="en-GB" dirty="0">
                <a:solidFill>
                  <a:srgbClr val="000000"/>
                </a:solidFill>
                <a:latin typeface="arial" panose="020B0604020202020204" pitchFamily="34" charset="0"/>
              </a:rPr>
              <a:t>Park, Y. et al (2019) Effects of whey protein supplementation prior to, and following, resistance exercise on body composition and training responses: A randomized double-blind placebo-controlled study, </a:t>
            </a:r>
            <a:r>
              <a:rPr lang="de-DE" dirty="0"/>
              <a:t>J Exerc Nutrition Biochem, 23(2): 34–44. doi: 10.20463/jenb.2019.0015.</a:t>
            </a:r>
          </a:p>
          <a:p>
            <a:endParaRPr lang="en-GB"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29016453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altLang="en-US" dirty="0"/>
              <a:t>Protein Supplements</a:t>
            </a:r>
            <a:endParaRPr lang="en-GB" altLang="en-US" dirty="0"/>
          </a:p>
        </p:txBody>
      </p:sp>
      <p:sp>
        <p:nvSpPr>
          <p:cNvPr id="41987" name="Rectangle 3"/>
          <p:cNvSpPr>
            <a:spLocks noGrp="1" noChangeArrowheads="1"/>
          </p:cNvSpPr>
          <p:nvPr>
            <p:ph idx="1"/>
          </p:nvPr>
        </p:nvSpPr>
        <p:spPr/>
        <p:txBody>
          <a:bodyPr rtlCol="0">
            <a:normAutofit/>
          </a:bodyPr>
          <a:lstStyle/>
          <a:p>
            <a:pPr fontAlgn="auto">
              <a:spcAft>
                <a:spcPts val="0"/>
              </a:spcAft>
              <a:buFont typeface="Arial" panose="020B0604020202020204" pitchFamily="34" charset="0"/>
              <a:buChar char="•"/>
              <a:defRPr/>
            </a:pPr>
            <a:r>
              <a:rPr lang="en-US" altLang="en-US" sz="2800" dirty="0"/>
              <a:t>Protein supplements are generally unnecessary but may offer some degree of convenience for those with an overcommitted lifestyle. </a:t>
            </a:r>
          </a:p>
          <a:p>
            <a:pPr marL="0" indent="0" fontAlgn="auto">
              <a:spcAft>
                <a:spcPts val="0"/>
              </a:spcAft>
              <a:buFont typeface="Arial" panose="020B0604020202020204" pitchFamily="34" charset="0"/>
              <a:buNone/>
              <a:defRPr/>
            </a:pPr>
            <a:endParaRPr lang="en-US" altLang="en-US" sz="2800" dirty="0"/>
          </a:p>
          <a:p>
            <a:pPr fontAlgn="auto">
              <a:spcAft>
                <a:spcPts val="0"/>
              </a:spcAft>
              <a:buFont typeface="Arial" panose="020B0604020202020204" pitchFamily="34" charset="0"/>
              <a:buChar char="•"/>
              <a:defRPr/>
            </a:pPr>
            <a:r>
              <a:rPr lang="en-US" altLang="en-US" sz="2800" dirty="0"/>
              <a:t>For those taking supplements choose a product with an emphasis on carbohydrate, moderate amounts of protein and fortified with vitamins and minerals. </a:t>
            </a:r>
          </a:p>
          <a:p>
            <a:pPr marL="0" indent="0" fontAlgn="auto">
              <a:spcAft>
                <a:spcPts val="0"/>
              </a:spcAft>
              <a:buFont typeface="Arial" panose="020B0604020202020204" pitchFamily="34" charset="0"/>
              <a:buNone/>
              <a:defRPr/>
            </a:pPr>
            <a:endParaRPr lang="en-US" altLang="en-US" sz="2800" dirty="0"/>
          </a:p>
          <a:p>
            <a:pPr fontAlgn="auto">
              <a:spcAft>
                <a:spcPts val="0"/>
              </a:spcAft>
              <a:buFont typeface="Wingdings" pitchFamily="2" charset="2"/>
              <a:buNone/>
              <a:defRPr/>
            </a:pPr>
            <a:r>
              <a:rPr lang="en-US" altLang="en-US" sz="2800" dirty="0"/>
              <a:t>	</a:t>
            </a:r>
            <a:endParaRPr lang="en-GB" altLang="en-US" sz="2800" dirty="0"/>
          </a:p>
        </p:txBody>
      </p:sp>
    </p:spTree>
    <p:extLst>
      <p:ext uri="{BB962C8B-B14F-4D97-AF65-F5344CB8AC3E}">
        <p14:creationId xmlns:p14="http://schemas.microsoft.com/office/powerpoint/2010/main" val="2471600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fontScale="90000"/>
          </a:bodyPr>
          <a:lstStyle/>
          <a:p>
            <a:r>
              <a:rPr lang="en-GB" altLang="en-US" dirty="0"/>
              <a:t>Negative Impact of protein prior to exercise</a:t>
            </a:r>
          </a:p>
        </p:txBody>
      </p:sp>
      <p:sp>
        <p:nvSpPr>
          <p:cNvPr id="3" name="Content Placeholder 2"/>
          <p:cNvSpPr>
            <a:spLocks noGrp="1"/>
          </p:cNvSpPr>
          <p:nvPr>
            <p:ph idx="1"/>
          </p:nvPr>
        </p:nvSpPr>
        <p:spPr/>
        <p:txBody>
          <a:bodyPr rtlCol="0">
            <a:normAutofit/>
          </a:bodyPr>
          <a:lstStyle/>
          <a:p>
            <a:pPr marL="0" indent="0" fontAlgn="auto">
              <a:spcAft>
                <a:spcPts val="0"/>
              </a:spcAft>
              <a:buNone/>
              <a:defRPr/>
            </a:pPr>
            <a:r>
              <a:rPr lang="en-GB" dirty="0"/>
              <a:t>If protein  is ingestion too close to exercise</a:t>
            </a:r>
          </a:p>
          <a:p>
            <a:pPr lvl="1" fontAlgn="auto">
              <a:spcAft>
                <a:spcPts val="0"/>
              </a:spcAft>
              <a:buFont typeface="Arial" panose="020B0604020202020204" pitchFamily="34" charset="0"/>
              <a:buChar char="–"/>
              <a:defRPr/>
            </a:pPr>
            <a:r>
              <a:rPr lang="en-GB" dirty="0"/>
              <a:t>Increase VO</a:t>
            </a:r>
            <a:r>
              <a:rPr lang="en-GB" baseline="-25000" dirty="0"/>
              <a:t>2</a:t>
            </a:r>
          </a:p>
          <a:p>
            <a:pPr lvl="1" fontAlgn="auto">
              <a:spcAft>
                <a:spcPts val="0"/>
              </a:spcAft>
              <a:buFont typeface="Arial" panose="020B0604020202020204" pitchFamily="34" charset="0"/>
              <a:buChar char="–"/>
              <a:defRPr/>
            </a:pPr>
            <a:r>
              <a:rPr lang="en-GB" dirty="0"/>
              <a:t>Increase RPE</a:t>
            </a:r>
          </a:p>
          <a:p>
            <a:pPr marL="457200" lvl="1" indent="0" fontAlgn="auto">
              <a:spcAft>
                <a:spcPts val="0"/>
              </a:spcAft>
              <a:buFont typeface="Arial" panose="020B0604020202020204" pitchFamily="34" charset="0"/>
              <a:buNone/>
              <a:defRPr/>
            </a:pPr>
            <a:endParaRPr lang="en-GB" dirty="0"/>
          </a:p>
          <a:p>
            <a:pPr marL="457200" lvl="1" indent="0" fontAlgn="auto">
              <a:spcAft>
                <a:spcPts val="0"/>
              </a:spcAft>
              <a:buFont typeface="Arial" panose="020B0604020202020204" pitchFamily="34" charset="0"/>
              <a:buNone/>
              <a:defRPr/>
            </a:pPr>
            <a:r>
              <a:rPr lang="en-GB" dirty="0"/>
              <a:t>At similar exercise Intensities.</a:t>
            </a:r>
          </a:p>
          <a:p>
            <a:pPr marL="457200" lvl="1" indent="0" fontAlgn="auto">
              <a:spcAft>
                <a:spcPts val="0"/>
              </a:spcAft>
              <a:buFont typeface="Arial" panose="020B0604020202020204" pitchFamily="34" charset="0"/>
              <a:buNone/>
              <a:defRPr/>
            </a:pPr>
            <a:endParaRPr lang="en-GB" dirty="0"/>
          </a:p>
          <a:p>
            <a:pPr marL="457200" lvl="1" indent="0" fontAlgn="auto">
              <a:spcAft>
                <a:spcPts val="0"/>
              </a:spcAft>
              <a:buFont typeface="Arial" panose="020B0604020202020204" pitchFamily="34" charset="0"/>
              <a:buNone/>
              <a:defRPr/>
            </a:pPr>
            <a:r>
              <a:rPr lang="en-GB" dirty="0"/>
              <a:t>Due to thermic effect of protein food digestion </a:t>
            </a:r>
          </a:p>
        </p:txBody>
      </p:sp>
    </p:spTree>
    <p:extLst>
      <p:ext uri="{BB962C8B-B14F-4D97-AF65-F5344CB8AC3E}">
        <p14:creationId xmlns:p14="http://schemas.microsoft.com/office/powerpoint/2010/main" val="12273669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a:t>Protein During Exercise</a:t>
            </a:r>
          </a:p>
        </p:txBody>
      </p:sp>
      <p:sp>
        <p:nvSpPr>
          <p:cNvPr id="34819" name="Content Placeholder 2"/>
          <p:cNvSpPr>
            <a:spLocks noGrp="1"/>
          </p:cNvSpPr>
          <p:nvPr>
            <p:ph idx="1"/>
          </p:nvPr>
        </p:nvSpPr>
        <p:spPr/>
        <p:txBody>
          <a:bodyPr/>
          <a:lstStyle/>
          <a:p>
            <a:r>
              <a:rPr lang="en-GB" altLang="en-US"/>
              <a:t>No consistent benefits</a:t>
            </a:r>
          </a:p>
        </p:txBody>
      </p:sp>
    </p:spTree>
    <p:extLst>
      <p:ext uri="{BB962C8B-B14F-4D97-AF65-F5344CB8AC3E}">
        <p14:creationId xmlns:p14="http://schemas.microsoft.com/office/powerpoint/2010/main" val="28372939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457200" y="274638"/>
            <a:ext cx="8229600" cy="777875"/>
          </a:xfrm>
        </p:spPr>
        <p:txBody>
          <a:bodyPr/>
          <a:lstStyle/>
          <a:p>
            <a:r>
              <a:rPr lang="en-GB" altLang="en-US"/>
              <a:t>Protein after exercise</a:t>
            </a:r>
          </a:p>
        </p:txBody>
      </p:sp>
      <p:sp>
        <p:nvSpPr>
          <p:cNvPr id="3" name="Content Placeholder 2"/>
          <p:cNvSpPr>
            <a:spLocks noGrp="1"/>
          </p:cNvSpPr>
          <p:nvPr>
            <p:ph idx="1"/>
          </p:nvPr>
        </p:nvSpPr>
        <p:spPr>
          <a:xfrm>
            <a:off x="457200" y="1268413"/>
            <a:ext cx="8229600" cy="4857750"/>
          </a:xfrm>
        </p:spPr>
        <p:txBody>
          <a:bodyPr rtlCol="0">
            <a:normAutofit fontScale="62500" lnSpcReduction="20000"/>
          </a:bodyPr>
          <a:lstStyle/>
          <a:p>
            <a:pPr fontAlgn="auto">
              <a:spcAft>
                <a:spcPts val="0"/>
              </a:spcAft>
              <a:buFont typeface="Arial" panose="020B0604020202020204" pitchFamily="34" charset="0"/>
              <a:buChar char="•"/>
              <a:defRPr/>
            </a:pPr>
            <a:r>
              <a:rPr lang="en-GB" dirty="0">
                <a:solidFill>
                  <a:srgbClr val="00B050"/>
                </a:solidFill>
              </a:rPr>
              <a:t>During exercise protein break-down is greater than protein synthesis.</a:t>
            </a:r>
          </a:p>
          <a:p>
            <a:pPr fontAlgn="auto">
              <a:spcAft>
                <a:spcPts val="0"/>
              </a:spcAft>
              <a:buFont typeface="Arial" panose="020B0604020202020204" pitchFamily="34" charset="0"/>
              <a:buChar char="•"/>
              <a:defRPr/>
            </a:pPr>
            <a:endParaRPr lang="en-GB" dirty="0">
              <a:solidFill>
                <a:srgbClr val="00B050"/>
              </a:solidFill>
            </a:endParaRPr>
          </a:p>
          <a:p>
            <a:pPr fontAlgn="auto">
              <a:spcAft>
                <a:spcPts val="0"/>
              </a:spcAft>
              <a:buFont typeface="Arial" panose="020B0604020202020204" pitchFamily="34" charset="0"/>
              <a:buChar char="•"/>
              <a:defRPr/>
            </a:pPr>
            <a:r>
              <a:rPr lang="en-GB" dirty="0">
                <a:solidFill>
                  <a:srgbClr val="00B050"/>
                </a:solidFill>
              </a:rPr>
              <a:t>During recovery the objective is to increase protein syntheses beyond protein breakdown.</a:t>
            </a:r>
          </a:p>
          <a:p>
            <a:pPr marL="0" indent="0" fontAlgn="auto">
              <a:spcAft>
                <a:spcPts val="0"/>
              </a:spcAft>
              <a:buFont typeface="Arial" panose="020B0604020202020204" pitchFamily="34" charset="0"/>
              <a:buNone/>
              <a:defRPr/>
            </a:pPr>
            <a:endParaRPr lang="en-GB" dirty="0"/>
          </a:p>
          <a:p>
            <a:pPr marL="0" indent="0" fontAlgn="auto">
              <a:spcAft>
                <a:spcPts val="0"/>
              </a:spcAft>
              <a:buFont typeface="Arial" panose="020B0604020202020204" pitchFamily="34" charset="0"/>
              <a:buNone/>
              <a:defRPr/>
            </a:pPr>
            <a:r>
              <a:rPr lang="en-GB" dirty="0">
                <a:solidFill>
                  <a:srgbClr val="FF0000"/>
                </a:solidFill>
              </a:rPr>
              <a:t>Best achieve by post exercise high biological quality protein food / supplement within 3 hours.</a:t>
            </a:r>
          </a:p>
          <a:p>
            <a:pPr marL="0" indent="0" fontAlgn="auto">
              <a:spcAft>
                <a:spcPts val="0"/>
              </a:spcAft>
              <a:buFont typeface="Arial" panose="020B0604020202020204" pitchFamily="34" charset="0"/>
              <a:buNone/>
              <a:defRPr/>
            </a:pPr>
            <a:endParaRPr lang="en-GB" dirty="0">
              <a:solidFill>
                <a:srgbClr val="FF0000"/>
              </a:solidFill>
            </a:endParaRPr>
          </a:p>
          <a:p>
            <a:pPr marL="0" indent="0" fontAlgn="auto">
              <a:spcAft>
                <a:spcPts val="0"/>
              </a:spcAft>
              <a:buFont typeface="Arial" panose="020B0604020202020204" pitchFamily="34" charset="0"/>
              <a:buNone/>
              <a:defRPr/>
            </a:pPr>
            <a:r>
              <a:rPr lang="en-GB" dirty="0">
                <a:solidFill>
                  <a:srgbClr val="FF0000"/>
                </a:solidFill>
              </a:rPr>
              <a:t>Consuming a mixed protein and CHO improves speed of </a:t>
            </a:r>
            <a:r>
              <a:rPr lang="en-GB" dirty="0" err="1">
                <a:solidFill>
                  <a:srgbClr val="FF0000"/>
                </a:solidFill>
              </a:rPr>
              <a:t>aa</a:t>
            </a:r>
            <a:r>
              <a:rPr lang="en-GB" dirty="0">
                <a:solidFill>
                  <a:srgbClr val="FF0000"/>
                </a:solidFill>
              </a:rPr>
              <a:t> uptake.</a:t>
            </a:r>
          </a:p>
          <a:p>
            <a:pPr marL="0" indent="0" fontAlgn="auto">
              <a:spcAft>
                <a:spcPts val="0"/>
              </a:spcAft>
              <a:buFont typeface="Arial" panose="020B0604020202020204" pitchFamily="34" charset="0"/>
              <a:buNone/>
              <a:defRPr/>
            </a:pPr>
            <a:endParaRPr lang="en-GB" dirty="0">
              <a:solidFill>
                <a:srgbClr val="FF0000"/>
              </a:solidFill>
            </a:endParaRPr>
          </a:p>
          <a:p>
            <a:pPr marL="0" indent="0" fontAlgn="auto">
              <a:spcAft>
                <a:spcPts val="0"/>
              </a:spcAft>
              <a:buFont typeface="Arial" panose="020B0604020202020204" pitchFamily="34" charset="0"/>
              <a:buNone/>
              <a:defRPr/>
            </a:pPr>
            <a:r>
              <a:rPr lang="en-GB" dirty="0">
                <a:solidFill>
                  <a:srgbClr val="7030A0"/>
                </a:solidFill>
              </a:rPr>
              <a:t>Minimum intake of 6 g </a:t>
            </a:r>
          </a:p>
          <a:p>
            <a:pPr marL="0" indent="0" fontAlgn="auto">
              <a:spcAft>
                <a:spcPts val="0"/>
              </a:spcAft>
              <a:buFont typeface="Arial" panose="020B0604020202020204" pitchFamily="34" charset="0"/>
              <a:buNone/>
              <a:defRPr/>
            </a:pPr>
            <a:r>
              <a:rPr lang="en-GB" dirty="0">
                <a:solidFill>
                  <a:srgbClr val="7030A0"/>
                </a:solidFill>
              </a:rPr>
              <a:t>Maximum intake 20 g</a:t>
            </a:r>
          </a:p>
          <a:p>
            <a:pPr marL="0" indent="0" fontAlgn="auto">
              <a:spcAft>
                <a:spcPts val="0"/>
              </a:spcAft>
              <a:buFont typeface="Arial" panose="020B0604020202020204" pitchFamily="34" charset="0"/>
              <a:buNone/>
              <a:defRPr/>
            </a:pPr>
            <a:endParaRPr lang="en-GB" dirty="0">
              <a:solidFill>
                <a:srgbClr val="7030A0"/>
              </a:solidFill>
            </a:endParaRPr>
          </a:p>
          <a:p>
            <a:pPr marL="0" indent="0" fontAlgn="auto">
              <a:spcAft>
                <a:spcPts val="0"/>
              </a:spcAft>
              <a:buFont typeface="Arial" panose="020B0604020202020204" pitchFamily="34" charset="0"/>
              <a:buNone/>
              <a:defRPr/>
            </a:pPr>
            <a:r>
              <a:rPr lang="en-GB" dirty="0">
                <a:solidFill>
                  <a:srgbClr val="FF0000"/>
                </a:solidFill>
              </a:rPr>
              <a:t>Greater than 20g provides no additional benefit</a:t>
            </a:r>
          </a:p>
        </p:txBody>
      </p:sp>
    </p:spTree>
    <p:extLst>
      <p:ext uri="{BB962C8B-B14F-4D97-AF65-F5344CB8AC3E}">
        <p14:creationId xmlns:p14="http://schemas.microsoft.com/office/powerpoint/2010/main" val="291976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a:t>Protein supplementation</a:t>
            </a:r>
          </a:p>
        </p:txBody>
      </p:sp>
      <p:sp>
        <p:nvSpPr>
          <p:cNvPr id="37891" name="Content Placeholder 2"/>
          <p:cNvSpPr>
            <a:spLocks noGrp="1"/>
          </p:cNvSpPr>
          <p:nvPr>
            <p:ph idx="1"/>
          </p:nvPr>
        </p:nvSpPr>
        <p:spPr/>
        <p:txBody>
          <a:bodyPr>
            <a:normAutofit lnSpcReduction="10000"/>
          </a:bodyPr>
          <a:lstStyle/>
          <a:p>
            <a:pPr marL="0" indent="0">
              <a:buFont typeface="Arial" charset="0"/>
              <a:buNone/>
            </a:pPr>
            <a:r>
              <a:rPr lang="en-GB" altLang="en-US" dirty="0"/>
              <a:t>Body Building.com</a:t>
            </a:r>
          </a:p>
          <a:p>
            <a:pPr marL="0" indent="0">
              <a:buFont typeface="Arial" charset="0"/>
              <a:buNone/>
            </a:pPr>
            <a:r>
              <a:rPr lang="en-GB" altLang="en-US" sz="1800" i="1" dirty="0"/>
              <a:t>‘The evidence to support the efficacy of bodybuilding supplementation is pretty compelling’</a:t>
            </a:r>
          </a:p>
          <a:p>
            <a:pPr marL="0" indent="0">
              <a:buFont typeface="Arial" charset="0"/>
              <a:buNone/>
            </a:pPr>
            <a:endParaRPr lang="en-GB" altLang="en-US" sz="1800" i="1" dirty="0"/>
          </a:p>
          <a:p>
            <a:pPr marL="0" indent="0">
              <a:buFont typeface="Arial" charset="0"/>
              <a:buNone/>
            </a:pPr>
            <a:r>
              <a:rPr lang="en-GB" altLang="en-US" sz="1800" i="1" dirty="0"/>
              <a:t>‘Glutamine is also very effective in enhancing muscle growth due to its cell </a:t>
            </a:r>
            <a:r>
              <a:rPr lang="en-GB" altLang="en-US" sz="1800" i="1" dirty="0" err="1"/>
              <a:t>volumizing</a:t>
            </a:r>
            <a:r>
              <a:rPr lang="en-GB" altLang="en-US" sz="1800" i="1" dirty="0"/>
              <a:t> and nitrogen retentive properties (Lacy &amp; Wilmore, 1990)’.</a:t>
            </a:r>
          </a:p>
          <a:p>
            <a:pPr marL="0" indent="0">
              <a:buFont typeface="Arial" charset="0"/>
              <a:buNone/>
            </a:pPr>
            <a:endParaRPr lang="en-GB" altLang="en-US" sz="1800" i="1" dirty="0"/>
          </a:p>
          <a:p>
            <a:pPr marL="0" indent="0">
              <a:buFont typeface="Arial" charset="0"/>
              <a:buNone/>
            </a:pPr>
            <a:r>
              <a:rPr lang="en-GB" altLang="en-US" sz="1800" i="1" dirty="0"/>
              <a:t>‘Glutamine is also very effective in enhancing muscle growth due to its cell </a:t>
            </a:r>
            <a:r>
              <a:rPr lang="en-GB" altLang="en-US" sz="1800" i="1" dirty="0" err="1"/>
              <a:t>volumizing</a:t>
            </a:r>
            <a:r>
              <a:rPr lang="en-GB" altLang="en-US" sz="1800" i="1" dirty="0"/>
              <a:t> and nitrogen retentive properties (Lacy &amp; Wilmore, 1990)’</a:t>
            </a:r>
          </a:p>
          <a:p>
            <a:pPr marL="0" indent="0">
              <a:buFont typeface="Arial" charset="0"/>
              <a:buNone/>
            </a:pPr>
            <a:r>
              <a:rPr lang="en-GB" altLang="en-US" sz="1800" i="1" dirty="0"/>
              <a:t> </a:t>
            </a:r>
          </a:p>
          <a:p>
            <a:pPr marL="0" indent="0" algn="ctr">
              <a:buFont typeface="Arial" charset="0"/>
              <a:buNone/>
            </a:pPr>
            <a:r>
              <a:rPr lang="en-GB" altLang="en-US" sz="1800" i="1" dirty="0">
                <a:solidFill>
                  <a:srgbClr val="FF0000"/>
                </a:solidFill>
              </a:rPr>
              <a:t>this research was conducted on the critically ill undergoing enteral and parental feeding strategies – not athletes!!!</a:t>
            </a:r>
          </a:p>
          <a:p>
            <a:pPr marL="0" indent="0">
              <a:buFont typeface="Arial" charset="0"/>
              <a:buNone/>
            </a:pPr>
            <a:endParaRPr lang="en-GB" altLang="en-US" sz="1800" i="1" dirty="0"/>
          </a:p>
          <a:p>
            <a:pPr marL="0" indent="0" algn="ctr">
              <a:buFont typeface="Arial" charset="0"/>
              <a:buNone/>
            </a:pPr>
            <a:r>
              <a:rPr lang="en-GB" altLang="en-US" sz="1800" i="1" dirty="0">
                <a:solidFill>
                  <a:srgbClr val="7030A0"/>
                </a:solidFill>
              </a:rPr>
              <a:t>Check the research don’t just believe</a:t>
            </a:r>
          </a:p>
          <a:p>
            <a:pPr marL="0" indent="0">
              <a:buFont typeface="Arial" charset="0"/>
              <a:buNone/>
            </a:pPr>
            <a:endParaRPr lang="en-GB" altLang="en-US" sz="1800" i="1" dirty="0"/>
          </a:p>
        </p:txBody>
      </p:sp>
    </p:spTree>
    <p:extLst>
      <p:ext uri="{BB962C8B-B14F-4D97-AF65-F5344CB8AC3E}">
        <p14:creationId xmlns:p14="http://schemas.microsoft.com/office/powerpoint/2010/main" val="27587719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ltLang="en-US" sz="2000"/>
              <a:t>Phillips, S (2004) Protein Requirements and Supplementation in Strength Sports. Nutrition, 20:689-695</a:t>
            </a:r>
          </a:p>
        </p:txBody>
      </p:sp>
      <p:sp>
        <p:nvSpPr>
          <p:cNvPr id="40963" name="Content Placeholder 2"/>
          <p:cNvSpPr>
            <a:spLocks noGrp="1"/>
          </p:cNvSpPr>
          <p:nvPr>
            <p:ph idx="1"/>
          </p:nvPr>
        </p:nvSpPr>
        <p:spPr/>
        <p:txBody>
          <a:bodyPr/>
          <a:lstStyle/>
          <a:p>
            <a:pPr marL="0" indent="0" algn="ctr">
              <a:buFont typeface="Arial" charset="0"/>
              <a:buNone/>
            </a:pPr>
            <a:endParaRPr lang="en-GB" altLang="en-US" sz="4000">
              <a:solidFill>
                <a:srgbClr val="FF0000"/>
              </a:solidFill>
            </a:endParaRPr>
          </a:p>
          <a:p>
            <a:pPr marL="0" indent="0" algn="ctr">
              <a:buFont typeface="Arial" charset="0"/>
              <a:buNone/>
            </a:pPr>
            <a:r>
              <a:rPr lang="en-GB" altLang="en-US" sz="4000">
                <a:solidFill>
                  <a:srgbClr val="FF0000"/>
                </a:solidFill>
              </a:rPr>
              <a:t>There is no evidence to suggest that supplements are required for optimal muscle growth or strength gains.</a:t>
            </a:r>
          </a:p>
        </p:txBody>
      </p:sp>
    </p:spTree>
    <p:extLst>
      <p:ext uri="{BB962C8B-B14F-4D97-AF65-F5344CB8AC3E}">
        <p14:creationId xmlns:p14="http://schemas.microsoft.com/office/powerpoint/2010/main" val="19317300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br>
              <a:rPr lang="en-GB" sz="2200" dirty="0"/>
            </a:br>
            <a:r>
              <a:rPr lang="en-GB" sz="2200" dirty="0" err="1"/>
              <a:t>Tarnopolsky</a:t>
            </a:r>
            <a:r>
              <a:rPr lang="en-GB" sz="2200" dirty="0"/>
              <a:t>, M. (2004) Protein Requirements for Endurance Athletes. Nutrition, 20:662-668.</a:t>
            </a:r>
            <a:br>
              <a:rPr lang="en-GB" dirty="0"/>
            </a:br>
            <a:endParaRPr lang="en-GB" dirty="0"/>
          </a:p>
        </p:txBody>
      </p:sp>
      <p:sp>
        <p:nvSpPr>
          <p:cNvPr id="41987" name="Content Placeholder 2"/>
          <p:cNvSpPr>
            <a:spLocks noGrp="1"/>
          </p:cNvSpPr>
          <p:nvPr>
            <p:ph idx="1"/>
          </p:nvPr>
        </p:nvSpPr>
        <p:spPr/>
        <p:txBody>
          <a:bodyPr/>
          <a:lstStyle/>
          <a:p>
            <a:pPr marL="0" indent="0" algn="ctr">
              <a:buFont typeface="Arial" charset="0"/>
              <a:buNone/>
            </a:pPr>
            <a:r>
              <a:rPr lang="en-GB" altLang="en-US" dirty="0">
                <a:solidFill>
                  <a:srgbClr val="FF0000"/>
                </a:solidFill>
              </a:rPr>
              <a:t>The only situation where dietary requirements exceed those for relatively sedentary individuals is for top sports athletes where maximal requirements is </a:t>
            </a:r>
            <a:r>
              <a:rPr lang="en-GB" altLang="en-US" dirty="0" err="1">
                <a:solidFill>
                  <a:srgbClr val="FF0000"/>
                </a:solidFill>
              </a:rPr>
              <a:t>approx</a:t>
            </a:r>
            <a:r>
              <a:rPr lang="en-GB" altLang="en-US" dirty="0">
                <a:solidFill>
                  <a:srgbClr val="FF0000"/>
                </a:solidFill>
              </a:rPr>
              <a:t> 1.6 g/kg/day.</a:t>
            </a:r>
          </a:p>
          <a:p>
            <a:pPr marL="0" indent="0">
              <a:buFont typeface="Arial" charset="0"/>
              <a:buNone/>
            </a:pPr>
            <a:endParaRPr lang="en-GB" altLang="en-US" dirty="0"/>
          </a:p>
        </p:txBody>
      </p:sp>
    </p:spTree>
    <p:extLst>
      <p:ext uri="{BB962C8B-B14F-4D97-AF65-F5344CB8AC3E}">
        <p14:creationId xmlns:p14="http://schemas.microsoft.com/office/powerpoint/2010/main" val="1404078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br>
              <a:rPr lang="en-GB" sz="1800" dirty="0"/>
            </a:br>
            <a:br>
              <a:rPr lang="en-GB" sz="1800" dirty="0"/>
            </a:br>
            <a:r>
              <a:rPr lang="en-GB" sz="1800" dirty="0" err="1"/>
              <a:t>Schoenfels</a:t>
            </a:r>
            <a:r>
              <a:rPr lang="en-GB" sz="1800" dirty="0"/>
              <a:t>, B, Aragon, A &amp; Krieger, J (2013) The effect of protein timing on muscle strength and hypertrophy: a meta analysis. Journal of the International Society of Sports Nutrition, 10:53-65</a:t>
            </a:r>
            <a:br>
              <a:rPr lang="en-GB" dirty="0"/>
            </a:br>
            <a:endParaRPr lang="en-GB" dirty="0"/>
          </a:p>
        </p:txBody>
      </p:sp>
      <p:sp>
        <p:nvSpPr>
          <p:cNvPr id="43011" name="Content Placeholder 2"/>
          <p:cNvSpPr>
            <a:spLocks noGrp="1"/>
          </p:cNvSpPr>
          <p:nvPr>
            <p:ph idx="1"/>
          </p:nvPr>
        </p:nvSpPr>
        <p:spPr/>
        <p:txBody>
          <a:bodyPr/>
          <a:lstStyle/>
          <a:p>
            <a:pPr marL="0" indent="0" algn="ctr">
              <a:buFont typeface="Arial" charset="0"/>
              <a:buNone/>
            </a:pPr>
            <a:r>
              <a:rPr lang="en-GB" altLang="en-US">
                <a:solidFill>
                  <a:srgbClr val="FF0000"/>
                </a:solidFill>
              </a:rPr>
              <a:t>These results refute the commonly held belief that the timing of protein intake in and around a training session (between 1 hour before and 1 hour after) is critical to muscular adaptations and indicate that consuming adequate protein in combination with resistance exercise is the key factor for maximizing muscle protein accretion.</a:t>
            </a:r>
          </a:p>
        </p:txBody>
      </p:sp>
    </p:spTree>
    <p:extLst>
      <p:ext uri="{BB962C8B-B14F-4D97-AF65-F5344CB8AC3E}">
        <p14:creationId xmlns:p14="http://schemas.microsoft.com/office/powerpoint/2010/main" val="31179222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Ketogenic Diets</a:t>
            </a:r>
          </a:p>
        </p:txBody>
      </p:sp>
      <p:sp>
        <p:nvSpPr>
          <p:cNvPr id="3" name="Content Placeholder 2"/>
          <p:cNvSpPr>
            <a:spLocks noGrp="1"/>
          </p:cNvSpPr>
          <p:nvPr>
            <p:ph idx="1"/>
          </p:nvPr>
        </p:nvSpPr>
        <p:spPr/>
        <p:txBody>
          <a:bodyPr>
            <a:normAutofit lnSpcReduction="10000"/>
          </a:bodyPr>
          <a:lstStyle/>
          <a:p>
            <a:pPr marL="0" indent="0">
              <a:buNone/>
            </a:pPr>
            <a:r>
              <a:rPr lang="en-GB" sz="2400" dirty="0"/>
              <a:t>Characterised by diets that are low in CHO (20-50 g/d, have moderate protein and are high in fat (75-80%) energy.</a:t>
            </a:r>
          </a:p>
          <a:p>
            <a:pPr marL="0" indent="0">
              <a:buNone/>
            </a:pPr>
            <a:endParaRPr lang="en-GB" sz="2400" dirty="0"/>
          </a:p>
          <a:p>
            <a:pPr marL="0" indent="0">
              <a:buNone/>
            </a:pPr>
            <a:r>
              <a:rPr lang="en-GB" sz="2400" dirty="0"/>
              <a:t>Fat consumption mainly monounsaturated and saturated.</a:t>
            </a:r>
          </a:p>
          <a:p>
            <a:pPr marL="0" indent="0">
              <a:buNone/>
            </a:pPr>
            <a:endParaRPr lang="en-GB" sz="2400" dirty="0"/>
          </a:p>
          <a:p>
            <a:pPr marL="0" indent="0">
              <a:buNone/>
            </a:pPr>
            <a:r>
              <a:rPr lang="en-GB" sz="2400" dirty="0"/>
              <a:t>Elevated circulating FFA and low blood glucose developing ketone bodies - acetone, acetoacetate (</a:t>
            </a:r>
            <a:r>
              <a:rPr lang="en-GB" sz="2400" dirty="0" err="1"/>
              <a:t>AcAc</a:t>
            </a:r>
            <a:r>
              <a:rPr lang="en-GB" sz="2400" dirty="0"/>
              <a:t>) and beta-</a:t>
            </a:r>
            <a:r>
              <a:rPr lang="en-GB" sz="2400" dirty="0" err="1"/>
              <a:t>hydroxybutyrate</a:t>
            </a:r>
            <a:r>
              <a:rPr lang="en-GB" sz="2400" dirty="0"/>
              <a:t> (</a:t>
            </a:r>
            <a:r>
              <a:rPr lang="el-GR" sz="2400" dirty="0"/>
              <a:t>β</a:t>
            </a:r>
            <a:r>
              <a:rPr lang="en-GB" sz="2400" dirty="0"/>
              <a:t>HB).</a:t>
            </a:r>
          </a:p>
          <a:p>
            <a:pPr marL="0" indent="0">
              <a:buNone/>
            </a:pPr>
            <a:endParaRPr lang="en-GB" sz="2400" dirty="0"/>
          </a:p>
          <a:p>
            <a:pPr marL="0" indent="0">
              <a:buNone/>
            </a:pPr>
            <a:r>
              <a:rPr lang="en-GB" sz="2400" dirty="0"/>
              <a:t>During ketosis ketone bodies replace glucose as the primary fuel in muscle tissue, brain and heart.</a:t>
            </a:r>
          </a:p>
        </p:txBody>
      </p:sp>
    </p:spTree>
    <p:extLst>
      <p:ext uri="{BB962C8B-B14F-4D97-AF65-F5344CB8AC3E}">
        <p14:creationId xmlns:p14="http://schemas.microsoft.com/office/powerpoint/2010/main" val="1029535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Ketogenic Diets &amp; Performance</a:t>
            </a:r>
          </a:p>
        </p:txBody>
      </p:sp>
      <p:sp>
        <p:nvSpPr>
          <p:cNvPr id="3" name="Content Placeholder 2"/>
          <p:cNvSpPr>
            <a:spLocks noGrp="1"/>
          </p:cNvSpPr>
          <p:nvPr>
            <p:ph idx="1"/>
          </p:nvPr>
        </p:nvSpPr>
        <p:spPr/>
        <p:txBody>
          <a:bodyPr>
            <a:normAutofit fontScale="92500" lnSpcReduction="10000"/>
          </a:bodyPr>
          <a:lstStyle/>
          <a:p>
            <a:pPr marL="0" indent="0">
              <a:buNone/>
            </a:pPr>
            <a:r>
              <a:rPr lang="en-GB" sz="2800" dirty="0"/>
              <a:t>Moderate to high intensity exercise no decrement following change to KD.</a:t>
            </a:r>
          </a:p>
          <a:p>
            <a:pPr marL="0" indent="0">
              <a:buNone/>
            </a:pPr>
            <a:r>
              <a:rPr lang="en-GB" sz="2800" dirty="0"/>
              <a:t>Reductions in exercise economy &gt;70% VO2max but balanced by reduction in weight.</a:t>
            </a:r>
          </a:p>
          <a:p>
            <a:pPr marL="0" indent="0">
              <a:buNone/>
            </a:pPr>
            <a:r>
              <a:rPr lang="en-GB" sz="2800" dirty="0"/>
              <a:t>Benefits in sprint and short duration </a:t>
            </a:r>
            <a:r>
              <a:rPr lang="en-GB" sz="2800" dirty="0" err="1"/>
              <a:t>pefroemance</a:t>
            </a:r>
            <a:r>
              <a:rPr lang="en-GB" sz="2800" dirty="0"/>
              <a:t> confounded by weight loss.</a:t>
            </a:r>
          </a:p>
          <a:p>
            <a:pPr marL="0" indent="0">
              <a:buNone/>
            </a:pPr>
            <a:endParaRPr lang="en-GB" sz="2800" dirty="0"/>
          </a:p>
          <a:p>
            <a:pPr marL="0" indent="0" algn="ctr">
              <a:buNone/>
            </a:pPr>
            <a:r>
              <a:rPr lang="en-GB" sz="2800" dirty="0">
                <a:solidFill>
                  <a:srgbClr val="FF0000"/>
                </a:solidFill>
              </a:rPr>
              <a:t>Likely that KD adversely affect physiological performance but due to weight loss performance </a:t>
            </a:r>
            <a:r>
              <a:rPr lang="en-GB" sz="2800" dirty="0" err="1">
                <a:solidFill>
                  <a:srgbClr val="FF0000"/>
                </a:solidFill>
              </a:rPr>
              <a:t>otcomes</a:t>
            </a:r>
            <a:r>
              <a:rPr lang="en-GB" sz="2800" dirty="0">
                <a:solidFill>
                  <a:srgbClr val="FF0000"/>
                </a:solidFill>
              </a:rPr>
              <a:t> are no affected.</a:t>
            </a:r>
          </a:p>
          <a:p>
            <a:pPr marL="0" indent="0" algn="ctr">
              <a:buNone/>
            </a:pPr>
            <a:r>
              <a:rPr lang="en-GB" sz="2800" dirty="0">
                <a:solidFill>
                  <a:srgbClr val="7030A0"/>
                </a:solidFill>
              </a:rPr>
              <a:t>Research is though equivocal and more is needed.</a:t>
            </a:r>
          </a:p>
        </p:txBody>
      </p:sp>
      <p:sp>
        <p:nvSpPr>
          <p:cNvPr id="4" name="TextBox 3"/>
          <p:cNvSpPr txBox="1"/>
          <p:nvPr/>
        </p:nvSpPr>
        <p:spPr>
          <a:xfrm>
            <a:off x="395536" y="6126163"/>
            <a:ext cx="8424936" cy="646331"/>
          </a:xfrm>
          <a:prstGeom prst="rect">
            <a:avLst/>
          </a:prstGeom>
          <a:noFill/>
        </p:spPr>
        <p:txBody>
          <a:bodyPr wrap="square" rtlCol="0">
            <a:spAutoFit/>
          </a:bodyPr>
          <a:lstStyle/>
          <a:p>
            <a:r>
              <a:rPr lang="en-GB" dirty="0" err="1"/>
              <a:t>McSwiney</a:t>
            </a:r>
            <a:r>
              <a:rPr lang="en-GB" dirty="0"/>
              <a:t>, F. et al. (2019) ‘Impact of Ketogenic Diet on Athletes: Current Insights’, </a:t>
            </a:r>
            <a:r>
              <a:rPr lang="en-GB" i="1" dirty="0"/>
              <a:t>Journal of Sport Medicine</a:t>
            </a:r>
            <a:r>
              <a:rPr lang="en-GB" dirty="0"/>
              <a:t>, 10, pp.171-183.</a:t>
            </a:r>
          </a:p>
        </p:txBody>
      </p:sp>
    </p:spTree>
    <p:extLst>
      <p:ext uri="{BB962C8B-B14F-4D97-AF65-F5344CB8AC3E}">
        <p14:creationId xmlns:p14="http://schemas.microsoft.com/office/powerpoint/2010/main" val="11688319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FAT and Fatty Acids</a:t>
            </a:r>
          </a:p>
        </p:txBody>
      </p:sp>
      <p:pic>
        <p:nvPicPr>
          <p:cNvPr id="1026" name="Picture 2" descr="Image result for fatty acid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340768"/>
            <a:ext cx="3790958" cy="26997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glucos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61228" y="1394520"/>
            <a:ext cx="3708567" cy="259228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fatty acid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5816" y="4509120"/>
            <a:ext cx="2933700" cy="1562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68523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sz="3600"/>
              <a:t>Characteristics of Fat That Make It Preferential to CHO as a Fuel Substrate Reserve</a:t>
            </a:r>
          </a:p>
        </p:txBody>
      </p:sp>
      <p:sp>
        <p:nvSpPr>
          <p:cNvPr id="21507" name="Rectangle 3"/>
          <p:cNvSpPr>
            <a:spLocks noGrp="1" noChangeArrowheads="1"/>
          </p:cNvSpPr>
          <p:nvPr>
            <p:ph idx="1"/>
          </p:nvPr>
        </p:nvSpPr>
        <p:spPr>
          <a:xfrm>
            <a:off x="381000" y="2057400"/>
            <a:ext cx="8229600" cy="4525963"/>
          </a:xfrm>
        </p:spPr>
        <p:txBody>
          <a:bodyPr rtlCol="0">
            <a:normAutofit/>
          </a:bodyPr>
          <a:lstStyle/>
          <a:p>
            <a:pPr eaLnBrk="1" fontAlgn="auto" hangingPunct="1">
              <a:spcAft>
                <a:spcPts val="0"/>
              </a:spcAft>
              <a:buFont typeface="Arial" panose="020B0604020202020204" pitchFamily="34" charset="0"/>
              <a:buChar char="•"/>
              <a:defRPr/>
            </a:pPr>
            <a:r>
              <a:rPr lang="en-US" altLang="en-US" dirty="0"/>
              <a:t>9 kcal /g compared to 4kcal/g in CHO </a:t>
            </a:r>
          </a:p>
          <a:p>
            <a:pPr marL="0" indent="0" eaLnBrk="1" fontAlgn="auto" hangingPunct="1">
              <a:spcAft>
                <a:spcPts val="0"/>
              </a:spcAft>
              <a:buFont typeface="Arial" panose="020B0604020202020204" pitchFamily="34" charset="0"/>
              <a:buNone/>
              <a:defRPr/>
            </a:pPr>
            <a:endParaRPr lang="en-US" altLang="en-US" dirty="0"/>
          </a:p>
          <a:p>
            <a:pPr eaLnBrk="1" fontAlgn="auto" hangingPunct="1">
              <a:spcAft>
                <a:spcPts val="0"/>
              </a:spcAft>
              <a:buFont typeface="Arial" panose="020B0604020202020204" pitchFamily="34" charset="0"/>
              <a:buChar char="•"/>
              <a:defRPr/>
            </a:pPr>
            <a:r>
              <a:rPr lang="en-US" altLang="en-US" dirty="0"/>
              <a:t>Not hydrated when stored</a:t>
            </a:r>
          </a:p>
          <a:p>
            <a:pPr lvl="1" eaLnBrk="1" fontAlgn="auto" hangingPunct="1">
              <a:spcAft>
                <a:spcPts val="0"/>
              </a:spcAft>
              <a:buFont typeface="Arial" panose="020B0604020202020204" pitchFamily="34" charset="0"/>
              <a:buChar char="–"/>
              <a:defRPr/>
            </a:pPr>
            <a:r>
              <a:rPr lang="en-US" altLang="en-US" dirty="0"/>
              <a:t>3 g H</a:t>
            </a:r>
            <a:r>
              <a:rPr lang="en-US" altLang="en-US" baseline="-25000" dirty="0"/>
              <a:t>2</a:t>
            </a:r>
            <a:r>
              <a:rPr lang="en-US" altLang="en-US" dirty="0"/>
              <a:t>O per g glycogen</a:t>
            </a:r>
          </a:p>
          <a:p>
            <a:pPr marL="457200" lvl="1" indent="0" eaLnBrk="1" fontAlgn="auto" hangingPunct="1">
              <a:spcAft>
                <a:spcPts val="0"/>
              </a:spcAft>
              <a:buFont typeface="Arial" panose="020B0604020202020204" pitchFamily="34" charset="0"/>
              <a:buNone/>
              <a:defRPr/>
            </a:pPr>
            <a:endParaRPr lang="en-US" altLang="en-US" dirty="0"/>
          </a:p>
          <a:p>
            <a:pPr marL="457200" lvl="1" indent="0" eaLnBrk="1" fontAlgn="auto" hangingPunct="1">
              <a:spcAft>
                <a:spcPts val="0"/>
              </a:spcAft>
              <a:buFont typeface="Arial" panose="020B0604020202020204" pitchFamily="34" charset="0"/>
              <a:buNone/>
              <a:defRPr/>
            </a:pPr>
            <a:r>
              <a:rPr lang="en-US" altLang="en-US" dirty="0"/>
              <a:t>Meaning that the equivalent energy as glycogen would increase body weight by 50% or more!</a:t>
            </a:r>
          </a:p>
          <a:p>
            <a:pPr lvl="1" eaLnBrk="1" fontAlgn="auto" hangingPunct="1">
              <a:spcAft>
                <a:spcPts val="0"/>
              </a:spcAft>
              <a:buFontTx/>
              <a:buNone/>
              <a:defRPr/>
            </a:pPr>
            <a:endParaRPr lang="en-US" altLang="en-US" dirty="0"/>
          </a:p>
        </p:txBody>
      </p:sp>
    </p:spTree>
    <p:extLst>
      <p:ext uri="{BB962C8B-B14F-4D97-AF65-F5344CB8AC3E}">
        <p14:creationId xmlns:p14="http://schemas.microsoft.com/office/powerpoint/2010/main" val="9843365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altLang="en-US"/>
              <a:t>FFA Availability</a:t>
            </a:r>
          </a:p>
        </p:txBody>
      </p:sp>
      <p:sp>
        <p:nvSpPr>
          <p:cNvPr id="43011" name="Rectangle 3"/>
          <p:cNvSpPr>
            <a:spLocks noGrp="1" noChangeArrowheads="1"/>
          </p:cNvSpPr>
          <p:nvPr>
            <p:ph idx="1"/>
          </p:nvPr>
        </p:nvSpPr>
        <p:spPr>
          <a:xfrm>
            <a:off x="457200" y="1268413"/>
            <a:ext cx="8229600" cy="4857750"/>
          </a:xfrm>
        </p:spPr>
        <p:txBody>
          <a:bodyPr rtlCol="0">
            <a:normAutofit fontScale="92500" lnSpcReduction="10000"/>
          </a:bodyPr>
          <a:lstStyle/>
          <a:p>
            <a:pPr eaLnBrk="1" fontAlgn="auto" hangingPunct="1">
              <a:spcAft>
                <a:spcPts val="0"/>
              </a:spcAft>
              <a:buFont typeface="Arial" panose="020B0604020202020204" pitchFamily="34" charset="0"/>
              <a:buChar char="•"/>
              <a:defRPr/>
            </a:pPr>
            <a:r>
              <a:rPr lang="en-US" altLang="en-US" sz="2800" dirty="0"/>
              <a:t>At rest, 70% of all FFA released during lipolysis are re-esterified.</a:t>
            </a:r>
          </a:p>
          <a:p>
            <a:pPr eaLnBrk="1" fontAlgn="auto" hangingPunct="1">
              <a:spcAft>
                <a:spcPts val="0"/>
              </a:spcAft>
              <a:buFont typeface="Arial" panose="020B0604020202020204" pitchFamily="34" charset="0"/>
              <a:buChar char="•"/>
              <a:defRPr/>
            </a:pPr>
            <a:endParaRPr lang="en-US" altLang="en-US" sz="2800" dirty="0"/>
          </a:p>
          <a:p>
            <a:pPr eaLnBrk="1" fontAlgn="auto" hangingPunct="1">
              <a:spcAft>
                <a:spcPts val="0"/>
              </a:spcAft>
              <a:buFont typeface="Arial" panose="020B0604020202020204" pitchFamily="34" charset="0"/>
              <a:buChar char="•"/>
              <a:defRPr/>
            </a:pPr>
            <a:r>
              <a:rPr lang="en-US" altLang="en-US" sz="2800" dirty="0"/>
              <a:t>During exercise, re-esterification is suppressed by 50% which increases FFA availability.</a:t>
            </a:r>
          </a:p>
          <a:p>
            <a:pPr eaLnBrk="1" fontAlgn="auto" hangingPunct="1">
              <a:spcAft>
                <a:spcPts val="0"/>
              </a:spcAft>
              <a:buFont typeface="Arial" panose="020B0604020202020204" pitchFamily="34" charset="0"/>
              <a:buChar char="•"/>
              <a:defRPr/>
            </a:pPr>
            <a:endParaRPr lang="en-US" altLang="en-US" sz="2800" dirty="0"/>
          </a:p>
          <a:p>
            <a:pPr eaLnBrk="1" fontAlgn="auto" hangingPunct="1">
              <a:spcAft>
                <a:spcPts val="0"/>
              </a:spcAft>
              <a:buFont typeface="Arial" panose="020B0604020202020204" pitchFamily="34" charset="0"/>
              <a:buChar char="•"/>
              <a:defRPr/>
            </a:pPr>
            <a:r>
              <a:rPr lang="en-US" altLang="en-US" sz="2800" dirty="0"/>
              <a:t>Exercise increases lipolysis (300%) which contributes to the plasma FFA.</a:t>
            </a:r>
          </a:p>
          <a:p>
            <a:pPr eaLnBrk="1" fontAlgn="auto" hangingPunct="1">
              <a:spcAft>
                <a:spcPts val="0"/>
              </a:spcAft>
              <a:buFont typeface="Arial" panose="020B0604020202020204" pitchFamily="34" charset="0"/>
              <a:buChar char="•"/>
              <a:defRPr/>
            </a:pPr>
            <a:endParaRPr lang="en-US" altLang="en-US" sz="2800" dirty="0"/>
          </a:p>
          <a:p>
            <a:pPr eaLnBrk="1" fontAlgn="auto" hangingPunct="1">
              <a:spcAft>
                <a:spcPts val="0"/>
              </a:spcAft>
              <a:buFont typeface="Arial" panose="020B0604020202020204" pitchFamily="34" charset="0"/>
              <a:buChar char="•"/>
              <a:defRPr/>
            </a:pPr>
            <a:r>
              <a:rPr lang="en-US" altLang="en-US" sz="2800" dirty="0"/>
              <a:t>Blood flow to adipose tissue and to muscle is increased increasing overall delivery of FFA</a:t>
            </a:r>
          </a:p>
        </p:txBody>
      </p:sp>
    </p:spTree>
    <p:extLst>
      <p:ext uri="{BB962C8B-B14F-4D97-AF65-F5344CB8AC3E}">
        <p14:creationId xmlns:p14="http://schemas.microsoft.com/office/powerpoint/2010/main" val="3695450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a:t>FFA Transport into Muscle</a:t>
            </a:r>
          </a:p>
        </p:txBody>
      </p:sp>
      <p:sp>
        <p:nvSpPr>
          <p:cNvPr id="25603" name="Rectangle 3"/>
          <p:cNvSpPr>
            <a:spLocks noGrp="1" noChangeArrowheads="1"/>
          </p:cNvSpPr>
          <p:nvPr>
            <p:ph idx="1"/>
          </p:nvPr>
        </p:nvSpPr>
        <p:spPr/>
        <p:txBody>
          <a:bodyPr/>
          <a:lstStyle/>
          <a:p>
            <a:pPr eaLnBrk="1" hangingPunct="1"/>
            <a:r>
              <a:rPr lang="en-US" altLang="en-US"/>
              <a:t>Protein carrier (albumin) mediated process.</a:t>
            </a:r>
          </a:p>
          <a:p>
            <a:pPr eaLnBrk="1" hangingPunct="1"/>
            <a:endParaRPr lang="en-US" altLang="en-US"/>
          </a:p>
          <a:p>
            <a:pPr eaLnBrk="1" hangingPunct="1"/>
            <a:r>
              <a:rPr lang="en-US" altLang="en-US"/>
              <a:t>Muscle contraction increases the activity of the carriers which increases the transport of FFA into the cell.</a:t>
            </a:r>
          </a:p>
          <a:p>
            <a:pPr eaLnBrk="1" hangingPunct="1"/>
            <a:endParaRPr lang="en-US" altLang="en-US"/>
          </a:p>
          <a:p>
            <a:pPr eaLnBrk="1" hangingPunct="1"/>
            <a:r>
              <a:rPr lang="en-US" altLang="en-US"/>
              <a:t>Carriers become saturated at high plasma FFA levels (1.5 mmol/liter).</a:t>
            </a:r>
          </a:p>
        </p:txBody>
      </p:sp>
    </p:spTree>
    <p:extLst>
      <p:ext uri="{BB962C8B-B14F-4D97-AF65-F5344CB8AC3E}">
        <p14:creationId xmlns:p14="http://schemas.microsoft.com/office/powerpoint/2010/main" val="18792813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sz="4000"/>
              <a:t>Intramuscular Triglycerides (IMTG)</a:t>
            </a:r>
          </a:p>
        </p:txBody>
      </p:sp>
      <p:sp>
        <p:nvSpPr>
          <p:cNvPr id="26627" name="Rectangle 3"/>
          <p:cNvSpPr>
            <a:spLocks noGrp="1" noChangeArrowheads="1"/>
          </p:cNvSpPr>
          <p:nvPr>
            <p:ph idx="1"/>
          </p:nvPr>
        </p:nvSpPr>
        <p:spPr>
          <a:xfrm>
            <a:off x="457200" y="1600200"/>
            <a:ext cx="8507413" cy="4525963"/>
          </a:xfrm>
        </p:spPr>
        <p:txBody>
          <a:bodyPr/>
          <a:lstStyle/>
          <a:p>
            <a:pPr eaLnBrk="1" hangingPunct="1"/>
            <a:r>
              <a:rPr lang="en-US" altLang="en-US"/>
              <a:t>Type I muscle fibers have higher concentrations.</a:t>
            </a:r>
          </a:p>
          <a:p>
            <a:pPr eaLnBrk="1" hangingPunct="1"/>
            <a:endParaRPr lang="en-US" altLang="en-US"/>
          </a:p>
          <a:p>
            <a:pPr eaLnBrk="1" hangingPunct="1"/>
            <a:r>
              <a:rPr lang="en-US" altLang="en-US"/>
              <a:t>Endurance training translocates the IMTG next to the mitochondria</a:t>
            </a:r>
          </a:p>
          <a:p>
            <a:pPr eaLnBrk="1" hangingPunct="1"/>
            <a:endParaRPr lang="en-US" altLang="en-US"/>
          </a:p>
          <a:p>
            <a:pPr eaLnBrk="1" hangingPunct="1"/>
            <a:r>
              <a:rPr lang="en-US" altLang="en-US"/>
              <a:t>Lipolysis of IMTG mediated by Hormone Sensitive Lipase and inhibited by insulin, just like in adipose tissue.</a:t>
            </a:r>
          </a:p>
        </p:txBody>
      </p:sp>
    </p:spTree>
    <p:extLst>
      <p:ext uri="{BB962C8B-B14F-4D97-AF65-F5344CB8AC3E}">
        <p14:creationId xmlns:p14="http://schemas.microsoft.com/office/powerpoint/2010/main" val="26993921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a:t>Fat Oxidation and Intensity</a:t>
            </a:r>
          </a:p>
        </p:txBody>
      </p:sp>
      <p:sp>
        <p:nvSpPr>
          <p:cNvPr id="27651" name="Rectangle 3"/>
          <p:cNvSpPr>
            <a:spLocks noGrp="1" noChangeArrowheads="1"/>
          </p:cNvSpPr>
          <p:nvPr>
            <p:ph idx="1"/>
          </p:nvPr>
        </p:nvSpPr>
        <p:spPr>
          <a:xfrm>
            <a:off x="468313" y="1341438"/>
            <a:ext cx="8229600" cy="4525962"/>
          </a:xfrm>
        </p:spPr>
        <p:txBody>
          <a:bodyPr>
            <a:normAutofit fontScale="92500" lnSpcReduction="10000"/>
          </a:bodyPr>
          <a:lstStyle/>
          <a:p>
            <a:pPr eaLnBrk="1" hangingPunct="1"/>
            <a:r>
              <a:rPr lang="en-US" altLang="en-US"/>
              <a:t>Fat oxidation rates peaks at ~ 60-65% VO</a:t>
            </a:r>
            <a:r>
              <a:rPr lang="en-US" altLang="en-US" baseline="-25000"/>
              <a:t>2</a:t>
            </a:r>
            <a:r>
              <a:rPr lang="en-US" altLang="en-US"/>
              <a:t>max and then declines.</a:t>
            </a:r>
          </a:p>
          <a:p>
            <a:pPr eaLnBrk="1" hangingPunct="1"/>
            <a:endParaRPr lang="en-US" altLang="en-US"/>
          </a:p>
          <a:p>
            <a:pPr eaLnBrk="1" hangingPunct="1"/>
            <a:r>
              <a:rPr lang="en-US" altLang="en-US"/>
              <a:t>At low intensities (25% VO</a:t>
            </a:r>
            <a:r>
              <a:rPr lang="en-US" altLang="en-US" baseline="-25000"/>
              <a:t>2</a:t>
            </a:r>
            <a:r>
              <a:rPr lang="en-US" altLang="en-US"/>
              <a:t>max), most fat is from adipose tissue.</a:t>
            </a:r>
          </a:p>
          <a:p>
            <a:pPr eaLnBrk="1" hangingPunct="1"/>
            <a:endParaRPr lang="en-US" altLang="en-US"/>
          </a:p>
          <a:p>
            <a:pPr eaLnBrk="1" hangingPunct="1"/>
            <a:r>
              <a:rPr lang="en-US" altLang="en-US"/>
              <a:t>At 65% VO</a:t>
            </a:r>
            <a:r>
              <a:rPr lang="en-US" altLang="en-US" baseline="-25000"/>
              <a:t>2</a:t>
            </a:r>
            <a:r>
              <a:rPr lang="en-US" altLang="en-US"/>
              <a:t>max, most is from IMTGs</a:t>
            </a:r>
          </a:p>
          <a:p>
            <a:pPr eaLnBrk="1" hangingPunct="1"/>
            <a:endParaRPr lang="en-US" altLang="en-US"/>
          </a:p>
          <a:p>
            <a:pPr eaLnBrk="1" hangingPunct="1"/>
            <a:r>
              <a:rPr lang="en-US" altLang="en-US"/>
              <a:t>At high intensities, fat oxidation is suppressed </a:t>
            </a:r>
          </a:p>
        </p:txBody>
      </p:sp>
    </p:spTree>
    <p:extLst>
      <p:ext uri="{BB962C8B-B14F-4D97-AF65-F5344CB8AC3E}">
        <p14:creationId xmlns:p14="http://schemas.microsoft.com/office/powerpoint/2010/main" val="21001120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5" descr="Fat and Exercise Intens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28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Rectangle 6"/>
          <p:cNvSpPr>
            <a:spLocks noChangeArrowheads="1"/>
          </p:cNvSpPr>
          <p:nvPr/>
        </p:nvSpPr>
        <p:spPr bwMode="auto">
          <a:xfrm>
            <a:off x="2895600" y="2438400"/>
            <a:ext cx="3352800" cy="9906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US" altLang="en-US" sz="1800" b="1">
                <a:solidFill>
                  <a:schemeClr val="bg1"/>
                </a:solidFill>
                <a:latin typeface="Arial" charset="0"/>
              </a:rPr>
              <a:t>Training</a:t>
            </a:r>
          </a:p>
        </p:txBody>
      </p:sp>
      <p:sp>
        <p:nvSpPr>
          <p:cNvPr id="28676" name="Line 7"/>
          <p:cNvSpPr>
            <a:spLocks noChangeShapeType="1"/>
          </p:cNvSpPr>
          <p:nvPr/>
        </p:nvSpPr>
        <p:spPr bwMode="auto">
          <a:xfrm>
            <a:off x="5257800" y="2971800"/>
            <a:ext cx="1143000" cy="0"/>
          </a:xfrm>
          <a:prstGeom prst="line">
            <a:avLst/>
          </a:prstGeom>
          <a:noFill/>
          <a:ln w="3810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19079944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tLang="en-US" sz="4000"/>
              <a:t>Fat Oxidation and Exercise Duration</a:t>
            </a:r>
          </a:p>
        </p:txBody>
      </p:sp>
      <p:sp>
        <p:nvSpPr>
          <p:cNvPr id="29699" name="Rectangle 3"/>
          <p:cNvSpPr>
            <a:spLocks noGrp="1" noChangeArrowheads="1"/>
          </p:cNvSpPr>
          <p:nvPr>
            <p:ph idx="1"/>
          </p:nvPr>
        </p:nvSpPr>
        <p:spPr/>
        <p:txBody>
          <a:bodyPr/>
          <a:lstStyle/>
          <a:p>
            <a:pPr eaLnBrk="1" hangingPunct="1"/>
            <a:r>
              <a:rPr lang="en-US" altLang="en-US" dirty="0">
                <a:solidFill>
                  <a:srgbClr val="FF0000"/>
                </a:solidFill>
              </a:rPr>
              <a:t>Fat oxidation increases as duration increases.</a:t>
            </a:r>
          </a:p>
          <a:p>
            <a:pPr eaLnBrk="1" hangingPunct="1"/>
            <a:endParaRPr lang="en-US" altLang="en-US" dirty="0"/>
          </a:p>
          <a:p>
            <a:pPr eaLnBrk="1" hangingPunct="1"/>
            <a:r>
              <a:rPr lang="en-US" altLang="en-US" dirty="0">
                <a:solidFill>
                  <a:srgbClr val="FF0000"/>
                </a:solidFill>
              </a:rPr>
              <a:t>Maximal oxidation rates are approximately 1.5 g/min.</a:t>
            </a:r>
          </a:p>
          <a:p>
            <a:pPr eaLnBrk="1" hangingPunct="1"/>
            <a:endParaRPr lang="en-US" altLang="en-US" dirty="0"/>
          </a:p>
          <a:p>
            <a:pPr eaLnBrk="1" hangingPunct="1"/>
            <a:r>
              <a:rPr lang="en-US" altLang="en-US" dirty="0">
                <a:solidFill>
                  <a:srgbClr val="7030A0"/>
                </a:solidFill>
              </a:rPr>
              <a:t>Fat oxidation increases probably because glycogen goes down.</a:t>
            </a:r>
          </a:p>
        </p:txBody>
      </p:sp>
    </p:spTree>
    <p:extLst>
      <p:ext uri="{BB962C8B-B14F-4D97-AF65-F5344CB8AC3E}">
        <p14:creationId xmlns:p14="http://schemas.microsoft.com/office/powerpoint/2010/main" val="37983113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sz="4000" dirty="0"/>
              <a:t>Why is Fat Oxidation Suppressed at Higher Exercise Intensities?</a:t>
            </a:r>
          </a:p>
        </p:txBody>
      </p:sp>
      <p:sp>
        <p:nvSpPr>
          <p:cNvPr id="32771" name="Rectangle 3"/>
          <p:cNvSpPr>
            <a:spLocks noGrp="1" noChangeArrowheads="1"/>
          </p:cNvSpPr>
          <p:nvPr>
            <p:ph idx="1"/>
          </p:nvPr>
        </p:nvSpPr>
        <p:spPr>
          <a:xfrm>
            <a:off x="539552" y="2060848"/>
            <a:ext cx="8229600" cy="4525963"/>
          </a:xfrm>
        </p:spPr>
        <p:txBody>
          <a:bodyPr/>
          <a:lstStyle/>
          <a:p>
            <a:pPr eaLnBrk="1" hangingPunct="1"/>
            <a:r>
              <a:rPr lang="en-US" altLang="en-US" dirty="0"/>
              <a:t>Reduced blood flow to adipose tissue due to sympathetic constriction of vessels.</a:t>
            </a:r>
          </a:p>
          <a:p>
            <a:pPr eaLnBrk="1" hangingPunct="1"/>
            <a:endParaRPr lang="en-US" altLang="en-US" dirty="0"/>
          </a:p>
          <a:p>
            <a:pPr eaLnBrk="1" hangingPunct="1"/>
            <a:r>
              <a:rPr lang="en-US" altLang="en-US" dirty="0"/>
              <a:t>Lactate increases re-esterification of Fats.</a:t>
            </a:r>
          </a:p>
          <a:p>
            <a:pPr eaLnBrk="1" hangingPunct="1"/>
            <a:endParaRPr lang="en-US" altLang="en-US" dirty="0"/>
          </a:p>
          <a:p>
            <a:pPr eaLnBrk="1" hangingPunct="1"/>
            <a:r>
              <a:rPr lang="en-US" altLang="en-US" dirty="0"/>
              <a:t>Transport into mitochondria is reduced</a:t>
            </a:r>
          </a:p>
        </p:txBody>
      </p:sp>
    </p:spTree>
    <p:extLst>
      <p:ext uri="{BB962C8B-B14F-4D97-AF65-F5344CB8AC3E}">
        <p14:creationId xmlns:p14="http://schemas.microsoft.com/office/powerpoint/2010/main" val="9777725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50825" y="274638"/>
            <a:ext cx="8435975" cy="1143000"/>
          </a:xfrm>
        </p:spPr>
        <p:txBody>
          <a:bodyPr rtlCol="0">
            <a:normAutofit fontScale="90000"/>
          </a:bodyPr>
          <a:lstStyle/>
          <a:p>
            <a:pPr eaLnBrk="1" fontAlgn="auto" hangingPunct="1">
              <a:spcAft>
                <a:spcPts val="0"/>
              </a:spcAft>
              <a:defRPr/>
            </a:pPr>
            <a:r>
              <a:rPr lang="en-US" altLang="en-US" sz="4000" dirty="0">
                <a:solidFill>
                  <a:srgbClr val="0070C0"/>
                </a:solidFill>
              </a:rPr>
              <a:t>Muscle Adaptations that Enhance Fat Use</a:t>
            </a:r>
          </a:p>
        </p:txBody>
      </p:sp>
      <p:sp>
        <p:nvSpPr>
          <p:cNvPr id="34819" name="Rectangle 3"/>
          <p:cNvSpPr>
            <a:spLocks noGrp="1" noChangeArrowheads="1"/>
          </p:cNvSpPr>
          <p:nvPr>
            <p:ph idx="1"/>
          </p:nvPr>
        </p:nvSpPr>
        <p:spPr>
          <a:xfrm>
            <a:off x="468313" y="1196975"/>
            <a:ext cx="8229600" cy="5400377"/>
          </a:xfrm>
        </p:spPr>
        <p:txBody>
          <a:bodyPr>
            <a:normAutofit fontScale="92500"/>
          </a:bodyPr>
          <a:lstStyle/>
          <a:p>
            <a:pPr eaLnBrk="1" hangingPunct="1"/>
            <a:endParaRPr lang="en-US" altLang="en-US" dirty="0">
              <a:solidFill>
                <a:srgbClr val="7030A0"/>
              </a:solidFill>
            </a:endParaRPr>
          </a:p>
          <a:p>
            <a:pPr eaLnBrk="1" hangingPunct="1"/>
            <a:r>
              <a:rPr lang="en-US" altLang="en-US" dirty="0">
                <a:solidFill>
                  <a:srgbClr val="7030A0"/>
                </a:solidFill>
              </a:rPr>
              <a:t>Increase in enzymes of beta-oxidation.</a:t>
            </a:r>
          </a:p>
          <a:p>
            <a:pPr eaLnBrk="1" hangingPunct="1"/>
            <a:endParaRPr lang="en-US" altLang="en-US" dirty="0">
              <a:solidFill>
                <a:srgbClr val="7030A0"/>
              </a:solidFill>
            </a:endParaRPr>
          </a:p>
          <a:p>
            <a:pPr eaLnBrk="1" hangingPunct="1"/>
            <a:r>
              <a:rPr lang="en-US" altLang="en-US" dirty="0">
                <a:solidFill>
                  <a:srgbClr val="00B050"/>
                </a:solidFill>
              </a:rPr>
              <a:t>Increase of Electron Transport System capacity.</a:t>
            </a:r>
          </a:p>
          <a:p>
            <a:pPr eaLnBrk="1" hangingPunct="1"/>
            <a:endParaRPr lang="en-US" altLang="en-US" dirty="0"/>
          </a:p>
          <a:p>
            <a:pPr eaLnBrk="1" hangingPunct="1"/>
            <a:r>
              <a:rPr lang="en-US" altLang="en-US" dirty="0">
                <a:solidFill>
                  <a:srgbClr val="FF0000"/>
                </a:solidFill>
              </a:rPr>
              <a:t>Increase sensitivity of Sympathetic Nervous System stimulation.</a:t>
            </a:r>
          </a:p>
          <a:p>
            <a:pPr eaLnBrk="1" hangingPunct="1"/>
            <a:endParaRPr lang="en-US" altLang="en-US" dirty="0"/>
          </a:p>
          <a:p>
            <a:pPr eaLnBrk="1" hangingPunct="1"/>
            <a:r>
              <a:rPr lang="en-US" altLang="en-US" dirty="0">
                <a:solidFill>
                  <a:srgbClr val="0070C0"/>
                </a:solidFill>
              </a:rPr>
              <a:t>Increase in transport mechanism across sarcolemma and within muscle.</a:t>
            </a:r>
          </a:p>
        </p:txBody>
      </p:sp>
    </p:spTree>
    <p:extLst>
      <p:ext uri="{BB962C8B-B14F-4D97-AF65-F5344CB8AC3E}">
        <p14:creationId xmlns:p14="http://schemas.microsoft.com/office/powerpoint/2010/main" val="29633097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50825" y="274638"/>
            <a:ext cx="8785225" cy="1143000"/>
          </a:xfrm>
        </p:spPr>
        <p:txBody>
          <a:bodyPr rtlCol="0">
            <a:normAutofit fontScale="90000"/>
          </a:bodyPr>
          <a:lstStyle/>
          <a:p>
            <a:pPr eaLnBrk="1" fontAlgn="auto" hangingPunct="1">
              <a:spcAft>
                <a:spcPts val="0"/>
              </a:spcAft>
              <a:defRPr/>
            </a:pPr>
            <a:r>
              <a:rPr lang="en-US" altLang="en-US" sz="4000" dirty="0">
                <a:solidFill>
                  <a:srgbClr val="0070C0"/>
                </a:solidFill>
              </a:rPr>
              <a:t>Systemic Adaptations Which Enhance Fat Use</a:t>
            </a:r>
          </a:p>
        </p:txBody>
      </p:sp>
      <p:sp>
        <p:nvSpPr>
          <p:cNvPr id="35843" name="Rectangle 3"/>
          <p:cNvSpPr>
            <a:spLocks noGrp="1" noChangeArrowheads="1"/>
          </p:cNvSpPr>
          <p:nvPr>
            <p:ph idx="1"/>
          </p:nvPr>
        </p:nvSpPr>
        <p:spPr/>
        <p:txBody>
          <a:bodyPr/>
          <a:lstStyle/>
          <a:p>
            <a:pPr eaLnBrk="1" hangingPunct="1"/>
            <a:r>
              <a:rPr lang="en-US" altLang="en-US"/>
              <a:t>Decrease in insulin</a:t>
            </a:r>
          </a:p>
          <a:p>
            <a:pPr eaLnBrk="1" hangingPunct="1"/>
            <a:endParaRPr lang="en-US" altLang="en-US"/>
          </a:p>
          <a:p>
            <a:pPr eaLnBrk="1" hangingPunct="1"/>
            <a:r>
              <a:rPr lang="en-US" altLang="en-US"/>
              <a:t>Decrease in lactate</a:t>
            </a:r>
          </a:p>
          <a:p>
            <a:pPr eaLnBrk="1" hangingPunct="1"/>
            <a:endParaRPr lang="en-US" altLang="en-US"/>
          </a:p>
          <a:p>
            <a:pPr eaLnBrk="1" hangingPunct="1"/>
            <a:r>
              <a:rPr lang="en-US" altLang="en-US"/>
              <a:t>Increase delivery of substrate</a:t>
            </a:r>
          </a:p>
          <a:p>
            <a:pPr lvl="1" eaLnBrk="1" hangingPunct="1"/>
            <a:r>
              <a:rPr lang="en-US" altLang="en-US"/>
              <a:t>Cardiovascular</a:t>
            </a:r>
          </a:p>
          <a:p>
            <a:pPr lvl="1" eaLnBrk="1" hangingPunct="1"/>
            <a:r>
              <a:rPr lang="en-US" altLang="en-US"/>
              <a:t>Capillarization</a:t>
            </a:r>
          </a:p>
        </p:txBody>
      </p:sp>
    </p:spTree>
    <p:extLst>
      <p:ext uri="{BB962C8B-B14F-4D97-AF65-F5344CB8AC3E}">
        <p14:creationId xmlns:p14="http://schemas.microsoft.com/office/powerpoint/2010/main" val="21467110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0"/>
            <a:ext cx="8229600" cy="1143000"/>
          </a:xfrm>
        </p:spPr>
        <p:txBody>
          <a:bodyPr/>
          <a:lstStyle/>
          <a:p>
            <a:pPr eaLnBrk="1" hangingPunct="1"/>
            <a:r>
              <a:rPr lang="en-US" altLang="en-US" sz="3600"/>
              <a:t>Fat Supplementation During Exercise</a:t>
            </a:r>
          </a:p>
        </p:txBody>
      </p:sp>
      <p:sp>
        <p:nvSpPr>
          <p:cNvPr id="27651" name="Rectangle 3"/>
          <p:cNvSpPr>
            <a:spLocks noGrp="1" noChangeArrowheads="1"/>
          </p:cNvSpPr>
          <p:nvPr>
            <p:ph idx="1"/>
          </p:nvPr>
        </p:nvSpPr>
        <p:spPr>
          <a:xfrm>
            <a:off x="304800" y="990600"/>
            <a:ext cx="8229600" cy="5562600"/>
          </a:xfrm>
        </p:spPr>
        <p:txBody>
          <a:bodyPr rtlCol="0">
            <a:normAutofit fontScale="92500"/>
          </a:bodyPr>
          <a:lstStyle/>
          <a:p>
            <a:pPr eaLnBrk="1" fontAlgn="auto" hangingPunct="1">
              <a:lnSpc>
                <a:spcPct val="90000"/>
              </a:lnSpc>
              <a:spcAft>
                <a:spcPts val="0"/>
              </a:spcAft>
              <a:buFont typeface="Arial" panose="020B0604020202020204" pitchFamily="34" charset="0"/>
              <a:buChar char="•"/>
              <a:defRPr/>
            </a:pPr>
            <a:r>
              <a:rPr lang="en-US" altLang="en-US" dirty="0">
                <a:solidFill>
                  <a:srgbClr val="FF0000"/>
                </a:solidFill>
              </a:rPr>
              <a:t>Cannot consume FFA because they are too acidic and require protein carrier for absorption.</a:t>
            </a:r>
          </a:p>
          <a:p>
            <a:pPr eaLnBrk="1" fontAlgn="auto" hangingPunct="1">
              <a:lnSpc>
                <a:spcPct val="90000"/>
              </a:lnSpc>
              <a:spcAft>
                <a:spcPts val="0"/>
              </a:spcAft>
              <a:buFont typeface="Arial" panose="020B0604020202020204" pitchFamily="34" charset="0"/>
              <a:buChar char="•"/>
              <a:defRPr/>
            </a:pPr>
            <a:endParaRPr lang="en-US" altLang="en-US" dirty="0">
              <a:solidFill>
                <a:srgbClr val="FF0000"/>
              </a:solidFill>
            </a:endParaRPr>
          </a:p>
          <a:p>
            <a:pPr eaLnBrk="1" fontAlgn="auto" hangingPunct="1">
              <a:lnSpc>
                <a:spcPct val="90000"/>
              </a:lnSpc>
              <a:spcAft>
                <a:spcPts val="0"/>
              </a:spcAft>
              <a:buFont typeface="Arial" panose="020B0604020202020204" pitchFamily="34" charset="0"/>
              <a:buChar char="•"/>
              <a:defRPr/>
            </a:pPr>
            <a:r>
              <a:rPr lang="en-US" altLang="en-US" dirty="0">
                <a:solidFill>
                  <a:srgbClr val="00B050"/>
                </a:solidFill>
              </a:rPr>
              <a:t>LCT are slowly absorbed and rate of uptake by muscle is slow.</a:t>
            </a:r>
          </a:p>
          <a:p>
            <a:pPr eaLnBrk="1" fontAlgn="auto" hangingPunct="1">
              <a:lnSpc>
                <a:spcPct val="90000"/>
              </a:lnSpc>
              <a:spcAft>
                <a:spcPts val="0"/>
              </a:spcAft>
              <a:buFont typeface="Arial" panose="020B0604020202020204" pitchFamily="34" charset="0"/>
              <a:buChar char="•"/>
              <a:defRPr/>
            </a:pPr>
            <a:endParaRPr lang="en-US" altLang="en-US" dirty="0">
              <a:solidFill>
                <a:srgbClr val="00B050"/>
              </a:solidFill>
            </a:endParaRPr>
          </a:p>
          <a:p>
            <a:pPr eaLnBrk="1" fontAlgn="auto" hangingPunct="1">
              <a:lnSpc>
                <a:spcPct val="90000"/>
              </a:lnSpc>
              <a:spcAft>
                <a:spcPts val="0"/>
              </a:spcAft>
              <a:buFont typeface="Arial" panose="020B0604020202020204" pitchFamily="34" charset="0"/>
              <a:buChar char="•"/>
              <a:defRPr/>
            </a:pPr>
            <a:r>
              <a:rPr lang="en-US" altLang="en-US" dirty="0">
                <a:solidFill>
                  <a:srgbClr val="002060"/>
                </a:solidFill>
              </a:rPr>
              <a:t>MCT are directly absorbed and easily transported into muscle.</a:t>
            </a:r>
          </a:p>
          <a:p>
            <a:pPr marL="0" indent="0" eaLnBrk="1" fontAlgn="auto" hangingPunct="1">
              <a:lnSpc>
                <a:spcPct val="90000"/>
              </a:lnSpc>
              <a:spcAft>
                <a:spcPts val="0"/>
              </a:spcAft>
              <a:buFont typeface="Arial" panose="020B0604020202020204" pitchFamily="34" charset="0"/>
              <a:buNone/>
              <a:defRPr/>
            </a:pPr>
            <a:endParaRPr lang="en-US" altLang="en-US" dirty="0">
              <a:solidFill>
                <a:srgbClr val="002060"/>
              </a:solidFill>
            </a:endParaRPr>
          </a:p>
          <a:p>
            <a:pPr lvl="1" eaLnBrk="1" fontAlgn="auto" hangingPunct="1">
              <a:lnSpc>
                <a:spcPct val="90000"/>
              </a:lnSpc>
              <a:spcAft>
                <a:spcPts val="0"/>
              </a:spcAft>
              <a:buFont typeface="Arial" panose="020B0604020202020204" pitchFamily="34" charset="0"/>
              <a:buChar char="–"/>
              <a:defRPr/>
            </a:pPr>
            <a:r>
              <a:rPr lang="en-US" altLang="en-US" dirty="0"/>
              <a:t>30 g is limit of tolerance</a:t>
            </a:r>
          </a:p>
          <a:p>
            <a:pPr lvl="1" eaLnBrk="1" fontAlgn="auto" hangingPunct="1">
              <a:lnSpc>
                <a:spcPct val="90000"/>
              </a:lnSpc>
              <a:spcAft>
                <a:spcPts val="0"/>
              </a:spcAft>
              <a:buFont typeface="Arial" panose="020B0604020202020204" pitchFamily="34" charset="0"/>
              <a:buChar char="–"/>
              <a:defRPr/>
            </a:pPr>
            <a:r>
              <a:rPr lang="en-US" altLang="en-US" dirty="0"/>
              <a:t>Practically can contribute no more than 10% of total energy</a:t>
            </a:r>
          </a:p>
        </p:txBody>
      </p:sp>
    </p:spTree>
    <p:extLst>
      <p:ext uri="{BB962C8B-B14F-4D97-AF65-F5344CB8AC3E}">
        <p14:creationId xmlns:p14="http://schemas.microsoft.com/office/powerpoint/2010/main" val="36564176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sz="3600"/>
              <a:t>Short-Term Dietary Fat Supplementation Before Exercise</a:t>
            </a:r>
          </a:p>
        </p:txBody>
      </p:sp>
      <p:sp>
        <p:nvSpPr>
          <p:cNvPr id="37891" name="Rectangle 3"/>
          <p:cNvSpPr>
            <a:spLocks noGrp="1" noChangeArrowheads="1"/>
          </p:cNvSpPr>
          <p:nvPr>
            <p:ph idx="1"/>
          </p:nvPr>
        </p:nvSpPr>
        <p:spPr/>
        <p:txBody>
          <a:bodyPr/>
          <a:lstStyle/>
          <a:p>
            <a:pPr marL="0" indent="0" eaLnBrk="1" hangingPunct="1">
              <a:buNone/>
            </a:pPr>
            <a:r>
              <a:rPr lang="en-US" altLang="en-US" dirty="0"/>
              <a:t>Consuming high fat diet increases fat </a:t>
            </a:r>
            <a:r>
              <a:rPr lang="en-US" altLang="en-US" dirty="0" err="1"/>
              <a:t>utilisation</a:t>
            </a:r>
            <a:r>
              <a:rPr lang="en-US" altLang="en-US" dirty="0"/>
              <a:t> but reduces exercise intensity that can be tolerated.</a:t>
            </a:r>
          </a:p>
          <a:p>
            <a:pPr eaLnBrk="1" hangingPunct="1"/>
            <a:endParaRPr lang="en-US" altLang="en-US" dirty="0"/>
          </a:p>
          <a:p>
            <a:pPr marL="0" indent="0" eaLnBrk="1" hangingPunct="1">
              <a:buNone/>
            </a:pPr>
            <a:r>
              <a:rPr lang="en-US" altLang="en-US" dirty="0"/>
              <a:t>Consuming high GI CHO just prior to exercise will inhibit fat utilization during first 50 min of exercise and increase use of blood glucose</a:t>
            </a:r>
          </a:p>
        </p:txBody>
      </p:sp>
    </p:spTree>
    <p:extLst>
      <p:ext uri="{BB962C8B-B14F-4D97-AF65-F5344CB8AC3E}">
        <p14:creationId xmlns:p14="http://schemas.microsoft.com/office/powerpoint/2010/main" val="30528159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sz="4000"/>
              <a:t>Long-Term High-Fat Diet and Exercise Tolerance</a:t>
            </a:r>
          </a:p>
        </p:txBody>
      </p:sp>
      <p:sp>
        <p:nvSpPr>
          <p:cNvPr id="38915" name="Rectangle 3"/>
          <p:cNvSpPr>
            <a:spLocks noGrp="1" noChangeArrowheads="1"/>
          </p:cNvSpPr>
          <p:nvPr>
            <p:ph idx="1"/>
          </p:nvPr>
        </p:nvSpPr>
        <p:spPr>
          <a:xfrm>
            <a:off x="457200" y="1600200"/>
            <a:ext cx="8229600" cy="4853136"/>
          </a:xfrm>
        </p:spPr>
        <p:txBody>
          <a:bodyPr>
            <a:normAutofit lnSpcReduction="10000"/>
          </a:bodyPr>
          <a:lstStyle/>
          <a:p>
            <a:pPr marL="0" indent="0" eaLnBrk="1" hangingPunct="1">
              <a:buNone/>
            </a:pPr>
            <a:r>
              <a:rPr lang="en-US" altLang="en-US" dirty="0"/>
              <a:t>Exercise duration may be increased at intensities &lt;65% VO</a:t>
            </a:r>
            <a:r>
              <a:rPr lang="en-US" altLang="en-US" baseline="-25000" dirty="0"/>
              <a:t>2</a:t>
            </a:r>
            <a:r>
              <a:rPr lang="en-US" altLang="en-US" dirty="0"/>
              <a:t>max</a:t>
            </a:r>
          </a:p>
          <a:p>
            <a:pPr marL="0" indent="0" algn="ctr" eaLnBrk="1" hangingPunct="1">
              <a:buNone/>
            </a:pPr>
            <a:r>
              <a:rPr lang="en-US" altLang="en-US" dirty="0">
                <a:solidFill>
                  <a:srgbClr val="7030A0"/>
                </a:solidFill>
              </a:rPr>
              <a:t>but</a:t>
            </a:r>
          </a:p>
          <a:p>
            <a:pPr marL="0" indent="0" eaLnBrk="1" hangingPunct="1">
              <a:buNone/>
            </a:pPr>
            <a:r>
              <a:rPr lang="en-US" altLang="en-US" dirty="0"/>
              <a:t>Durations at competitive intensities are not improved.</a:t>
            </a:r>
          </a:p>
          <a:p>
            <a:pPr marL="0" indent="0" algn="ctr" eaLnBrk="1" hangingPunct="1">
              <a:buNone/>
            </a:pPr>
            <a:r>
              <a:rPr lang="en-US" altLang="en-US" dirty="0">
                <a:solidFill>
                  <a:srgbClr val="0070C0"/>
                </a:solidFill>
              </a:rPr>
              <a:t>but</a:t>
            </a:r>
          </a:p>
          <a:p>
            <a:pPr marL="0" indent="0" eaLnBrk="1" hangingPunct="1">
              <a:buNone/>
            </a:pPr>
            <a:r>
              <a:rPr lang="en-US" altLang="en-US" dirty="0"/>
              <a:t>Training may and aims to increase the intensity at which fat can be used to maintain performance</a:t>
            </a:r>
          </a:p>
        </p:txBody>
      </p:sp>
    </p:spTree>
    <p:extLst>
      <p:ext uri="{BB962C8B-B14F-4D97-AF65-F5344CB8AC3E}">
        <p14:creationId xmlns:p14="http://schemas.microsoft.com/office/powerpoint/2010/main" val="2864671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sz="4000"/>
              <a:t>Combined Fat and CHO Loading</a:t>
            </a:r>
          </a:p>
        </p:txBody>
      </p:sp>
      <p:sp>
        <p:nvSpPr>
          <p:cNvPr id="39939" name="Rectangle 3"/>
          <p:cNvSpPr>
            <a:spLocks noGrp="1" noChangeArrowheads="1"/>
          </p:cNvSpPr>
          <p:nvPr>
            <p:ph idx="1"/>
          </p:nvPr>
        </p:nvSpPr>
        <p:spPr/>
        <p:txBody>
          <a:bodyPr/>
          <a:lstStyle/>
          <a:p>
            <a:pPr marL="0" indent="0" eaLnBrk="1" hangingPunct="1">
              <a:buNone/>
            </a:pPr>
            <a:r>
              <a:rPr lang="en-US" altLang="en-US" dirty="0"/>
              <a:t>No demonstrated beneficial effect of combining high fat diet in days before exercise and CHO loading immediately before exercise.</a:t>
            </a:r>
          </a:p>
        </p:txBody>
      </p:sp>
    </p:spTree>
    <p:extLst>
      <p:ext uri="{BB962C8B-B14F-4D97-AF65-F5344CB8AC3E}">
        <p14:creationId xmlns:p14="http://schemas.microsoft.com/office/powerpoint/2010/main" val="10889125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a:t>Strategies to improve Fat Usage</a:t>
            </a:r>
          </a:p>
        </p:txBody>
      </p:sp>
      <p:sp>
        <p:nvSpPr>
          <p:cNvPr id="40963" name="Rectangle 3"/>
          <p:cNvSpPr>
            <a:spLocks noGrp="1" noChangeArrowheads="1"/>
          </p:cNvSpPr>
          <p:nvPr>
            <p:ph idx="1"/>
          </p:nvPr>
        </p:nvSpPr>
        <p:spPr/>
        <p:txBody>
          <a:bodyPr/>
          <a:lstStyle/>
          <a:p>
            <a:pPr eaLnBrk="1" hangingPunct="1">
              <a:lnSpc>
                <a:spcPct val="90000"/>
              </a:lnSpc>
            </a:pPr>
            <a:r>
              <a:rPr lang="en-GB" altLang="en-US">
                <a:solidFill>
                  <a:srgbClr val="00B0F0"/>
                </a:solidFill>
              </a:rPr>
              <a:t>Training</a:t>
            </a:r>
          </a:p>
          <a:p>
            <a:pPr eaLnBrk="1" hangingPunct="1">
              <a:lnSpc>
                <a:spcPct val="90000"/>
              </a:lnSpc>
            </a:pPr>
            <a:r>
              <a:rPr lang="en-GB" altLang="en-US">
                <a:solidFill>
                  <a:srgbClr val="00B0F0"/>
                </a:solidFill>
              </a:rPr>
              <a:t>Medium chain triglyceride feedings</a:t>
            </a:r>
          </a:p>
          <a:p>
            <a:pPr eaLnBrk="1" hangingPunct="1">
              <a:lnSpc>
                <a:spcPct val="90000"/>
              </a:lnSpc>
            </a:pPr>
            <a:r>
              <a:rPr lang="en-GB" altLang="en-US">
                <a:solidFill>
                  <a:srgbClr val="FF0000"/>
                </a:solidFill>
              </a:rPr>
              <a:t>Oral fat emulsions and fat infusions</a:t>
            </a:r>
          </a:p>
          <a:p>
            <a:pPr eaLnBrk="1" hangingPunct="1">
              <a:lnSpc>
                <a:spcPct val="90000"/>
              </a:lnSpc>
            </a:pPr>
            <a:r>
              <a:rPr lang="en-GB" altLang="en-US">
                <a:solidFill>
                  <a:srgbClr val="00B050"/>
                </a:solidFill>
              </a:rPr>
              <a:t>Caffine</a:t>
            </a:r>
          </a:p>
          <a:p>
            <a:pPr eaLnBrk="1" hangingPunct="1">
              <a:lnSpc>
                <a:spcPct val="90000"/>
              </a:lnSpc>
            </a:pPr>
            <a:r>
              <a:rPr lang="en-GB" altLang="en-US">
                <a:solidFill>
                  <a:srgbClr val="00B050"/>
                </a:solidFill>
              </a:rPr>
              <a:t>L-Carnitine (transfers long chain fatty acids into mitochondria)</a:t>
            </a:r>
          </a:p>
          <a:p>
            <a:pPr eaLnBrk="1" hangingPunct="1">
              <a:lnSpc>
                <a:spcPct val="90000"/>
              </a:lnSpc>
            </a:pPr>
            <a:r>
              <a:rPr lang="en-GB" altLang="en-US">
                <a:solidFill>
                  <a:srgbClr val="FF0000"/>
                </a:solidFill>
              </a:rPr>
              <a:t>High fat diet</a:t>
            </a:r>
          </a:p>
        </p:txBody>
      </p:sp>
    </p:spTree>
    <p:extLst>
      <p:ext uri="{BB962C8B-B14F-4D97-AF65-F5344CB8AC3E}">
        <p14:creationId xmlns:p14="http://schemas.microsoft.com/office/powerpoint/2010/main" val="14883734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a:t>Recommendations for athletes</a:t>
            </a:r>
          </a:p>
        </p:txBody>
      </p:sp>
      <p:sp>
        <p:nvSpPr>
          <p:cNvPr id="5123" name="Rectangle 3"/>
          <p:cNvSpPr>
            <a:spLocks noGrp="1" noChangeArrowheads="1"/>
          </p:cNvSpPr>
          <p:nvPr>
            <p:ph idx="1"/>
          </p:nvPr>
        </p:nvSpPr>
        <p:spPr/>
        <p:txBody>
          <a:bodyPr rtlCol="0">
            <a:normAutofit/>
          </a:bodyPr>
          <a:lstStyle/>
          <a:p>
            <a:pPr eaLnBrk="1" fontAlgn="auto" hangingPunct="1">
              <a:spcAft>
                <a:spcPts val="0"/>
              </a:spcAft>
              <a:buFont typeface="Arial" panose="020B0604020202020204" pitchFamily="34" charset="0"/>
              <a:buChar char="•"/>
              <a:defRPr/>
            </a:pPr>
            <a:r>
              <a:rPr lang="en-GB" altLang="en-US" sz="2800" dirty="0"/>
              <a:t>25-30% of calorific intake should come from fat.</a:t>
            </a:r>
          </a:p>
          <a:p>
            <a:pPr eaLnBrk="1" fontAlgn="auto" hangingPunct="1">
              <a:spcAft>
                <a:spcPts val="0"/>
              </a:spcAft>
              <a:buFont typeface="Arial" panose="020B0604020202020204" pitchFamily="34" charset="0"/>
              <a:buChar char="•"/>
              <a:defRPr/>
            </a:pPr>
            <a:r>
              <a:rPr lang="en-GB" altLang="en-US" sz="2800" dirty="0"/>
              <a:t>Less than 10% from saturated fat.</a:t>
            </a:r>
          </a:p>
          <a:p>
            <a:pPr eaLnBrk="1" fontAlgn="auto" hangingPunct="1">
              <a:spcAft>
                <a:spcPts val="0"/>
              </a:spcAft>
              <a:buFont typeface="Arial" panose="020B0604020202020204" pitchFamily="34" charset="0"/>
              <a:buChar char="•"/>
              <a:defRPr/>
            </a:pPr>
            <a:r>
              <a:rPr lang="en-GB" altLang="en-US" sz="2800" dirty="0"/>
              <a:t>Some evidence intake success in;</a:t>
            </a:r>
          </a:p>
          <a:p>
            <a:pPr eaLnBrk="1" fontAlgn="auto" hangingPunct="1">
              <a:spcAft>
                <a:spcPts val="0"/>
              </a:spcAft>
              <a:buFont typeface="Wingdings" pitchFamily="2" charset="2"/>
              <a:buNone/>
              <a:defRPr/>
            </a:pPr>
            <a:r>
              <a:rPr lang="en-GB" altLang="en-US" sz="2800" dirty="0"/>
              <a:t>	</a:t>
            </a:r>
            <a:r>
              <a:rPr lang="en-GB" altLang="en-US" sz="2800" dirty="0">
                <a:solidFill>
                  <a:srgbClr val="00B050"/>
                </a:solidFill>
              </a:rPr>
              <a:t>High CHO – short term high Fat – high CHO</a:t>
            </a:r>
          </a:p>
          <a:p>
            <a:pPr algn="r" eaLnBrk="1" fontAlgn="auto" hangingPunct="1">
              <a:spcAft>
                <a:spcPts val="0"/>
              </a:spcAft>
              <a:buFont typeface="Wingdings" pitchFamily="2" charset="2"/>
              <a:buNone/>
              <a:defRPr/>
            </a:pPr>
            <a:r>
              <a:rPr lang="en-GB" altLang="en-US" sz="2800" dirty="0"/>
              <a:t>	</a:t>
            </a:r>
            <a:r>
              <a:rPr lang="en-GB" altLang="en-US" sz="1800" dirty="0">
                <a:solidFill>
                  <a:schemeClr val="tx2">
                    <a:lumMod val="60000"/>
                    <a:lumOff val="40000"/>
                  </a:schemeClr>
                </a:solidFill>
              </a:rPr>
              <a:t>(Hawley, </a:t>
            </a:r>
            <a:r>
              <a:rPr lang="en-GB" altLang="en-US" sz="1800" dirty="0" err="1">
                <a:solidFill>
                  <a:schemeClr val="tx2">
                    <a:lumMod val="60000"/>
                    <a:lumOff val="40000"/>
                  </a:schemeClr>
                </a:solidFill>
              </a:rPr>
              <a:t>Brouns</a:t>
            </a:r>
            <a:r>
              <a:rPr lang="en-GB" altLang="en-US" sz="1800" dirty="0">
                <a:solidFill>
                  <a:schemeClr val="tx2">
                    <a:lumMod val="60000"/>
                    <a:lumOff val="40000"/>
                  </a:schemeClr>
                </a:solidFill>
              </a:rPr>
              <a:t> &amp; </a:t>
            </a:r>
            <a:r>
              <a:rPr lang="en-GB" altLang="en-US" sz="1800" dirty="0" err="1">
                <a:solidFill>
                  <a:schemeClr val="tx2">
                    <a:lumMod val="60000"/>
                    <a:lumOff val="40000"/>
                  </a:schemeClr>
                </a:solidFill>
              </a:rPr>
              <a:t>Jeukendrup</a:t>
            </a:r>
            <a:r>
              <a:rPr lang="en-GB" altLang="en-US" sz="1800" dirty="0">
                <a:solidFill>
                  <a:schemeClr val="tx2">
                    <a:lumMod val="60000"/>
                    <a:lumOff val="40000"/>
                  </a:schemeClr>
                </a:solidFill>
              </a:rPr>
              <a:t>, 1998)</a:t>
            </a:r>
          </a:p>
          <a:p>
            <a:pPr eaLnBrk="1" fontAlgn="auto" hangingPunct="1">
              <a:spcAft>
                <a:spcPts val="0"/>
              </a:spcAft>
              <a:buFont typeface="Wingdings" pitchFamily="2" charset="2"/>
              <a:buNone/>
              <a:defRPr/>
            </a:pPr>
            <a:r>
              <a:rPr lang="en-GB" altLang="en-US" sz="2800" dirty="0"/>
              <a:t>Prior to competition.</a:t>
            </a:r>
          </a:p>
          <a:p>
            <a:pPr eaLnBrk="1" fontAlgn="auto" hangingPunct="1">
              <a:spcAft>
                <a:spcPts val="0"/>
              </a:spcAft>
              <a:buFont typeface="Arial" panose="020B0604020202020204" pitchFamily="34" charset="0"/>
              <a:buChar char="•"/>
              <a:defRPr/>
            </a:pPr>
            <a:r>
              <a:rPr lang="en-GB" altLang="en-US" sz="2800" dirty="0"/>
              <a:t>Use of other strategies and supplements have equivocal results.</a:t>
            </a:r>
          </a:p>
        </p:txBody>
      </p:sp>
    </p:spTree>
    <p:extLst>
      <p:ext uri="{BB962C8B-B14F-4D97-AF65-F5344CB8AC3E}">
        <p14:creationId xmlns:p14="http://schemas.microsoft.com/office/powerpoint/2010/main" val="208549018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US" altLang="en-US"/>
              <a:t>Fat Intake During Recovery</a:t>
            </a:r>
          </a:p>
        </p:txBody>
      </p:sp>
      <p:sp>
        <p:nvSpPr>
          <p:cNvPr id="43011" name="Rectangle 3"/>
          <p:cNvSpPr>
            <a:spLocks noGrp="1" noChangeArrowheads="1"/>
          </p:cNvSpPr>
          <p:nvPr>
            <p:ph idx="1"/>
          </p:nvPr>
        </p:nvSpPr>
        <p:spPr/>
        <p:txBody>
          <a:bodyPr/>
          <a:lstStyle/>
          <a:p>
            <a:pPr eaLnBrk="1" hangingPunct="1"/>
            <a:r>
              <a:rPr lang="en-US" altLang="en-US" dirty="0"/>
              <a:t>Requires 2gm/kg to </a:t>
            </a:r>
            <a:r>
              <a:rPr lang="en-US" altLang="en-US" dirty="0" err="1"/>
              <a:t>resynthesise</a:t>
            </a:r>
            <a:r>
              <a:rPr lang="en-US" altLang="en-US" dirty="0"/>
              <a:t> IMTG</a:t>
            </a:r>
          </a:p>
          <a:p>
            <a:pPr eaLnBrk="1" hangingPunct="1"/>
            <a:endParaRPr lang="en-US" altLang="en-US" dirty="0"/>
          </a:p>
          <a:p>
            <a:pPr eaLnBrk="1" hangingPunct="1"/>
            <a:r>
              <a:rPr lang="en-US" altLang="en-US" dirty="0"/>
              <a:t>Take ~ 22 </a:t>
            </a:r>
            <a:r>
              <a:rPr lang="en-US" altLang="en-US" dirty="0" err="1"/>
              <a:t>hrs</a:t>
            </a:r>
            <a:r>
              <a:rPr lang="en-US" altLang="en-US" dirty="0"/>
              <a:t> to </a:t>
            </a:r>
            <a:r>
              <a:rPr lang="en-US" altLang="en-US" dirty="0" err="1"/>
              <a:t>resysnthesise</a:t>
            </a:r>
            <a:endParaRPr lang="en-US" altLang="en-US" dirty="0"/>
          </a:p>
          <a:p>
            <a:pPr eaLnBrk="1" hangingPunct="1"/>
            <a:endParaRPr lang="en-US" altLang="en-US" dirty="0"/>
          </a:p>
          <a:p>
            <a:pPr marL="0" indent="0" algn="ctr" eaLnBrk="1" hangingPunct="1">
              <a:buNone/>
            </a:pPr>
            <a:r>
              <a:rPr lang="en-US" altLang="en-US" dirty="0" err="1">
                <a:solidFill>
                  <a:srgbClr val="FF0000"/>
                </a:solidFill>
              </a:rPr>
              <a:t>Optimising</a:t>
            </a:r>
            <a:r>
              <a:rPr lang="en-US" altLang="en-US" dirty="0">
                <a:solidFill>
                  <a:srgbClr val="FF0000"/>
                </a:solidFill>
              </a:rPr>
              <a:t> IMTG may compromise CHO</a:t>
            </a:r>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36838024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ltLang="en-US" sz="4000"/>
              <a:t>Water, Hydration and Dehydration</a:t>
            </a:r>
          </a:p>
        </p:txBody>
      </p:sp>
      <p:sp>
        <p:nvSpPr>
          <p:cNvPr id="74758" name="AutoShape 6" descr="Hydration">
            <a:hlinkClick r:id="rId2"/>
          </p:cNvPr>
          <p:cNvSpPr>
            <a:spLocks noChangeAspect="1" noChangeArrowheads="1"/>
          </p:cNvSpPr>
          <p:nvPr/>
        </p:nvSpPr>
        <p:spPr bwMode="auto">
          <a:xfrm>
            <a:off x="155575" y="46038"/>
            <a:ext cx="790575" cy="119062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74760" name="AutoShape 8" descr="Hydration">
            <a:hlinkClick r:id="rId2"/>
          </p:cNvPr>
          <p:cNvSpPr>
            <a:spLocks noChangeAspect="1" noChangeArrowheads="1"/>
          </p:cNvSpPr>
          <p:nvPr/>
        </p:nvSpPr>
        <p:spPr bwMode="auto">
          <a:xfrm>
            <a:off x="155575" y="46038"/>
            <a:ext cx="790575" cy="119062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74763" name="AutoShape 11" descr="Hydration">
            <a:hlinkClick r:id="rId2"/>
          </p:cNvPr>
          <p:cNvSpPr>
            <a:spLocks noChangeAspect="1" noChangeArrowheads="1"/>
          </p:cNvSpPr>
          <p:nvPr/>
        </p:nvSpPr>
        <p:spPr bwMode="auto">
          <a:xfrm>
            <a:off x="155575" y="46038"/>
            <a:ext cx="790575" cy="119062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pic>
        <p:nvPicPr>
          <p:cNvPr id="74767" name="Picture 15" descr="dehydrati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43088" y="1981200"/>
            <a:ext cx="545782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9149735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ltLang="en-US"/>
              <a:t>Water</a:t>
            </a:r>
          </a:p>
        </p:txBody>
      </p:sp>
      <p:sp>
        <p:nvSpPr>
          <p:cNvPr id="79875" name="Rectangle 3"/>
          <p:cNvSpPr>
            <a:spLocks noGrp="1" noChangeArrowheads="1"/>
          </p:cNvSpPr>
          <p:nvPr>
            <p:ph type="body" sz="half" idx="1"/>
          </p:nvPr>
        </p:nvSpPr>
        <p:spPr>
          <a:xfrm>
            <a:off x="457200" y="1557338"/>
            <a:ext cx="4475163" cy="5111750"/>
          </a:xfrm>
        </p:spPr>
        <p:txBody>
          <a:bodyPr/>
          <a:lstStyle/>
          <a:p>
            <a:pPr marL="577850" indent="-577850"/>
            <a:r>
              <a:rPr lang="en-GB" altLang="en-US" sz="2400"/>
              <a:t>Water is absorbed in the small intestine from</a:t>
            </a:r>
          </a:p>
          <a:p>
            <a:pPr marL="952500" lvl="1" indent="-495300">
              <a:buFont typeface="Wingdings" panose="05000000000000000000" pitchFamily="2" charset="2"/>
              <a:buAutoNum type="romanLcPeriod"/>
            </a:pPr>
            <a:r>
              <a:rPr lang="en-GB" altLang="en-US" sz="2000"/>
              <a:t>Fluids - 60% </a:t>
            </a:r>
          </a:p>
          <a:p>
            <a:pPr marL="952500" lvl="1" indent="-495300">
              <a:buFont typeface="Wingdings" panose="05000000000000000000" pitchFamily="2" charset="2"/>
              <a:buAutoNum type="romanLcPeriod"/>
            </a:pPr>
            <a:r>
              <a:rPr lang="en-GB" altLang="en-US" sz="2000"/>
              <a:t>Food - 30% </a:t>
            </a:r>
          </a:p>
          <a:p>
            <a:pPr marL="952500" lvl="1" indent="-495300">
              <a:buFont typeface="Wingdings" panose="05000000000000000000" pitchFamily="2" charset="2"/>
              <a:buNone/>
            </a:pPr>
            <a:r>
              <a:rPr lang="en-GB" altLang="en-US" sz="2000"/>
              <a:t>In addition</a:t>
            </a:r>
          </a:p>
          <a:p>
            <a:pPr marL="952500" lvl="1" indent="-495300">
              <a:buFont typeface="Wingdings" panose="05000000000000000000" pitchFamily="2" charset="2"/>
              <a:buAutoNum type="romanLcPeriod"/>
            </a:pPr>
            <a:r>
              <a:rPr lang="en-GB" altLang="en-US" sz="2000"/>
              <a:t>Energy metabolism - 10%</a:t>
            </a:r>
          </a:p>
          <a:p>
            <a:pPr marL="952500" lvl="1" indent="-495300">
              <a:buFont typeface="Wingdings" panose="05000000000000000000" pitchFamily="2" charset="2"/>
              <a:buNone/>
            </a:pPr>
            <a:endParaRPr lang="en-GB" altLang="en-US" sz="2000"/>
          </a:p>
          <a:p>
            <a:pPr marL="577850" indent="-577850"/>
            <a:r>
              <a:rPr lang="en-GB" altLang="en-US" sz="2400"/>
              <a:t>Water is lost from the body; </a:t>
            </a:r>
          </a:p>
          <a:p>
            <a:pPr marL="952500" lvl="1" indent="-495300">
              <a:buFont typeface="Wingdings" panose="05000000000000000000" pitchFamily="2" charset="2"/>
              <a:buAutoNum type="romanLcPeriod"/>
            </a:pPr>
            <a:r>
              <a:rPr lang="en-GB" altLang="en-US" sz="2000"/>
              <a:t>In urine and faeces,</a:t>
            </a:r>
          </a:p>
          <a:p>
            <a:pPr marL="952500" lvl="1" indent="-495300">
              <a:buFont typeface="Wingdings" panose="05000000000000000000" pitchFamily="2" charset="2"/>
              <a:buAutoNum type="romanLcPeriod"/>
            </a:pPr>
            <a:r>
              <a:rPr lang="en-GB" altLang="en-US" sz="2000"/>
              <a:t>through sweating, </a:t>
            </a:r>
          </a:p>
          <a:p>
            <a:pPr marL="952500" lvl="1" indent="-495300">
              <a:buFont typeface="Wingdings" panose="05000000000000000000" pitchFamily="2" charset="2"/>
              <a:buAutoNum type="romanLcPeriod"/>
            </a:pPr>
            <a:r>
              <a:rPr lang="en-GB" altLang="en-US" sz="2000"/>
              <a:t>by exhalation of water vapour in the breath. </a:t>
            </a:r>
          </a:p>
        </p:txBody>
      </p:sp>
      <p:pic>
        <p:nvPicPr>
          <p:cNvPr id="79877" name="Picture 5" descr="This space-filled model shows the molecular structure of wate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292725" y="2276475"/>
            <a:ext cx="2767013" cy="31686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2661103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4"/>
          <p:cNvSpPr>
            <a:spLocks noGrp="1" noChangeArrowheads="1"/>
          </p:cNvSpPr>
          <p:nvPr>
            <p:ph type="title"/>
          </p:nvPr>
        </p:nvSpPr>
        <p:spPr/>
        <p:txBody>
          <a:bodyPr/>
          <a:lstStyle/>
          <a:p>
            <a:r>
              <a:rPr lang="en-GB" altLang="en-US"/>
              <a:t>Compartmentalisation of Water</a:t>
            </a:r>
          </a:p>
        </p:txBody>
      </p:sp>
      <p:sp>
        <p:nvSpPr>
          <p:cNvPr id="22533" name="Rectangle 5"/>
          <p:cNvSpPr>
            <a:spLocks noGrp="1" noChangeArrowheads="1"/>
          </p:cNvSpPr>
          <p:nvPr>
            <p:ph type="body" idx="1"/>
          </p:nvPr>
        </p:nvSpPr>
        <p:spPr/>
        <p:txBody>
          <a:bodyPr/>
          <a:lstStyle/>
          <a:p>
            <a:r>
              <a:rPr lang="en-GB" altLang="en-US"/>
              <a:t>intracellular fluid – 2/3 of body fluid is contained within the cells of the body</a:t>
            </a:r>
          </a:p>
          <a:p>
            <a:endParaRPr lang="en-GB" altLang="en-US"/>
          </a:p>
          <a:p>
            <a:r>
              <a:rPr lang="en-GB" altLang="en-US"/>
              <a:t>extracellular fluid – 1/3  of body fluid including plasma, lymph and intersitual fluid.</a:t>
            </a:r>
          </a:p>
        </p:txBody>
      </p:sp>
    </p:spTree>
    <p:extLst>
      <p:ext uri="{BB962C8B-B14F-4D97-AF65-F5344CB8AC3E}">
        <p14:creationId xmlns:p14="http://schemas.microsoft.com/office/powerpoint/2010/main" val="26377097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a:t>Usage of water in the Body</a:t>
            </a:r>
          </a:p>
        </p:txBody>
      </p:sp>
      <p:sp>
        <p:nvSpPr>
          <p:cNvPr id="7171" name="Rectangle 3"/>
          <p:cNvSpPr>
            <a:spLocks noGrp="1" noChangeArrowheads="1"/>
          </p:cNvSpPr>
          <p:nvPr>
            <p:ph type="body" idx="1"/>
          </p:nvPr>
        </p:nvSpPr>
        <p:spPr>
          <a:xfrm>
            <a:off x="457200" y="1557338"/>
            <a:ext cx="8229600" cy="4967287"/>
          </a:xfrm>
        </p:spPr>
        <p:txBody>
          <a:bodyPr/>
          <a:lstStyle/>
          <a:p>
            <a:pPr>
              <a:lnSpc>
                <a:spcPct val="80000"/>
              </a:lnSpc>
            </a:pPr>
            <a:r>
              <a:rPr lang="en-GB" altLang="en-US" sz="2800"/>
              <a:t>Transport medium for blood cells</a:t>
            </a:r>
          </a:p>
          <a:p>
            <a:pPr>
              <a:lnSpc>
                <a:spcPct val="80000"/>
              </a:lnSpc>
            </a:pPr>
            <a:r>
              <a:rPr lang="en-GB" altLang="en-US" sz="2800"/>
              <a:t>Transport medium for other nutrients, hormones, glucose, fatty acids, proteins etc</a:t>
            </a:r>
          </a:p>
          <a:p>
            <a:pPr>
              <a:lnSpc>
                <a:spcPct val="80000"/>
              </a:lnSpc>
            </a:pPr>
            <a:r>
              <a:rPr lang="en-GB" altLang="en-US" sz="2800"/>
              <a:t>Transport medium for the removal of carbon dioxide</a:t>
            </a:r>
          </a:p>
          <a:p>
            <a:pPr>
              <a:lnSpc>
                <a:spcPct val="80000"/>
              </a:lnSpc>
            </a:pPr>
            <a:r>
              <a:rPr lang="en-GB" altLang="en-US" sz="2800"/>
              <a:t>Contains buffering agents to maintain blood and metabolic pH levels.</a:t>
            </a:r>
          </a:p>
          <a:p>
            <a:pPr>
              <a:lnSpc>
                <a:spcPct val="80000"/>
              </a:lnSpc>
            </a:pPr>
            <a:r>
              <a:rPr lang="en-GB" altLang="en-US" sz="2800"/>
              <a:t>Regulation and dissipation of heat</a:t>
            </a:r>
          </a:p>
          <a:p>
            <a:pPr>
              <a:lnSpc>
                <a:spcPct val="80000"/>
              </a:lnSpc>
            </a:pPr>
            <a:r>
              <a:rPr lang="en-GB" altLang="en-US" sz="2800"/>
              <a:t>Determines blood pressure and therefore cardiac function</a:t>
            </a:r>
          </a:p>
          <a:p>
            <a:pPr>
              <a:lnSpc>
                <a:spcPct val="80000"/>
              </a:lnSpc>
            </a:pPr>
            <a:r>
              <a:rPr lang="en-GB" altLang="en-US" sz="2800"/>
              <a:t>An appropriate, stable environment for the metabolic and catabolic processes of the cells.</a:t>
            </a:r>
          </a:p>
        </p:txBody>
      </p:sp>
    </p:spTree>
    <p:extLst>
      <p:ext uri="{BB962C8B-B14F-4D97-AF65-F5344CB8AC3E}">
        <p14:creationId xmlns:p14="http://schemas.microsoft.com/office/powerpoint/2010/main" val="109702818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457200" y="381000"/>
            <a:ext cx="8229600" cy="744538"/>
          </a:xfrm>
        </p:spPr>
        <p:txBody>
          <a:bodyPr/>
          <a:lstStyle/>
          <a:p>
            <a:r>
              <a:rPr lang="en-GB" altLang="en-US" sz="4000"/>
              <a:t>Sweating</a:t>
            </a:r>
          </a:p>
        </p:txBody>
      </p:sp>
      <p:sp>
        <p:nvSpPr>
          <p:cNvPr id="81923" name="Rectangle 3"/>
          <p:cNvSpPr>
            <a:spLocks noGrp="1" noChangeArrowheads="1"/>
          </p:cNvSpPr>
          <p:nvPr>
            <p:ph type="body" idx="1"/>
          </p:nvPr>
        </p:nvSpPr>
        <p:spPr>
          <a:xfrm>
            <a:off x="457200" y="1196975"/>
            <a:ext cx="8229600" cy="5256213"/>
          </a:xfrm>
        </p:spPr>
        <p:txBody>
          <a:bodyPr>
            <a:normAutofit fontScale="92500"/>
          </a:bodyPr>
          <a:lstStyle/>
          <a:p>
            <a:pPr marL="0" indent="0">
              <a:lnSpc>
                <a:spcPct val="90000"/>
              </a:lnSpc>
              <a:buNone/>
            </a:pPr>
            <a:r>
              <a:rPr lang="en-GB" altLang="en-US" sz="2800" dirty="0"/>
              <a:t>The production and evaporation of a watery fluid, consisting mainly of sodium chloride in solution by the sweat glands in the skin. </a:t>
            </a:r>
          </a:p>
          <a:p>
            <a:pPr marL="0" indent="0">
              <a:lnSpc>
                <a:spcPct val="90000"/>
              </a:lnSpc>
              <a:buNone/>
            </a:pPr>
            <a:endParaRPr lang="en-GB" altLang="en-US" sz="2800" dirty="0"/>
          </a:p>
          <a:p>
            <a:pPr marL="0" indent="0">
              <a:lnSpc>
                <a:spcPct val="90000"/>
              </a:lnSpc>
              <a:buNone/>
            </a:pPr>
            <a:r>
              <a:rPr lang="en-GB" altLang="en-US" sz="2800" dirty="0"/>
              <a:t>It is primarily a means of temperature regulation as evaporation of sweat from the skin surface has a cooling effect due to the latent heat of evaporation of water.</a:t>
            </a:r>
          </a:p>
          <a:p>
            <a:pPr marL="0" indent="0">
              <a:lnSpc>
                <a:spcPct val="90000"/>
              </a:lnSpc>
              <a:buNone/>
            </a:pPr>
            <a:endParaRPr lang="en-GB" altLang="en-US" sz="2800" dirty="0"/>
          </a:p>
          <a:p>
            <a:pPr marL="0" indent="0">
              <a:lnSpc>
                <a:spcPct val="90000"/>
              </a:lnSpc>
              <a:buNone/>
            </a:pPr>
            <a:r>
              <a:rPr lang="en-GB" altLang="en-US" sz="2800" dirty="0"/>
              <a:t>Hence, in hot weather, or when the individual's muscles heat up due to exertion, more sweat is produced. </a:t>
            </a:r>
          </a:p>
          <a:p>
            <a:pPr marL="0" indent="0">
              <a:lnSpc>
                <a:spcPct val="90000"/>
              </a:lnSpc>
              <a:buNone/>
            </a:pPr>
            <a:endParaRPr lang="en-GB" altLang="en-US" sz="2800" dirty="0"/>
          </a:p>
          <a:p>
            <a:pPr marL="0" indent="0">
              <a:lnSpc>
                <a:spcPct val="90000"/>
              </a:lnSpc>
              <a:buNone/>
            </a:pPr>
            <a:r>
              <a:rPr lang="en-GB" altLang="en-US" sz="2800" dirty="0"/>
              <a:t>Sweating is increased by nervousness and nausea and decreased by cold. </a:t>
            </a:r>
          </a:p>
        </p:txBody>
      </p:sp>
    </p:spTree>
    <p:extLst>
      <p:ext uri="{BB962C8B-B14F-4D97-AF65-F5344CB8AC3E}">
        <p14:creationId xmlns:p14="http://schemas.microsoft.com/office/powerpoint/2010/main" val="53179462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ltLang="en-US"/>
              <a:t>Hydration and Rehydration</a:t>
            </a:r>
          </a:p>
        </p:txBody>
      </p:sp>
      <p:pic>
        <p:nvPicPr>
          <p:cNvPr id="4102" name="Picture 6" descr="hydra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476375" y="2006600"/>
            <a:ext cx="6048375" cy="37322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54996681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a:t>Electrolyte loss</a:t>
            </a:r>
          </a:p>
        </p:txBody>
      </p:sp>
      <p:sp>
        <p:nvSpPr>
          <p:cNvPr id="25603" name="Rectangle 3"/>
          <p:cNvSpPr>
            <a:spLocks noGrp="1" noChangeArrowheads="1"/>
          </p:cNvSpPr>
          <p:nvPr>
            <p:ph type="body" idx="1"/>
          </p:nvPr>
        </p:nvSpPr>
        <p:spPr/>
        <p:txBody>
          <a:bodyPr>
            <a:normAutofit lnSpcReduction="10000"/>
          </a:bodyPr>
          <a:lstStyle/>
          <a:p>
            <a:pPr marL="0" indent="0">
              <a:lnSpc>
                <a:spcPct val="80000"/>
              </a:lnSpc>
              <a:buNone/>
            </a:pPr>
            <a:r>
              <a:rPr lang="en-GB" altLang="en-US" sz="2800" dirty="0"/>
              <a:t>Along with the water the excretory processes, particularly urination and sweating remove electrolytes such as sodium and chloride.</a:t>
            </a:r>
          </a:p>
          <a:p>
            <a:pPr marL="0" indent="0">
              <a:lnSpc>
                <a:spcPct val="80000"/>
              </a:lnSpc>
              <a:buNone/>
            </a:pPr>
            <a:endParaRPr lang="en-GB" altLang="en-US" sz="2800" dirty="0"/>
          </a:p>
          <a:p>
            <a:pPr marL="0" indent="0">
              <a:lnSpc>
                <a:spcPct val="80000"/>
              </a:lnSpc>
              <a:buNone/>
            </a:pPr>
            <a:r>
              <a:rPr lang="en-GB" altLang="en-US" sz="2800" dirty="0"/>
              <a:t>Under normal conditions this is an effective way to regulate the </a:t>
            </a:r>
            <a:r>
              <a:rPr lang="en-GB" altLang="en-US" sz="2800" dirty="0" err="1"/>
              <a:t>osmolarity</a:t>
            </a:r>
            <a:r>
              <a:rPr lang="en-GB" altLang="en-US" sz="2800" dirty="0"/>
              <a:t> of blood and remove excess substances. </a:t>
            </a:r>
          </a:p>
          <a:p>
            <a:pPr marL="0" indent="0">
              <a:lnSpc>
                <a:spcPct val="80000"/>
              </a:lnSpc>
              <a:buNone/>
            </a:pPr>
            <a:endParaRPr lang="en-GB" altLang="en-US" sz="2800" dirty="0"/>
          </a:p>
          <a:p>
            <a:pPr marL="0" indent="0">
              <a:lnSpc>
                <a:spcPct val="80000"/>
              </a:lnSpc>
              <a:buNone/>
            </a:pPr>
            <a:r>
              <a:rPr lang="en-GB" altLang="en-US" sz="2800" dirty="0"/>
              <a:t>However if dehydration does occur it not only affects the internal environment but impacts on the vitamin and mineral content of the body and subsequently the processes that they are involved in. </a:t>
            </a:r>
          </a:p>
        </p:txBody>
      </p:sp>
    </p:spTree>
    <p:extLst>
      <p:ext uri="{BB962C8B-B14F-4D97-AF65-F5344CB8AC3E}">
        <p14:creationId xmlns:p14="http://schemas.microsoft.com/office/powerpoint/2010/main" val="123311703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t>Symptoms of Dehydration</a:t>
            </a:r>
          </a:p>
        </p:txBody>
      </p:sp>
      <p:sp>
        <p:nvSpPr>
          <p:cNvPr id="21507" name="Rectangle 3"/>
          <p:cNvSpPr>
            <a:spLocks noGrp="1" noChangeArrowheads="1"/>
          </p:cNvSpPr>
          <p:nvPr>
            <p:ph type="body" idx="1"/>
          </p:nvPr>
        </p:nvSpPr>
        <p:spPr/>
        <p:txBody>
          <a:bodyPr/>
          <a:lstStyle/>
          <a:p>
            <a:r>
              <a:rPr lang="en-GB" altLang="en-US"/>
              <a:t>Light headed</a:t>
            </a:r>
          </a:p>
          <a:p>
            <a:r>
              <a:rPr lang="en-GB" altLang="en-US"/>
              <a:t>Weak feeling</a:t>
            </a:r>
          </a:p>
          <a:p>
            <a:r>
              <a:rPr lang="en-GB" altLang="en-US"/>
              <a:t>Lethargy</a:t>
            </a:r>
          </a:p>
          <a:p>
            <a:r>
              <a:rPr lang="en-GB" altLang="en-US"/>
              <a:t>Hot </a:t>
            </a:r>
          </a:p>
        </p:txBody>
      </p:sp>
    </p:spTree>
    <p:extLst>
      <p:ext uri="{BB962C8B-B14F-4D97-AF65-F5344CB8AC3E}">
        <p14:creationId xmlns:p14="http://schemas.microsoft.com/office/powerpoint/2010/main" val="28060241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a:t>Effects on Performance</a:t>
            </a:r>
          </a:p>
        </p:txBody>
      </p:sp>
      <p:sp>
        <p:nvSpPr>
          <p:cNvPr id="9219" name="Rectangle 3"/>
          <p:cNvSpPr>
            <a:spLocks noGrp="1" noChangeArrowheads="1"/>
          </p:cNvSpPr>
          <p:nvPr>
            <p:ph type="body" idx="1"/>
          </p:nvPr>
        </p:nvSpPr>
        <p:spPr>
          <a:xfrm>
            <a:off x="457200" y="1700213"/>
            <a:ext cx="8229600" cy="4395787"/>
          </a:xfrm>
        </p:spPr>
        <p:txBody>
          <a:bodyPr/>
          <a:lstStyle/>
          <a:p>
            <a:pPr>
              <a:lnSpc>
                <a:spcPct val="90000"/>
              </a:lnSpc>
              <a:buFont typeface="Wingdings" panose="05000000000000000000" pitchFamily="2" charset="2"/>
              <a:buNone/>
            </a:pPr>
            <a:r>
              <a:rPr lang="en-GB" altLang="en-US"/>
              <a:t>	If you become dehydrated then your performance will suffer;</a:t>
            </a:r>
          </a:p>
          <a:p>
            <a:pPr>
              <a:lnSpc>
                <a:spcPct val="90000"/>
              </a:lnSpc>
              <a:buFont typeface="Wingdings" panose="05000000000000000000" pitchFamily="2" charset="2"/>
              <a:buNone/>
            </a:pPr>
            <a:r>
              <a:rPr lang="en-GB" altLang="en-US"/>
              <a:t>	</a:t>
            </a:r>
          </a:p>
          <a:p>
            <a:pPr>
              <a:lnSpc>
                <a:spcPct val="90000"/>
              </a:lnSpc>
            </a:pPr>
            <a:r>
              <a:rPr lang="en-GB" altLang="en-US"/>
              <a:t>Speed is reduced</a:t>
            </a:r>
          </a:p>
          <a:p>
            <a:pPr>
              <a:lnSpc>
                <a:spcPct val="90000"/>
              </a:lnSpc>
            </a:pPr>
            <a:r>
              <a:rPr lang="en-GB" altLang="en-US"/>
              <a:t>Endurance is reduced</a:t>
            </a:r>
          </a:p>
          <a:p>
            <a:pPr>
              <a:lnSpc>
                <a:spcPct val="90000"/>
              </a:lnSpc>
            </a:pPr>
            <a:r>
              <a:rPr lang="en-GB" altLang="en-US"/>
              <a:t>Co-ordination reduced</a:t>
            </a:r>
          </a:p>
          <a:p>
            <a:pPr>
              <a:lnSpc>
                <a:spcPct val="90000"/>
              </a:lnSpc>
            </a:pPr>
            <a:r>
              <a:rPr lang="en-GB" altLang="en-US"/>
              <a:t>Decision making affected</a:t>
            </a:r>
          </a:p>
          <a:p>
            <a:pPr>
              <a:lnSpc>
                <a:spcPct val="90000"/>
              </a:lnSpc>
            </a:pPr>
            <a:r>
              <a:rPr lang="en-GB" altLang="en-US"/>
              <a:t>Motivation reduce</a:t>
            </a:r>
          </a:p>
        </p:txBody>
      </p:sp>
    </p:spTree>
    <p:extLst>
      <p:ext uri="{BB962C8B-B14F-4D97-AF65-F5344CB8AC3E}">
        <p14:creationId xmlns:p14="http://schemas.microsoft.com/office/powerpoint/2010/main" val="260937045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Effects of Performance</a:t>
            </a:r>
          </a:p>
        </p:txBody>
      </p:sp>
      <p:sp>
        <p:nvSpPr>
          <p:cNvPr id="11267" name="Rectangle 3"/>
          <p:cNvSpPr>
            <a:spLocks noGrp="1" noChangeArrowheads="1"/>
          </p:cNvSpPr>
          <p:nvPr>
            <p:ph type="body" idx="1"/>
          </p:nvPr>
        </p:nvSpPr>
        <p:spPr/>
        <p:txBody>
          <a:bodyPr/>
          <a:lstStyle/>
          <a:p>
            <a:r>
              <a:rPr lang="en-GB" altLang="en-US"/>
              <a:t>Even a slight amount of dehydration causes physiological consequences. For example, every litre (1kg) of water lost will cause heart rate to be elevated by about 8 beats per minute, cardiac output to decline by 1 L/min, and core temperature to rise by 0.3</a:t>
            </a:r>
            <a:r>
              <a:rPr lang="en-GB" altLang="en-US" baseline="30000"/>
              <a:t>0</a:t>
            </a:r>
            <a:r>
              <a:rPr lang="en-GB" altLang="en-US"/>
              <a:t> C.</a:t>
            </a:r>
          </a:p>
          <a:p>
            <a:endParaRPr lang="en-GB" altLang="en-US"/>
          </a:p>
        </p:txBody>
      </p:sp>
    </p:spTree>
    <p:extLst>
      <p:ext uri="{BB962C8B-B14F-4D97-AF65-F5344CB8AC3E}">
        <p14:creationId xmlns:p14="http://schemas.microsoft.com/office/powerpoint/2010/main" val="370724680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Rectangle 5"/>
          <p:cNvSpPr>
            <a:spLocks noGrp="1" noChangeArrowheads="1"/>
          </p:cNvSpPr>
          <p:nvPr>
            <p:ph type="title"/>
          </p:nvPr>
        </p:nvSpPr>
        <p:spPr/>
        <p:txBody>
          <a:bodyPr/>
          <a:lstStyle/>
          <a:p>
            <a:r>
              <a:rPr lang="en-GB" altLang="en-US"/>
              <a:t>Fluid loss during exercise</a:t>
            </a:r>
          </a:p>
        </p:txBody>
      </p:sp>
      <p:sp>
        <p:nvSpPr>
          <p:cNvPr id="12291" name="Rectangle 3"/>
          <p:cNvSpPr>
            <a:spLocks noGrp="1" noChangeArrowheads="1"/>
          </p:cNvSpPr>
          <p:nvPr>
            <p:ph type="body" idx="1"/>
          </p:nvPr>
        </p:nvSpPr>
        <p:spPr/>
        <p:txBody>
          <a:bodyPr/>
          <a:lstStyle/>
          <a:p>
            <a:r>
              <a:rPr lang="en-GB" altLang="en-US"/>
              <a:t>During prolonged exercise in the heat, people can become dehydrated at a rate of 1-2 lts every hour (about 1-2 kg of body weight loss per hour). </a:t>
            </a:r>
          </a:p>
          <a:p>
            <a:r>
              <a:rPr lang="en-GB" altLang="en-US"/>
              <a:t>The rate of dehydration can be monitored by recording changes in nude body weight. Each kilogramme of weight loss corresponds to 1 litre of dehydration</a:t>
            </a:r>
          </a:p>
        </p:txBody>
      </p:sp>
    </p:spTree>
    <p:extLst>
      <p:ext uri="{BB962C8B-B14F-4D97-AF65-F5344CB8AC3E}">
        <p14:creationId xmlns:p14="http://schemas.microsoft.com/office/powerpoint/2010/main" val="164719990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a:t>Rehydration</a:t>
            </a:r>
          </a:p>
        </p:txBody>
      </p:sp>
      <p:sp>
        <p:nvSpPr>
          <p:cNvPr id="6147" name="Rectangle 3"/>
          <p:cNvSpPr>
            <a:spLocks noGrp="1" noChangeArrowheads="1"/>
          </p:cNvSpPr>
          <p:nvPr>
            <p:ph type="body" idx="1"/>
          </p:nvPr>
        </p:nvSpPr>
        <p:spPr/>
        <p:txBody>
          <a:bodyPr>
            <a:normAutofit lnSpcReduction="10000"/>
          </a:bodyPr>
          <a:lstStyle/>
          <a:p>
            <a:pPr marL="0" indent="0">
              <a:lnSpc>
                <a:spcPct val="90000"/>
              </a:lnSpc>
              <a:buNone/>
            </a:pPr>
            <a:r>
              <a:rPr lang="en-GB" altLang="en-US" dirty="0"/>
              <a:t>The body can only absorb about 200ml of fluid every 20 minutes.</a:t>
            </a:r>
          </a:p>
          <a:p>
            <a:pPr marL="0" indent="0">
              <a:lnSpc>
                <a:spcPct val="90000"/>
              </a:lnSpc>
              <a:buNone/>
            </a:pPr>
            <a:endParaRPr lang="en-GB" altLang="en-US" dirty="0"/>
          </a:p>
          <a:p>
            <a:pPr marL="0" indent="0">
              <a:lnSpc>
                <a:spcPct val="90000"/>
              </a:lnSpc>
              <a:buNone/>
            </a:pPr>
            <a:r>
              <a:rPr lang="en-GB" altLang="en-US" dirty="0"/>
              <a:t>If only 300-500 ml of fluids is replaced per hour they become dehydrated at rates of 500-1,000 ml/hr. </a:t>
            </a:r>
          </a:p>
          <a:p>
            <a:pPr marL="0" indent="0">
              <a:lnSpc>
                <a:spcPct val="90000"/>
              </a:lnSpc>
              <a:buNone/>
            </a:pPr>
            <a:endParaRPr lang="en-GB" altLang="en-US" dirty="0"/>
          </a:p>
          <a:p>
            <a:pPr marL="0" indent="0">
              <a:lnSpc>
                <a:spcPct val="90000"/>
              </a:lnSpc>
              <a:buNone/>
            </a:pPr>
            <a:r>
              <a:rPr lang="en-GB" altLang="en-US" dirty="0"/>
              <a:t>Dehydration compromises cardiovascular function and places the runner at risk for heat-related injury. </a:t>
            </a:r>
          </a:p>
        </p:txBody>
      </p:sp>
    </p:spTree>
    <p:extLst>
      <p:ext uri="{BB962C8B-B14F-4D97-AF65-F5344CB8AC3E}">
        <p14:creationId xmlns:p14="http://schemas.microsoft.com/office/powerpoint/2010/main" val="380741430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fontScale="90000"/>
          </a:bodyPr>
          <a:lstStyle/>
          <a:p>
            <a:r>
              <a:rPr lang="en-GB" altLang="en-US" sz="4000"/>
              <a:t>American College of Sport Medicine Recommendations</a:t>
            </a:r>
          </a:p>
        </p:txBody>
      </p:sp>
      <p:sp>
        <p:nvSpPr>
          <p:cNvPr id="41987" name="Rectangle 3"/>
          <p:cNvSpPr>
            <a:spLocks noGrp="1" noChangeArrowheads="1"/>
          </p:cNvSpPr>
          <p:nvPr>
            <p:ph type="body" idx="1"/>
          </p:nvPr>
        </p:nvSpPr>
        <p:spPr/>
        <p:txBody>
          <a:bodyPr/>
          <a:lstStyle/>
          <a:p>
            <a:pPr marL="609600" indent="-609600">
              <a:buFont typeface="Wingdings" panose="05000000000000000000" pitchFamily="2" charset="2"/>
              <a:buNone/>
            </a:pPr>
            <a:r>
              <a:rPr lang="en-GB" altLang="en-US"/>
              <a:t>	It is recommended that individuals consume a nutritionally balanced diet and drink adequate fluids during the 24-hr period before an event, especially during the period that includes the meal prior to exercise, to promote proper hydration before exercise or competition. </a:t>
            </a:r>
          </a:p>
          <a:p>
            <a:pPr marL="609600" indent="-609600"/>
            <a:endParaRPr lang="en-GB" altLang="en-US"/>
          </a:p>
        </p:txBody>
      </p:sp>
    </p:spTree>
    <p:extLst>
      <p:ext uri="{BB962C8B-B14F-4D97-AF65-F5344CB8AC3E}">
        <p14:creationId xmlns:p14="http://schemas.microsoft.com/office/powerpoint/2010/main" val="248999924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Autofit/>
          </a:bodyPr>
          <a:lstStyle/>
          <a:p>
            <a:r>
              <a:rPr lang="en-GB" altLang="en-US" sz="2800" dirty="0">
                <a:solidFill>
                  <a:srgbClr val="0070C0"/>
                </a:solidFill>
              </a:rPr>
              <a:t>American College of Sport Medicine Recommendations</a:t>
            </a:r>
          </a:p>
        </p:txBody>
      </p:sp>
      <p:sp>
        <p:nvSpPr>
          <p:cNvPr id="43011" name="Rectangle 3"/>
          <p:cNvSpPr>
            <a:spLocks noGrp="1" noChangeArrowheads="1"/>
          </p:cNvSpPr>
          <p:nvPr>
            <p:ph type="body" idx="1"/>
          </p:nvPr>
        </p:nvSpPr>
        <p:spPr/>
        <p:txBody>
          <a:bodyPr>
            <a:normAutofit fontScale="92500" lnSpcReduction="20000"/>
          </a:bodyPr>
          <a:lstStyle/>
          <a:p>
            <a:pPr marL="0" indent="0">
              <a:buNone/>
            </a:pPr>
            <a:r>
              <a:rPr lang="en-GB" altLang="en-US" dirty="0"/>
              <a:t>It is recommended that individuals drink about 500 ml of fluid about 2hrs before exercise to promote adequate hydration and allow time for excretion of excess ingested water. </a:t>
            </a:r>
          </a:p>
          <a:p>
            <a:endParaRPr lang="en-GB" altLang="en-US" dirty="0"/>
          </a:p>
          <a:p>
            <a:pPr marL="0" indent="0">
              <a:buNone/>
            </a:pPr>
            <a:r>
              <a:rPr lang="en-GB" altLang="en-US" dirty="0"/>
              <a:t>During exercise, athletes should start drinking early and at regular intervals in an attempt to consume fluids at a rate sufficient to replace all the water lost through sweating (i.e., body weight loss), or consume the maximal amount that can be tolerated. </a:t>
            </a:r>
          </a:p>
          <a:p>
            <a:endParaRPr lang="en-GB" altLang="en-US" dirty="0"/>
          </a:p>
        </p:txBody>
      </p:sp>
    </p:spTree>
    <p:extLst>
      <p:ext uri="{BB962C8B-B14F-4D97-AF65-F5344CB8AC3E}">
        <p14:creationId xmlns:p14="http://schemas.microsoft.com/office/powerpoint/2010/main" val="15787054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r>
              <a:rPr lang="en-GB" altLang="en-US" sz="2800" dirty="0">
                <a:solidFill>
                  <a:srgbClr val="0070C0"/>
                </a:solidFill>
              </a:rPr>
              <a:t>American College of Sport Medicine Recommendations</a:t>
            </a:r>
          </a:p>
        </p:txBody>
      </p:sp>
      <p:sp>
        <p:nvSpPr>
          <p:cNvPr id="44035" name="Rectangle 3"/>
          <p:cNvSpPr>
            <a:spLocks noGrp="1" noChangeArrowheads="1"/>
          </p:cNvSpPr>
          <p:nvPr>
            <p:ph type="body" idx="1"/>
          </p:nvPr>
        </p:nvSpPr>
        <p:spPr/>
        <p:txBody>
          <a:bodyPr/>
          <a:lstStyle/>
          <a:p>
            <a:pPr marL="0" indent="0">
              <a:buNone/>
            </a:pPr>
            <a:r>
              <a:rPr lang="en-GB" altLang="en-US" sz="2800" dirty="0"/>
              <a:t>It is recommended that ingested fluids be cooler than ambient temperature [between 15 degrees and 22 degrees C and flavoured to enhance palatability and promote fluid replacement. </a:t>
            </a:r>
          </a:p>
          <a:p>
            <a:pPr marL="0" indent="0">
              <a:buNone/>
            </a:pPr>
            <a:endParaRPr lang="en-GB" altLang="en-US" sz="2800" dirty="0"/>
          </a:p>
          <a:p>
            <a:pPr marL="0" indent="0">
              <a:buNone/>
            </a:pPr>
            <a:r>
              <a:rPr lang="en-GB" altLang="en-US" sz="2800" dirty="0"/>
              <a:t>Fluids should be readily available and served in containers that allow adequate volumes to be ingested with ease and with minimal interruption of exercise. </a:t>
            </a:r>
          </a:p>
          <a:p>
            <a:endParaRPr lang="en-GB" altLang="en-US" dirty="0"/>
          </a:p>
        </p:txBody>
      </p:sp>
    </p:spTree>
    <p:extLst>
      <p:ext uri="{BB962C8B-B14F-4D97-AF65-F5344CB8AC3E}">
        <p14:creationId xmlns:p14="http://schemas.microsoft.com/office/powerpoint/2010/main" val="137458365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Autofit/>
          </a:bodyPr>
          <a:lstStyle/>
          <a:p>
            <a:r>
              <a:rPr lang="en-GB" altLang="en-US" sz="2800" dirty="0">
                <a:solidFill>
                  <a:srgbClr val="0070C0"/>
                </a:solidFill>
              </a:rPr>
              <a:t>American College of Sport Medicine Recommendations</a:t>
            </a:r>
          </a:p>
        </p:txBody>
      </p:sp>
      <p:sp>
        <p:nvSpPr>
          <p:cNvPr id="45059" name="Rectangle 3"/>
          <p:cNvSpPr>
            <a:spLocks noGrp="1" noChangeArrowheads="1"/>
          </p:cNvSpPr>
          <p:nvPr>
            <p:ph type="body" idx="1"/>
          </p:nvPr>
        </p:nvSpPr>
        <p:spPr/>
        <p:txBody>
          <a:bodyPr>
            <a:normAutofit fontScale="92500" lnSpcReduction="20000"/>
          </a:bodyPr>
          <a:lstStyle/>
          <a:p>
            <a:pPr marL="0" indent="0">
              <a:buNone/>
            </a:pPr>
            <a:r>
              <a:rPr lang="en-GB" altLang="en-US" dirty="0"/>
              <a:t>Addition of proper amounts of carbohydrates and/or electrolytes to a fluid replacement solution is recommended for exercise events of duration greater than 1 hr since it does not significantly impair water delivery to the body and may enhance performance.</a:t>
            </a:r>
          </a:p>
          <a:p>
            <a:pPr marL="0" indent="0">
              <a:buNone/>
            </a:pPr>
            <a:r>
              <a:rPr lang="en-GB" altLang="en-US" dirty="0"/>
              <a:t> </a:t>
            </a:r>
          </a:p>
          <a:p>
            <a:pPr marL="0" indent="0">
              <a:buNone/>
            </a:pPr>
            <a:r>
              <a:rPr lang="en-GB" altLang="en-US" dirty="0"/>
              <a:t>During exercise lasting less than 1 hr, there is little evidence of physiological or physical performance differences between consuming a carbohydrate-electrolyte drink and plain water </a:t>
            </a:r>
          </a:p>
        </p:txBody>
      </p:sp>
    </p:spTree>
    <p:extLst>
      <p:ext uri="{BB962C8B-B14F-4D97-AF65-F5344CB8AC3E}">
        <p14:creationId xmlns:p14="http://schemas.microsoft.com/office/powerpoint/2010/main" val="79535201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Autofit/>
          </a:bodyPr>
          <a:lstStyle/>
          <a:p>
            <a:r>
              <a:rPr lang="en-GB" altLang="en-US" sz="2800" dirty="0">
                <a:solidFill>
                  <a:srgbClr val="0070C0"/>
                </a:solidFill>
              </a:rPr>
              <a:t>American College of Sport Medicine Recommendations</a:t>
            </a:r>
          </a:p>
        </p:txBody>
      </p:sp>
      <p:sp>
        <p:nvSpPr>
          <p:cNvPr id="46083" name="Rectangle 3"/>
          <p:cNvSpPr>
            <a:spLocks noGrp="1" noChangeArrowheads="1"/>
          </p:cNvSpPr>
          <p:nvPr>
            <p:ph type="body" idx="1"/>
          </p:nvPr>
        </p:nvSpPr>
        <p:spPr/>
        <p:txBody>
          <a:bodyPr>
            <a:normAutofit fontScale="92500" lnSpcReduction="20000"/>
          </a:bodyPr>
          <a:lstStyle/>
          <a:p>
            <a:pPr marL="0" indent="0">
              <a:buNone/>
            </a:pPr>
            <a:r>
              <a:rPr lang="en-GB" altLang="en-US" dirty="0"/>
              <a:t>During intense exercise lasting longer than 1 hr, it is recommended that carbohydrates be ingested at a rate of 30-60 g/hr to maintain oxidation of carbohydrates and delay fatigue. This rate of carbohydrate intake can be achieved without compromising fluid delivery by drinking 600-1200 ml/hr of solutions containing 4%-8% carbohydrates (g/100 ml).</a:t>
            </a:r>
          </a:p>
          <a:p>
            <a:pPr marL="0" indent="0">
              <a:buNone/>
            </a:pPr>
            <a:endParaRPr lang="en-GB" altLang="en-US" dirty="0"/>
          </a:p>
          <a:p>
            <a:pPr marL="0" indent="0">
              <a:buNone/>
            </a:pPr>
            <a:r>
              <a:rPr lang="en-GB" altLang="en-US" dirty="0"/>
              <a:t>The carbohydrates can be sugars (glucose or sucrose) or starch (e.g., </a:t>
            </a:r>
            <a:r>
              <a:rPr lang="en-GB" altLang="en-US" dirty="0" err="1"/>
              <a:t>maltodextrin</a:t>
            </a:r>
            <a:r>
              <a:rPr lang="en-GB" altLang="en-US" dirty="0"/>
              <a:t>). </a:t>
            </a:r>
          </a:p>
        </p:txBody>
      </p:sp>
    </p:spTree>
    <p:extLst>
      <p:ext uri="{BB962C8B-B14F-4D97-AF65-F5344CB8AC3E}">
        <p14:creationId xmlns:p14="http://schemas.microsoft.com/office/powerpoint/2010/main" val="94210490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r>
              <a:rPr lang="en-GB" altLang="en-US" sz="2800" dirty="0">
                <a:solidFill>
                  <a:srgbClr val="0070C0"/>
                </a:solidFill>
              </a:rPr>
              <a:t>American College of Sport Medicine Recommendations</a:t>
            </a:r>
          </a:p>
        </p:txBody>
      </p:sp>
      <p:sp>
        <p:nvSpPr>
          <p:cNvPr id="47107" name="Rectangle 3"/>
          <p:cNvSpPr>
            <a:spLocks noGrp="1" noChangeArrowheads="1"/>
          </p:cNvSpPr>
          <p:nvPr>
            <p:ph type="body" idx="1"/>
          </p:nvPr>
        </p:nvSpPr>
        <p:spPr>
          <a:xfrm>
            <a:off x="457200" y="1981200"/>
            <a:ext cx="8229600" cy="4543425"/>
          </a:xfrm>
        </p:spPr>
        <p:txBody>
          <a:bodyPr/>
          <a:lstStyle/>
          <a:p>
            <a:pPr marL="0" indent="0">
              <a:lnSpc>
                <a:spcPct val="80000"/>
              </a:lnSpc>
              <a:buNone/>
            </a:pPr>
            <a:r>
              <a:rPr lang="en-GB" altLang="en-US" sz="2800" dirty="0"/>
              <a:t>Inclusion of sodium (0.5-0.7 g/l of water) in the rehydration solution ingested during exercise lasting longer than 1 hr is recommended since it may be advantageous in enhancing palatability, promoting fluid retention, and possibly preventing hyponatremia in certain individuals who drink excessive quantities of fluid.</a:t>
            </a:r>
          </a:p>
          <a:p>
            <a:pPr marL="0" indent="0">
              <a:lnSpc>
                <a:spcPct val="80000"/>
              </a:lnSpc>
              <a:buNone/>
            </a:pPr>
            <a:r>
              <a:rPr lang="en-GB" altLang="en-US" sz="2800" dirty="0"/>
              <a:t> </a:t>
            </a:r>
          </a:p>
          <a:p>
            <a:pPr marL="0" indent="0">
              <a:lnSpc>
                <a:spcPct val="80000"/>
              </a:lnSpc>
              <a:buNone/>
            </a:pPr>
            <a:r>
              <a:rPr lang="en-GB" altLang="en-US" sz="2800" dirty="0"/>
              <a:t>There is little physiological basis for the presence of sodium in oral rehydration solution for enhancing intestinal water absorption as long as sodium is sufficiently available from the previous meal </a:t>
            </a:r>
          </a:p>
        </p:txBody>
      </p:sp>
    </p:spTree>
    <p:extLst>
      <p:ext uri="{BB962C8B-B14F-4D97-AF65-F5344CB8AC3E}">
        <p14:creationId xmlns:p14="http://schemas.microsoft.com/office/powerpoint/2010/main" val="187499493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ltLang="en-US"/>
              <a:t>Hydration and Endurance events</a:t>
            </a:r>
          </a:p>
        </p:txBody>
      </p:sp>
      <p:sp>
        <p:nvSpPr>
          <p:cNvPr id="50179" name="Rectangle 3"/>
          <p:cNvSpPr>
            <a:spLocks noGrp="1" noChangeArrowheads="1"/>
          </p:cNvSpPr>
          <p:nvPr>
            <p:ph type="body" idx="1"/>
          </p:nvPr>
        </p:nvSpPr>
        <p:spPr/>
        <p:txBody>
          <a:bodyPr/>
          <a:lstStyle/>
          <a:p>
            <a:pPr marL="0" indent="0">
              <a:lnSpc>
                <a:spcPct val="80000"/>
              </a:lnSpc>
              <a:buNone/>
            </a:pPr>
            <a:r>
              <a:rPr lang="en-GB" altLang="en-US" sz="2800" dirty="0"/>
              <a:t>Exercising in extreme conditions over 5 or 6 hours (an Ironman or ultramarathon) you will need to add a complex sports drink with electrolytes. </a:t>
            </a:r>
          </a:p>
          <a:p>
            <a:pPr marL="0" indent="0">
              <a:lnSpc>
                <a:spcPct val="80000"/>
              </a:lnSpc>
              <a:buNone/>
            </a:pPr>
            <a:endParaRPr lang="en-GB" altLang="en-US" sz="2800" dirty="0"/>
          </a:p>
          <a:p>
            <a:pPr marL="0" indent="0">
              <a:lnSpc>
                <a:spcPct val="80000"/>
              </a:lnSpc>
              <a:buNone/>
            </a:pPr>
            <a:r>
              <a:rPr lang="en-GB" altLang="en-US" sz="2800" dirty="0"/>
              <a:t>Athletes who don't consume electrolytes under these conditions risk </a:t>
            </a:r>
            <a:r>
              <a:rPr lang="en-GB" altLang="en-US" sz="2800" dirty="0" err="1"/>
              <a:t>overhydration</a:t>
            </a:r>
            <a:r>
              <a:rPr lang="en-GB" altLang="en-US" sz="2800" dirty="0"/>
              <a:t> (or hyponatremia). </a:t>
            </a:r>
          </a:p>
          <a:p>
            <a:pPr marL="0" indent="0">
              <a:lnSpc>
                <a:spcPct val="80000"/>
              </a:lnSpc>
              <a:buNone/>
            </a:pPr>
            <a:endParaRPr lang="en-GB" altLang="en-US" sz="2800" dirty="0"/>
          </a:p>
          <a:p>
            <a:pPr marL="0" indent="0">
              <a:lnSpc>
                <a:spcPct val="80000"/>
              </a:lnSpc>
              <a:buNone/>
            </a:pPr>
            <a:r>
              <a:rPr lang="en-GB" altLang="en-US" sz="2800" dirty="0"/>
              <a:t>The most likely occurrence is found in the longer events (five hours or more) when athletes drink excessive amounts of electrolyte free water, and develop hyponatremia (low blood sodium concentration). </a:t>
            </a:r>
          </a:p>
        </p:txBody>
      </p:sp>
    </p:spTree>
    <p:extLst>
      <p:ext uri="{BB962C8B-B14F-4D97-AF65-F5344CB8AC3E}">
        <p14:creationId xmlns:p14="http://schemas.microsoft.com/office/powerpoint/2010/main" val="166477887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ltLang="en-US" dirty="0"/>
              <a:t>Required Fluid Replacement</a:t>
            </a:r>
          </a:p>
        </p:txBody>
      </p:sp>
      <p:sp>
        <p:nvSpPr>
          <p:cNvPr id="48131" name="Rectangle 3"/>
          <p:cNvSpPr>
            <a:spLocks noGrp="1" noChangeArrowheads="1"/>
          </p:cNvSpPr>
          <p:nvPr>
            <p:ph type="body" idx="1"/>
          </p:nvPr>
        </p:nvSpPr>
        <p:spPr>
          <a:xfrm>
            <a:off x="457200" y="1412875"/>
            <a:ext cx="8507413" cy="5040313"/>
          </a:xfrm>
        </p:spPr>
        <p:txBody>
          <a:bodyPr/>
          <a:lstStyle/>
          <a:p>
            <a:endParaRPr lang="en-GB" altLang="en-US" sz="2800" dirty="0"/>
          </a:p>
          <a:p>
            <a:pPr marL="0" indent="0">
              <a:buNone/>
            </a:pPr>
            <a:r>
              <a:rPr lang="en-GB" altLang="en-US" sz="2800" dirty="0"/>
              <a:t>For an exerciser who weighs about 68 kg, the requirements for both carbohydrate (i.e., 30-60 g/hr) and fluid during prolonged exertion can be met by drinking 625-1,250 ml/h of beverages containing 4-8% carbohydrate. This volume must be adjusted for persons of different body weights. For example, an individual who weighs 50 kg should multiply the above recommendation by 50/68 or 0.74, i.e., 462.5-925 ml/h. </a:t>
            </a:r>
          </a:p>
        </p:txBody>
      </p:sp>
    </p:spTree>
    <p:extLst>
      <p:ext uri="{BB962C8B-B14F-4D97-AF65-F5344CB8AC3E}">
        <p14:creationId xmlns:p14="http://schemas.microsoft.com/office/powerpoint/2010/main" val="361348600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ltLang="en-US"/>
              <a:t>Monitoring Hydration</a:t>
            </a:r>
          </a:p>
        </p:txBody>
      </p:sp>
      <p:sp>
        <p:nvSpPr>
          <p:cNvPr id="83974" name="Rectangle 6"/>
          <p:cNvSpPr>
            <a:spLocks noGrp="1" noChangeArrowheads="1"/>
          </p:cNvSpPr>
          <p:nvPr>
            <p:ph type="body" sz="half" idx="1"/>
          </p:nvPr>
        </p:nvSpPr>
        <p:spPr/>
        <p:txBody>
          <a:bodyPr/>
          <a:lstStyle/>
          <a:p>
            <a:r>
              <a:rPr lang="en-GB" altLang="en-US" sz="2800"/>
              <a:t>Weight</a:t>
            </a:r>
          </a:p>
          <a:p>
            <a:endParaRPr lang="en-GB" altLang="en-US" sz="2800"/>
          </a:p>
          <a:p>
            <a:r>
              <a:rPr lang="en-GB" altLang="en-US" sz="2800"/>
              <a:t>Urine</a:t>
            </a:r>
          </a:p>
          <a:p>
            <a:endParaRPr lang="en-GB" altLang="en-US" sz="2800"/>
          </a:p>
          <a:p>
            <a:r>
              <a:rPr lang="en-GB" altLang="en-US" sz="2800"/>
              <a:t>Thirst</a:t>
            </a:r>
          </a:p>
        </p:txBody>
      </p:sp>
      <p:sp>
        <p:nvSpPr>
          <p:cNvPr id="83975" name="Rectangle 7"/>
          <p:cNvSpPr>
            <a:spLocks noGrp="1" noChangeArrowheads="1"/>
          </p:cNvSpPr>
          <p:nvPr>
            <p:ph sz="half" idx="2"/>
          </p:nvPr>
        </p:nvSpPr>
        <p:spPr/>
        <p:txBody>
          <a:bodyPr/>
          <a:lstStyle/>
          <a:p>
            <a:endParaRPr lang="en-US" altLang="en-US" sz="2800"/>
          </a:p>
        </p:txBody>
      </p:sp>
      <p:pic>
        <p:nvPicPr>
          <p:cNvPr id="83973" name="Picture 5" descr="wut_image_sse9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1700213"/>
            <a:ext cx="4824413" cy="4824412"/>
          </a:xfrm>
          <a:prstGeom prst="rect">
            <a:avLst/>
          </a:prstGeom>
          <a:noFill/>
          <a:extLst>
            <a:ext uri="{909E8E84-426E-40DD-AFC4-6F175D3DCCD1}">
              <a14:hiddenFill xmlns:a14="http://schemas.microsoft.com/office/drawing/2010/main">
                <a:solidFill>
                  <a:srgbClr val="FFFFFF"/>
                </a:solidFill>
              </a14:hiddenFill>
            </a:ext>
          </a:extLst>
        </p:spPr>
      </p:pic>
      <p:sp>
        <p:nvSpPr>
          <p:cNvPr id="83976" name="Line 8"/>
          <p:cNvSpPr>
            <a:spLocks noChangeShapeType="1"/>
          </p:cNvSpPr>
          <p:nvPr/>
        </p:nvSpPr>
        <p:spPr bwMode="auto">
          <a:xfrm flipV="1">
            <a:off x="6156325" y="4149725"/>
            <a:ext cx="0" cy="1295400"/>
          </a:xfrm>
          <a:prstGeom prst="line">
            <a:avLst/>
          </a:prstGeom>
          <a:noFill/>
          <a:ln w="762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8" name="Line 10"/>
          <p:cNvSpPr>
            <a:spLocks noChangeShapeType="1"/>
          </p:cNvSpPr>
          <p:nvPr/>
        </p:nvSpPr>
        <p:spPr bwMode="auto">
          <a:xfrm flipH="1">
            <a:off x="6443663" y="3141663"/>
            <a:ext cx="1008062" cy="719137"/>
          </a:xfrm>
          <a:prstGeom prst="line">
            <a:avLst/>
          </a:prstGeom>
          <a:noFill/>
          <a:ln w="762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9" name="Line 11"/>
          <p:cNvSpPr>
            <a:spLocks noChangeShapeType="1"/>
          </p:cNvSpPr>
          <p:nvPr/>
        </p:nvSpPr>
        <p:spPr bwMode="auto">
          <a:xfrm>
            <a:off x="4859338" y="2997200"/>
            <a:ext cx="1008062" cy="863600"/>
          </a:xfrm>
          <a:prstGeom prst="line">
            <a:avLst/>
          </a:prstGeom>
          <a:noFill/>
          <a:ln w="762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187115566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050" y="1143000"/>
            <a:ext cx="51816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2949" name="Text Box 5"/>
          <p:cNvSpPr txBox="1">
            <a:spLocks noChangeArrowheads="1"/>
          </p:cNvSpPr>
          <p:nvPr/>
        </p:nvSpPr>
        <p:spPr bwMode="auto">
          <a:xfrm>
            <a:off x="755650" y="260350"/>
            <a:ext cx="777716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3600"/>
              <a:t>Urine Colour Chart</a:t>
            </a:r>
          </a:p>
        </p:txBody>
      </p:sp>
    </p:spTree>
    <p:extLst>
      <p:ext uri="{BB962C8B-B14F-4D97-AF65-F5344CB8AC3E}">
        <p14:creationId xmlns:p14="http://schemas.microsoft.com/office/powerpoint/2010/main" val="259573800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altLang="en-US"/>
              <a:t>Weight</a:t>
            </a:r>
          </a:p>
        </p:txBody>
      </p:sp>
      <p:sp>
        <p:nvSpPr>
          <p:cNvPr id="86019" name="Rectangle 3"/>
          <p:cNvSpPr>
            <a:spLocks noGrp="1" noChangeArrowheads="1"/>
          </p:cNvSpPr>
          <p:nvPr>
            <p:ph type="body" idx="1"/>
          </p:nvPr>
        </p:nvSpPr>
        <p:spPr>
          <a:xfrm>
            <a:off x="457200" y="1700213"/>
            <a:ext cx="8229600" cy="4395787"/>
          </a:xfrm>
        </p:spPr>
        <p:txBody>
          <a:bodyPr/>
          <a:lstStyle/>
          <a:p>
            <a:pPr marL="0" indent="0">
              <a:lnSpc>
                <a:spcPct val="80000"/>
              </a:lnSpc>
              <a:buNone/>
            </a:pPr>
            <a:r>
              <a:rPr lang="en-GB" altLang="en-US" sz="2800" dirty="0"/>
              <a:t>A rough approximation for fluid loss would equate to weight loss during activity.</a:t>
            </a:r>
          </a:p>
          <a:p>
            <a:pPr>
              <a:lnSpc>
                <a:spcPct val="80000"/>
              </a:lnSpc>
            </a:pPr>
            <a:endParaRPr lang="en-GB" altLang="en-US" sz="2800" dirty="0"/>
          </a:p>
          <a:p>
            <a:pPr marL="0" indent="0">
              <a:lnSpc>
                <a:spcPct val="80000"/>
              </a:lnSpc>
              <a:buNone/>
            </a:pPr>
            <a:r>
              <a:rPr lang="en-GB" altLang="en-US" sz="2800" dirty="0"/>
              <a:t>To calculate the amount of fluid required to rehydrate.</a:t>
            </a:r>
          </a:p>
          <a:p>
            <a:pPr>
              <a:lnSpc>
                <a:spcPct val="80000"/>
              </a:lnSpc>
            </a:pPr>
            <a:endParaRPr lang="en-GB" altLang="en-US" sz="2800" dirty="0"/>
          </a:p>
          <a:p>
            <a:pPr lvl="1">
              <a:lnSpc>
                <a:spcPct val="80000"/>
              </a:lnSpc>
            </a:pPr>
            <a:r>
              <a:rPr lang="en-GB" altLang="en-US" sz="2400" dirty="0"/>
              <a:t>Empty bladder and weigh (in shorts)</a:t>
            </a:r>
          </a:p>
          <a:p>
            <a:pPr lvl="1">
              <a:lnSpc>
                <a:spcPct val="80000"/>
              </a:lnSpc>
            </a:pPr>
            <a:r>
              <a:rPr lang="en-GB" altLang="en-US" sz="2400" dirty="0"/>
              <a:t>Exercise and drink as normal</a:t>
            </a:r>
          </a:p>
          <a:p>
            <a:pPr lvl="1">
              <a:lnSpc>
                <a:spcPct val="80000"/>
              </a:lnSpc>
            </a:pPr>
            <a:r>
              <a:rPr lang="en-GB" altLang="en-US" sz="2400" dirty="0"/>
              <a:t>Empty bladder and weigh (in shorts)</a:t>
            </a:r>
          </a:p>
          <a:p>
            <a:pPr lvl="1">
              <a:lnSpc>
                <a:spcPct val="80000"/>
              </a:lnSpc>
            </a:pPr>
            <a:r>
              <a:rPr lang="en-GB" altLang="en-US" sz="2400" dirty="0"/>
              <a:t>The difference in the two weights in kg equates to the fluids in ml needed to be replaced</a:t>
            </a:r>
          </a:p>
          <a:p>
            <a:pPr lvl="1">
              <a:lnSpc>
                <a:spcPct val="80000"/>
              </a:lnSpc>
              <a:buFont typeface="Wingdings" panose="05000000000000000000" pitchFamily="2" charset="2"/>
              <a:buNone/>
            </a:pPr>
            <a:endParaRPr lang="en-GB" altLang="en-US" sz="2400" dirty="0"/>
          </a:p>
          <a:p>
            <a:pPr lvl="1">
              <a:lnSpc>
                <a:spcPct val="80000"/>
              </a:lnSpc>
            </a:pPr>
            <a:endParaRPr lang="en-GB" altLang="en-US" sz="2400" dirty="0"/>
          </a:p>
        </p:txBody>
      </p:sp>
    </p:spTree>
    <p:extLst>
      <p:ext uri="{BB962C8B-B14F-4D97-AF65-F5344CB8AC3E}">
        <p14:creationId xmlns:p14="http://schemas.microsoft.com/office/powerpoint/2010/main" val="185622439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437"/>
          </a:xfrm>
        </p:spPr>
        <p:txBody>
          <a:bodyPr>
            <a:normAutofit fontScale="90000"/>
          </a:bodyPr>
          <a:lstStyle/>
          <a:p>
            <a:pPr eaLnBrk="1" hangingPunct="1">
              <a:defRPr/>
            </a:pPr>
            <a:r>
              <a:rPr lang="en-GB" dirty="0"/>
              <a:t>Sports Drinks</a:t>
            </a:r>
          </a:p>
        </p:txBody>
      </p:sp>
      <p:sp>
        <p:nvSpPr>
          <p:cNvPr id="3" name="Content Placeholder 2"/>
          <p:cNvSpPr>
            <a:spLocks noGrp="1"/>
          </p:cNvSpPr>
          <p:nvPr>
            <p:ph idx="1"/>
          </p:nvPr>
        </p:nvSpPr>
        <p:spPr>
          <a:xfrm>
            <a:off x="251520" y="1125538"/>
            <a:ext cx="8640960" cy="4970462"/>
          </a:xfrm>
        </p:spPr>
        <p:txBody>
          <a:bodyPr>
            <a:normAutofit lnSpcReduction="10000"/>
          </a:bodyPr>
          <a:lstStyle/>
          <a:p>
            <a:pPr eaLnBrk="1" hangingPunct="1">
              <a:defRPr/>
            </a:pPr>
            <a:r>
              <a:rPr lang="en-GB" sz="2800" dirty="0"/>
              <a:t>Body will use 900 kcal / </a:t>
            </a:r>
            <a:r>
              <a:rPr lang="en-GB" sz="2800" dirty="0" err="1"/>
              <a:t>hr</a:t>
            </a:r>
            <a:r>
              <a:rPr lang="en-GB" sz="2800" dirty="0"/>
              <a:t> during intense exercise.</a:t>
            </a:r>
          </a:p>
          <a:p>
            <a:pPr eaLnBrk="1" hangingPunct="1">
              <a:defRPr/>
            </a:pPr>
            <a:endParaRPr lang="en-GB" sz="2800" dirty="0"/>
          </a:p>
          <a:p>
            <a:pPr eaLnBrk="1" hangingPunct="1">
              <a:defRPr/>
            </a:pPr>
            <a:r>
              <a:rPr lang="en-GB" sz="2800" dirty="0"/>
              <a:t>Body will loss up to 3 </a:t>
            </a:r>
            <a:r>
              <a:rPr lang="en-GB" sz="2800" dirty="0" err="1"/>
              <a:t>lts</a:t>
            </a:r>
            <a:r>
              <a:rPr lang="en-GB" sz="2800" dirty="0"/>
              <a:t> of fluid /</a:t>
            </a:r>
            <a:r>
              <a:rPr lang="en-GB" sz="2800" dirty="0" err="1"/>
              <a:t>hr</a:t>
            </a:r>
            <a:r>
              <a:rPr lang="en-GB" sz="2800" dirty="0"/>
              <a:t> containing sodium and other metabolites.</a:t>
            </a:r>
          </a:p>
          <a:p>
            <a:pPr eaLnBrk="1" hangingPunct="1">
              <a:defRPr/>
            </a:pPr>
            <a:endParaRPr lang="en-GB" sz="2800" dirty="0"/>
          </a:p>
          <a:p>
            <a:pPr eaLnBrk="1" hangingPunct="1">
              <a:defRPr/>
            </a:pPr>
            <a:r>
              <a:rPr lang="en-GB" sz="2800" dirty="0"/>
              <a:t>Body can absorb 600ml/</a:t>
            </a:r>
            <a:r>
              <a:rPr lang="en-GB" sz="2800" dirty="0" err="1"/>
              <a:t>hr</a:t>
            </a:r>
            <a:r>
              <a:rPr lang="en-GB" sz="2800" dirty="0"/>
              <a:t> at a CHO concentration of 3-5%.</a:t>
            </a:r>
          </a:p>
          <a:p>
            <a:pPr eaLnBrk="1" hangingPunct="1">
              <a:defRPr/>
            </a:pPr>
            <a:endParaRPr lang="en-GB" dirty="0"/>
          </a:p>
          <a:p>
            <a:pPr marL="0" indent="0" algn="ctr" eaLnBrk="1" hangingPunct="1">
              <a:buNone/>
              <a:defRPr/>
            </a:pPr>
            <a:r>
              <a:rPr lang="en-GB" dirty="0">
                <a:solidFill>
                  <a:srgbClr val="FF0000"/>
                </a:solidFill>
              </a:rPr>
              <a:t>If greater CHO is required then up to 8% can be used but this will reduce water uptake.</a:t>
            </a:r>
          </a:p>
        </p:txBody>
      </p:sp>
    </p:spTree>
    <p:extLst>
      <p:ext uri="{BB962C8B-B14F-4D97-AF65-F5344CB8AC3E}">
        <p14:creationId xmlns:p14="http://schemas.microsoft.com/office/powerpoint/2010/main" val="202359166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CHO Replenishment</a:t>
            </a:r>
          </a:p>
        </p:txBody>
      </p:sp>
      <p:sp>
        <p:nvSpPr>
          <p:cNvPr id="3" name="Content Placeholder 2"/>
          <p:cNvSpPr>
            <a:spLocks noGrp="1"/>
          </p:cNvSpPr>
          <p:nvPr>
            <p:ph idx="1"/>
          </p:nvPr>
        </p:nvSpPr>
        <p:spPr/>
        <p:txBody>
          <a:bodyPr/>
          <a:lstStyle/>
          <a:p>
            <a:pPr eaLnBrk="1" hangingPunct="1">
              <a:defRPr/>
            </a:pPr>
            <a:r>
              <a:rPr lang="en-GB" dirty="0"/>
              <a:t>5% by weight in 600 ml per hour</a:t>
            </a:r>
          </a:p>
          <a:p>
            <a:pPr eaLnBrk="1" hangingPunct="1">
              <a:defRPr/>
            </a:pPr>
            <a:endParaRPr lang="en-GB" dirty="0"/>
          </a:p>
          <a:p>
            <a:pPr eaLnBrk="1" hangingPunct="1">
              <a:defRPr/>
            </a:pPr>
            <a:r>
              <a:rPr lang="en-GB" dirty="0"/>
              <a:t>30 g of CHO</a:t>
            </a:r>
          </a:p>
          <a:p>
            <a:pPr eaLnBrk="1" hangingPunct="1">
              <a:defRPr/>
            </a:pPr>
            <a:endParaRPr lang="en-GB" dirty="0"/>
          </a:p>
          <a:p>
            <a:pPr eaLnBrk="1" hangingPunct="1">
              <a:defRPr/>
            </a:pPr>
            <a:r>
              <a:rPr lang="en-GB" dirty="0"/>
              <a:t>126 kcals</a:t>
            </a:r>
          </a:p>
          <a:p>
            <a:pPr eaLnBrk="1" hangingPunct="1">
              <a:defRPr/>
            </a:pPr>
            <a:endParaRPr lang="en-GB" dirty="0"/>
          </a:p>
          <a:p>
            <a:pPr eaLnBrk="1" hangingPunct="1">
              <a:defRPr/>
            </a:pPr>
            <a:r>
              <a:rPr lang="en-GB" dirty="0"/>
              <a:t>At 12 kcals/min this is 10 minutes of exercise.</a:t>
            </a:r>
          </a:p>
          <a:p>
            <a:pPr eaLnBrk="1" hangingPunct="1">
              <a:defRPr/>
            </a:pPr>
            <a:endParaRPr lang="en-GB" dirty="0"/>
          </a:p>
          <a:p>
            <a:pPr eaLnBrk="1" hangingPunct="1">
              <a:defRPr/>
            </a:pPr>
            <a:endParaRPr lang="en-GB" dirty="0"/>
          </a:p>
        </p:txBody>
      </p:sp>
    </p:spTree>
    <p:extLst>
      <p:ext uri="{BB962C8B-B14F-4D97-AF65-F5344CB8AC3E}">
        <p14:creationId xmlns:p14="http://schemas.microsoft.com/office/powerpoint/2010/main" val="98737438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1975"/>
          </a:xfrm>
        </p:spPr>
        <p:txBody>
          <a:bodyPr>
            <a:normAutofit fontScale="90000"/>
          </a:bodyPr>
          <a:lstStyle/>
          <a:p>
            <a:pPr eaLnBrk="1" hangingPunct="1">
              <a:defRPr/>
            </a:pPr>
            <a:r>
              <a:rPr lang="en-GB" dirty="0"/>
              <a:t>Fluid drinks</a:t>
            </a:r>
          </a:p>
        </p:txBody>
      </p:sp>
      <p:sp>
        <p:nvSpPr>
          <p:cNvPr id="3" name="Content Placeholder 2"/>
          <p:cNvSpPr>
            <a:spLocks noGrp="1"/>
          </p:cNvSpPr>
          <p:nvPr>
            <p:ph idx="1"/>
          </p:nvPr>
        </p:nvSpPr>
        <p:spPr>
          <a:xfrm>
            <a:off x="611188" y="981074"/>
            <a:ext cx="8229600" cy="5760293"/>
          </a:xfrm>
        </p:spPr>
        <p:txBody>
          <a:bodyPr>
            <a:normAutofit lnSpcReduction="10000"/>
          </a:bodyPr>
          <a:lstStyle/>
          <a:p>
            <a:pPr eaLnBrk="1" hangingPunct="1">
              <a:defRPr/>
            </a:pPr>
            <a:r>
              <a:rPr lang="en-GB" dirty="0"/>
              <a:t>Lucozade energy – cost £1.80 for 500ml</a:t>
            </a:r>
          </a:p>
          <a:p>
            <a:pPr eaLnBrk="1" hangingPunct="1">
              <a:defRPr/>
            </a:pPr>
            <a:endParaRPr lang="en-GB" dirty="0"/>
          </a:p>
          <a:p>
            <a:pPr eaLnBrk="1" hangingPunct="1">
              <a:defRPr/>
            </a:pPr>
            <a:r>
              <a:rPr lang="en-GB" dirty="0"/>
              <a:t>500ml with 121gms CHO (simple)</a:t>
            </a:r>
          </a:p>
          <a:p>
            <a:pPr marL="0" indent="0" algn="ctr" eaLnBrk="1" hangingPunct="1">
              <a:buFont typeface="Wingdings" pitchFamily="2" charset="2"/>
              <a:buNone/>
              <a:defRPr/>
            </a:pPr>
            <a:r>
              <a:rPr lang="en-GB" sz="2400" dirty="0">
                <a:solidFill>
                  <a:srgbClr val="FF0000"/>
                </a:solidFill>
              </a:rPr>
              <a:t>(label states 62g is sugar but it is not clear if the rest is simple or complex CHO) </a:t>
            </a:r>
          </a:p>
          <a:p>
            <a:pPr eaLnBrk="1" hangingPunct="1">
              <a:defRPr/>
            </a:pPr>
            <a:r>
              <a:rPr lang="en-GB" dirty="0"/>
              <a:t>Provides 310 kcals</a:t>
            </a:r>
          </a:p>
          <a:p>
            <a:pPr eaLnBrk="1" hangingPunct="1">
              <a:defRPr/>
            </a:pPr>
            <a:endParaRPr lang="en-GB" dirty="0"/>
          </a:p>
          <a:p>
            <a:pPr eaLnBrk="1" hangingPunct="1">
              <a:defRPr/>
            </a:pPr>
            <a:r>
              <a:rPr lang="en-GB" dirty="0"/>
              <a:t>This is 24.2% concentration – </a:t>
            </a:r>
          </a:p>
          <a:p>
            <a:pPr marL="0" indent="0" eaLnBrk="1" hangingPunct="1">
              <a:buFont typeface="Wingdings" pitchFamily="2" charset="2"/>
              <a:buNone/>
              <a:defRPr/>
            </a:pPr>
            <a:r>
              <a:rPr lang="en-GB" dirty="0">
                <a:solidFill>
                  <a:srgbClr val="FF0000"/>
                </a:solidFill>
              </a:rPr>
              <a:t>	</a:t>
            </a:r>
            <a:r>
              <a:rPr lang="en-GB" sz="2800" dirty="0">
                <a:solidFill>
                  <a:srgbClr val="00B050"/>
                </a:solidFill>
              </a:rPr>
              <a:t>Far too high to allow effective hydration.</a:t>
            </a:r>
          </a:p>
          <a:p>
            <a:pPr marL="0" indent="0" eaLnBrk="1" hangingPunct="1">
              <a:buFont typeface="Wingdings" pitchFamily="2" charset="2"/>
              <a:buNone/>
              <a:defRPr/>
            </a:pPr>
            <a:r>
              <a:rPr lang="en-GB" sz="2800" dirty="0">
                <a:solidFill>
                  <a:srgbClr val="00B050"/>
                </a:solidFill>
              </a:rPr>
              <a:t>	May cause gastro-intestinal issues.</a:t>
            </a:r>
          </a:p>
          <a:p>
            <a:pPr marL="0" indent="0" eaLnBrk="1" hangingPunct="1">
              <a:buFont typeface="Wingdings" pitchFamily="2" charset="2"/>
              <a:buNone/>
              <a:defRPr/>
            </a:pPr>
            <a:r>
              <a:rPr lang="en-GB" sz="2800" dirty="0">
                <a:solidFill>
                  <a:srgbClr val="00B050"/>
                </a:solidFill>
              </a:rPr>
              <a:t>	May cause insulin spike</a:t>
            </a:r>
          </a:p>
        </p:txBody>
      </p:sp>
    </p:spTree>
    <p:extLst>
      <p:ext uri="{BB962C8B-B14F-4D97-AF65-F5344CB8AC3E}">
        <p14:creationId xmlns:p14="http://schemas.microsoft.com/office/powerpoint/2010/main" val="235546936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Making you own drink</a:t>
            </a:r>
          </a:p>
        </p:txBody>
      </p:sp>
      <p:sp>
        <p:nvSpPr>
          <p:cNvPr id="3" name="Content Placeholder 2"/>
          <p:cNvSpPr>
            <a:spLocks noGrp="1"/>
          </p:cNvSpPr>
          <p:nvPr>
            <p:ph idx="1"/>
          </p:nvPr>
        </p:nvSpPr>
        <p:spPr/>
        <p:txBody>
          <a:bodyPr>
            <a:normAutofit lnSpcReduction="10000"/>
          </a:bodyPr>
          <a:lstStyle/>
          <a:p>
            <a:pPr marL="0" indent="0" eaLnBrk="1" hangingPunct="1">
              <a:buFont typeface="Wingdings" pitchFamily="2" charset="2"/>
              <a:buNone/>
              <a:defRPr/>
            </a:pPr>
            <a:r>
              <a:rPr lang="en-GB" dirty="0">
                <a:solidFill>
                  <a:schemeClr val="accent6">
                    <a:lumMod val="75000"/>
                  </a:schemeClr>
                </a:solidFill>
              </a:rPr>
              <a:t>Tropicana orange (10% concentration, 10g CHO/100ml).</a:t>
            </a:r>
          </a:p>
          <a:p>
            <a:pPr marL="0" indent="0" eaLnBrk="1" hangingPunct="1">
              <a:buFont typeface="Wingdings" pitchFamily="2" charset="2"/>
              <a:buNone/>
              <a:defRPr/>
            </a:pPr>
            <a:endParaRPr lang="en-GB" dirty="0"/>
          </a:p>
          <a:p>
            <a:pPr marL="0" indent="0" eaLnBrk="1" hangingPunct="1">
              <a:buFont typeface="Wingdings" pitchFamily="2" charset="2"/>
              <a:buNone/>
              <a:defRPr/>
            </a:pPr>
            <a:r>
              <a:rPr lang="en-GB" dirty="0"/>
              <a:t>Add 300ml to 300ml water</a:t>
            </a:r>
          </a:p>
          <a:p>
            <a:pPr marL="0" indent="0" eaLnBrk="1" hangingPunct="1">
              <a:buFont typeface="Wingdings" pitchFamily="2" charset="2"/>
              <a:buNone/>
              <a:defRPr/>
            </a:pPr>
            <a:endParaRPr lang="en-GB" dirty="0"/>
          </a:p>
          <a:p>
            <a:pPr marL="0" indent="0" eaLnBrk="1" hangingPunct="1">
              <a:buFont typeface="Wingdings" pitchFamily="2" charset="2"/>
              <a:buNone/>
              <a:defRPr/>
            </a:pPr>
            <a:r>
              <a:rPr lang="en-GB" dirty="0"/>
              <a:t>This 30gms CHO and 126 kcals</a:t>
            </a:r>
          </a:p>
          <a:p>
            <a:pPr marL="0" indent="0" eaLnBrk="1" hangingPunct="1">
              <a:buFont typeface="Wingdings" pitchFamily="2" charset="2"/>
              <a:buNone/>
              <a:defRPr/>
            </a:pPr>
            <a:endParaRPr lang="en-GB" dirty="0"/>
          </a:p>
          <a:p>
            <a:pPr marL="0" indent="0" eaLnBrk="1" hangingPunct="1">
              <a:buFont typeface="Wingdings" pitchFamily="2" charset="2"/>
              <a:buNone/>
              <a:defRPr/>
            </a:pPr>
            <a:r>
              <a:rPr lang="en-GB" dirty="0">
                <a:solidFill>
                  <a:srgbClr val="00B050"/>
                </a:solidFill>
              </a:rPr>
              <a:t>Cost - £2.50 for 3.5 </a:t>
            </a:r>
            <a:r>
              <a:rPr lang="en-GB" dirty="0" err="1">
                <a:solidFill>
                  <a:srgbClr val="00B050"/>
                </a:solidFill>
              </a:rPr>
              <a:t>lts</a:t>
            </a:r>
            <a:r>
              <a:rPr lang="en-GB" dirty="0">
                <a:solidFill>
                  <a:srgbClr val="00B050"/>
                </a:solidFill>
              </a:rPr>
              <a:t> or 35p for 500ml</a:t>
            </a:r>
          </a:p>
          <a:p>
            <a:pPr marL="0" indent="0" eaLnBrk="1" hangingPunct="1">
              <a:buFont typeface="Wingdings" pitchFamily="2" charset="2"/>
              <a:buNone/>
              <a:defRPr/>
            </a:pPr>
            <a:endParaRPr lang="en-GB" dirty="0"/>
          </a:p>
        </p:txBody>
      </p:sp>
    </p:spTree>
    <p:extLst>
      <p:ext uri="{BB962C8B-B14F-4D97-AF65-F5344CB8AC3E}">
        <p14:creationId xmlns:p14="http://schemas.microsoft.com/office/powerpoint/2010/main" val="364330770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8229600" cy="1143000"/>
          </a:xfrm>
        </p:spPr>
        <p:txBody>
          <a:bodyPr/>
          <a:lstStyle/>
          <a:p>
            <a:pPr eaLnBrk="1" hangingPunct="1">
              <a:defRPr/>
            </a:pPr>
            <a:r>
              <a:rPr lang="en-GB" dirty="0"/>
              <a:t>Making your own</a:t>
            </a:r>
          </a:p>
        </p:txBody>
      </p:sp>
      <p:sp>
        <p:nvSpPr>
          <p:cNvPr id="3" name="Content Placeholder 2"/>
          <p:cNvSpPr>
            <a:spLocks noGrp="1"/>
          </p:cNvSpPr>
          <p:nvPr>
            <p:ph idx="1"/>
          </p:nvPr>
        </p:nvSpPr>
        <p:spPr/>
        <p:txBody>
          <a:bodyPr>
            <a:normAutofit fontScale="92500" lnSpcReduction="10000"/>
          </a:bodyPr>
          <a:lstStyle/>
          <a:p>
            <a:pPr eaLnBrk="1" hangingPunct="1">
              <a:defRPr/>
            </a:pPr>
            <a:r>
              <a:rPr lang="en-GB" dirty="0"/>
              <a:t>Robinsons orange is 10% CHO concentration</a:t>
            </a:r>
          </a:p>
          <a:p>
            <a:pPr marL="0" indent="0" algn="ctr" eaLnBrk="1" hangingPunct="1">
              <a:buNone/>
              <a:defRPr/>
            </a:pPr>
            <a:r>
              <a:rPr lang="en-GB" dirty="0">
                <a:solidFill>
                  <a:srgbClr val="FF0000"/>
                </a:solidFill>
              </a:rPr>
              <a:t>(check it is not low calorie squash!)</a:t>
            </a:r>
          </a:p>
          <a:p>
            <a:pPr marL="0" indent="0" algn="ctr" eaLnBrk="1" hangingPunct="1">
              <a:buNone/>
              <a:defRPr/>
            </a:pPr>
            <a:endParaRPr lang="en-GB" dirty="0">
              <a:solidFill>
                <a:srgbClr val="FF0000"/>
              </a:solidFill>
            </a:endParaRPr>
          </a:p>
          <a:p>
            <a:pPr eaLnBrk="1" hangingPunct="1">
              <a:defRPr/>
            </a:pPr>
            <a:r>
              <a:rPr lang="en-GB" dirty="0"/>
              <a:t>Therefore 300 ml in 300ml of water is a 5% solution.</a:t>
            </a:r>
          </a:p>
          <a:p>
            <a:pPr eaLnBrk="1" hangingPunct="1">
              <a:defRPr/>
            </a:pPr>
            <a:endParaRPr lang="en-GB" dirty="0"/>
          </a:p>
          <a:p>
            <a:pPr eaLnBrk="1" hangingPunct="1">
              <a:defRPr/>
            </a:pPr>
            <a:r>
              <a:rPr lang="en-GB" dirty="0"/>
              <a:t>30 </a:t>
            </a:r>
            <a:r>
              <a:rPr lang="en-GB" dirty="0" err="1"/>
              <a:t>gms</a:t>
            </a:r>
            <a:r>
              <a:rPr lang="en-GB" dirty="0"/>
              <a:t> CHO or 126 Kcals</a:t>
            </a:r>
          </a:p>
          <a:p>
            <a:pPr eaLnBrk="1" hangingPunct="1">
              <a:defRPr/>
            </a:pPr>
            <a:endParaRPr lang="en-GB" dirty="0"/>
          </a:p>
          <a:p>
            <a:pPr marL="0" indent="0" algn="ctr" eaLnBrk="1" hangingPunct="1">
              <a:buFont typeface="Wingdings" pitchFamily="2" charset="2"/>
              <a:buNone/>
              <a:defRPr/>
            </a:pPr>
            <a:r>
              <a:rPr lang="en-GB" dirty="0">
                <a:solidFill>
                  <a:srgbClr val="00B050"/>
                </a:solidFill>
              </a:rPr>
              <a:t>Cost £1 for 2lts or 25p per 500ml.</a:t>
            </a:r>
          </a:p>
        </p:txBody>
      </p:sp>
    </p:spTree>
    <p:extLst>
      <p:ext uri="{BB962C8B-B14F-4D97-AF65-F5344CB8AC3E}">
        <p14:creationId xmlns:p14="http://schemas.microsoft.com/office/powerpoint/2010/main" val="1316158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1219</TotalTime>
  <Words>5056</Words>
  <Application>Microsoft Office PowerPoint</Application>
  <PresentationFormat>On-screen Show (4:3)</PresentationFormat>
  <Paragraphs>596</Paragraphs>
  <Slides>83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83</vt:i4>
      </vt:variant>
    </vt:vector>
  </HeadingPairs>
  <TitlesOfParts>
    <vt:vector size="88" baseType="lpstr">
      <vt:lpstr>arial</vt:lpstr>
      <vt:lpstr>arial</vt:lpstr>
      <vt:lpstr>Calibri</vt:lpstr>
      <vt:lpstr>Wingdings</vt:lpstr>
      <vt:lpstr>Office Theme</vt:lpstr>
      <vt:lpstr>Dietary Ergogenics</vt:lpstr>
      <vt:lpstr>Dietary Ergogenics</vt:lpstr>
      <vt:lpstr>The Healthy Diet for Athletes</vt:lpstr>
      <vt:lpstr>Carbohydrates and Exercise</vt:lpstr>
      <vt:lpstr>Carbohydrate Ingestion</vt:lpstr>
      <vt:lpstr>Glycogen loading / Supercompensation</vt:lpstr>
      <vt:lpstr>Glycogen loading / Supercompensation</vt:lpstr>
      <vt:lpstr>Glycogen loading / Supercompensation</vt:lpstr>
      <vt:lpstr>Pre-exercise Carbohydrates</vt:lpstr>
      <vt:lpstr>Pre-event Recommendations</vt:lpstr>
      <vt:lpstr>During exercise CHO Consumption</vt:lpstr>
      <vt:lpstr>Post-exercise CHO Intake</vt:lpstr>
      <vt:lpstr>Other Considerations for CHO’s</vt:lpstr>
      <vt:lpstr>Carbohydrate Rinsing</vt:lpstr>
      <vt:lpstr>Considerations </vt:lpstr>
      <vt:lpstr>Simple Carbohdrate Supplementation</vt:lpstr>
      <vt:lpstr>Protein Strategies</vt:lpstr>
      <vt:lpstr>To Gain or to Stabilise Muscle Mass</vt:lpstr>
      <vt:lpstr>Body Building.com Strategy!!!?</vt:lpstr>
      <vt:lpstr> Protein International Society of Sport Nutrition: Position Statement. </vt:lpstr>
      <vt:lpstr>Protein International Society of Sport Nutrition: Position Statement</vt:lpstr>
      <vt:lpstr>High Protein Diets</vt:lpstr>
      <vt:lpstr>Branch Chain Amino Acids</vt:lpstr>
      <vt:lpstr>Limited Protein in the diet</vt:lpstr>
      <vt:lpstr>Too much protein in the diet</vt:lpstr>
      <vt:lpstr>Too much protein in the diet</vt:lpstr>
      <vt:lpstr>Types of Protein Strategies</vt:lpstr>
      <vt:lpstr>Protein Supplements</vt:lpstr>
      <vt:lpstr>Negative Impact of protein prior to exercise</vt:lpstr>
      <vt:lpstr>Protein During Exercise</vt:lpstr>
      <vt:lpstr>Protein after exercise</vt:lpstr>
      <vt:lpstr>Protein supplementation</vt:lpstr>
      <vt:lpstr>Phillips, S (2004) Protein Requirements and Supplementation in Strength Sports. Nutrition, 20:689-695</vt:lpstr>
      <vt:lpstr> Tarnopolsky, M. (2004) Protein Requirements for Endurance Athletes. Nutrition, 20:662-668. </vt:lpstr>
      <vt:lpstr>  Schoenfels, B, Aragon, A &amp; Krieger, J (2013) The effect of protein timing on muscle strength and hypertrophy: a meta analysis. Journal of the International Society of Sports Nutrition, 10:53-65 </vt:lpstr>
      <vt:lpstr>Ketogenic Diets</vt:lpstr>
      <vt:lpstr>Ketogenic Diets &amp; Performance</vt:lpstr>
      <vt:lpstr>FAT and Fatty Acids</vt:lpstr>
      <vt:lpstr>Characteristics of Fat That Make It Preferential to CHO as a Fuel Substrate Reserve</vt:lpstr>
      <vt:lpstr>FFA Availability</vt:lpstr>
      <vt:lpstr>FFA Transport into Muscle</vt:lpstr>
      <vt:lpstr>Intramuscular Triglycerides (IMTG)</vt:lpstr>
      <vt:lpstr>Fat Oxidation and Intensity</vt:lpstr>
      <vt:lpstr>PowerPoint Presentation</vt:lpstr>
      <vt:lpstr>Fat Oxidation and Exercise Duration</vt:lpstr>
      <vt:lpstr>Why is Fat Oxidation Suppressed at Higher Exercise Intensities?</vt:lpstr>
      <vt:lpstr>Muscle Adaptations that Enhance Fat Use</vt:lpstr>
      <vt:lpstr>Systemic Adaptations Which Enhance Fat Use</vt:lpstr>
      <vt:lpstr>Fat Supplementation During Exercise</vt:lpstr>
      <vt:lpstr>Short-Term Dietary Fat Supplementation Before Exercise</vt:lpstr>
      <vt:lpstr>Long-Term High-Fat Diet and Exercise Tolerance</vt:lpstr>
      <vt:lpstr>Combined Fat and CHO Loading</vt:lpstr>
      <vt:lpstr>Strategies to improve Fat Usage</vt:lpstr>
      <vt:lpstr>Recommendations for athletes</vt:lpstr>
      <vt:lpstr>Fat Intake During Recovery</vt:lpstr>
      <vt:lpstr>Water, Hydration and Dehydration</vt:lpstr>
      <vt:lpstr>Water</vt:lpstr>
      <vt:lpstr>Compartmentalisation of Water</vt:lpstr>
      <vt:lpstr>Usage of water in the Body</vt:lpstr>
      <vt:lpstr>Sweating</vt:lpstr>
      <vt:lpstr>Hydration and Rehydration</vt:lpstr>
      <vt:lpstr>Electrolyte loss</vt:lpstr>
      <vt:lpstr>Symptoms of Dehydration</vt:lpstr>
      <vt:lpstr>Effects on Performance</vt:lpstr>
      <vt:lpstr>Effects of Performance</vt:lpstr>
      <vt:lpstr>Fluid loss during exercise</vt:lpstr>
      <vt:lpstr>Rehydration</vt:lpstr>
      <vt:lpstr>American College of Sport Medicine Recommendations</vt:lpstr>
      <vt:lpstr>American College of Sport Medicine Recommendations</vt:lpstr>
      <vt:lpstr>American College of Sport Medicine Recommendations</vt:lpstr>
      <vt:lpstr>American College of Sport Medicine Recommendations</vt:lpstr>
      <vt:lpstr>American College of Sport Medicine Recommendations</vt:lpstr>
      <vt:lpstr>American College of Sport Medicine Recommendations</vt:lpstr>
      <vt:lpstr>Hydration and Endurance events</vt:lpstr>
      <vt:lpstr>Required Fluid Replacement</vt:lpstr>
      <vt:lpstr>Monitoring Hydration</vt:lpstr>
      <vt:lpstr>PowerPoint Presentation</vt:lpstr>
      <vt:lpstr>Weight</vt:lpstr>
      <vt:lpstr>Sports Drinks</vt:lpstr>
      <vt:lpstr>CHO Replenishment</vt:lpstr>
      <vt:lpstr>Fluid drinks</vt:lpstr>
      <vt:lpstr>Making you own drink</vt:lpstr>
      <vt:lpstr>Making your own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Nutritional Ergogenics</dc:title>
  <dc:creator>Administrator</dc:creator>
  <cp:lastModifiedBy>David Gardner</cp:lastModifiedBy>
  <cp:revision>36</cp:revision>
  <dcterms:created xsi:type="dcterms:W3CDTF">2017-10-24T18:46:57Z</dcterms:created>
  <dcterms:modified xsi:type="dcterms:W3CDTF">2022-10-18T10:42:59Z</dcterms:modified>
</cp:coreProperties>
</file>