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7" r:id="rId2"/>
    <p:sldId id="258" r:id="rId3"/>
    <p:sldId id="259" r:id="rId4"/>
    <p:sldId id="260" r:id="rId5"/>
    <p:sldId id="262" r:id="rId6"/>
    <p:sldId id="280" r:id="rId7"/>
    <p:sldId id="264" r:id="rId8"/>
    <p:sldId id="265" r:id="rId9"/>
    <p:sldId id="266" r:id="rId10"/>
    <p:sldId id="281" r:id="rId11"/>
    <p:sldId id="270" r:id="rId12"/>
    <p:sldId id="272" r:id="rId13"/>
    <p:sldId id="273" r:id="rId14"/>
    <p:sldId id="27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3" d="100"/>
          <a:sy n="113" d="100"/>
        </p:scale>
        <p:origin x="47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267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179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867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98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840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58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60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142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173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448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17014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3061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14290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0480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4602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473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60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r1W6QVsIaUA" TargetMode="External"/><Relationship Id="rId2" Type="http://schemas.openxmlformats.org/officeDocument/2006/relationships/hyperlink" Target="https://youtu.be/z-rDTEnOIu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swales.gov.wales/Catalogue/Community-Safety-and-Social-Inclusion/Welsh-Index-of-Multiple-Deprivation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-rDTEnOIu8" TargetMode="External"/><Relationship Id="rId2" Type="http://schemas.openxmlformats.org/officeDocument/2006/relationships/hyperlink" Target="http://communityarchitectsnetwork.info/opensources-media.ph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u.ac.uk/centre-regional-economic-social-research/publications/community-mapping-and-tension-monitoring" TargetMode="External"/><Relationship Id="rId4" Type="http://schemas.openxmlformats.org/officeDocument/2006/relationships/hyperlink" Target="https://web-s-ebscohost-com.ezproxy.uwtsd.ac.uk/ehost/pdfviewer/pdfviewer?vid=0&amp;sid=d4604556-4a50-4d75-8734-083074bb20d3%40red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 txBox="1">
            <a:spLocks/>
          </p:cNvSpPr>
          <p:nvPr/>
        </p:nvSpPr>
        <p:spPr>
          <a:xfrm>
            <a:off x="1775520" y="4365105"/>
            <a:ext cx="8640960" cy="648072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3600" b="1" dirty="0"/>
          </a:p>
        </p:txBody>
      </p:sp>
      <p:sp>
        <p:nvSpPr>
          <p:cNvPr id="9" name="Subtitle 6"/>
          <p:cNvSpPr txBox="1">
            <a:spLocks/>
          </p:cNvSpPr>
          <p:nvPr/>
        </p:nvSpPr>
        <p:spPr>
          <a:xfrm>
            <a:off x="3683732" y="5157191"/>
            <a:ext cx="6480720" cy="57606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8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724" y="945620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7888" y="297684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36360" y="367881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22077" y="3010062"/>
            <a:ext cx="1781175" cy="2562225"/>
          </a:xfrm>
          <a:prstGeom prst="rect">
            <a:avLst/>
          </a:prstGeom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221CCC02-5D0C-2D2F-A249-7D60CA3578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>
            <a:normAutofit/>
          </a:bodyPr>
          <a:lstStyle/>
          <a:p>
            <a:r>
              <a:rPr lang="en-GB"/>
              <a:t>Theme 7: </a:t>
            </a:r>
            <a:br>
              <a:rPr lang="en-GB" dirty="0"/>
            </a:br>
            <a:r>
              <a:rPr lang="en-GB" dirty="0"/>
              <a:t>Community Profiling</a:t>
            </a:r>
          </a:p>
        </p:txBody>
      </p:sp>
      <p:sp>
        <p:nvSpPr>
          <p:cNvPr id="16" name="Subtitle 15">
            <a:extLst>
              <a:ext uri="{FF2B5EF4-FFF2-40B4-BE49-F238E27FC236}">
                <a16:creationId xmlns:a16="http://schemas.microsoft.com/office/drawing/2014/main" id="{4101C0E3-FDF9-29D1-5C26-A29BB933B9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/>
          <a:lstStyle/>
          <a:p>
            <a:r>
              <a:rPr lang="en-US"/>
              <a:t>ECSO6001</a:t>
            </a:r>
            <a:r>
              <a:rPr lang="en-US" dirty="0"/>
              <a:t>: Sustainable Communities &amp; Global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dirty="0"/>
              <a:t>What is a Community Profile?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US" dirty="0"/>
              <a:t>A Community Profile  can be defined as follows:</a:t>
            </a:r>
          </a:p>
          <a:p>
            <a:pPr lvl="1"/>
            <a:r>
              <a:rPr lang="en-US" dirty="0"/>
              <a:t>A comprehensive description of the needs of a population </a:t>
            </a:r>
          </a:p>
          <a:p>
            <a:pPr lvl="1"/>
            <a:r>
              <a:rPr lang="en-US" dirty="0"/>
              <a:t>that is defined, or defines itself, as a community,</a:t>
            </a:r>
          </a:p>
          <a:p>
            <a:pPr lvl="1"/>
            <a:r>
              <a:rPr lang="en-US" dirty="0"/>
              <a:t>and the resources that exist within that community, </a:t>
            </a:r>
          </a:p>
          <a:p>
            <a:pPr lvl="1"/>
            <a:r>
              <a:rPr lang="en-US" dirty="0"/>
              <a:t>carried out with the active involvement of the community itself, </a:t>
            </a:r>
          </a:p>
          <a:p>
            <a:pPr lvl="1"/>
            <a:r>
              <a:rPr lang="en-US" dirty="0"/>
              <a:t>for the purpose of developing an action plan or other means of </a:t>
            </a:r>
          </a:p>
          <a:p>
            <a:pPr lvl="1"/>
            <a:r>
              <a:rPr lang="en-US" dirty="0"/>
              <a:t>improving the quality of life of the community.</a:t>
            </a:r>
          </a:p>
          <a:p>
            <a:pPr marL="914400" lvl="2" indent="0" algn="r">
              <a:buNone/>
            </a:pPr>
            <a:r>
              <a:rPr lang="en-GB" dirty="0"/>
              <a:t>(</a:t>
            </a:r>
            <a:r>
              <a:rPr lang="en-US" dirty="0"/>
              <a:t>Hawtin &amp; Percy-Smith, 2007).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76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Community Profiles:</a:t>
            </a:r>
            <a:br>
              <a:rPr lang="en-GB" dirty="0"/>
            </a:br>
            <a:r>
              <a:rPr lang="en-GB" dirty="0"/>
              <a:t>Assessing Needs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Assessing local need and profiling the local community is the </a:t>
            </a:r>
          </a:p>
          <a:p>
            <a:pPr lvl="1"/>
            <a:r>
              <a:rPr lang="en-US" dirty="0"/>
              <a:t>first step towards developing </a:t>
            </a:r>
          </a:p>
          <a:p>
            <a:pPr lvl="1"/>
            <a:r>
              <a:rPr lang="en-US" dirty="0"/>
              <a:t>a local plan to identify:</a:t>
            </a:r>
          </a:p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F931D01-AD58-6D26-F81B-B67A3C09A4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needs</a:t>
            </a:r>
          </a:p>
          <a:p>
            <a:r>
              <a:rPr lang="en-US" dirty="0"/>
              <a:t>gaps in provision </a:t>
            </a:r>
          </a:p>
          <a:p>
            <a:pPr lvl="1"/>
            <a:r>
              <a:rPr lang="en-US" dirty="0"/>
              <a:t>e.g. health, </a:t>
            </a:r>
          </a:p>
          <a:p>
            <a:pPr lvl="1"/>
            <a:r>
              <a:rPr lang="en-US" dirty="0"/>
              <a:t>environment, </a:t>
            </a:r>
          </a:p>
          <a:p>
            <a:pPr lvl="1"/>
            <a:r>
              <a:rPr lang="en-US" dirty="0"/>
              <a:t>economic, </a:t>
            </a:r>
          </a:p>
          <a:p>
            <a:pPr lvl="1"/>
            <a:r>
              <a:rPr lang="en-US" dirty="0"/>
              <a:t>facilities for young / old…….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448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Community Profiles:</a:t>
            </a:r>
            <a:br>
              <a:rPr lang="en-GB" dirty="0"/>
            </a:br>
            <a:r>
              <a:rPr lang="en-GB" dirty="0"/>
              <a:t>Assessing Needs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tool used by a number of professions to help plan or address issues within an area….</a:t>
            </a:r>
          </a:p>
          <a:p>
            <a:pPr lvl="1"/>
            <a:r>
              <a:rPr lang="en-GB" dirty="0"/>
              <a:t>Not just for professionals…</a:t>
            </a:r>
          </a:p>
          <a:p>
            <a:pPr lvl="1"/>
            <a:r>
              <a:rPr lang="en-GB" dirty="0"/>
              <a:t>increasingly community needs assessment are community member led and instigated </a:t>
            </a:r>
          </a:p>
          <a:p>
            <a:pPr lvl="1"/>
            <a:r>
              <a:rPr lang="en-GB" dirty="0"/>
              <a:t>so as to ensure any strategy for that community is informed from </a:t>
            </a:r>
          </a:p>
          <a:p>
            <a:pPr lvl="1"/>
            <a:r>
              <a:rPr lang="en-GB" dirty="0"/>
              <a:t>the “lived reality of that community or groups within that community”</a:t>
            </a:r>
          </a:p>
          <a:p>
            <a:pPr lvl="1"/>
            <a:endParaRPr lang="en-GB" dirty="0"/>
          </a:p>
          <a:p>
            <a:pPr lvl="1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A83ED4-131E-7186-F566-CDD3E253C0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Communities are not simply homogeneous, </a:t>
            </a:r>
          </a:p>
          <a:p>
            <a:pPr lvl="1"/>
            <a:r>
              <a:rPr lang="en-US" dirty="0"/>
              <a:t>but consist of a range of </a:t>
            </a:r>
          </a:p>
          <a:p>
            <a:pPr lvl="1"/>
            <a:r>
              <a:rPr lang="en-US" dirty="0"/>
              <a:t>social and cultural groups.</a:t>
            </a:r>
          </a:p>
          <a:p>
            <a:r>
              <a:rPr lang="en-US" dirty="0"/>
              <a:t>People’s </a:t>
            </a:r>
          </a:p>
          <a:p>
            <a:pPr lvl="1"/>
            <a:r>
              <a:rPr lang="en-US" dirty="0"/>
              <a:t>thoughts, </a:t>
            </a:r>
          </a:p>
          <a:p>
            <a:pPr lvl="1"/>
            <a:r>
              <a:rPr lang="en-US" dirty="0"/>
              <a:t>ideas, </a:t>
            </a:r>
          </a:p>
          <a:p>
            <a:pPr lvl="1"/>
            <a:r>
              <a:rPr lang="en-US" dirty="0"/>
              <a:t>perceptions </a:t>
            </a:r>
          </a:p>
          <a:p>
            <a:pPr lvl="1"/>
            <a:r>
              <a:rPr lang="en-US" dirty="0"/>
              <a:t>and needs </a:t>
            </a:r>
          </a:p>
          <a:p>
            <a:pPr lvl="1"/>
            <a:r>
              <a:rPr lang="en-US" dirty="0"/>
              <a:t>may therefore differ.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73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Community:</a:t>
            </a:r>
            <a:br>
              <a:rPr lang="en-GB" dirty="0"/>
            </a:br>
            <a:r>
              <a:rPr lang="en-GB" dirty="0"/>
              <a:t>Definitions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group of people who live or work in </a:t>
            </a:r>
          </a:p>
          <a:p>
            <a:pPr lvl="1"/>
            <a:r>
              <a:rPr lang="en-US" dirty="0"/>
              <a:t>the same geographical location, </a:t>
            </a:r>
          </a:p>
          <a:p>
            <a:pPr lvl="1"/>
            <a:r>
              <a:rPr lang="en-US" dirty="0"/>
              <a:t>for example a housing estate, </a:t>
            </a:r>
          </a:p>
          <a:p>
            <a:pPr lvl="1"/>
            <a:r>
              <a:rPr lang="en-US" dirty="0"/>
              <a:t>village </a:t>
            </a:r>
          </a:p>
          <a:p>
            <a:pPr lvl="1"/>
            <a:r>
              <a:rPr lang="en-US" dirty="0"/>
              <a:t>or neighborhood.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420DB44-BC8F-2469-A48B-5436DDC38A9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an administrative area or district</a:t>
            </a:r>
          </a:p>
          <a:p>
            <a:r>
              <a:rPr lang="en-US" dirty="0"/>
              <a:t>a group of people with </a:t>
            </a:r>
          </a:p>
          <a:p>
            <a:pPr lvl="1"/>
            <a:r>
              <a:rPr lang="en-US" dirty="0"/>
              <a:t>a shared or common interest </a:t>
            </a:r>
          </a:p>
          <a:p>
            <a:pPr lvl="1"/>
            <a:r>
              <a:rPr lang="en-US" dirty="0"/>
              <a:t>or set of characteristics </a:t>
            </a:r>
          </a:p>
          <a:p>
            <a:pPr lvl="2"/>
            <a:r>
              <a:rPr lang="en-US" dirty="0"/>
              <a:t>e.g. we talk of the LGBT community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697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423592" y="306222"/>
            <a:ext cx="8912225" cy="1281112"/>
          </a:xfrm>
        </p:spPr>
        <p:txBody>
          <a:bodyPr>
            <a:normAutofit/>
          </a:bodyPr>
          <a:lstStyle/>
          <a:p>
            <a:r>
              <a:rPr lang="en-GB" dirty="0"/>
              <a:t>‘Our’ Community:</a:t>
            </a:r>
            <a:br>
              <a:rPr lang="en-GB" dirty="0"/>
            </a:br>
            <a:r>
              <a:rPr lang="en-GB" dirty="0"/>
              <a:t>Assessing Your Community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6F25146-0A83-AC05-AEDF-AEB7A54C0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Community Profiles (Jamaican Information Service, 2012)</a:t>
            </a:r>
          </a:p>
          <a:p>
            <a:pPr lvl="1"/>
            <a:r>
              <a:rPr lang="en-GB" dirty="0">
                <a:hlinkClick r:id="rId2"/>
              </a:rPr>
              <a:t>Community Profiles in Action Jamacia</a:t>
            </a:r>
            <a:endParaRPr lang="en-GB" dirty="0"/>
          </a:p>
          <a:p>
            <a:r>
              <a:rPr lang="en-GB" dirty="0"/>
              <a:t>Community Mapping</a:t>
            </a:r>
          </a:p>
          <a:p>
            <a:pPr lvl="1"/>
            <a:r>
              <a:rPr lang="en-GB" dirty="0">
                <a:hlinkClick r:id="rId3"/>
              </a:rPr>
              <a:t>https://youtu.be/r1W6QVsIaUA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106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 dirty="0"/>
              <a:t>‘Our’ Community:</a:t>
            </a:r>
            <a:br>
              <a:rPr lang="en-GB" dirty="0"/>
            </a:br>
            <a:r>
              <a:rPr lang="en-GB" dirty="0"/>
              <a:t>Social Research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r>
              <a:rPr lang="en-US" dirty="0"/>
              <a:t>Community profiling uses social research </a:t>
            </a:r>
          </a:p>
          <a:p>
            <a:pPr lvl="1"/>
            <a:r>
              <a:rPr lang="en-US" dirty="0"/>
              <a:t>in a community primarily </a:t>
            </a:r>
          </a:p>
          <a:p>
            <a:pPr lvl="1"/>
            <a:r>
              <a:rPr lang="en-US" dirty="0"/>
              <a:t>in order to listen to the voice of (often) </a:t>
            </a:r>
            <a:r>
              <a:rPr lang="en-US" dirty="0" err="1"/>
              <a:t>marginalised</a:t>
            </a:r>
            <a:r>
              <a:rPr lang="en-US" dirty="0"/>
              <a:t> people </a:t>
            </a:r>
          </a:p>
          <a:p>
            <a:pPr lvl="1"/>
            <a:r>
              <a:rPr lang="en-US" dirty="0"/>
              <a:t>and then to feed that voice into an assessment of their collective needs</a:t>
            </a:r>
          </a:p>
          <a:p>
            <a:pPr lvl="1"/>
            <a:r>
              <a:rPr lang="en-US" dirty="0"/>
              <a:t>with a view to creating what Moran and Butler (2001, p. 60) refer to as a </a:t>
            </a:r>
          </a:p>
          <a:p>
            <a:pPr lvl="1"/>
            <a:r>
              <a:rPr lang="en-US" dirty="0"/>
              <a:t>‘living health profile’. This could be translated in to a living sustainability profile”….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44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‘Our’ Community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community profile should be comprehensive in coverage</a:t>
            </a:r>
          </a:p>
          <a:p>
            <a:pPr lvl="1"/>
            <a:r>
              <a:rPr lang="en-US" dirty="0"/>
              <a:t>Rather than look at individual aspects of a community in isolation…</a:t>
            </a:r>
          </a:p>
          <a:p>
            <a:pPr lvl="1"/>
            <a:r>
              <a:rPr lang="en-US" dirty="0"/>
              <a:t>how different aspects of the life of the community are interrelated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67BFA45-E8CF-0D48-E9FE-1AA3F2E820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is also the principle behind the </a:t>
            </a:r>
          </a:p>
          <a:p>
            <a:pPr lvl="1"/>
            <a:r>
              <a:rPr lang="en-GB" dirty="0"/>
              <a:t>Wales Index of Multiple Deprivation (</a:t>
            </a:r>
            <a:r>
              <a:rPr lang="en-GB" dirty="0" err="1"/>
              <a:t>WIMD</a:t>
            </a:r>
            <a:r>
              <a:rPr lang="en-GB" dirty="0"/>
              <a:t>)</a:t>
            </a:r>
          </a:p>
          <a:p>
            <a:pPr lvl="1"/>
            <a:r>
              <a:rPr lang="en-GB" dirty="0">
                <a:hlinkClick r:id="rId2"/>
              </a:rPr>
              <a:t>Welsh Index of Multiple Deprivation (</a:t>
            </a:r>
            <a:r>
              <a:rPr lang="en-GB" dirty="0" err="1">
                <a:hlinkClick r:id="rId2"/>
              </a:rPr>
              <a:t>gov.wales</a:t>
            </a:r>
            <a:r>
              <a:rPr lang="en-GB" dirty="0">
                <a:hlinkClick r:id="rId2"/>
              </a:rPr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74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Communities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1. The area as a place to live</a:t>
            </a:r>
          </a:p>
          <a:p>
            <a:pPr lvl="1"/>
            <a:r>
              <a:rPr lang="en-US" dirty="0"/>
              <a:t>the quality of the physical environment and people’s attitudes to living there; </a:t>
            </a:r>
          </a:p>
          <a:p>
            <a:pPr lvl="1"/>
            <a:r>
              <a:rPr lang="en-US" dirty="0"/>
              <a:t>the extent to which needs are matched with resources; and,</a:t>
            </a:r>
          </a:p>
          <a:p>
            <a:pPr lvl="1"/>
            <a:r>
              <a:rPr lang="en-US" dirty="0"/>
              <a:t>the extent to which local facilities meet people’s goals and aspirations;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03E90F88-D4D6-F2A8-E45A-BA54102EBA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2. the area as a social community </a:t>
            </a:r>
          </a:p>
          <a:p>
            <a:pPr lvl="1"/>
            <a:r>
              <a:rPr lang="en-US" dirty="0"/>
              <a:t>residents’ involvement in the social life of the community;</a:t>
            </a:r>
          </a:p>
          <a:p>
            <a:pPr lvl="1"/>
            <a:r>
              <a:rPr lang="en-US" dirty="0"/>
              <a:t>the extent to which the community is supportive; </a:t>
            </a:r>
          </a:p>
          <a:p>
            <a:pPr lvl="1"/>
            <a:r>
              <a:rPr lang="en-US" dirty="0"/>
              <a:t>formal and informal networks within the community;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86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A0E15-4F92-3F4D-A039-D9A7147C5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AA379-54F8-CE96-D622-F8FB709F1A9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3. the area as an economic community </a:t>
            </a:r>
          </a:p>
          <a:p>
            <a:pPr lvl="1"/>
            <a:r>
              <a:rPr lang="en-US" dirty="0"/>
              <a:t>income levels and employment prospects of local residents;</a:t>
            </a:r>
          </a:p>
          <a:p>
            <a:pPr lvl="1"/>
            <a:r>
              <a:rPr lang="en-US" dirty="0"/>
              <a:t>travel to work data (both inwards and outwards)</a:t>
            </a:r>
          </a:p>
          <a:p>
            <a:pPr lvl="1"/>
            <a:r>
              <a:rPr lang="en-US" dirty="0"/>
              <a:t>prosperity and viability of local shops;</a:t>
            </a:r>
          </a:p>
          <a:p>
            <a:pPr lvl="1"/>
            <a:r>
              <a:rPr lang="en-US" dirty="0"/>
              <a:t>prosperity and viability of major employers</a:t>
            </a:r>
          </a:p>
          <a:p>
            <a:pPr lvl="1"/>
            <a:endParaRPr lang="en-US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8F64D04-021A-5C80-9746-F83D1F5AA1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4. the area as a political community</a:t>
            </a:r>
          </a:p>
          <a:p>
            <a:pPr lvl="1"/>
            <a:r>
              <a:rPr lang="en-US" dirty="0"/>
              <a:t>systems and structures of political representation and local area management; </a:t>
            </a:r>
          </a:p>
          <a:p>
            <a:pPr lvl="1"/>
            <a:r>
              <a:rPr lang="en-US" dirty="0"/>
              <a:t>the extent to which local people can influence decisions that affect them; </a:t>
            </a:r>
          </a:p>
          <a:p>
            <a:pPr lvl="1"/>
            <a:r>
              <a:rPr lang="en-US" dirty="0"/>
              <a:t>the degree of involvement in local decision making; </a:t>
            </a:r>
          </a:p>
          <a:p>
            <a:pPr lvl="1"/>
            <a:r>
              <a:rPr lang="en-US" dirty="0"/>
              <a:t>participation in community organizations;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419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Sustainable Communities</a:t>
            </a: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5. the area as a personal space </a:t>
            </a:r>
          </a:p>
          <a:p>
            <a:pPr lvl="1"/>
            <a:r>
              <a:rPr lang="en-US" dirty="0"/>
              <a:t>the degree of attachment that people have to the local area;</a:t>
            </a:r>
          </a:p>
          <a:p>
            <a:pPr lvl="1"/>
            <a:r>
              <a:rPr lang="en-US" dirty="0"/>
              <a:t>memories and life experiences of local people;</a:t>
            </a:r>
          </a:p>
          <a:p>
            <a:pPr lvl="1"/>
            <a:r>
              <a:rPr lang="en-US" dirty="0"/>
              <a:t>the amount of leisure time that people spend in their local area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8E275A0-40E9-AF85-6B88-E182FD05ED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6. the area as part of its city/town/region</a:t>
            </a:r>
          </a:p>
          <a:p>
            <a:pPr lvl="1"/>
            <a:r>
              <a:rPr lang="en-US" dirty="0"/>
              <a:t>infrastructural, economic and social linkages between the local area and the city or district of which it is a part; </a:t>
            </a:r>
          </a:p>
          <a:p>
            <a:pPr lvl="1"/>
            <a:r>
              <a:rPr lang="en-US" dirty="0"/>
              <a:t>The specific local identity that differentiates the community from the rest of the area/district.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7897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 dirty="0"/>
              <a:t>Neighbourhood Appraisal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r>
              <a:rPr lang="en-GB" dirty="0"/>
              <a:t>Neighbourhood appraisal is another term akin to a community profile : </a:t>
            </a:r>
          </a:p>
          <a:p>
            <a:pPr lvl="1"/>
            <a:r>
              <a:rPr lang="en-GB" dirty="0"/>
              <a:t>Is a systematic review of the </a:t>
            </a:r>
          </a:p>
          <a:p>
            <a:pPr lvl="2"/>
            <a:r>
              <a:rPr lang="en-GB" dirty="0"/>
              <a:t>attributes,</a:t>
            </a:r>
          </a:p>
          <a:p>
            <a:pPr lvl="2"/>
            <a:r>
              <a:rPr lang="en-GB" dirty="0"/>
              <a:t>problems </a:t>
            </a:r>
          </a:p>
          <a:p>
            <a:pPr lvl="2"/>
            <a:r>
              <a:rPr lang="en-GB" dirty="0"/>
              <a:t>and potential of an area…</a:t>
            </a:r>
          </a:p>
          <a:p>
            <a:r>
              <a:rPr lang="en-GB" dirty="0"/>
              <a:t>Detailed information on </a:t>
            </a:r>
          </a:p>
          <a:p>
            <a:pPr lvl="1"/>
            <a:r>
              <a:rPr lang="en-GB" dirty="0"/>
              <a:t>every issue is not so important </a:t>
            </a:r>
          </a:p>
          <a:p>
            <a:pPr lvl="1"/>
            <a:r>
              <a:rPr lang="en-GB" dirty="0"/>
              <a:t>It is the awareness of the sustainability agenda that is the central focus…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188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Profile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The aim of the community profile must be to </a:t>
            </a:r>
          </a:p>
          <a:p>
            <a:pPr lvl="1"/>
            <a:r>
              <a:rPr lang="en-US" dirty="0"/>
              <a:t>act as a catalyst for the improvement of the quality of life </a:t>
            </a:r>
          </a:p>
          <a:p>
            <a:pPr lvl="1"/>
            <a:r>
              <a:rPr lang="en-US" dirty="0"/>
              <a:t>of members of that community</a:t>
            </a:r>
          </a:p>
          <a:p>
            <a:r>
              <a:rPr lang="en-US" dirty="0"/>
              <a:t>It should recognize</a:t>
            </a:r>
          </a:p>
          <a:p>
            <a:pPr lvl="1"/>
            <a:r>
              <a:rPr lang="en-US" dirty="0"/>
              <a:t>strengths, </a:t>
            </a:r>
          </a:p>
          <a:p>
            <a:pPr lvl="1"/>
            <a:r>
              <a:rPr lang="en-US" dirty="0"/>
              <a:t>needs </a:t>
            </a:r>
          </a:p>
          <a:p>
            <a:pPr lvl="1"/>
            <a:r>
              <a:rPr lang="en-US" dirty="0"/>
              <a:t>and areas for conflict or tension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E2F7FE-E4B6-A19C-0D38-56DA172297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Essentially a community profile is a piece of social research….</a:t>
            </a:r>
          </a:p>
          <a:p>
            <a:r>
              <a:rPr lang="en-GB" dirty="0"/>
              <a:t>The Welsh Government document ‘Community Profiling and Tension Mapping’ outlines three elements of the process.</a:t>
            </a:r>
          </a:p>
          <a:p>
            <a:pPr lvl="1"/>
            <a:r>
              <a:rPr lang="en-GB" dirty="0"/>
              <a:t>Community mapping and profiling</a:t>
            </a:r>
          </a:p>
          <a:p>
            <a:pPr lvl="1"/>
            <a:r>
              <a:rPr lang="en-GB" dirty="0"/>
              <a:t>Tracking cohesion</a:t>
            </a:r>
          </a:p>
          <a:p>
            <a:pPr lvl="1"/>
            <a:r>
              <a:rPr lang="en-GB" dirty="0"/>
              <a:t>Monitoring tensions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928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dirty="0"/>
              <a:t>References List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A879C2-F8E4-5059-6C8E-C4FA7F0EA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/>
              <a:t>Community Architects Network (2013) </a:t>
            </a:r>
            <a:r>
              <a:rPr lang="en-GB" sz="1800" i="1" dirty="0"/>
              <a:t>Community Mapping </a:t>
            </a:r>
            <a:r>
              <a:rPr lang="en-GB" sz="1800" dirty="0"/>
              <a:t>Available at </a:t>
            </a:r>
            <a:r>
              <a:rPr lang="en-GB" sz="1800" dirty="0">
                <a:hlinkClick r:id="rId2"/>
              </a:rPr>
              <a:t>http://communityarchitectsnetwork.info/opensources-media.php</a:t>
            </a:r>
            <a:r>
              <a:rPr lang="en-GB" sz="1800" dirty="0"/>
              <a:t>  [Accessed 22/09/2022]</a:t>
            </a:r>
          </a:p>
          <a:p>
            <a:r>
              <a:rPr lang="en-GB" sz="1800" dirty="0"/>
              <a:t>Hawtin, M. &amp; Percy-Smith, J. (2007) </a:t>
            </a:r>
            <a:r>
              <a:rPr lang="en-GB" sz="1800" i="1" dirty="0"/>
              <a:t>Community Profiling: A Practical Guide to Auditing Social Needs</a:t>
            </a:r>
            <a:r>
              <a:rPr lang="en-GB" sz="1800" dirty="0"/>
              <a:t> Open University Press</a:t>
            </a:r>
          </a:p>
          <a:p>
            <a:r>
              <a:rPr lang="en-GB" sz="1800" dirty="0"/>
              <a:t>Jamaican Information Service (2012) Community Profiles Available at: </a:t>
            </a:r>
            <a:r>
              <a:rPr lang="en-GB" sz="1800" dirty="0">
                <a:hlinkClick r:id="rId3"/>
              </a:rPr>
              <a:t>https://www.youtube.com/watch?v=z-rDTEnOIu8</a:t>
            </a:r>
            <a:r>
              <a:rPr lang="en-GB" sz="1800" dirty="0"/>
              <a:t> [Accessed 22/09/2022]</a:t>
            </a:r>
          </a:p>
          <a:p>
            <a:r>
              <a:rPr lang="en-GB" sz="1800" dirty="0"/>
              <a:t>Moran, R.A. and Butler, D.S. (2001) ‘Whose health profile?’, </a:t>
            </a:r>
            <a:r>
              <a:rPr lang="en-GB" sz="1800" i="1" dirty="0"/>
              <a:t>Critical Public Health</a:t>
            </a:r>
            <a:r>
              <a:rPr lang="en-GB" sz="1800" dirty="0"/>
              <a:t>, vol. 11, no. 1, pp 59–74. Available at: </a:t>
            </a:r>
            <a:r>
              <a:rPr lang="en-GB" sz="1800" dirty="0">
                <a:hlinkClick r:id="rId4"/>
              </a:rPr>
              <a:t>https://web-s-ebscohost-com.ezproxy.uwtsd.ac.uk/ehost/pdfviewer/pdfviewer?vid=0&amp;sid=d4604556-4a50-4d75-8734-083074bb20d3%40redis</a:t>
            </a:r>
            <a:r>
              <a:rPr lang="en-GB" sz="1800" dirty="0"/>
              <a:t> [Accessed 22/09/2022]</a:t>
            </a:r>
          </a:p>
          <a:p>
            <a:r>
              <a:rPr lang="en-GB" sz="1800" dirty="0"/>
              <a:t>Welsh Government (2011) </a:t>
            </a:r>
            <a:r>
              <a:rPr lang="en-GB" sz="1800" i="1" dirty="0"/>
              <a:t>Community Mapping and Tension Monitoring: A practical guide and sourcebook of information and ideas for Welsh local authorities and their partners</a:t>
            </a:r>
            <a:r>
              <a:rPr lang="en-GB" sz="1800" dirty="0"/>
              <a:t> Cardiff: Welsh Government Available at </a:t>
            </a:r>
            <a:r>
              <a:rPr lang="en-GB" sz="1800" dirty="0">
                <a:hlinkClick r:id="rId5"/>
              </a:rPr>
              <a:t>https://www.shu.ac.uk/centre-regional-economic-social-research/publications/community-mapping-and-tension-monitoring</a:t>
            </a:r>
            <a:r>
              <a:rPr lang="en-GB" sz="1800" dirty="0"/>
              <a:t>  [[Accessed 22/09/2022]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24442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1057</Words>
  <Application>Microsoft Office PowerPoint</Application>
  <PresentationFormat>Widescreen</PresentationFormat>
  <Paragraphs>125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Wisp</vt:lpstr>
      <vt:lpstr>Theme 7:  Community Profiling</vt:lpstr>
      <vt:lpstr>What is a Community Profile? </vt:lpstr>
      <vt:lpstr>Community Profiles: Assessing Needs </vt:lpstr>
      <vt:lpstr>Community Profiles: Assessing Needs </vt:lpstr>
      <vt:lpstr>Community: Definitions</vt:lpstr>
      <vt:lpstr>‘Our’ Community: Assessing Your Community</vt:lpstr>
      <vt:lpstr>‘Our’ Community: Social Research </vt:lpstr>
      <vt:lpstr>‘Our’ Community</vt:lpstr>
      <vt:lpstr>Sustainable Communities</vt:lpstr>
      <vt:lpstr>Sustainable Communities</vt:lpstr>
      <vt:lpstr>Sustainable Communities </vt:lpstr>
      <vt:lpstr>Neighbourhood Appraisal </vt:lpstr>
      <vt:lpstr>Community Profile </vt:lpstr>
      <vt:lpstr>References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Dr Caroline Lohmann-Hancock (Associate Professor)</cp:lastModifiedBy>
  <cp:revision>26</cp:revision>
  <dcterms:created xsi:type="dcterms:W3CDTF">2016-11-21T15:26:30Z</dcterms:created>
  <dcterms:modified xsi:type="dcterms:W3CDTF">2024-01-10T12:01:32Z</dcterms:modified>
</cp:coreProperties>
</file>