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C97B5A-A75A-4598-953F-0A29C872FEA2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02C65A-BFC3-4C22-9452-2BF6F2A4224C}">
      <dgm:prSet/>
      <dgm:spPr/>
      <dgm:t>
        <a:bodyPr/>
        <a:lstStyle/>
        <a:p>
          <a:r>
            <a:rPr lang="en-GB"/>
            <a:t>​</a:t>
          </a:r>
          <a:r>
            <a:rPr lang="en-GB" b="1"/>
            <a:t>Shift to Proactive Care:</a:t>
          </a:r>
          <a:r>
            <a:rPr lang="en-GB"/>
            <a:t> Objective, real-time data for earlier intervention.</a:t>
          </a:r>
          <a:endParaRPr lang="en-US"/>
        </a:p>
      </dgm:t>
    </dgm:pt>
    <dgm:pt modelId="{9E3CFEE0-9404-49CE-96C0-FD3BD8A6ED23}" type="parTrans" cxnId="{3A438865-84A7-4150-9DDD-524DC3B86994}">
      <dgm:prSet/>
      <dgm:spPr/>
      <dgm:t>
        <a:bodyPr/>
        <a:lstStyle/>
        <a:p>
          <a:endParaRPr lang="en-US"/>
        </a:p>
      </dgm:t>
    </dgm:pt>
    <dgm:pt modelId="{9F5E9865-1A29-42E2-9E81-2DF678B4A93A}" type="sibTrans" cxnId="{3A438865-84A7-4150-9DDD-524DC3B86994}">
      <dgm:prSet/>
      <dgm:spPr/>
      <dgm:t>
        <a:bodyPr/>
        <a:lstStyle/>
        <a:p>
          <a:endParaRPr lang="en-US"/>
        </a:p>
      </dgm:t>
    </dgm:pt>
    <dgm:pt modelId="{B56AB931-D6E8-45D0-95B0-A7BF0A05269D}">
      <dgm:prSet/>
      <dgm:spPr/>
      <dgm:t>
        <a:bodyPr/>
        <a:lstStyle/>
        <a:p>
          <a:r>
            <a:rPr lang="en-GB"/>
            <a:t>​</a:t>
          </a:r>
          <a:r>
            <a:rPr lang="en-GB" b="1"/>
            <a:t>Evidence of Incident Reduction (Oxehealth, 2023):</a:t>
          </a:r>
          <a:r>
            <a:rPr lang="en-GB"/>
            <a:t> </a:t>
          </a:r>
          <a:endParaRPr lang="en-US"/>
        </a:p>
      </dgm:t>
    </dgm:pt>
    <dgm:pt modelId="{AC28E88A-992E-4C5C-BEBC-54270B288F9B}" type="parTrans" cxnId="{568D60DA-9250-4E60-8E7B-201B6C1646A3}">
      <dgm:prSet/>
      <dgm:spPr/>
      <dgm:t>
        <a:bodyPr/>
        <a:lstStyle/>
        <a:p>
          <a:endParaRPr lang="en-US"/>
        </a:p>
      </dgm:t>
    </dgm:pt>
    <dgm:pt modelId="{1915426A-8C01-4F6C-88EC-E528896C5A28}" type="sibTrans" cxnId="{568D60DA-9250-4E60-8E7B-201B6C1646A3}">
      <dgm:prSet/>
      <dgm:spPr/>
      <dgm:t>
        <a:bodyPr/>
        <a:lstStyle/>
        <a:p>
          <a:endParaRPr lang="en-US"/>
        </a:p>
      </dgm:t>
    </dgm:pt>
    <dgm:pt modelId="{11067310-6ED4-444F-8373-AF10F4401FA1}">
      <dgm:prSet/>
      <dgm:spPr/>
      <dgm:t>
        <a:bodyPr/>
        <a:lstStyle/>
        <a:p>
          <a:r>
            <a:rPr lang="en-GB"/>
            <a:t>​</a:t>
          </a:r>
          <a:r>
            <a:rPr lang="en-GB" b="1"/>
            <a:t>Self-Harm:</a:t>
          </a:r>
          <a:r>
            <a:rPr lang="en-GB"/>
            <a:t> Up to </a:t>
          </a:r>
          <a:r>
            <a:rPr lang="en-GB" b="1"/>
            <a:t>44% reduction</a:t>
          </a:r>
          <a:r>
            <a:rPr lang="en-GB"/>
            <a:t> on acute wards.</a:t>
          </a:r>
          <a:endParaRPr lang="en-US"/>
        </a:p>
      </dgm:t>
    </dgm:pt>
    <dgm:pt modelId="{0840C7E3-BB7A-4704-AFA7-A9B03AEC7D8E}" type="parTrans" cxnId="{D4247E82-8317-421D-8C99-C7827F6BD463}">
      <dgm:prSet/>
      <dgm:spPr/>
      <dgm:t>
        <a:bodyPr/>
        <a:lstStyle/>
        <a:p>
          <a:endParaRPr lang="en-US"/>
        </a:p>
      </dgm:t>
    </dgm:pt>
    <dgm:pt modelId="{419B48E9-C988-40CE-B5CE-6A6FF3E1CE99}" type="sibTrans" cxnId="{D4247E82-8317-421D-8C99-C7827F6BD463}">
      <dgm:prSet/>
      <dgm:spPr/>
      <dgm:t>
        <a:bodyPr/>
        <a:lstStyle/>
        <a:p>
          <a:endParaRPr lang="en-US"/>
        </a:p>
      </dgm:t>
    </dgm:pt>
    <dgm:pt modelId="{F3B7F5C1-F0F6-47E8-8D7F-17FE3AE7F895}">
      <dgm:prSet/>
      <dgm:spPr/>
      <dgm:t>
        <a:bodyPr/>
        <a:lstStyle/>
        <a:p>
          <a:r>
            <a:rPr lang="en-GB"/>
            <a:t>​</a:t>
          </a:r>
          <a:r>
            <a:rPr lang="en-GB" b="1"/>
            <a:t>Falls:</a:t>
          </a:r>
          <a:r>
            <a:rPr lang="en-GB"/>
            <a:t> Up to </a:t>
          </a:r>
          <a:r>
            <a:rPr lang="en-GB" b="1"/>
            <a:t>48% reduction</a:t>
          </a:r>
          <a:r>
            <a:rPr lang="en-GB"/>
            <a:t> in older adult settings.</a:t>
          </a:r>
          <a:endParaRPr lang="en-US"/>
        </a:p>
      </dgm:t>
    </dgm:pt>
    <dgm:pt modelId="{315B6400-BCC5-4DAC-AEA6-5A5C8DF39844}" type="parTrans" cxnId="{6A5137EF-6888-4D02-9387-57505C020F27}">
      <dgm:prSet/>
      <dgm:spPr/>
      <dgm:t>
        <a:bodyPr/>
        <a:lstStyle/>
        <a:p>
          <a:endParaRPr lang="en-US"/>
        </a:p>
      </dgm:t>
    </dgm:pt>
    <dgm:pt modelId="{A4A30BF9-9099-4B5C-9DAC-252689E290B6}" type="sibTrans" cxnId="{6A5137EF-6888-4D02-9387-57505C020F27}">
      <dgm:prSet/>
      <dgm:spPr/>
      <dgm:t>
        <a:bodyPr/>
        <a:lstStyle/>
        <a:p>
          <a:endParaRPr lang="en-US"/>
        </a:p>
      </dgm:t>
    </dgm:pt>
    <dgm:pt modelId="{8C594DE3-E7F1-4D4D-959B-4933E1335B7F}">
      <dgm:prSet/>
      <dgm:spPr/>
      <dgm:t>
        <a:bodyPr/>
        <a:lstStyle/>
        <a:p>
          <a:r>
            <a:rPr lang="en-GB"/>
            <a:t>​</a:t>
          </a:r>
          <a:r>
            <a:rPr lang="en-GB" b="1"/>
            <a:t>Result:</a:t>
          </a:r>
          <a:r>
            <a:rPr lang="en-GB"/>
            <a:t> Fewer Serious Incidents (SIs) &amp; hospital transfers.</a:t>
          </a:r>
          <a:endParaRPr lang="en-US"/>
        </a:p>
      </dgm:t>
    </dgm:pt>
    <dgm:pt modelId="{2C3CDF67-58FD-4761-BBCE-989052A12DFD}" type="parTrans" cxnId="{E83B4032-7D17-4582-9BBE-800FB9E743A6}">
      <dgm:prSet/>
      <dgm:spPr/>
      <dgm:t>
        <a:bodyPr/>
        <a:lstStyle/>
        <a:p>
          <a:endParaRPr lang="en-US"/>
        </a:p>
      </dgm:t>
    </dgm:pt>
    <dgm:pt modelId="{DCF9E563-5745-41CC-9E47-C62ACF76F2BC}" type="sibTrans" cxnId="{E83B4032-7D17-4582-9BBE-800FB9E743A6}">
      <dgm:prSet/>
      <dgm:spPr/>
      <dgm:t>
        <a:bodyPr/>
        <a:lstStyle/>
        <a:p>
          <a:endParaRPr lang="en-US"/>
        </a:p>
      </dgm:t>
    </dgm:pt>
    <dgm:pt modelId="{1DD7051F-EAE7-4D53-AFC6-0E6753A58B4A}" type="pres">
      <dgm:prSet presAssocID="{56C97B5A-A75A-4598-953F-0A29C872FEA2}" presName="linear" presStyleCnt="0">
        <dgm:presLayoutVars>
          <dgm:dir/>
          <dgm:animLvl val="lvl"/>
          <dgm:resizeHandles val="exact"/>
        </dgm:presLayoutVars>
      </dgm:prSet>
      <dgm:spPr/>
    </dgm:pt>
    <dgm:pt modelId="{B2B64091-45F1-4BF3-B9E0-597B3C4CE00A}" type="pres">
      <dgm:prSet presAssocID="{2A02C65A-BFC3-4C22-9452-2BF6F2A4224C}" presName="parentLin" presStyleCnt="0"/>
      <dgm:spPr/>
    </dgm:pt>
    <dgm:pt modelId="{FF7B4296-33E1-46AE-A1CD-F7A6837A56B3}" type="pres">
      <dgm:prSet presAssocID="{2A02C65A-BFC3-4C22-9452-2BF6F2A4224C}" presName="parentLeftMargin" presStyleLbl="node1" presStyleIdx="0" presStyleCnt="3"/>
      <dgm:spPr/>
    </dgm:pt>
    <dgm:pt modelId="{FCB950CD-385A-47BE-9C4B-989857B0E14D}" type="pres">
      <dgm:prSet presAssocID="{2A02C65A-BFC3-4C22-9452-2BF6F2A4224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1B02AD-0D2F-4F64-AC18-203C33909608}" type="pres">
      <dgm:prSet presAssocID="{2A02C65A-BFC3-4C22-9452-2BF6F2A4224C}" presName="negativeSpace" presStyleCnt="0"/>
      <dgm:spPr/>
    </dgm:pt>
    <dgm:pt modelId="{899868D0-AE7D-4808-86DC-7B5EA3F56037}" type="pres">
      <dgm:prSet presAssocID="{2A02C65A-BFC3-4C22-9452-2BF6F2A4224C}" presName="childText" presStyleLbl="conFgAcc1" presStyleIdx="0" presStyleCnt="3">
        <dgm:presLayoutVars>
          <dgm:bulletEnabled val="1"/>
        </dgm:presLayoutVars>
      </dgm:prSet>
      <dgm:spPr/>
    </dgm:pt>
    <dgm:pt modelId="{380BF417-4780-4F42-936D-2017BA5006BF}" type="pres">
      <dgm:prSet presAssocID="{9F5E9865-1A29-42E2-9E81-2DF678B4A93A}" presName="spaceBetweenRectangles" presStyleCnt="0"/>
      <dgm:spPr/>
    </dgm:pt>
    <dgm:pt modelId="{17C3B3FB-DD4A-4F61-8498-81BED0FD7E1A}" type="pres">
      <dgm:prSet presAssocID="{B56AB931-D6E8-45D0-95B0-A7BF0A05269D}" presName="parentLin" presStyleCnt="0"/>
      <dgm:spPr/>
    </dgm:pt>
    <dgm:pt modelId="{B77EE10F-F214-40DD-A746-A7D850CBBBEF}" type="pres">
      <dgm:prSet presAssocID="{B56AB931-D6E8-45D0-95B0-A7BF0A05269D}" presName="parentLeftMargin" presStyleLbl="node1" presStyleIdx="0" presStyleCnt="3"/>
      <dgm:spPr/>
    </dgm:pt>
    <dgm:pt modelId="{11AFA7FF-7E59-44B2-83E1-35919A9BB31A}" type="pres">
      <dgm:prSet presAssocID="{B56AB931-D6E8-45D0-95B0-A7BF0A05269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35581C-DDEF-421C-A4EF-D2BFCB7D4C0D}" type="pres">
      <dgm:prSet presAssocID="{B56AB931-D6E8-45D0-95B0-A7BF0A05269D}" presName="negativeSpace" presStyleCnt="0"/>
      <dgm:spPr/>
    </dgm:pt>
    <dgm:pt modelId="{844E29CD-0F09-4C67-9BCF-B84024A88FD6}" type="pres">
      <dgm:prSet presAssocID="{B56AB931-D6E8-45D0-95B0-A7BF0A05269D}" presName="childText" presStyleLbl="conFgAcc1" presStyleIdx="1" presStyleCnt="3">
        <dgm:presLayoutVars>
          <dgm:bulletEnabled val="1"/>
        </dgm:presLayoutVars>
      </dgm:prSet>
      <dgm:spPr/>
    </dgm:pt>
    <dgm:pt modelId="{D3722D52-1E05-4C02-8CFE-575DB6C71D82}" type="pres">
      <dgm:prSet presAssocID="{1915426A-8C01-4F6C-88EC-E528896C5A28}" presName="spaceBetweenRectangles" presStyleCnt="0"/>
      <dgm:spPr/>
    </dgm:pt>
    <dgm:pt modelId="{C1364A20-67A7-4BEC-9125-0B5174B5C2A4}" type="pres">
      <dgm:prSet presAssocID="{8C594DE3-E7F1-4D4D-959B-4933E1335B7F}" presName="parentLin" presStyleCnt="0"/>
      <dgm:spPr/>
    </dgm:pt>
    <dgm:pt modelId="{38405B0E-36AB-4190-A7E4-452CDADFA73E}" type="pres">
      <dgm:prSet presAssocID="{8C594DE3-E7F1-4D4D-959B-4933E1335B7F}" presName="parentLeftMargin" presStyleLbl="node1" presStyleIdx="1" presStyleCnt="3"/>
      <dgm:spPr/>
    </dgm:pt>
    <dgm:pt modelId="{EBD98262-F808-416D-9BAD-12C913B35B0A}" type="pres">
      <dgm:prSet presAssocID="{8C594DE3-E7F1-4D4D-959B-4933E1335B7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57F1A3D-E3A6-42DA-89A8-2E222DAF86B2}" type="pres">
      <dgm:prSet presAssocID="{8C594DE3-E7F1-4D4D-959B-4933E1335B7F}" presName="negativeSpace" presStyleCnt="0"/>
      <dgm:spPr/>
    </dgm:pt>
    <dgm:pt modelId="{548E5A4A-71E9-48D5-A111-1B41674FD8A5}" type="pres">
      <dgm:prSet presAssocID="{8C594DE3-E7F1-4D4D-959B-4933E1335B7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83B4032-7D17-4582-9BBE-800FB9E743A6}" srcId="{56C97B5A-A75A-4598-953F-0A29C872FEA2}" destId="{8C594DE3-E7F1-4D4D-959B-4933E1335B7F}" srcOrd="2" destOrd="0" parTransId="{2C3CDF67-58FD-4761-BBCE-989052A12DFD}" sibTransId="{DCF9E563-5745-41CC-9E47-C62ACF76F2BC}"/>
    <dgm:cxn modelId="{3A438865-84A7-4150-9DDD-524DC3B86994}" srcId="{56C97B5A-A75A-4598-953F-0A29C872FEA2}" destId="{2A02C65A-BFC3-4C22-9452-2BF6F2A4224C}" srcOrd="0" destOrd="0" parTransId="{9E3CFEE0-9404-49CE-96C0-FD3BD8A6ED23}" sibTransId="{9F5E9865-1A29-42E2-9E81-2DF678B4A93A}"/>
    <dgm:cxn modelId="{E2A9CF73-F51A-4AC1-938C-3DBF606EA19B}" type="presOf" srcId="{B56AB931-D6E8-45D0-95B0-A7BF0A05269D}" destId="{B77EE10F-F214-40DD-A746-A7D850CBBBEF}" srcOrd="0" destOrd="0" presId="urn:microsoft.com/office/officeart/2005/8/layout/list1"/>
    <dgm:cxn modelId="{D4247E82-8317-421D-8C99-C7827F6BD463}" srcId="{B56AB931-D6E8-45D0-95B0-A7BF0A05269D}" destId="{11067310-6ED4-444F-8373-AF10F4401FA1}" srcOrd="0" destOrd="0" parTransId="{0840C7E3-BB7A-4704-AFA7-A9B03AEC7D8E}" sibTransId="{419B48E9-C988-40CE-B5CE-6A6FF3E1CE99}"/>
    <dgm:cxn modelId="{12B83F8D-070A-46C6-B8AA-9718327AAD0E}" type="presOf" srcId="{11067310-6ED4-444F-8373-AF10F4401FA1}" destId="{844E29CD-0F09-4C67-9BCF-B84024A88FD6}" srcOrd="0" destOrd="0" presId="urn:microsoft.com/office/officeart/2005/8/layout/list1"/>
    <dgm:cxn modelId="{32D85F8E-0ACA-4AFE-B52F-04F47A6B2D79}" type="presOf" srcId="{B56AB931-D6E8-45D0-95B0-A7BF0A05269D}" destId="{11AFA7FF-7E59-44B2-83E1-35919A9BB31A}" srcOrd="1" destOrd="0" presId="urn:microsoft.com/office/officeart/2005/8/layout/list1"/>
    <dgm:cxn modelId="{CA115E93-4C71-4DA0-AC01-1EBD2395A7C2}" type="presOf" srcId="{2A02C65A-BFC3-4C22-9452-2BF6F2A4224C}" destId="{FCB950CD-385A-47BE-9C4B-989857B0E14D}" srcOrd="1" destOrd="0" presId="urn:microsoft.com/office/officeart/2005/8/layout/list1"/>
    <dgm:cxn modelId="{EF46C69E-EA79-45DE-BA85-350611368FFF}" type="presOf" srcId="{8C594DE3-E7F1-4D4D-959B-4933E1335B7F}" destId="{EBD98262-F808-416D-9BAD-12C913B35B0A}" srcOrd="1" destOrd="0" presId="urn:microsoft.com/office/officeart/2005/8/layout/list1"/>
    <dgm:cxn modelId="{FCCDA6B7-19F6-47B2-B8DB-AD4A4DC094E2}" type="presOf" srcId="{2A02C65A-BFC3-4C22-9452-2BF6F2A4224C}" destId="{FF7B4296-33E1-46AE-A1CD-F7A6837A56B3}" srcOrd="0" destOrd="0" presId="urn:microsoft.com/office/officeart/2005/8/layout/list1"/>
    <dgm:cxn modelId="{114EBDBB-4D5D-419C-A2A3-7DF9F951A9F1}" type="presOf" srcId="{F3B7F5C1-F0F6-47E8-8D7F-17FE3AE7F895}" destId="{844E29CD-0F09-4C67-9BCF-B84024A88FD6}" srcOrd="0" destOrd="1" presId="urn:microsoft.com/office/officeart/2005/8/layout/list1"/>
    <dgm:cxn modelId="{568D60DA-9250-4E60-8E7B-201B6C1646A3}" srcId="{56C97B5A-A75A-4598-953F-0A29C872FEA2}" destId="{B56AB931-D6E8-45D0-95B0-A7BF0A05269D}" srcOrd="1" destOrd="0" parTransId="{AC28E88A-992E-4C5C-BEBC-54270B288F9B}" sibTransId="{1915426A-8C01-4F6C-88EC-E528896C5A28}"/>
    <dgm:cxn modelId="{6A5137EF-6888-4D02-9387-57505C020F27}" srcId="{B56AB931-D6E8-45D0-95B0-A7BF0A05269D}" destId="{F3B7F5C1-F0F6-47E8-8D7F-17FE3AE7F895}" srcOrd="1" destOrd="0" parTransId="{315B6400-BCC5-4DAC-AEA6-5A5C8DF39844}" sibTransId="{A4A30BF9-9099-4B5C-9DAC-252689E290B6}"/>
    <dgm:cxn modelId="{A8504CF0-F54F-4EF8-9368-780C4D20E183}" type="presOf" srcId="{8C594DE3-E7F1-4D4D-959B-4933E1335B7F}" destId="{38405B0E-36AB-4190-A7E4-452CDADFA73E}" srcOrd="0" destOrd="0" presId="urn:microsoft.com/office/officeart/2005/8/layout/list1"/>
    <dgm:cxn modelId="{10055BF8-D2A8-4758-A8CD-9448EF298D21}" type="presOf" srcId="{56C97B5A-A75A-4598-953F-0A29C872FEA2}" destId="{1DD7051F-EAE7-4D53-AFC6-0E6753A58B4A}" srcOrd="0" destOrd="0" presId="urn:microsoft.com/office/officeart/2005/8/layout/list1"/>
    <dgm:cxn modelId="{E41640F9-AA87-4135-9D9F-CA6AFC9AACA8}" type="presParOf" srcId="{1DD7051F-EAE7-4D53-AFC6-0E6753A58B4A}" destId="{B2B64091-45F1-4BF3-B9E0-597B3C4CE00A}" srcOrd="0" destOrd="0" presId="urn:microsoft.com/office/officeart/2005/8/layout/list1"/>
    <dgm:cxn modelId="{B3F389CD-8265-46FB-8F03-ED88CC62E4E4}" type="presParOf" srcId="{B2B64091-45F1-4BF3-B9E0-597B3C4CE00A}" destId="{FF7B4296-33E1-46AE-A1CD-F7A6837A56B3}" srcOrd="0" destOrd="0" presId="urn:microsoft.com/office/officeart/2005/8/layout/list1"/>
    <dgm:cxn modelId="{F7A0D275-6B50-410D-818B-BCD5CAAFD1D9}" type="presParOf" srcId="{B2B64091-45F1-4BF3-B9E0-597B3C4CE00A}" destId="{FCB950CD-385A-47BE-9C4B-989857B0E14D}" srcOrd="1" destOrd="0" presId="urn:microsoft.com/office/officeart/2005/8/layout/list1"/>
    <dgm:cxn modelId="{01602EE7-1D0C-4F19-B90C-6B6B4F6C8EC8}" type="presParOf" srcId="{1DD7051F-EAE7-4D53-AFC6-0E6753A58B4A}" destId="{521B02AD-0D2F-4F64-AC18-203C33909608}" srcOrd="1" destOrd="0" presId="urn:microsoft.com/office/officeart/2005/8/layout/list1"/>
    <dgm:cxn modelId="{B4B23B7A-EA4A-42D2-9157-50BFC037904D}" type="presParOf" srcId="{1DD7051F-EAE7-4D53-AFC6-0E6753A58B4A}" destId="{899868D0-AE7D-4808-86DC-7B5EA3F56037}" srcOrd="2" destOrd="0" presId="urn:microsoft.com/office/officeart/2005/8/layout/list1"/>
    <dgm:cxn modelId="{7F4A8330-0492-4241-8957-E925A2796EAD}" type="presParOf" srcId="{1DD7051F-EAE7-4D53-AFC6-0E6753A58B4A}" destId="{380BF417-4780-4F42-936D-2017BA5006BF}" srcOrd="3" destOrd="0" presId="urn:microsoft.com/office/officeart/2005/8/layout/list1"/>
    <dgm:cxn modelId="{DEEC30D4-B5A9-48C5-8017-BF09483D3178}" type="presParOf" srcId="{1DD7051F-EAE7-4D53-AFC6-0E6753A58B4A}" destId="{17C3B3FB-DD4A-4F61-8498-81BED0FD7E1A}" srcOrd="4" destOrd="0" presId="urn:microsoft.com/office/officeart/2005/8/layout/list1"/>
    <dgm:cxn modelId="{7C6D08B4-1E90-4A59-B0DC-94AFE18871AB}" type="presParOf" srcId="{17C3B3FB-DD4A-4F61-8498-81BED0FD7E1A}" destId="{B77EE10F-F214-40DD-A746-A7D850CBBBEF}" srcOrd="0" destOrd="0" presId="urn:microsoft.com/office/officeart/2005/8/layout/list1"/>
    <dgm:cxn modelId="{4FAAD237-A5F4-4F17-8269-DD36A59B2480}" type="presParOf" srcId="{17C3B3FB-DD4A-4F61-8498-81BED0FD7E1A}" destId="{11AFA7FF-7E59-44B2-83E1-35919A9BB31A}" srcOrd="1" destOrd="0" presId="urn:microsoft.com/office/officeart/2005/8/layout/list1"/>
    <dgm:cxn modelId="{1B41A524-9731-4D4E-B3F0-2C6768017D8C}" type="presParOf" srcId="{1DD7051F-EAE7-4D53-AFC6-0E6753A58B4A}" destId="{BF35581C-DDEF-421C-A4EF-D2BFCB7D4C0D}" srcOrd="5" destOrd="0" presId="urn:microsoft.com/office/officeart/2005/8/layout/list1"/>
    <dgm:cxn modelId="{712243D8-C71F-48C7-9F48-87210549F5AD}" type="presParOf" srcId="{1DD7051F-EAE7-4D53-AFC6-0E6753A58B4A}" destId="{844E29CD-0F09-4C67-9BCF-B84024A88FD6}" srcOrd="6" destOrd="0" presId="urn:microsoft.com/office/officeart/2005/8/layout/list1"/>
    <dgm:cxn modelId="{6B4B68EB-A6A6-48A1-93A8-DCAE63821795}" type="presParOf" srcId="{1DD7051F-EAE7-4D53-AFC6-0E6753A58B4A}" destId="{D3722D52-1E05-4C02-8CFE-575DB6C71D82}" srcOrd="7" destOrd="0" presId="urn:microsoft.com/office/officeart/2005/8/layout/list1"/>
    <dgm:cxn modelId="{3E81A1E8-7B65-4521-BAFC-72AA8BC710CA}" type="presParOf" srcId="{1DD7051F-EAE7-4D53-AFC6-0E6753A58B4A}" destId="{C1364A20-67A7-4BEC-9125-0B5174B5C2A4}" srcOrd="8" destOrd="0" presId="urn:microsoft.com/office/officeart/2005/8/layout/list1"/>
    <dgm:cxn modelId="{061F8ECB-D4A6-4F99-96C1-8BBDC1FA8DD9}" type="presParOf" srcId="{C1364A20-67A7-4BEC-9125-0B5174B5C2A4}" destId="{38405B0E-36AB-4190-A7E4-452CDADFA73E}" srcOrd="0" destOrd="0" presId="urn:microsoft.com/office/officeart/2005/8/layout/list1"/>
    <dgm:cxn modelId="{164CE5D9-29CA-415C-9D6D-99912294026B}" type="presParOf" srcId="{C1364A20-67A7-4BEC-9125-0B5174B5C2A4}" destId="{EBD98262-F808-416D-9BAD-12C913B35B0A}" srcOrd="1" destOrd="0" presId="urn:microsoft.com/office/officeart/2005/8/layout/list1"/>
    <dgm:cxn modelId="{99FA9137-4E8E-4C93-9F99-451374BA0686}" type="presParOf" srcId="{1DD7051F-EAE7-4D53-AFC6-0E6753A58B4A}" destId="{057F1A3D-E3A6-42DA-89A8-2E222DAF86B2}" srcOrd="9" destOrd="0" presId="urn:microsoft.com/office/officeart/2005/8/layout/list1"/>
    <dgm:cxn modelId="{9F471FB6-2678-4C1E-BAB3-3BE05785DAA8}" type="presParOf" srcId="{1DD7051F-EAE7-4D53-AFC6-0E6753A58B4A}" destId="{548E5A4A-71E9-48D5-A111-1B41674FD8A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868D0-AE7D-4808-86DC-7B5EA3F56037}">
      <dsp:nvSpPr>
        <dsp:cNvPr id="0" name=""/>
        <dsp:cNvSpPr/>
      </dsp:nvSpPr>
      <dsp:spPr>
        <a:xfrm>
          <a:off x="0" y="2055784"/>
          <a:ext cx="6666833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B950CD-385A-47BE-9C4B-989857B0E14D}">
      <dsp:nvSpPr>
        <dsp:cNvPr id="0" name=""/>
        <dsp:cNvSpPr/>
      </dsp:nvSpPr>
      <dsp:spPr>
        <a:xfrm>
          <a:off x="333341" y="1908184"/>
          <a:ext cx="4666783" cy="29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​</a:t>
          </a:r>
          <a:r>
            <a:rPr lang="en-GB" sz="1000" b="1" kern="1200"/>
            <a:t>Shift to Proactive Care:</a:t>
          </a:r>
          <a:r>
            <a:rPr lang="en-GB" sz="1000" kern="1200"/>
            <a:t> Objective, real-time data for earlier intervention.</a:t>
          </a:r>
          <a:endParaRPr lang="en-US" sz="1000" kern="1200"/>
        </a:p>
      </dsp:txBody>
      <dsp:txXfrm>
        <a:off x="347751" y="1922594"/>
        <a:ext cx="4637963" cy="266380"/>
      </dsp:txXfrm>
    </dsp:sp>
    <dsp:sp modelId="{844E29CD-0F09-4C67-9BCF-B84024A88FD6}">
      <dsp:nvSpPr>
        <dsp:cNvPr id="0" name=""/>
        <dsp:cNvSpPr/>
      </dsp:nvSpPr>
      <dsp:spPr>
        <a:xfrm>
          <a:off x="0" y="2509384"/>
          <a:ext cx="6666833" cy="582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208280" rIns="517420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​</a:t>
          </a:r>
          <a:r>
            <a:rPr lang="en-GB" sz="1000" b="1" kern="1200"/>
            <a:t>Self-Harm:</a:t>
          </a:r>
          <a:r>
            <a:rPr lang="en-GB" sz="1000" kern="1200"/>
            <a:t> Up to </a:t>
          </a:r>
          <a:r>
            <a:rPr lang="en-GB" sz="1000" b="1" kern="1200"/>
            <a:t>44% reduction</a:t>
          </a:r>
          <a:r>
            <a:rPr lang="en-GB" sz="1000" kern="1200"/>
            <a:t> on acute wards.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​</a:t>
          </a:r>
          <a:r>
            <a:rPr lang="en-GB" sz="1000" b="1" kern="1200"/>
            <a:t>Falls:</a:t>
          </a:r>
          <a:r>
            <a:rPr lang="en-GB" sz="1000" kern="1200"/>
            <a:t> Up to </a:t>
          </a:r>
          <a:r>
            <a:rPr lang="en-GB" sz="1000" b="1" kern="1200"/>
            <a:t>48% reduction</a:t>
          </a:r>
          <a:r>
            <a:rPr lang="en-GB" sz="1000" kern="1200"/>
            <a:t> in older adult settings.</a:t>
          </a:r>
          <a:endParaRPr lang="en-US" sz="1000" kern="1200"/>
        </a:p>
      </dsp:txBody>
      <dsp:txXfrm>
        <a:off x="0" y="2509384"/>
        <a:ext cx="6666833" cy="582750"/>
      </dsp:txXfrm>
    </dsp:sp>
    <dsp:sp modelId="{11AFA7FF-7E59-44B2-83E1-35919A9BB31A}">
      <dsp:nvSpPr>
        <dsp:cNvPr id="0" name=""/>
        <dsp:cNvSpPr/>
      </dsp:nvSpPr>
      <dsp:spPr>
        <a:xfrm>
          <a:off x="333341" y="2361785"/>
          <a:ext cx="4666783" cy="295200"/>
        </a:xfrm>
        <a:prstGeom prst="roundRect">
          <a:avLst/>
        </a:prstGeom>
        <a:gradFill rotWithShape="0">
          <a:gsLst>
            <a:gs pos="0">
              <a:schemeClr val="accent2">
                <a:hueOff val="3221806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6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6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​</a:t>
          </a:r>
          <a:r>
            <a:rPr lang="en-GB" sz="1000" b="1" kern="1200"/>
            <a:t>Evidence of Incident Reduction (Oxehealth, 2023):</a:t>
          </a:r>
          <a:r>
            <a:rPr lang="en-GB" sz="1000" kern="1200"/>
            <a:t> </a:t>
          </a:r>
          <a:endParaRPr lang="en-US" sz="1000" kern="1200"/>
        </a:p>
      </dsp:txBody>
      <dsp:txXfrm>
        <a:off x="347751" y="2376195"/>
        <a:ext cx="4637963" cy="266380"/>
      </dsp:txXfrm>
    </dsp:sp>
    <dsp:sp modelId="{548E5A4A-71E9-48D5-A111-1B41674FD8A5}">
      <dsp:nvSpPr>
        <dsp:cNvPr id="0" name=""/>
        <dsp:cNvSpPr/>
      </dsp:nvSpPr>
      <dsp:spPr>
        <a:xfrm>
          <a:off x="0" y="3293734"/>
          <a:ext cx="6666833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98262-F808-416D-9BAD-12C913B35B0A}">
      <dsp:nvSpPr>
        <dsp:cNvPr id="0" name=""/>
        <dsp:cNvSpPr/>
      </dsp:nvSpPr>
      <dsp:spPr>
        <a:xfrm>
          <a:off x="333341" y="3146134"/>
          <a:ext cx="4666783" cy="295200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​</a:t>
          </a:r>
          <a:r>
            <a:rPr lang="en-GB" sz="1000" b="1" kern="1200"/>
            <a:t>Result:</a:t>
          </a:r>
          <a:r>
            <a:rPr lang="en-GB" sz="1000" kern="1200"/>
            <a:t> Fewer Serious Incidents (SIs) &amp; hospital transfers.</a:t>
          </a:r>
          <a:endParaRPr lang="en-US" sz="1000" kern="1200"/>
        </a:p>
      </dsp:txBody>
      <dsp:txXfrm>
        <a:off x="347751" y="3160544"/>
        <a:ext cx="4637963" cy="266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047EC-FEAA-B82F-06DE-1D88FA703F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1DB5C2-1217-4FF1-4DBF-9DA0731F7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255CF-B71D-7DB8-E195-4C8086F1A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2EFE8-EE2E-E445-8FF0-319370A9B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DB040-7E83-2664-0042-CD1895E79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535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E2996-3AA2-A16A-ABD7-186E0F36D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B4D07-F346-66EE-5868-EBB379ACD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6AB71-BD95-BA10-38A7-F0B7E567D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9B09A-9E3A-BF86-5543-1677B0A2E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B05-7514-995E-56C6-02F9ABE2B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696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9FD41-5E36-0D31-2A36-2E1EAC392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D55AE5-B2E6-D5B0-7DE8-DD1B086688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07F81-C772-0852-36E9-419012417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E995FE-0BC4-D260-4E6B-BB9E4BD46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B750F-5465-2126-9D6A-E6E1A91B2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929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875E4-A3D4-66FE-EC99-E9BCC41BE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766D8-EE60-70F6-D4DE-89EF2E928F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096A8-17B8-EF30-A314-63CE61A93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3E0054-D082-CCEE-DA30-0B410B2D5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7D60C7-B7CF-2D3A-B84A-579375A7B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477A4-A6DF-2757-CBB8-A981EEA39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527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CB35E-4AFD-0869-E304-350571487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2F8FD3-DCDA-6471-010B-E4966E13A1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D9A57-8D96-1255-419E-A61892AD75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2BFA11-480C-FE40-5AB3-329A2D338C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A17C7-8C91-FBB6-652C-82E220F77B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F9FCC6-E858-60F7-15A5-8702F52B1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C0A29C-1F00-9C83-84FF-2494B660D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9041FF-FE3B-7F57-6E92-48BD93C2C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23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98351-DCA6-B83C-6AA0-55EE0ED4D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1C1932-6EA6-1DD7-2DD0-E1F7D13A0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9806B8-3678-6EF8-F5D3-F8DE2E2A7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BB568-7439-FDF5-27E1-9AAA5F913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542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8F3033-E3C3-36DE-2A1C-B63130A80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59F10D-186E-3ACE-80DC-22CB8D37F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38174-1855-EA9C-7D9C-E6CD43121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747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4EDF4-AB1F-1FE5-1AF3-6E0A99C03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53774-CBFB-988F-7244-B21F737FD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4FC2C0-C0DB-4EC5-FC6B-AFF5769EC5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9C841-BB12-99D3-5470-3C98C7400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782CA7-D966-9373-1CF2-C53F2EF06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6E86CC-6D47-6956-5A7E-2AD5FA6A7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802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292D9-5556-6BAF-87B0-AEA30D9E9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84EF98-30C6-3212-B8C5-D0C4E6AA6A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4FF3F6-57D0-AA74-B6AB-8DF529693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F7A09B-A3B6-EEB4-24C4-AC0A834EF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47FF8D-A3A3-F863-17CF-BA0DF6055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36C625-4FB4-A993-B1A5-0C4F1777E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333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2D10D-CF58-5DFC-1535-AB552DAD7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CE940C-6CFD-22C3-F375-1153C63611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59A0B-75E1-58D3-EA27-3236F295D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7F6EE-5643-240F-545D-4FF04F06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F5EFA-FB3D-AE12-FF88-5F37A5DDB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374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105BFE-0BB3-7531-3FAD-3B264A29CA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ECA6C8-41ED-3C34-8F06-8D94CCC1AE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6DE594-71AD-BFAA-A490-39A26F385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FBD41-A203-1FDD-963A-5C1BD88F5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E9175-1140-C5B3-7CA0-782CFE444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869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1AB850-D46A-D7D5-DA96-C0C7D2E3D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48BB5-5737-99F2-08C1-B8EBDEB5C7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D7988-CF69-D0FA-829E-EFED8FD278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8E50C5-A7D9-9747-A070-B39CE145F54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9CE2E-1D65-E044-9D5F-102C6DAD0B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0146C-2D5E-6246-E167-F0C2DE85A1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18422B-A1B9-9740-A3A2-2A98FFC1D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206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 /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anary.co/uk/analysis/2025/10/14/oxevision-nhs/" TargetMode="External" /><Relationship Id="rId2" Type="http://schemas.openxmlformats.org/officeDocument/2006/relationships/hyperlink" Target="https://www.cnwl.nhs.uk/news/it-makes-me-feel-safe-impact-oxevision-according-cnwl-patients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60D0C-894D-E2E5-6091-96C8D1A7B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3658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000"/>
              <a:t>MOHAMMED ASHFAQ – 2315557 </a:t>
            </a:r>
            <a:endParaRPr lang="en-US" sz="40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000"/>
              <a:t>MODULE: DIGITAL TRANSFORMATION IN HEALTH </a:t>
            </a:r>
            <a:endParaRPr lang="en-US" sz="40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000"/>
              <a:t>&amp; CARE PROFESSIONS</a:t>
            </a:r>
            <a:endParaRPr lang="en-US" sz="40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000"/>
              <a:t>LECTURER: JOANNE DAVIES</a:t>
            </a:r>
            <a:endParaRPr lang="en-US" sz="40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000"/>
              <a:t>2 NOVEMBER 2025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40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000"/>
              <a:t>ASSIGNMENT 2  PRESENTATION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54835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FBEBF-B6BE-D071-181D-C70EFF53E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Title:</a:t>
            </a:r>
            <a:r>
              <a:rPr lang="en-US" sz="1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Oxevision: Digitally Transforming Safety and Dignity in Mental Health Inpatient Care</a:t>
            </a:r>
            <a:br>
              <a:rPr lang="en-US" sz="1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 A Critical Evaluation for Policymakers and Managers</a:t>
            </a:r>
          </a:p>
        </p:txBody>
      </p:sp>
      <p:pic>
        <p:nvPicPr>
          <p:cNvPr id="5" name="Picture 4" descr="Combined Healthcare launches Oxevision on wards - North Staffordshire ...">
            <a:extLst>
              <a:ext uri="{FF2B5EF4-FFF2-40B4-BE49-F238E27FC236}">
                <a16:creationId xmlns:a16="http://schemas.microsoft.com/office/drawing/2014/main" id="{8E13500F-8224-6C25-09B8-C3DAA55DE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6" y="1647902"/>
            <a:ext cx="6780700" cy="35598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C89EAB-805A-4549-25FE-A64699FA14D9}"/>
              </a:ext>
            </a:extLst>
          </p:cNvPr>
          <p:cNvSpPr txBox="1"/>
          <p:nvPr/>
        </p:nvSpPr>
        <p:spPr>
          <a:xfrm>
            <a:off x="4778158" y="5300648"/>
            <a:ext cx="636576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https://www.combined.nhs.uk/wp-content/uploads/2024/08/Oxevision-logo-1024x538.png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729895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B47D1-AA79-10D0-7BCD-40E8D4604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pPr rtl="0"/>
            <a:r>
              <a:rPr lang="en-GB" b="1"/>
              <a:t>The Safety vs. Dignity Paradox</a:t>
            </a:r>
            <a:endParaRPr lang="en-GB"/>
          </a:p>
        </p:txBody>
      </p:sp>
      <p:pic>
        <p:nvPicPr>
          <p:cNvPr id="4" name="Picture 3" descr="Hospital monitoring systems that summon help in a heartbeat">
            <a:extLst>
              <a:ext uri="{FF2B5EF4-FFF2-40B4-BE49-F238E27FC236}">
                <a16:creationId xmlns:a16="http://schemas.microsoft.com/office/drawing/2014/main" id="{B325E465-CC5B-0B7C-609B-D714760DEF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3" r="1643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370A-5943-BAD5-14A5-F113B8D80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pPr lvl="1" rtl="0"/>
            <a:r>
              <a:rPr lang="en-GB" sz="2000" b="1"/>
              <a:t>The Challenge:</a:t>
            </a:r>
            <a:r>
              <a:rPr lang="en-GB" sz="2000"/>
              <a:t> Frequent physical observations (e.g., every 15 mins) are mandatory to prevent self-harm &amp; falls.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Consequences:</a:t>
            </a:r>
            <a:r>
              <a:rPr lang="en-GB" sz="2000"/>
              <a:t> </a:t>
            </a:r>
          </a:p>
          <a:p>
            <a:pPr lvl="2" rtl="0"/>
            <a:r>
              <a:rPr lang="en-GB"/>
              <a:t>​</a:t>
            </a:r>
            <a:r>
              <a:rPr lang="en-GB" b="1"/>
              <a:t>Disruptive Care:</a:t>
            </a:r>
            <a:r>
              <a:rPr lang="en-GB"/>
              <a:t> Compromises patient sleep &amp; dignity.</a:t>
            </a:r>
          </a:p>
          <a:p>
            <a:pPr lvl="2" rtl="0"/>
            <a:r>
              <a:rPr lang="en-GB"/>
              <a:t>​</a:t>
            </a:r>
            <a:r>
              <a:rPr lang="en-GB" b="1"/>
              <a:t>High Risk:</a:t>
            </a:r>
            <a:r>
              <a:rPr lang="en-GB"/>
              <a:t> Increased </a:t>
            </a:r>
            <a:r>
              <a:rPr lang="en-GB" b="1"/>
              <a:t>staff assault</a:t>
            </a:r>
            <a:r>
              <a:rPr lang="en-GB"/>
              <a:t> &amp; </a:t>
            </a:r>
            <a:r>
              <a:rPr lang="en-GB" b="1"/>
              <a:t>restrictive practices</a:t>
            </a:r>
            <a:r>
              <a:rPr lang="en-GB"/>
              <a:t> (Rethink, 2023).</a:t>
            </a:r>
          </a:p>
          <a:p>
            <a:pPr lvl="2" rtl="0"/>
            <a:r>
              <a:rPr lang="en-GB"/>
              <a:t>​</a:t>
            </a:r>
            <a:r>
              <a:rPr lang="en-GB" b="1"/>
              <a:t>Inefficient:</a:t>
            </a:r>
            <a:r>
              <a:rPr lang="en-GB"/>
              <a:t> Ties up valuable nursing time.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Our Goal:</a:t>
            </a:r>
            <a:r>
              <a:rPr lang="en-GB" sz="2000"/>
              <a:t> Enhance safety </a:t>
            </a:r>
            <a:r>
              <a:rPr lang="en-GB" sz="2000" b="1"/>
              <a:t>without</a:t>
            </a:r>
            <a:r>
              <a:rPr lang="en-GB" sz="2000"/>
              <a:t> compromising dignity.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C633D5-062A-CA66-9802-9B634986D16A}"/>
              </a:ext>
            </a:extLst>
          </p:cNvPr>
          <p:cNvSpPr txBox="1"/>
          <p:nvPr/>
        </p:nvSpPr>
        <p:spPr>
          <a:xfrm>
            <a:off x="6634592" y="6116210"/>
            <a:ext cx="488471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https://images.ft.com/v3/image/raw/https://d1e00ek4ebabms.cloudfront.net/production/65a5c58b-cdab-42b1-8cc3-cb6e3969d3da.jpg?dpr=1&amp;fit=scale-down&amp;quality=highest&amp;source=next-article&amp;width=700&amp;redirect-from-v2=true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086175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8E854-4772-A5A2-415B-04ED024A7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rtl="0"/>
            <a:r>
              <a:rPr lang="en-GB" sz="4100" b="1"/>
              <a:t>Oxevision: A Vision-Based Clinical Monitoring Tool</a:t>
            </a:r>
            <a:endParaRPr lang="en-GB" sz="4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55FF1-8BEC-B0A8-8DB5-4AB4F250A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1" rtl="0"/>
            <a:r>
              <a:rPr lang="en-GB" sz="1700"/>
              <a:t>​</a:t>
            </a:r>
            <a:r>
              <a:rPr lang="en-GB" sz="1700" b="1"/>
              <a:t>Technology:</a:t>
            </a:r>
            <a:r>
              <a:rPr lang="en-GB" sz="1700"/>
              <a:t> Non-contact medical-grade infrared camera sensor &amp; software.</a:t>
            </a:r>
          </a:p>
          <a:p>
            <a:pPr lvl="1" rtl="0"/>
            <a:r>
              <a:rPr lang="en-GB" sz="1700"/>
              <a:t>​</a:t>
            </a:r>
            <a:r>
              <a:rPr lang="en-GB" sz="1700" b="1"/>
              <a:t>Core Functions:</a:t>
            </a:r>
            <a:r>
              <a:rPr lang="en-GB" sz="1700"/>
              <a:t> </a:t>
            </a:r>
          </a:p>
          <a:p>
            <a:pPr lvl="2" rtl="0"/>
            <a:r>
              <a:rPr lang="en-GB" sz="1700"/>
              <a:t>​</a:t>
            </a:r>
            <a:r>
              <a:rPr lang="en-GB" sz="1700" b="1"/>
              <a:t>Contactless Vitals:</a:t>
            </a:r>
            <a:r>
              <a:rPr lang="en-GB" sz="1700"/>
              <a:t> Measures pulse &amp; breathing rate (even under bedding).</a:t>
            </a:r>
          </a:p>
          <a:p>
            <a:pPr lvl="2" rtl="0"/>
            <a:r>
              <a:rPr lang="en-GB" sz="1700"/>
              <a:t>​</a:t>
            </a:r>
            <a:r>
              <a:rPr lang="en-GB" sz="1700" b="1"/>
              <a:t>Risk Alerts:</a:t>
            </a:r>
            <a:r>
              <a:rPr lang="en-GB" sz="1700"/>
              <a:t> Notifies staff of high-risk activity (e.g., out of bed, risk postures).</a:t>
            </a:r>
          </a:p>
          <a:p>
            <a:pPr lvl="2" rtl="0"/>
            <a:r>
              <a:rPr lang="en-GB" sz="1700"/>
              <a:t>​</a:t>
            </a:r>
            <a:r>
              <a:rPr lang="en-GB" sz="1700" b="1"/>
              <a:t>Privacy-Controlled View:</a:t>
            </a:r>
            <a:r>
              <a:rPr lang="en-GB" sz="1700"/>
              <a:t> </a:t>
            </a:r>
            <a:r>
              <a:rPr lang="en-GB" sz="1700" b="1"/>
              <a:t>15-second visual check only</a:t>
            </a:r>
            <a:r>
              <a:rPr lang="en-GB" sz="1700"/>
              <a:t> upon alert or for vital confirmation.</a:t>
            </a:r>
          </a:p>
        </p:txBody>
      </p:sp>
      <p:pic>
        <p:nvPicPr>
          <p:cNvPr id="5" name="Picture 4" descr="Oxevision - Oxehealth">
            <a:extLst>
              <a:ext uri="{FF2B5EF4-FFF2-40B4-BE49-F238E27FC236}">
                <a16:creationId xmlns:a16="http://schemas.microsoft.com/office/drawing/2014/main" id="{24770D74-8206-7F27-7C73-B763C4DF48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738354"/>
            <a:ext cx="5150277" cy="320604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ECCE8C-E442-4115-10D0-F58D4EA82AB7}"/>
              </a:ext>
            </a:extLst>
          </p:cNvPr>
          <p:cNvSpPr txBox="1"/>
          <p:nvPr/>
        </p:nvSpPr>
        <p:spPr>
          <a:xfrm>
            <a:off x="6090558" y="6038849"/>
            <a:ext cx="530134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https://assets-global.website-files.com/5f5678688f40811eed0fe944/6270e07dbcc9d493598d4f4e_isometric.png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562396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47B34-6E51-0640-9E39-FEB04B8A9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rtl="0"/>
            <a:r>
              <a:rPr lang="en-GB" sz="4000" b="1">
                <a:solidFill>
                  <a:srgbClr val="FFFFFF"/>
                </a:solidFill>
              </a:rPr>
              <a:t>Proactive Intervention: Measurable Safety Gains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F3D91-BDA7-A6A9-480E-671F7B5389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9305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5703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738C2-8EC5-3359-265B-2B1BF0445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 rtl="0"/>
            <a:r>
              <a:rPr lang="en-GB" sz="3700" b="1"/>
              <a:t>Optimising Resources and Reducing Restrictive Practices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F1537-C1A7-EFC5-AFFA-7855C0241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lvl="1" rtl="0"/>
            <a:r>
              <a:rPr lang="en-GB" sz="2000"/>
              <a:t>​</a:t>
            </a:r>
            <a:r>
              <a:rPr lang="en-GB" sz="2000" b="1"/>
              <a:t>Observation Efficiency:</a:t>
            </a:r>
            <a:r>
              <a:rPr lang="en-GB" sz="2000"/>
              <a:t> Reduces night-time rounds by up to </a:t>
            </a:r>
            <a:r>
              <a:rPr lang="en-GB" sz="2000" b="1"/>
              <a:t>47%</a:t>
            </a:r>
            <a:r>
              <a:rPr lang="en-GB" sz="2000"/>
              <a:t> (Oxehealth, 2023).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Resource Optimisation:</a:t>
            </a:r>
            <a:r>
              <a:rPr lang="en-GB" sz="2000"/>
              <a:t> Supports reduction of expensive </a:t>
            </a:r>
            <a:r>
              <a:rPr lang="en-GB" sz="2000" b="1"/>
              <a:t>1:1 enhanced observations</a:t>
            </a:r>
            <a:r>
              <a:rPr lang="en-GB" sz="2000"/>
              <a:t> (up to 32% reduction) (Tandfonline, 2022).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Key Benefit:</a:t>
            </a:r>
            <a:r>
              <a:rPr lang="en-GB" sz="2000"/>
              <a:t> Non-contact vital checks during seclusion, reducing the need for </a:t>
            </a:r>
            <a:r>
              <a:rPr lang="en-GB" sz="2000" b="1"/>
              <a:t>physical intervention</a:t>
            </a:r>
            <a:r>
              <a:rPr lang="en-GB" sz="2000"/>
              <a:t> and promoting dignity.</a:t>
            </a:r>
          </a:p>
        </p:txBody>
      </p:sp>
      <p:pic>
        <p:nvPicPr>
          <p:cNvPr id="4" name="Picture 3" descr="Hourglass Timer Clock · Free image on Pixabay">
            <a:extLst>
              <a:ext uri="{FF2B5EF4-FFF2-40B4-BE49-F238E27FC236}">
                <a16:creationId xmlns:a16="http://schemas.microsoft.com/office/drawing/2014/main" id="{DA6B5225-E5C4-BCAE-07BF-38FAFA5169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347" r="1" b="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4439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94CD0-414D-8558-8E3B-EA4FB885B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rtl="0"/>
            <a:r>
              <a:rPr lang="en-GB" sz="4100" b="1"/>
              <a:t>Empowering the Clinician: From 'Checker' to 'Responder'</a:t>
            </a:r>
            <a:endParaRPr lang="en-GB" sz="4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CB6E5-D30E-98B3-A51F-9770AE9C4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1" rtl="0"/>
            <a:r>
              <a:rPr lang="en-GB" sz="2000" b="1"/>
              <a:t>Role Shift:</a:t>
            </a:r>
            <a:r>
              <a:rPr lang="en-GB" sz="2000"/>
              <a:t> Focus moves from disruptive physical checks to </a:t>
            </a:r>
            <a:r>
              <a:rPr lang="en-GB" sz="2000" b="1"/>
              <a:t>data interpretation &amp; clinical decision-making.</a:t>
            </a:r>
            <a:endParaRPr lang="en-GB" sz="2000"/>
          </a:p>
          <a:p>
            <a:pPr lvl="1" rtl="0"/>
            <a:r>
              <a:rPr lang="en-GB" sz="2000"/>
              <a:t>​</a:t>
            </a:r>
            <a:r>
              <a:rPr lang="en-GB" sz="2000" b="1"/>
              <a:t>Wellbeing Impact:</a:t>
            </a:r>
            <a:r>
              <a:rPr lang="en-GB" sz="2000"/>
              <a:t> Staff report </a:t>
            </a:r>
            <a:r>
              <a:rPr lang="en-GB" sz="2000" b="1"/>
              <a:t>less stress &amp; anxiety</a:t>
            </a:r>
            <a:r>
              <a:rPr lang="en-GB" sz="2000"/>
              <a:t>, increasing confidence (Oxehealth, 2023).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New Competencies:</a:t>
            </a:r>
            <a:r>
              <a:rPr lang="en-GB" sz="2000"/>
              <a:t> Requires staff training in </a:t>
            </a:r>
            <a:r>
              <a:rPr lang="en-GB" sz="2000" b="1"/>
              <a:t>digital literacy</a:t>
            </a:r>
            <a:r>
              <a:rPr lang="en-GB" sz="2000"/>
              <a:t> &amp; ethical data use.</a:t>
            </a:r>
          </a:p>
        </p:txBody>
      </p:sp>
      <p:pic>
        <p:nvPicPr>
          <p:cNvPr id="4" name="Picture 3" descr="What does Oxevision do? | OxeAcademy">
            <a:extLst>
              <a:ext uri="{FF2B5EF4-FFF2-40B4-BE49-F238E27FC236}">
                <a16:creationId xmlns:a16="http://schemas.microsoft.com/office/drawing/2014/main" id="{044CF915-05D5-F719-9454-5AA5C690C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731915"/>
            <a:ext cx="5150277" cy="321892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0F2206-79E7-021B-D602-5951C95B8CEE}"/>
              </a:ext>
            </a:extLst>
          </p:cNvPr>
          <p:cNvSpPr txBox="1"/>
          <p:nvPr/>
        </p:nvSpPr>
        <p:spPr>
          <a:xfrm>
            <a:off x="5841752" y="6040639"/>
            <a:ext cx="570139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https://assets-global.website-files.com/64070a459cda4dafc482acef/65706d1e55141a3bd0407f5e_Pic%201.PNG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250078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93E36-D06E-15BD-779C-CB701E963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rtl="0"/>
            <a:r>
              <a:rPr lang="en-GB" sz="4100" b="1"/>
              <a:t>Critical Challenge: Avoiding Staff Substitution</a:t>
            </a:r>
            <a:endParaRPr lang="en-GB" sz="4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58E-2F15-8CD3-59F0-026C701BD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1" rtl="0"/>
            <a:r>
              <a:rPr lang="en-GB" sz="2000" b="1"/>
              <a:t>Risk of De-skilling:</a:t>
            </a:r>
            <a:r>
              <a:rPr lang="en-GB" sz="2000"/>
              <a:t> Over-reliance could undermine human observation (PMC, 2023).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The Substitution Threat:</a:t>
            </a:r>
            <a:r>
              <a:rPr lang="en-GB" sz="2000"/>
              <a:t> </a:t>
            </a:r>
            <a:r>
              <a:rPr lang="en-GB" sz="2000" b="1"/>
              <a:t>Oxevision must NOT replace or justify staffing cuts</a:t>
            </a:r>
            <a:r>
              <a:rPr lang="en-GB" sz="2000"/>
              <a:t> (Rethink, 2023).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Mitigation:</a:t>
            </a:r>
            <a:r>
              <a:rPr lang="en-GB" sz="2000"/>
              <a:t> Investment must fund </a:t>
            </a:r>
            <a:r>
              <a:rPr lang="en-GB" sz="2000" b="1"/>
              <a:t>work-flow redesign</a:t>
            </a:r>
            <a:r>
              <a:rPr lang="en-GB" sz="2000"/>
              <a:t> to redeploy saved time into </a:t>
            </a:r>
            <a:r>
              <a:rPr lang="en-GB" sz="2000" b="1"/>
              <a:t>therapeutic care</a:t>
            </a:r>
            <a:r>
              <a:rPr lang="en-GB" sz="2000"/>
              <a:t>.</a:t>
            </a:r>
          </a:p>
        </p:txBody>
      </p:sp>
      <p:pic>
        <p:nvPicPr>
          <p:cNvPr id="4" name="Picture 3" descr="Street Sign Hazard Free Stock Photo - Public Domain Pictures">
            <a:extLst>
              <a:ext uri="{FF2B5EF4-FFF2-40B4-BE49-F238E27FC236}">
                <a16:creationId xmlns:a16="http://schemas.microsoft.com/office/drawing/2014/main" id="{E623066F-E4F3-6161-FB7E-BD74594EF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2146" y="2484255"/>
            <a:ext cx="4169049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15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DEFA0-183C-33D3-30BF-BD605BAE1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pPr rtl="0"/>
            <a:r>
              <a:rPr lang="en-GB" b="1"/>
              <a:t>Dignity, Sleep, and Perceived Safety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BB80-09EE-740A-8366-4E217E8B3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pPr lvl="1" rtl="0"/>
            <a:r>
              <a:rPr lang="en-GB" b="1"/>
              <a:t>Reduced Disturbance:</a:t>
            </a:r>
            <a:r>
              <a:rPr lang="en-GB"/>
              <a:t> Patients report better sleep as staff don't frequently enter rooms (UCLPartners, 2023).</a:t>
            </a:r>
          </a:p>
          <a:p>
            <a:pPr lvl="1" rtl="0"/>
            <a:r>
              <a:rPr lang="en-GB"/>
              <a:t>​</a:t>
            </a:r>
            <a:r>
              <a:rPr lang="en-GB" b="1"/>
              <a:t>Less Intrusive Care:</a:t>
            </a:r>
            <a:r>
              <a:rPr lang="en-GB"/>
              <a:t> Non-contact monitoring is less triggering, especially for vulnerable patients.</a:t>
            </a:r>
          </a:p>
          <a:p>
            <a:pPr lvl="1" rtl="0"/>
            <a:r>
              <a:rPr lang="en-GB"/>
              <a:t>​</a:t>
            </a:r>
            <a:r>
              <a:rPr lang="en-GB" b="1"/>
              <a:t>Reassurance:</a:t>
            </a:r>
            <a:r>
              <a:rPr lang="en-GB"/>
              <a:t> Many feel 'safer' knowing help will be alerted if needed (CNWL, 2022).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frican American Senior Female Patient Sleeping in Bed in Sunny ...">
            <a:extLst>
              <a:ext uri="{FF2B5EF4-FFF2-40B4-BE49-F238E27FC236}">
                <a16:creationId xmlns:a16="http://schemas.microsoft.com/office/drawing/2014/main" id="{47C53020-66B1-D454-DE40-F569541B4E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29" r="3327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remium Photo | Aged female patient sleeping on bed in hospital ward ...">
            <a:extLst>
              <a:ext uri="{FF2B5EF4-FFF2-40B4-BE49-F238E27FC236}">
                <a16:creationId xmlns:a16="http://schemas.microsoft.com/office/drawing/2014/main" id="{496F669C-EF83-2E1C-E2A5-748816A35E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7" r="20597" b="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3F6454-84AC-A714-E961-507C13389021}"/>
              </a:ext>
            </a:extLst>
          </p:cNvPr>
          <p:cNvSpPr txBox="1"/>
          <p:nvPr/>
        </p:nvSpPr>
        <p:spPr>
          <a:xfrm>
            <a:off x="9882924" y="255031"/>
            <a:ext cx="2217964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https://img.freepik.com/premium-photo/aged-female-patient-sleeping-bed-hospital-ward-old-years-woman-rehabilitation-health-care_77190-16224.jpg</a:t>
            </a:r>
            <a:endParaRPr lang="en-US" sz="1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B1C2FF-572B-BA4B-4821-3697F6CEB1BC}"/>
              </a:ext>
            </a:extLst>
          </p:cNvPr>
          <p:cNvSpPr txBox="1"/>
          <p:nvPr/>
        </p:nvSpPr>
        <p:spPr>
          <a:xfrm>
            <a:off x="4074669" y="6456146"/>
            <a:ext cx="40431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https://img.freepik.com/premium-photo/african-american-senior-female-patient-sleeping-bed-sunny-hospital-room_13339-359590.jpg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04604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5BB4F-EF2C-CCE5-AF4F-DA35862F7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rtl="0"/>
            <a:r>
              <a:rPr lang="en-GB" sz="3400" b="1"/>
              <a:t>Critical Challenge: Privacy, Consent, and Trauma</a:t>
            </a: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48A07-595B-B9F5-2882-DEB6F76B0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lvl="1" rtl="0"/>
            <a:r>
              <a:rPr lang="en-GB" sz="2000" b="1"/>
              <a:t>Surveillance Concerns:</a:t>
            </a:r>
            <a:r>
              <a:rPr lang="en-GB" sz="2000"/>
              <a:t> Camera in bedroom risks </a:t>
            </a:r>
            <a:r>
              <a:rPr lang="en-GB" sz="2000" b="1"/>
              <a:t>re-traumatisation</a:t>
            </a:r>
            <a:r>
              <a:rPr lang="en-GB" sz="2000"/>
              <a:t> and is seen as a restrictive practice (The Canary, 2025).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Failure in Consent:</a:t>
            </a:r>
            <a:r>
              <a:rPr lang="en-GB" sz="2000"/>
              <a:t> Widespread reliance on </a:t>
            </a:r>
            <a:r>
              <a:rPr lang="en-GB" sz="2000" b="1"/>
              <a:t>implicit/blanket consent</a:t>
            </a:r>
            <a:r>
              <a:rPr lang="en-GB" sz="2000"/>
              <a:t> is unacceptable for vulnerable patients (NDConnection, 2025).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Ethical Imperative:</a:t>
            </a:r>
            <a:r>
              <a:rPr lang="en-GB" sz="2000"/>
              <a:t> Patient autonomy and privacy must be rigorously protected; dignity cannot be compromised (The Guardian, 2025).</a:t>
            </a:r>
          </a:p>
        </p:txBody>
      </p:sp>
      <p:pic>
        <p:nvPicPr>
          <p:cNvPr id="4" name="Picture 3" descr="Forbidden camera symbol. No camera symbol sign vector 13975505 Vector ...">
            <a:extLst>
              <a:ext uri="{FF2B5EF4-FFF2-40B4-BE49-F238E27FC236}">
                <a16:creationId xmlns:a16="http://schemas.microsoft.com/office/drawing/2014/main" id="{29473AD5-DBD3-6D95-3CB7-6B9A714ADE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DAB72-A3C8-329A-7AFE-323D0F6A864D}"/>
              </a:ext>
            </a:extLst>
          </p:cNvPr>
          <p:cNvSpPr txBox="1"/>
          <p:nvPr/>
        </p:nvSpPr>
        <p:spPr>
          <a:xfrm>
            <a:off x="7565571" y="4925785"/>
            <a:ext cx="2939142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https://static.vecteezy.com/system/resources/previews/013/975/505/non_2x/forbidden-camera-symbol-no-camera-symbol-sign-vector.jpg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45720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F417A-A7B8-57DC-1545-68D5E2607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rtl="0"/>
            <a:r>
              <a:rPr lang="en-GB" sz="4100" b="1"/>
              <a:t>Conditional Success: Benefits vs. Barriers</a:t>
            </a:r>
            <a:endParaRPr lang="en-GB" sz="4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4943E-D4B3-3F46-7668-5DC9A4B85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1" rtl="0"/>
            <a:r>
              <a:rPr lang="en-GB" sz="2000" b="1"/>
              <a:t>BENEFITS:</a:t>
            </a:r>
            <a:r>
              <a:rPr lang="en-GB" sz="2000"/>
              <a:t> Quantifiable safety, efficiency, reduced restraint.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BARRIERS:</a:t>
            </a:r>
            <a:r>
              <a:rPr lang="en-GB" sz="2000"/>
              <a:t> Ethical breaches (consent/privacy) &amp; risk of staff substitution.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Evaluation:</a:t>
            </a:r>
            <a:r>
              <a:rPr lang="en-GB" sz="2000"/>
              <a:t> Oxevision is a </a:t>
            </a:r>
            <a:r>
              <a:rPr lang="en-GB" sz="2000" b="1"/>
              <a:t>powerful tool</a:t>
            </a:r>
            <a:r>
              <a:rPr lang="en-GB" sz="2000"/>
              <a:t>, but its success is </a:t>
            </a:r>
            <a:r>
              <a:rPr lang="en-GB" sz="2000" b="1"/>
              <a:t>conditional</a:t>
            </a:r>
            <a:r>
              <a:rPr lang="en-GB" sz="2000"/>
              <a:t> on ethical &amp; operational governance.</a:t>
            </a:r>
          </a:p>
        </p:txBody>
      </p:sp>
      <p:pic>
        <p:nvPicPr>
          <p:cNvPr id="4" name="Picture 3" descr="risk-benefit ratio - The Multi-Regional Clinical Trials Center of ...">
            <a:extLst>
              <a:ext uri="{FF2B5EF4-FFF2-40B4-BE49-F238E27FC236}">
                <a16:creationId xmlns:a16="http://schemas.microsoft.com/office/drawing/2014/main" id="{16AEDAC5-9FA2-4EB7-7966-1E5C528530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731915"/>
            <a:ext cx="5150277" cy="321892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87278C-299C-889E-DE5D-15F47B7FCC31}"/>
              </a:ext>
            </a:extLst>
          </p:cNvPr>
          <p:cNvSpPr txBox="1"/>
          <p:nvPr/>
        </p:nvSpPr>
        <p:spPr>
          <a:xfrm>
            <a:off x="5911837" y="6123214"/>
            <a:ext cx="517071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https://mrctcenter.org/wp-content/uploads/2024/03/risks-benefit-ratio-2023-10-18.png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824445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B02EA-9457-5CEF-B544-70B121A66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rtl="0"/>
            <a:r>
              <a:rPr lang="en-GB" b="1"/>
              <a:t>Safeguarding Future Investment</a:t>
            </a:r>
            <a:br>
              <a:rPr lang="en-GB"/>
            </a:br>
            <a:r>
              <a:rPr lang="en-GB"/>
              <a:t>​</a:t>
            </a:r>
            <a:r>
              <a:rPr lang="en-GB" b="1"/>
              <a:t>Visuals: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FD91B-15FB-F772-88A0-6D94B7EA2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1" rtl="0"/>
            <a:r>
              <a:rPr lang="en-GB" sz="2000" b="1"/>
              <a:t>1. Mandate Explicit, Individualised Consent:</a:t>
            </a:r>
            <a:r>
              <a:rPr lang="en-GB" sz="2000"/>
              <a:t> Require robust, written, ongoing consent for </a:t>
            </a:r>
            <a:r>
              <a:rPr lang="en-GB" sz="2000" i="1"/>
              <a:t>every</a:t>
            </a:r>
            <a:r>
              <a:rPr lang="en-GB" sz="2000"/>
              <a:t> patient (Rethink, 2023).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2. Fund Ethical Training &amp; Optimisation:</a:t>
            </a:r>
            <a:r>
              <a:rPr lang="en-GB" sz="2000"/>
              <a:t> Dedicated resources for staff training on ethical data use &amp; patient rights.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3. Audit Against Substitution:</a:t>
            </a:r>
            <a:r>
              <a:rPr lang="en-GB" sz="2000"/>
              <a:t> Independent auditing to ensure VBPMM </a:t>
            </a:r>
            <a:r>
              <a:rPr lang="en-GB" sz="2000" b="1"/>
              <a:t>augments</a:t>
            </a:r>
            <a:r>
              <a:rPr lang="en-GB" sz="2000"/>
              <a:t> care, not replaces staff.</a:t>
            </a:r>
          </a:p>
        </p:txBody>
      </p:sp>
      <p:pic>
        <p:nvPicPr>
          <p:cNvPr id="4" name="Picture 3" descr="Consent | Teaching Resources">
            <a:extLst>
              <a:ext uri="{FF2B5EF4-FFF2-40B4-BE49-F238E27FC236}">
                <a16:creationId xmlns:a16="http://schemas.microsoft.com/office/drawing/2014/main" id="{99DAAABD-0018-A474-24C1-D0F84D619D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508" y="2484255"/>
            <a:ext cx="4952325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701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98027-28EE-3838-D499-FDCC3C4FC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rtl="0"/>
            <a:r>
              <a:rPr lang="en-GB" sz="4100" b="1"/>
              <a:t>Investment in a Safer, Smarter Model of Care</a:t>
            </a:r>
            <a:endParaRPr lang="en-GB" sz="4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CABDB-37CA-6466-1136-56B5245B7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1" rtl="0"/>
            <a:r>
              <a:rPr lang="en-GB" sz="2000"/>
              <a:t>​Oxevision offers a vital pathway to meet </a:t>
            </a:r>
            <a:r>
              <a:rPr lang="en-GB" sz="2000" b="1"/>
              <a:t>twin goals</a:t>
            </a:r>
            <a:r>
              <a:rPr lang="en-GB" sz="2000"/>
              <a:t>: </a:t>
            </a:r>
            <a:r>
              <a:rPr lang="en-GB" sz="2000" b="1"/>
              <a:t>Highest Safety Standards</a:t>
            </a:r>
            <a:r>
              <a:rPr lang="en-GB" sz="2000"/>
              <a:t> &amp; </a:t>
            </a:r>
            <a:r>
              <a:rPr lang="en-GB" sz="2000" b="1"/>
              <a:t>Optimal Patient Dignity</a:t>
            </a:r>
            <a:r>
              <a:rPr lang="en-GB" sz="2000"/>
              <a:t>.</a:t>
            </a:r>
          </a:p>
          <a:p>
            <a:pPr lvl="1" rtl="0"/>
            <a:r>
              <a:rPr lang="en-GB" sz="2000"/>
              <a:t>​It's a key </a:t>
            </a:r>
            <a:r>
              <a:rPr lang="en-GB" sz="2000" b="1"/>
              <a:t>digital infrastructure</a:t>
            </a:r>
            <a:r>
              <a:rPr lang="en-GB" sz="2000"/>
              <a:t> component supporting long-term workforce sustainability.</a:t>
            </a:r>
          </a:p>
          <a:p>
            <a:pPr lvl="1" rtl="0"/>
            <a:r>
              <a:rPr lang="en-GB" sz="2000"/>
              <a:t>​</a:t>
            </a:r>
            <a:r>
              <a:rPr lang="en-GB" sz="2000" b="1"/>
              <a:t>Final Point:</a:t>
            </a:r>
            <a:r>
              <a:rPr lang="en-GB" sz="2000"/>
              <a:t> Invest in this technology, </a:t>
            </a:r>
            <a:r>
              <a:rPr lang="en-GB" sz="2000" b="1"/>
              <a:t>with</a:t>
            </a:r>
            <a:r>
              <a:rPr lang="en-GB" sz="2000"/>
              <a:t> the ethical &amp; operational safeguards, for a truly transformed service.</a:t>
            </a:r>
          </a:p>
        </p:txBody>
      </p:sp>
      <p:pic>
        <p:nvPicPr>
          <p:cNvPr id="4" name="Picture 3" descr="Oxehealth implements contactless patient monitoring solution at ...">
            <a:extLst>
              <a:ext uri="{FF2B5EF4-FFF2-40B4-BE49-F238E27FC236}">
                <a16:creationId xmlns:a16="http://schemas.microsoft.com/office/drawing/2014/main" id="{A028406A-65A9-5C00-319B-B6A221F9AB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09170"/>
            <a:ext cx="5150277" cy="306441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52C68A-969B-C3B6-DEB5-2288583EB498}"/>
              </a:ext>
            </a:extLst>
          </p:cNvPr>
          <p:cNvSpPr txBox="1"/>
          <p:nvPr/>
        </p:nvSpPr>
        <p:spPr>
          <a:xfrm>
            <a:off x="6003919" y="5995717"/>
            <a:ext cx="498021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ea typeface="+mn-lt"/>
                <a:cs typeface="+mn-lt"/>
              </a:rPr>
              <a:t>https://mma.prnewswire.com/media/2349031/Oxehealth_SummitStone.jpg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710352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magnifying glass with question marks&#10;&#10;AI-generated content may be incorrect.">
            <a:extLst>
              <a:ext uri="{FF2B5EF4-FFF2-40B4-BE49-F238E27FC236}">
                <a16:creationId xmlns:a16="http://schemas.microsoft.com/office/drawing/2014/main" id="{860600AF-1C80-0E50-68D6-1B6B45E743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73" r="-2" b="3778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A yellow question mark in a pile of black question marks&#10;&#10;AI-generated content may be incorrect.">
            <a:extLst>
              <a:ext uri="{FF2B5EF4-FFF2-40B4-BE49-F238E27FC236}">
                <a16:creationId xmlns:a16="http://schemas.microsoft.com/office/drawing/2014/main" id="{552CA3B7-F0C7-5745-0A21-9CE925E020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20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37FFE-E0FF-84B2-346A-1930B89DA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24659"/>
            <a:ext cx="5019074" cy="27740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Q&amp;A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31606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AB432-2AB3-48B6-1401-AB739BEC0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GB" b="1"/>
              <a:t>References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EE490D0-ABAB-0685-FB23-68C0F12FB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/>
              <a:t>Combined Healthcare NHS Trust. (2024) </a:t>
            </a:r>
            <a:r>
              <a:rPr lang="en-GB" i="1"/>
              <a:t>Combined Healthcare launches Oxevision on wards</a:t>
            </a:r>
            <a:r>
              <a:rPr lang="en-GB"/>
              <a:t>. Available at: [https://www.combined.nhs.uk/news/latest-updates/combined-healthcare-launches-oxevision-on-wards/] (Accessed: 20 October 2025).</a:t>
            </a:r>
          </a:p>
          <a:p>
            <a:r>
              <a:rPr lang="en-GB"/>
              <a:t>​CNWL NHS Foundation Trust. (2022)</a:t>
            </a:r>
            <a:r>
              <a:rPr lang="en-GB" i="1"/>
              <a:t> "It makes me feel safe" – The impact of Oxevision according to CNWL patients</a:t>
            </a:r>
            <a:r>
              <a:rPr lang="en-GB"/>
              <a:t> . Available at: [</a:t>
            </a:r>
            <a:r>
              <a:rPr lang="en-GB">
                <a:hlinkClick r:id="rId2"/>
              </a:rPr>
              <a:t>https://www.cnwl.nhs.uk/news/it-makes-me-feel-safe-impact-oxevision-according-cnwl-patients</a:t>
            </a:r>
            <a:r>
              <a:rPr lang="en-GB"/>
              <a:t> (Accessed: 20 October 2025).</a:t>
            </a:r>
          </a:p>
          <a:p>
            <a:r>
              <a:rPr lang="en-GB"/>
              <a:t>​NDConnection. (2025)</a:t>
            </a:r>
            <a:r>
              <a:rPr lang="en-GB" i="1"/>
              <a:t> Stop Oxevision: five arguments against surveillance systems in psychiatric settings</a:t>
            </a:r>
            <a:r>
              <a:rPr lang="en-GB"/>
              <a:t>.  Available at: [https://ndconnection.co.uk/blog/oxevision-surveillance-cameras-psychiatric] (Accessed: 17 October 2025).</a:t>
            </a:r>
          </a:p>
          <a:p>
            <a:r>
              <a:rPr lang="en-GB"/>
              <a:t>​Oxehealth. (2023) </a:t>
            </a:r>
            <a:r>
              <a:rPr lang="en-GB" i="1"/>
              <a:t>How an innovative vision-based patient monitoring system helps us to protect our most vulnerable patients from harm</a:t>
            </a:r>
            <a:r>
              <a:rPr lang="en-GB"/>
              <a:t>.  Available at: [https://www.liohealth.com/news-and-views/nothing-changes-if-nothing-changes-how-an-innovative-vision-based-patient-monitoring-system-helps-us-to-protect-our-most-vulnerable-patients-from-harm] (Accessed: 17 October 2025).</a:t>
            </a:r>
          </a:p>
          <a:p>
            <a:pPr rtl="0"/>
            <a:r>
              <a:rPr lang="en-GB"/>
              <a:t>​PMC. (2023) A service evaluation of passive remote monitoring technology for patients in a high-secure forensic psychiatric hospital: a qualitative study. </a:t>
            </a:r>
            <a:r>
              <a:rPr lang="en-GB" i="1"/>
              <a:t>BMC Health Services Research</a:t>
            </a:r>
            <a:r>
              <a:rPr lang="en-GB"/>
              <a:t>, 23(1), p. 1279.</a:t>
            </a:r>
          </a:p>
          <a:p>
            <a:r>
              <a:rPr lang="en-GB"/>
              <a:t>​Rethink Mental Illness. (2023) </a:t>
            </a:r>
            <a:r>
              <a:rPr lang="en-GB" i="1"/>
              <a:t>Our position on Oxevision, the new monitoring system in mental health units</a:t>
            </a:r>
            <a:r>
              <a:rPr lang="en-GB"/>
              <a:t>.  Available at: [https://www.rethink.org/news-and-stories/media-centre/2023/11/our-position-on-oxevision-the-new-monitoring-system-in-mental-health-units/] (Accessed: 15 October 2025).</a:t>
            </a:r>
          </a:p>
          <a:p>
            <a:pPr rtl="0"/>
            <a:r>
              <a:rPr lang="en-GB"/>
              <a:t>​Tandfonline. (2022) Economic evaluation of a vision-based patient monitoring and management system in addition to standard care for adults admitted to psychiatric intensive care units in England}. </a:t>
            </a:r>
            <a:r>
              <a:rPr lang="en-GB" i="1"/>
              <a:t>Journal of Mental Health</a:t>
            </a:r>
            <a:r>
              <a:rPr lang="en-GB"/>
              <a:t>, 31(6), pp. 676-685.</a:t>
            </a:r>
          </a:p>
          <a:p>
            <a:r>
              <a:rPr lang="en-GB"/>
              <a:t>​The Canary. (2025)</a:t>
            </a:r>
            <a:r>
              <a:rPr lang="en-GB" i="1"/>
              <a:t> Oxevision: surveillance tech is used in NHS mental health wards</a:t>
            </a:r>
            <a:r>
              <a:rPr lang="en-GB"/>
              <a:t>. Available at: [</a:t>
            </a:r>
            <a:r>
              <a:rPr lang="en-GB">
                <a:hlinkClick r:id="rId3"/>
              </a:rPr>
              <a:t>https://www.thecanary.co/uk/analysis/2025/10/14/oxevision-nhs/</a:t>
            </a:r>
            <a:r>
              <a:rPr lang="en-GB"/>
              <a:t>] (Accessed: 17 October 2025).</a:t>
            </a:r>
          </a:p>
          <a:p>
            <a:r>
              <a:rPr lang="en-GB"/>
              <a:t>​UCLPartners. (2023)</a:t>
            </a:r>
            <a:r>
              <a:rPr lang="en-GB" i="1"/>
              <a:t> Enhancing patient safety with innovative technology</a:t>
            </a:r>
            <a:r>
              <a:rPr lang="en-GB"/>
              <a:t>. Available at: [https://uclpartners.com/impact-story/enabling-safety-and-trust-on-mental-health-wards-through-innovation/] (Accessed: 15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886476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Title: Oxevision: Digitally Transforming Safety and Dignity in Mental Health Inpatient Care  ​ A Critical Evaluation for Policymakers and Managers</vt:lpstr>
      <vt:lpstr>The Safety vs. Dignity Paradox</vt:lpstr>
      <vt:lpstr>Oxevision: A Vision-Based Clinical Monitoring Tool</vt:lpstr>
      <vt:lpstr>Proactive Intervention: Measurable Safety Gains</vt:lpstr>
      <vt:lpstr>Optimising Resources and Reducing Restrictive Practices</vt:lpstr>
      <vt:lpstr>Empowering the Clinician: From 'Checker' to 'Responder'</vt:lpstr>
      <vt:lpstr>Critical Challenge: Avoiding Staff Substitution</vt:lpstr>
      <vt:lpstr>Dignity, Sleep, and Perceived Safety</vt:lpstr>
      <vt:lpstr>Critical Challenge: Privacy, Consent, and Trauma</vt:lpstr>
      <vt:lpstr>Conditional Success: Benefits vs. Barriers</vt:lpstr>
      <vt:lpstr>Safeguarding Future Investment ​Visuals:</vt:lpstr>
      <vt:lpstr>Investment in a Safer, Smarter Model of Care</vt:lpstr>
      <vt:lpstr>Q&amp;A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Oxevision: Digitally Transforming Safety and Dignity in Mental Health Inpatient Care  ​ A Critical Evaluation for Policymakers and Managers</dc:title>
  <dc:creator>Mohammed Ashfaq (2315557)</dc:creator>
  <cp:lastModifiedBy>Mohammed Ashfaq (2315557)</cp:lastModifiedBy>
  <cp:revision>1</cp:revision>
  <dcterms:created xsi:type="dcterms:W3CDTF">2025-11-02T14:49:30Z</dcterms:created>
  <dcterms:modified xsi:type="dcterms:W3CDTF">2025-11-02T16:38:20Z</dcterms:modified>
</cp:coreProperties>
</file>