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1"/>
  </p:sldMasterIdLst>
  <p:notesMasterIdLst>
    <p:notesMasterId r:id="rId32"/>
  </p:notesMasterIdLst>
  <p:sldIdLst>
    <p:sldId id="256" r:id="rId2"/>
    <p:sldId id="260" r:id="rId3"/>
    <p:sldId id="261" r:id="rId4"/>
    <p:sldId id="262" r:id="rId5"/>
    <p:sldId id="263" r:id="rId6"/>
    <p:sldId id="264" r:id="rId7"/>
    <p:sldId id="265" r:id="rId8"/>
    <p:sldId id="266" r:id="rId9"/>
    <p:sldId id="267" r:id="rId10"/>
    <p:sldId id="291" r:id="rId11"/>
    <p:sldId id="290" r:id="rId12"/>
    <p:sldId id="268" r:id="rId13"/>
    <p:sldId id="293" r:id="rId14"/>
    <p:sldId id="294" r:id="rId15"/>
    <p:sldId id="295" r:id="rId16"/>
    <p:sldId id="296" r:id="rId17"/>
    <p:sldId id="297" r:id="rId18"/>
    <p:sldId id="298" r:id="rId19"/>
    <p:sldId id="299" r:id="rId20"/>
    <p:sldId id="300" r:id="rId21"/>
    <p:sldId id="301" r:id="rId22"/>
    <p:sldId id="302" r:id="rId23"/>
    <p:sldId id="303" r:id="rId24"/>
    <p:sldId id="304" r:id="rId25"/>
    <p:sldId id="305" r:id="rId26"/>
    <p:sldId id="306" r:id="rId27"/>
    <p:sldId id="307" r:id="rId28"/>
    <p:sldId id="308" r:id="rId29"/>
    <p:sldId id="309" r:id="rId30"/>
    <p:sldId id="310"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917" y="4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8D250EA0-72F2-4C59-9A66-F5B89133123C}" type="datetimeFigureOut">
              <a:rPr lang="en-GB"/>
              <a:pPr>
                <a:defRPr/>
              </a:pPr>
              <a:t>22/02/2021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8691B82D-FC08-4D8F-A17F-9A6298E2AB1F}" type="slidenum">
              <a:rPr lang="en-GB"/>
              <a:pPr>
                <a:defRPr/>
              </a:pPr>
              <a:t>‹#›</a:t>
            </a:fld>
            <a:endParaRPr lang="en-GB"/>
          </a:p>
        </p:txBody>
      </p:sp>
    </p:spTree>
    <p:extLst>
      <p:ext uri="{BB962C8B-B14F-4D97-AF65-F5344CB8AC3E}">
        <p14:creationId xmlns:p14="http://schemas.microsoft.com/office/powerpoint/2010/main" val="334828170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bwMode="auto">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bwMode="auto">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bwMode="auto">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13</a:t>
            </a:fld>
            <a:endParaRPr lang="en-GB"/>
          </a:p>
        </p:txBody>
      </p:sp>
    </p:spTree>
    <p:extLst>
      <p:ext uri="{BB962C8B-B14F-4D97-AF65-F5344CB8AC3E}">
        <p14:creationId xmlns:p14="http://schemas.microsoft.com/office/powerpoint/2010/main" val="2263807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StudentID</a:t>
            </a:r>
            <a:r>
              <a:rPr lang="en-GB" dirty="0"/>
              <a:t> not shown in Table 2</a:t>
            </a:r>
            <a:r>
              <a:rPr lang="en-GB" baseline="0" dirty="0"/>
              <a:t> here – see next slide</a:t>
            </a:r>
            <a:endParaRPr lang="en-GB" dirty="0"/>
          </a:p>
          <a:p>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16</a:t>
            </a:fld>
            <a:endParaRPr lang="en-GB"/>
          </a:p>
        </p:txBody>
      </p:sp>
    </p:spTree>
    <p:extLst>
      <p:ext uri="{BB962C8B-B14F-4D97-AF65-F5344CB8AC3E}">
        <p14:creationId xmlns:p14="http://schemas.microsoft.com/office/powerpoint/2010/main" val="2257628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a:t>
            </a:r>
            <a:r>
              <a:rPr lang="en-GB" baseline="0" dirty="0"/>
              <a:t> there are other functional dependencies in the table, depending on the primary key chosen.</a:t>
            </a:r>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22</a:t>
            </a:fld>
            <a:endParaRPr lang="en-GB"/>
          </a:p>
        </p:txBody>
      </p:sp>
    </p:spTree>
    <p:extLst>
      <p:ext uri="{BB962C8B-B14F-4D97-AF65-F5344CB8AC3E}">
        <p14:creationId xmlns:p14="http://schemas.microsoft.com/office/powerpoint/2010/main" val="1447424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28</a:t>
            </a:fld>
            <a:endParaRPr lang="en-GB"/>
          </a:p>
        </p:txBody>
      </p:sp>
    </p:spTree>
    <p:extLst>
      <p:ext uri="{BB962C8B-B14F-4D97-AF65-F5344CB8AC3E}">
        <p14:creationId xmlns:p14="http://schemas.microsoft.com/office/powerpoint/2010/main" val="1102153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FF9BCE1A-F98D-44B8-950A-2CBB83FA190A}" type="datetimeFigureOut">
              <a:rPr lang="en-GB" smtClean="0"/>
              <a:pPr>
                <a:defRPr/>
              </a:pPr>
              <a:t>22/02/2021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8D02D16-323D-4B75-B0F7-BFF473EE93D9}" type="slidenum">
              <a:rPr lang="en-GB" smtClean="0"/>
              <a:pPr>
                <a:defRPr/>
              </a:pPr>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70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E28D29-1ECB-41DF-951B-2A23F95AD026}" type="datetimeFigureOut">
              <a:rPr lang="en-US" dirty="0"/>
              <a:t>2/22/2021</a:t>
            </a:fld>
            <a:endParaRPr lang="en-US"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740D370A-5AC3-4B77-8C60-3B939A3778F3}" type="slidenum">
              <a:rPr lang="en-GB" smtClean="0"/>
              <a:pPr>
                <a:defRPr/>
              </a:pPr>
              <a:t>‹#›</a:t>
            </a:fld>
            <a:endParaRPr lang="en-GB"/>
          </a:p>
        </p:txBody>
      </p:sp>
    </p:spTree>
    <p:extLst>
      <p:ext uri="{BB962C8B-B14F-4D97-AF65-F5344CB8AC3E}">
        <p14:creationId xmlns:p14="http://schemas.microsoft.com/office/powerpoint/2010/main" val="150279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EC3BFBF7-A280-4E24-9014-FF364DA1B50D}" type="datetimeFigureOut">
              <a:rPr lang="en-GB" smtClean="0"/>
              <a:pPr>
                <a:defRPr/>
              </a:pPr>
              <a:t>22/02/2021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EF77006-B79F-46CF-ACA4-624ED151392D}" type="slidenum">
              <a:rPr lang="en-GB" smtClean="0"/>
              <a:pPr>
                <a:defRPr/>
              </a:pPr>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8189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C9B166B4-E5BB-4548-A935-9D9A0339004C}" type="datetimeFigureOut">
              <a:rPr lang="en-GB" smtClean="0"/>
              <a:pPr>
                <a:defRPr/>
              </a:pPr>
              <a:t>22/02/2021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07FF969B-8C42-43BD-B214-68B5CC80D6AE}" type="slidenum">
              <a:rPr lang="en-GB" smtClean="0"/>
              <a:pPr>
                <a:defRPr/>
              </a:pPr>
              <a:t>‹#›</a:t>
            </a:fld>
            <a:endParaRPr lang="en-GB"/>
          </a:p>
        </p:txBody>
      </p:sp>
    </p:spTree>
    <p:extLst>
      <p:ext uri="{BB962C8B-B14F-4D97-AF65-F5344CB8AC3E}">
        <p14:creationId xmlns:p14="http://schemas.microsoft.com/office/powerpoint/2010/main" val="1741425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F8C0C4A6-AA62-4014-904F-12A430246529}" type="datetimeFigureOut">
              <a:rPr lang="en-GB" smtClean="0"/>
              <a:pPr>
                <a:defRPr/>
              </a:pPr>
              <a:t>22/02/2021</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83C04F91-5C7C-4B55-8271-E04E83EE12DA}" type="slidenum">
              <a:rPr lang="en-GB" smtClean="0"/>
              <a:pPr>
                <a:defRPr/>
              </a:pPr>
              <a:t>‹#›</a:t>
            </a:fld>
            <a:endParaRPr lang="en-GB"/>
          </a:p>
        </p:txBody>
      </p:sp>
    </p:spTree>
    <p:extLst>
      <p:ext uri="{BB962C8B-B14F-4D97-AF65-F5344CB8AC3E}">
        <p14:creationId xmlns:p14="http://schemas.microsoft.com/office/powerpoint/2010/main" val="4186069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FDF5D7C-BB92-4C1D-8A53-E118D3D0E635}" type="datetimeFigureOut">
              <a:rPr lang="en-GB" smtClean="0"/>
              <a:pPr>
                <a:defRPr/>
              </a:pPr>
              <a:t>22/02/2021</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8B2EF072-1851-4DA6-B680-81AC5C3765FE}" type="slidenum">
              <a:rPr lang="en-GB" smtClean="0"/>
              <a:pPr>
                <a:defRPr/>
              </a:pPr>
              <a:t>‹#›</a:t>
            </a:fld>
            <a:endParaRPr lang="en-GB"/>
          </a:p>
        </p:txBody>
      </p:sp>
    </p:spTree>
    <p:extLst>
      <p:ext uri="{BB962C8B-B14F-4D97-AF65-F5344CB8AC3E}">
        <p14:creationId xmlns:p14="http://schemas.microsoft.com/office/powerpoint/2010/main" val="283486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fld id="{8774535A-F1E3-42ED-ADB4-653E6D4ECD36}" type="datetimeFigureOut">
              <a:rPr lang="en-GB" smtClean="0"/>
              <a:pPr>
                <a:defRPr/>
              </a:pPr>
              <a:t>22/02/2021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GB"/>
          </a:p>
        </p:txBody>
      </p:sp>
      <p:sp>
        <p:nvSpPr>
          <p:cNvPr id="9" name="Slide Number Placeholder 8"/>
          <p:cNvSpPr>
            <a:spLocks noGrp="1"/>
          </p:cNvSpPr>
          <p:nvPr>
            <p:ph type="sldNum" sz="quarter" idx="12"/>
          </p:nvPr>
        </p:nvSpPr>
        <p:spPr/>
        <p:txBody>
          <a:bodyPr/>
          <a:lstStyle/>
          <a:p>
            <a:pPr>
              <a:defRPr/>
            </a:pPr>
            <a:fld id="{0593ED47-0F09-4AD9-A540-43B2EEE45FDD}" type="slidenum">
              <a:rPr lang="en-GB" smtClean="0"/>
              <a:pPr>
                <a:defRPr/>
              </a:pPr>
              <a:t>‹#›</a:t>
            </a:fld>
            <a:endParaRPr lang="en-GB"/>
          </a:p>
        </p:txBody>
      </p:sp>
    </p:spTree>
    <p:extLst>
      <p:ext uri="{BB962C8B-B14F-4D97-AF65-F5344CB8AC3E}">
        <p14:creationId xmlns:p14="http://schemas.microsoft.com/office/powerpoint/2010/main" val="943158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fld id="{AC2C6DDE-F241-4B8E-BEDC-BFA50DA67318}" type="datetimeFigureOut">
              <a:rPr lang="en-GB" smtClean="0"/>
              <a:pPr>
                <a:defRPr/>
              </a:pPr>
              <a:t>22/02/2021</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82FC1075-5CF5-4E78-B0E3-60AC8EF4F17F}" type="slidenum">
              <a:rPr lang="en-GB" smtClean="0"/>
              <a:pPr>
                <a:defRPr/>
              </a:pPr>
              <a:t>‹#›</a:t>
            </a:fld>
            <a:endParaRPr lang="en-GB"/>
          </a:p>
        </p:txBody>
      </p:sp>
    </p:spTree>
    <p:extLst>
      <p:ext uri="{BB962C8B-B14F-4D97-AF65-F5344CB8AC3E}">
        <p14:creationId xmlns:p14="http://schemas.microsoft.com/office/powerpoint/2010/main" val="419798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0B415930-D980-41EE-9C1C-59E903108AAA}" type="datetimeFigureOut">
              <a:rPr lang="en-GB" smtClean="0"/>
              <a:pPr>
                <a:defRPr/>
              </a:pPr>
              <a:t>22/02/2021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D91D158-D9F4-4CCA-B363-BF59B38CF42D}" type="slidenum">
              <a:rPr lang="en-GB" smtClean="0"/>
              <a:pPr>
                <a:defRPr/>
              </a:pPr>
              <a:t>‹#›</a:t>
            </a:fld>
            <a:endParaRPr lang="en-GB"/>
          </a:p>
        </p:txBody>
      </p:sp>
    </p:spTree>
    <p:extLst>
      <p:ext uri="{BB962C8B-B14F-4D97-AF65-F5344CB8AC3E}">
        <p14:creationId xmlns:p14="http://schemas.microsoft.com/office/powerpoint/2010/main" val="3229328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F955B5C7-9170-4885-87B9-289205B2D95B}" type="datetimeFigureOut">
              <a:rPr lang="en-GB" smtClean="0"/>
              <a:pPr>
                <a:defRPr/>
              </a:pPr>
              <a:t>22/02/2021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7471BF3B-FE70-4911-99DC-1941AA6FC7B1}" type="slidenum">
              <a:rPr lang="en-GB" smtClean="0"/>
              <a:pPr>
                <a:defRPr/>
              </a:pPr>
              <a:t>‹#›</a:t>
            </a:fld>
            <a:endParaRPr lang="en-GB"/>
          </a:p>
        </p:txBody>
      </p:sp>
    </p:spTree>
    <p:extLst>
      <p:ext uri="{BB962C8B-B14F-4D97-AF65-F5344CB8AC3E}">
        <p14:creationId xmlns:p14="http://schemas.microsoft.com/office/powerpoint/2010/main" val="3937085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03C1087D-DA67-48F1-BA1A-DC7E4FD814C5}" type="datetimeFigureOut">
              <a:rPr lang="en-GB" smtClean="0"/>
              <a:pPr>
                <a:defRPr/>
              </a:pPr>
              <a:t>22/02/2021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2846CC7-CEC8-4E61-9F32-B82A87F7DA87}" type="slidenum">
              <a:rPr lang="en-GB" smtClean="0"/>
              <a:pPr>
                <a:defRPr/>
              </a:pPr>
              <a:t>‹#›</a:t>
            </a:fld>
            <a:endParaRPr lang="en-GB"/>
          </a:p>
        </p:txBody>
      </p:sp>
    </p:spTree>
    <p:extLst>
      <p:ext uri="{BB962C8B-B14F-4D97-AF65-F5344CB8AC3E}">
        <p14:creationId xmlns:p14="http://schemas.microsoft.com/office/powerpoint/2010/main" val="9081751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1035050"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975225"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Slide Number Placeholder 4"/>
          <p:cNvSpPr>
            <a:spLocks noGrp="1"/>
          </p:cNvSpPr>
          <p:nvPr>
            <p:ph type="sldNum" sz="quarter" idx="10"/>
          </p:nvPr>
        </p:nvSpPr>
        <p:spPr>
          <a:xfrm>
            <a:off x="6858000" y="6172200"/>
            <a:ext cx="1905000" cy="457200"/>
          </a:xfrm>
        </p:spPr>
        <p:txBody>
          <a:bodyPr/>
          <a:lstStyle>
            <a:lvl1pPr>
              <a:defRPr/>
            </a:lvl1pPr>
          </a:lstStyle>
          <a:p>
            <a:pPr>
              <a:defRPr/>
            </a:pPr>
            <a:fld id="{4A2A8054-0DA9-4BB7-8213-20C075A1C50E}" type="slidenum">
              <a:rPr lang="en-GB"/>
              <a:pPr>
                <a:defRPr/>
              </a:pPr>
              <a:t>‹#›</a:t>
            </a:fld>
            <a:endParaRPr lang="en-GB"/>
          </a:p>
        </p:txBody>
      </p:sp>
    </p:spTree>
    <p:extLst>
      <p:ext uri="{BB962C8B-B14F-4D97-AF65-F5344CB8AC3E}">
        <p14:creationId xmlns:p14="http://schemas.microsoft.com/office/powerpoint/2010/main" val="3466266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a:defRPr/>
            </a:pPr>
            <a:fld id="{0B415930-D980-41EE-9C1C-59E903108AAA}" type="datetimeFigureOut">
              <a:rPr lang="en-GB" smtClean="0"/>
              <a:pPr>
                <a:defRPr/>
              </a:pPr>
              <a:t>22/02/2021</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a:defRPr/>
            </a:pPr>
            <a:fld id="{BD91D158-D9F4-4CCA-B363-BF59B38CF42D}" type="slidenum">
              <a:rPr lang="en-GB" smtClean="0"/>
              <a:pPr>
                <a:defRPr/>
              </a:pPr>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2918607"/>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 id="2147483870"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188"/>
            <a:ext cx="7315200" cy="984250"/>
          </a:xfrm>
        </p:spPr>
        <p:txBody>
          <a:bodyPr>
            <a:normAutofit fontScale="90000"/>
          </a:bodyPr>
          <a:lstStyle/>
          <a:p>
            <a:pPr fontAlgn="auto">
              <a:spcAft>
                <a:spcPts val="0"/>
              </a:spcAft>
              <a:defRPr/>
            </a:pPr>
            <a:r>
              <a:rPr lang="en-GB" dirty="0"/>
              <a:t>Database Concepts</a:t>
            </a:r>
          </a:p>
        </p:txBody>
      </p:sp>
      <p:sp>
        <p:nvSpPr>
          <p:cNvPr id="3" name="Subtitle 2"/>
          <p:cNvSpPr>
            <a:spLocks noGrp="1"/>
          </p:cNvSpPr>
          <p:nvPr>
            <p:ph type="subTitle" idx="1"/>
          </p:nvPr>
        </p:nvSpPr>
        <p:spPr>
          <a:xfrm rot="10800000" flipV="1">
            <a:off x="1475656" y="4437112"/>
            <a:ext cx="6442075" cy="889000"/>
          </a:xfrm>
        </p:spPr>
        <p:txBody>
          <a:bodyPr rtlCol="0">
            <a:noAutofit/>
          </a:bodyPr>
          <a:lstStyle/>
          <a:p>
            <a:pPr algn="ctr" fontAlgn="auto">
              <a:spcAft>
                <a:spcPts val="0"/>
              </a:spcAft>
              <a:buFont typeface="Arial" pitchFamily="34" charset="0"/>
              <a:buNone/>
              <a:defRPr/>
            </a:pPr>
            <a:r>
              <a:rPr lang="en-GB" sz="2800" dirty="0"/>
              <a:t>Normalisation</a:t>
            </a:r>
          </a:p>
          <a:p>
            <a:pPr algn="ctr" fontAlgn="auto">
              <a:spcAft>
                <a:spcPts val="0"/>
              </a:spcAft>
              <a:buFont typeface="Arial" pitchFamily="34" charset="0"/>
              <a:buNone/>
              <a:defRPr/>
            </a:pPr>
            <a:r>
              <a:rPr lang="en-GB" sz="2800" dirty="0"/>
              <a:t>B Holland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ltLang="en-US" dirty="0"/>
              <a:t>What is it?</a:t>
            </a:r>
          </a:p>
        </p:txBody>
      </p:sp>
      <p:sp>
        <p:nvSpPr>
          <p:cNvPr id="10243" name="Rectangle 3"/>
          <p:cNvSpPr>
            <a:spLocks noGrp="1" noChangeArrowheads="1"/>
          </p:cNvSpPr>
          <p:nvPr>
            <p:ph idx="1"/>
          </p:nvPr>
        </p:nvSpPr>
        <p:spPr>
          <a:xfrm>
            <a:off x="514350" y="1916832"/>
            <a:ext cx="8115300" cy="3960440"/>
          </a:xfrm>
        </p:spPr>
        <p:txBody>
          <a:bodyPr>
            <a:normAutofit/>
          </a:bodyPr>
          <a:lstStyle/>
          <a:p>
            <a:pPr algn="just">
              <a:lnSpc>
                <a:spcPct val="80000"/>
              </a:lnSpc>
              <a:buFont typeface="Wingdings" panose="05000000000000000000" pitchFamily="2" charset="2"/>
              <a:buChar char="§"/>
            </a:pPr>
            <a:r>
              <a:rPr lang="en-GB" altLang="en-US" sz="1800" dirty="0"/>
              <a:t>Normalisation is a database design technique, which begins to examine the relationships (called functional dependencies) between attributes)</a:t>
            </a:r>
          </a:p>
          <a:p>
            <a:pPr algn="just">
              <a:lnSpc>
                <a:spcPct val="80000"/>
              </a:lnSpc>
              <a:buFont typeface="Wingdings" panose="05000000000000000000" pitchFamily="2" charset="2"/>
              <a:buChar char="§"/>
            </a:pPr>
            <a:r>
              <a:rPr lang="en-GB" altLang="en-US" sz="1800" dirty="0"/>
              <a:t>Normalisation is a formal process based on mathematics which defines a set of rules for creating structures that are arranged in the best way to enable the storage and retrieval of data.</a:t>
            </a:r>
          </a:p>
          <a:p>
            <a:pPr algn="just">
              <a:lnSpc>
                <a:spcPct val="80000"/>
              </a:lnSpc>
              <a:buFont typeface="Wingdings" panose="05000000000000000000" pitchFamily="2" charset="2"/>
              <a:buChar char="§"/>
            </a:pPr>
            <a:r>
              <a:rPr lang="en-GB" altLang="en-US" sz="1800" dirty="0"/>
              <a:t>The normal forms are based on the requirement to model data in two dimensional structures consisting of a variable number of rows and a variable number of columns</a:t>
            </a:r>
          </a:p>
          <a:p>
            <a:pPr algn="just">
              <a:lnSpc>
                <a:spcPct val="80000"/>
              </a:lnSpc>
              <a:buFont typeface="Wingdings" panose="05000000000000000000" pitchFamily="2" charset="2"/>
              <a:buChar char="§"/>
            </a:pPr>
            <a:r>
              <a:rPr lang="en-GB" altLang="en-US" sz="1800" dirty="0"/>
              <a:t>Attributes describe some aspect of the data or of the relationships between the data that is important to the organisation.</a:t>
            </a:r>
          </a:p>
          <a:p>
            <a:pPr algn="just">
              <a:lnSpc>
                <a:spcPct val="80000"/>
              </a:lnSpc>
              <a:buFont typeface="Wingdings" panose="05000000000000000000" pitchFamily="2" charset="2"/>
              <a:buChar char="§"/>
            </a:pPr>
            <a:r>
              <a:rPr lang="en-GB" altLang="en-US" sz="1800" dirty="0"/>
              <a:t>Normalisation uses a series of tests (described as normal forms to help identify a set of suitable relationships that best supports the data requirements of the organisation</a:t>
            </a:r>
          </a:p>
        </p:txBody>
      </p:sp>
    </p:spTree>
    <p:extLst>
      <p:ext uri="{BB962C8B-B14F-4D97-AF65-F5344CB8AC3E}">
        <p14:creationId xmlns:p14="http://schemas.microsoft.com/office/powerpoint/2010/main" val="51994828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en-GB" dirty="0"/>
              <a:t>The Process and the Purpose of :</a:t>
            </a:r>
          </a:p>
        </p:txBody>
      </p:sp>
      <p:sp>
        <p:nvSpPr>
          <p:cNvPr id="3" name="Content Placeholder 2"/>
          <p:cNvSpPr>
            <a:spLocks noGrp="1"/>
          </p:cNvSpPr>
          <p:nvPr>
            <p:ph idx="1"/>
          </p:nvPr>
        </p:nvSpPr>
        <p:spPr>
          <a:xfrm>
            <a:off x="755576" y="1988840"/>
            <a:ext cx="7521575" cy="3579812"/>
          </a:xfrm>
        </p:spPr>
        <p:txBody>
          <a:bodyPr>
            <a:normAutofit/>
          </a:bodyPr>
          <a:lstStyle/>
          <a:p>
            <a:pPr marL="420624" indent="-384048" fontAlgn="auto">
              <a:spcAft>
                <a:spcPts val="0"/>
              </a:spcAft>
              <a:buFont typeface="Wingdings 2"/>
              <a:buChar char=""/>
              <a:defRPr/>
            </a:pPr>
            <a:r>
              <a:rPr lang="en-GB" sz="2000" dirty="0"/>
              <a:t>To put data into a form that conforms to relational principles. </a:t>
            </a:r>
            <a:r>
              <a:rPr lang="en-GB" sz="2000" dirty="0" err="1"/>
              <a:t>E.g</a:t>
            </a:r>
            <a:r>
              <a:rPr lang="en-GB" sz="2000" dirty="0"/>
              <a:t> single valued columns each relation representing one entity.</a:t>
            </a:r>
          </a:p>
          <a:p>
            <a:pPr marL="420624" indent="-384048" fontAlgn="auto">
              <a:spcAft>
                <a:spcPts val="0"/>
              </a:spcAft>
              <a:buFont typeface="Wingdings 2"/>
              <a:buChar char=""/>
              <a:defRPr/>
            </a:pPr>
            <a:r>
              <a:rPr lang="en-GB" sz="2000" dirty="0"/>
              <a:t>To avoid redundancy by storing each fact within the database only once.</a:t>
            </a:r>
          </a:p>
          <a:p>
            <a:pPr marL="420624" indent="-384048" fontAlgn="auto">
              <a:spcAft>
                <a:spcPts val="0"/>
              </a:spcAft>
              <a:buFont typeface="Wingdings 2"/>
              <a:buChar char=""/>
              <a:defRPr/>
            </a:pPr>
            <a:r>
              <a:rPr lang="en-GB" sz="2000" dirty="0"/>
              <a:t>To put data into a form that is more able to accommodate change.</a:t>
            </a:r>
          </a:p>
          <a:p>
            <a:pPr marL="420624" indent="-384048" fontAlgn="auto">
              <a:spcAft>
                <a:spcPts val="0"/>
              </a:spcAft>
              <a:buFont typeface="Wingdings 2"/>
              <a:buChar char=""/>
              <a:defRPr/>
            </a:pPr>
            <a:r>
              <a:rPr lang="en-GB" sz="2000" dirty="0"/>
              <a:t>To avoid certain difficulties in updating</a:t>
            </a:r>
          </a:p>
          <a:p>
            <a:pPr marL="420624" indent="-384048" fontAlgn="auto">
              <a:spcAft>
                <a:spcPts val="0"/>
              </a:spcAft>
              <a:buFont typeface="Wingdings 2"/>
              <a:buChar char=""/>
              <a:defRPr/>
            </a:pPr>
            <a:r>
              <a:rPr lang="en-GB" sz="2000" dirty="0"/>
              <a:t>To facilitate the enforcement of constrains on the data.</a:t>
            </a:r>
          </a:p>
        </p:txBody>
      </p:sp>
    </p:spTree>
    <p:extLst>
      <p:ext uri="{BB962C8B-B14F-4D97-AF65-F5344CB8AC3E}">
        <p14:creationId xmlns:p14="http://schemas.microsoft.com/office/powerpoint/2010/main" val="2989485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altLang="en-US" sz="3200" dirty="0"/>
              <a:t>Normalisation and E-R modelling</a:t>
            </a:r>
          </a:p>
        </p:txBody>
      </p:sp>
      <p:sp>
        <p:nvSpPr>
          <p:cNvPr id="12291" name="Rectangle 3"/>
          <p:cNvSpPr>
            <a:spLocks noGrp="1" noChangeArrowheads="1"/>
          </p:cNvSpPr>
          <p:nvPr>
            <p:ph idx="1"/>
          </p:nvPr>
        </p:nvSpPr>
        <p:spPr/>
        <p:txBody>
          <a:bodyPr/>
          <a:lstStyle/>
          <a:p>
            <a:pPr>
              <a:buFont typeface="Wingdings" panose="05000000000000000000" pitchFamily="2" charset="2"/>
              <a:buChar char="§"/>
            </a:pPr>
            <a:r>
              <a:rPr lang="en-GB" altLang="en-US" sz="2400" dirty="0"/>
              <a:t>The two techniques can be used together to produce a more correct model of the data.</a:t>
            </a:r>
          </a:p>
          <a:p>
            <a:pPr>
              <a:buFont typeface="Wingdings" panose="05000000000000000000" pitchFamily="2" charset="2"/>
              <a:buChar char="§"/>
            </a:pPr>
            <a:r>
              <a:rPr lang="en-GB" altLang="en-US" sz="2400" dirty="0"/>
              <a:t>You need to have a fairly complete list of all the data items that need to be held in the database before you can begin to normalise.</a:t>
            </a:r>
          </a:p>
          <a:p>
            <a:pPr>
              <a:buFont typeface="Wingdings" panose="05000000000000000000" pitchFamily="2" charset="2"/>
              <a:buChar char="§"/>
            </a:pPr>
            <a:r>
              <a:rPr lang="en-GB" altLang="en-US" sz="2400" dirty="0"/>
              <a:t>In a large system this could prove quite complicated and it would be better to organise the data into preliminary groups  - i.e. entities.</a:t>
            </a:r>
          </a:p>
          <a:p>
            <a:pPr>
              <a:buFont typeface="Wingdings" panose="05000000000000000000" pitchFamily="2" charset="2"/>
              <a:buChar char="§"/>
            </a:pPr>
            <a:r>
              <a:rPr lang="en-GB" altLang="en-US" sz="2400" dirty="0"/>
              <a:t>At  the end of normalisation you may need to revise your E-R model to show the normalised entities.</a:t>
            </a:r>
          </a:p>
        </p:txBody>
      </p:sp>
    </p:spTree>
    <p:extLst>
      <p:ext uri="{BB962C8B-B14F-4D97-AF65-F5344CB8AC3E}">
        <p14:creationId xmlns:p14="http://schemas.microsoft.com/office/powerpoint/2010/main" val="1022685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sz="4800"/>
              <a:t>Data redundancy</a:t>
            </a:r>
            <a:endParaRPr lang="en-GB" altLang="en-US"/>
          </a:p>
        </p:txBody>
      </p:sp>
      <p:sp>
        <p:nvSpPr>
          <p:cNvPr id="13315" name="Content Placeholder 2"/>
          <p:cNvSpPr>
            <a:spLocks noGrp="1"/>
          </p:cNvSpPr>
          <p:nvPr>
            <p:ph idx="1"/>
          </p:nvPr>
        </p:nvSpPr>
        <p:spPr/>
        <p:txBody>
          <a:bodyPr>
            <a:normAutofit/>
          </a:bodyPr>
          <a:lstStyle/>
          <a:p>
            <a:r>
              <a:rPr lang="en-GB" altLang="en-US" sz="2400" dirty="0"/>
              <a:t>Transforming data from a problem into relations while ensuring data integrity and eliminating data redundancy.</a:t>
            </a:r>
          </a:p>
          <a:p>
            <a:pPr lvl="1"/>
            <a:r>
              <a:rPr lang="en-GB" altLang="en-US" sz="2400" dirty="0"/>
              <a:t>Data integrity : consistent and satisfies data constraint rules</a:t>
            </a:r>
          </a:p>
          <a:p>
            <a:pPr lvl="1"/>
            <a:r>
              <a:rPr lang="en-GB" altLang="en-US" sz="2400" dirty="0"/>
              <a:t>Data redundancy: if data can be found in two places in a single database (direct redundancy) or calculated using data from different parts of the database (indirect redundancy) then redundancy exists.</a:t>
            </a:r>
          </a:p>
          <a:p>
            <a:r>
              <a:rPr lang="en-GB" altLang="en-US" sz="2400" dirty="0"/>
              <a:t>Normalisation should remove redundancy, but not at the expense of data integrity.</a:t>
            </a:r>
          </a:p>
          <a:p>
            <a:endParaRPr lang="en-GB" altLang="en-US" sz="2400" dirty="0"/>
          </a:p>
        </p:txBody>
      </p:sp>
    </p:spTree>
    <p:extLst>
      <p:ext uri="{BB962C8B-B14F-4D97-AF65-F5344CB8AC3E}">
        <p14:creationId xmlns:p14="http://schemas.microsoft.com/office/powerpoint/2010/main" val="2789863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a:t>Problems of redundancy</a:t>
            </a:r>
          </a:p>
        </p:txBody>
      </p:sp>
      <p:sp>
        <p:nvSpPr>
          <p:cNvPr id="14339" name="Content Placeholder 2"/>
          <p:cNvSpPr>
            <a:spLocks noGrp="1"/>
          </p:cNvSpPr>
          <p:nvPr>
            <p:ph idx="1"/>
          </p:nvPr>
        </p:nvSpPr>
        <p:spPr/>
        <p:txBody>
          <a:bodyPr>
            <a:normAutofit/>
          </a:bodyPr>
          <a:lstStyle/>
          <a:p>
            <a:r>
              <a:rPr lang="en-GB" altLang="en-US" sz="2800" dirty="0"/>
              <a:t>If redundancy exists then this can cause problems during normal database operations:</a:t>
            </a:r>
          </a:p>
          <a:p>
            <a:pPr lvl="1"/>
            <a:r>
              <a:rPr lang="en-GB" altLang="en-US" sz="2400" dirty="0"/>
              <a:t>When data is inserted the database the data must be duplicated where ever redundant versions of that data exists.</a:t>
            </a:r>
          </a:p>
          <a:p>
            <a:pPr lvl="1"/>
            <a:r>
              <a:rPr lang="en-GB" altLang="en-US" sz="2400" dirty="0"/>
              <a:t>When data is updated, all redundant data must be simultaneously updated to reflect that change.</a:t>
            </a:r>
          </a:p>
          <a:p>
            <a:endParaRPr lang="en-GB" altLang="en-US" sz="2800" dirty="0"/>
          </a:p>
        </p:txBody>
      </p:sp>
    </p:spTree>
    <p:extLst>
      <p:ext uri="{BB962C8B-B14F-4D97-AF65-F5344CB8AC3E}">
        <p14:creationId xmlns:p14="http://schemas.microsoft.com/office/powerpoint/2010/main" val="31494509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a:xfrm>
            <a:off x="381000" y="266700"/>
            <a:ext cx="7977188" cy="590550"/>
          </a:xfrm>
        </p:spPr>
        <p:txBody>
          <a:bodyPr lIns="90488" tIns="44450" rIns="90488" bIns="44450">
            <a:normAutofit fontScale="90000"/>
          </a:bodyPr>
          <a:lstStyle/>
          <a:p>
            <a:pPr fontAlgn="auto">
              <a:spcAft>
                <a:spcPts val="0"/>
              </a:spcAft>
              <a:defRPr/>
            </a:pPr>
            <a:r>
              <a:rPr lang="en-GB" b="1"/>
              <a:t>The Process of Normalisation</a:t>
            </a:r>
          </a:p>
        </p:txBody>
      </p:sp>
      <p:sp>
        <p:nvSpPr>
          <p:cNvPr id="15363" name="Rectangle 3"/>
          <p:cNvSpPr>
            <a:spLocks noGrp="1" noChangeArrowheads="1"/>
          </p:cNvSpPr>
          <p:nvPr>
            <p:ph type="body" sz="half" idx="1"/>
          </p:nvPr>
        </p:nvSpPr>
        <p:spPr>
          <a:noFill/>
        </p:spPr>
        <p:txBody>
          <a:bodyPr lIns="90488" tIns="44450" rIns="90488" bIns="44450"/>
          <a:lstStyle/>
          <a:p>
            <a:endParaRPr lang="en-GB" altLang="en-US" sz="2400"/>
          </a:p>
          <a:p>
            <a:endParaRPr lang="en-GB" altLang="en-US" sz="2400"/>
          </a:p>
          <a:p>
            <a:endParaRPr lang="en-GB" altLang="en-US" sz="2400"/>
          </a:p>
        </p:txBody>
      </p:sp>
      <p:pic>
        <p:nvPicPr>
          <p:cNvPr id="15364" name="Picture 7" descr="C13NF08"/>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r="377" b="15108"/>
          <a:stretch>
            <a:fillRect/>
          </a:stretch>
        </p:blipFill>
        <p:spPr>
          <a:xfrm>
            <a:off x="1042988" y="1000125"/>
            <a:ext cx="6650037" cy="5486400"/>
          </a:xfrm>
          <a:noFill/>
        </p:spPr>
      </p:pic>
    </p:spTree>
    <p:extLst>
      <p:ext uri="{BB962C8B-B14F-4D97-AF65-F5344CB8AC3E}">
        <p14:creationId xmlns:p14="http://schemas.microsoft.com/office/powerpoint/2010/main" val="3210541504"/>
      </p:ext>
    </p:extLst>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altLang="en-US" sz="4000"/>
              <a:t>First Normal Form </a:t>
            </a:r>
          </a:p>
        </p:txBody>
      </p:sp>
      <p:sp>
        <p:nvSpPr>
          <p:cNvPr id="16387" name="Rectangle 3"/>
          <p:cNvSpPr>
            <a:spLocks noGrp="1" noChangeArrowheads="1"/>
          </p:cNvSpPr>
          <p:nvPr>
            <p:ph idx="1"/>
          </p:nvPr>
        </p:nvSpPr>
        <p:spPr>
          <a:xfrm>
            <a:off x="608648" y="1928812"/>
            <a:ext cx="7758112" cy="4929188"/>
          </a:xfrm>
        </p:spPr>
        <p:txBody>
          <a:bodyPr/>
          <a:lstStyle/>
          <a:p>
            <a:pPr>
              <a:buFont typeface="Wingdings" panose="05000000000000000000" pitchFamily="2" charset="2"/>
              <a:buChar char="§"/>
            </a:pPr>
            <a:r>
              <a:rPr lang="en-GB" altLang="en-US" sz="1800" dirty="0"/>
              <a:t>Un-normalised form (UNF) describes a table that contains one or more repeating groups.</a:t>
            </a:r>
          </a:p>
          <a:p>
            <a:pPr>
              <a:buFont typeface="Wingdings" panose="05000000000000000000" pitchFamily="2" charset="2"/>
              <a:buChar char="§"/>
            </a:pPr>
            <a:endParaRPr lang="en-GB" altLang="en-US" sz="1800" dirty="0"/>
          </a:p>
          <a:p>
            <a:pPr>
              <a:buFont typeface="Wingdings" panose="05000000000000000000" pitchFamily="2" charset="2"/>
              <a:buChar char="§"/>
            </a:pPr>
            <a:r>
              <a:rPr lang="en-GB" altLang="en-US" sz="1800" dirty="0"/>
              <a:t>An entity is said to be in First Normal Form if all the attribute values are atomic. (A relationship in which the intersections of each row and column contains one and only one value)</a:t>
            </a:r>
          </a:p>
          <a:p>
            <a:pPr>
              <a:buFont typeface="Wingdings" panose="05000000000000000000" pitchFamily="2" charset="2"/>
              <a:buChar char="§"/>
            </a:pPr>
            <a:endParaRPr lang="en-GB" altLang="en-US" sz="1800" dirty="0"/>
          </a:p>
          <a:p>
            <a:pPr>
              <a:buFont typeface="Wingdings" panose="05000000000000000000" pitchFamily="2" charset="2"/>
              <a:buChar char="§"/>
            </a:pPr>
            <a:r>
              <a:rPr lang="en-GB" altLang="en-US" sz="1800" dirty="0"/>
              <a:t>Each column of the table should contain only one values not multiples as in a list.</a:t>
            </a:r>
          </a:p>
          <a:p>
            <a:pPr>
              <a:buFont typeface="Wingdings" panose="05000000000000000000" pitchFamily="2" charset="2"/>
              <a:buChar char="§"/>
            </a:pPr>
            <a:endParaRPr lang="en-GB" altLang="en-US" sz="1800" dirty="0"/>
          </a:p>
          <a:p>
            <a:pPr>
              <a:buFont typeface="Wingdings" panose="05000000000000000000" pitchFamily="2" charset="2"/>
              <a:buChar char="§"/>
            </a:pPr>
            <a:r>
              <a:rPr lang="en-GB" altLang="en-US" sz="1800" dirty="0"/>
              <a:t>1NF – the aim is to remove all of the repeated occurrences of attributes in the logical design, and therefore ensure that the final physical database will be free of redundant data. </a:t>
            </a:r>
          </a:p>
        </p:txBody>
      </p:sp>
    </p:spTree>
    <p:extLst>
      <p:ext uri="{BB962C8B-B14F-4D97-AF65-F5344CB8AC3E}">
        <p14:creationId xmlns:p14="http://schemas.microsoft.com/office/powerpoint/2010/main" val="150647708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026"/>
          <p:cNvSpPr>
            <a:spLocks noGrp="1" noChangeArrowheads="1"/>
          </p:cNvSpPr>
          <p:nvPr>
            <p:ph type="title"/>
          </p:nvPr>
        </p:nvSpPr>
        <p:spPr>
          <a:noFill/>
        </p:spPr>
        <p:txBody>
          <a:bodyPr lIns="90488" tIns="44450" rIns="90488" bIns="44450"/>
          <a:lstStyle/>
          <a:p>
            <a:r>
              <a:rPr lang="en-GB" altLang="en-US" b="1"/>
              <a:t>UNF to 1NF</a:t>
            </a:r>
          </a:p>
        </p:txBody>
      </p:sp>
      <p:sp>
        <p:nvSpPr>
          <p:cNvPr id="17411" name="Rectangle 1027"/>
          <p:cNvSpPr>
            <a:spLocks noGrp="1" noChangeArrowheads="1"/>
          </p:cNvSpPr>
          <p:nvPr>
            <p:ph idx="1"/>
          </p:nvPr>
        </p:nvSpPr>
        <p:spPr/>
        <p:txBody>
          <a:bodyPr lIns="90488" tIns="44450" rIns="90488" bIns="44450"/>
          <a:lstStyle/>
          <a:p>
            <a:pPr marL="0" indent="0"/>
            <a:r>
              <a:rPr lang="en-GB" altLang="en-US" sz="2000" dirty="0"/>
              <a:t>Nominate an attribute or group of attributes to act as the key for the un-normalised table.</a:t>
            </a:r>
          </a:p>
          <a:p>
            <a:endParaRPr lang="en-GB" altLang="en-US" sz="2000" dirty="0"/>
          </a:p>
          <a:p>
            <a:pPr marL="0" indent="0"/>
            <a:r>
              <a:rPr lang="en-GB" altLang="en-US" sz="2000" dirty="0"/>
              <a:t>Identify the repeating group(s) in the un normalised table which repeats for the key attribute(s).</a:t>
            </a:r>
          </a:p>
        </p:txBody>
      </p:sp>
    </p:spTree>
    <p:extLst>
      <p:ext uri="{BB962C8B-B14F-4D97-AF65-F5344CB8AC3E}">
        <p14:creationId xmlns:p14="http://schemas.microsoft.com/office/powerpoint/2010/main" val="3570026593"/>
      </p:ext>
    </p:extLst>
  </p:cSld>
  <p:clrMapOvr>
    <a:masterClrMapping/>
  </p:clrMapOvr>
  <p:transition>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a:t>Unnormalised</a:t>
            </a:r>
            <a:r>
              <a:rPr lang="en-GB" dirty="0"/>
              <a:t> Form (UNF) and First Normal Form (1NF)</a:t>
            </a:r>
          </a:p>
        </p:txBody>
      </p:sp>
      <p:sp>
        <p:nvSpPr>
          <p:cNvPr id="3" name="Content Placeholder 2"/>
          <p:cNvSpPr>
            <a:spLocks noGrp="1"/>
          </p:cNvSpPr>
          <p:nvPr>
            <p:ph sz="quarter" idx="1"/>
          </p:nvPr>
        </p:nvSpPr>
        <p:spPr>
          <a:xfrm>
            <a:off x="683568" y="1982721"/>
            <a:ext cx="8153400" cy="4853136"/>
          </a:xfrm>
        </p:spPr>
        <p:txBody>
          <a:bodyPr/>
          <a:lstStyle/>
          <a:p>
            <a:r>
              <a:rPr lang="en-GB" dirty="0" err="1"/>
              <a:t>Unnormalised</a:t>
            </a:r>
            <a:r>
              <a:rPr lang="en-GB" dirty="0"/>
              <a:t> Form (UNF)</a:t>
            </a:r>
          </a:p>
          <a:p>
            <a:pPr lvl="1"/>
            <a:r>
              <a:rPr lang="en-GB" dirty="0"/>
              <a:t>A table that contains one or more repeating groups.</a:t>
            </a:r>
          </a:p>
          <a:p>
            <a:pPr lvl="1"/>
            <a:r>
              <a:rPr lang="en-GB" dirty="0"/>
              <a:t>A repeating group is a group of attributes with one or more these attributes containing two or more values for a cell in a table.</a:t>
            </a:r>
          </a:p>
          <a:p>
            <a:r>
              <a:rPr lang="en-GB" dirty="0"/>
              <a:t>First Normal Form (1NF)</a:t>
            </a:r>
          </a:p>
          <a:p>
            <a:pPr lvl="1"/>
            <a:r>
              <a:rPr lang="en-GB" dirty="0"/>
              <a:t>A relation in which the intersection of each row and column </a:t>
            </a:r>
            <a:r>
              <a:rPr lang="en-GB" i="1" dirty="0"/>
              <a:t>contains one and only one value</a:t>
            </a:r>
            <a:r>
              <a:rPr lang="en-GB" dirty="0"/>
              <a:t>.</a:t>
            </a:r>
          </a:p>
          <a:p>
            <a:pPr lvl="1"/>
            <a:r>
              <a:rPr lang="en-GB" dirty="0"/>
              <a:t>That is, there are no repeating groups.</a:t>
            </a:r>
          </a:p>
        </p:txBody>
      </p:sp>
    </p:spTree>
    <p:extLst>
      <p:ext uri="{BB962C8B-B14F-4D97-AF65-F5344CB8AC3E}">
        <p14:creationId xmlns:p14="http://schemas.microsoft.com/office/powerpoint/2010/main" val="82753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Sample Data: Student Module Report</a:t>
            </a:r>
          </a:p>
        </p:txBody>
      </p:sp>
      <p:sp>
        <p:nvSpPr>
          <p:cNvPr id="6" name="Content Placeholder 5"/>
          <p:cNvSpPr>
            <a:spLocks noGrp="1"/>
          </p:cNvSpPr>
          <p:nvPr>
            <p:ph sz="quarter" idx="1"/>
          </p:nvPr>
        </p:nvSpPr>
        <p:spPr>
          <a:xfrm>
            <a:off x="612648" y="4581128"/>
            <a:ext cx="8153400" cy="1514872"/>
          </a:xfrm>
        </p:spPr>
        <p:txBody>
          <a:bodyPr/>
          <a:lstStyle/>
          <a:p>
            <a:r>
              <a:rPr lang="en-GB" dirty="0"/>
              <a:t>Assume each module has two assessments and the marks are stored in mark1 and mark2.</a:t>
            </a:r>
          </a:p>
        </p:txBody>
      </p:sp>
      <p:graphicFrame>
        <p:nvGraphicFramePr>
          <p:cNvPr id="5" name="Content Placeholder 3"/>
          <p:cNvGraphicFramePr>
            <a:graphicFrameLocks/>
          </p:cNvGraphicFramePr>
          <p:nvPr>
            <p:extLst>
              <p:ext uri="{D42A27DB-BD31-4B8C-83A1-F6EECF244321}">
                <p14:modId xmlns:p14="http://schemas.microsoft.com/office/powerpoint/2010/main" val="489255732"/>
              </p:ext>
            </p:extLst>
          </p:nvPr>
        </p:nvGraphicFramePr>
        <p:xfrm>
          <a:off x="0" y="1988840"/>
          <a:ext cx="9144005" cy="2372360"/>
        </p:xfrm>
        <a:graphic>
          <a:graphicData uri="http://schemas.openxmlformats.org/drawingml/2006/table">
            <a:tbl>
              <a:tblPr firstRow="1" bandRow="1">
                <a:tableStyleId>{3B4B98B0-60AC-42C2-AFA5-B58CD77FA1E5}</a:tableStyleId>
              </a:tblPr>
              <a:tblGrid>
                <a:gridCol w="899410">
                  <a:extLst>
                    <a:ext uri="{9D8B030D-6E8A-4147-A177-3AD203B41FA5}">
                      <a16:colId xmlns:a16="http://schemas.microsoft.com/office/drawing/2014/main" val="3921345172"/>
                    </a:ext>
                  </a:extLst>
                </a:gridCol>
                <a:gridCol w="1124263">
                  <a:extLst>
                    <a:ext uri="{9D8B030D-6E8A-4147-A177-3AD203B41FA5}">
                      <a16:colId xmlns:a16="http://schemas.microsoft.com/office/drawing/2014/main" val="508841520"/>
                    </a:ext>
                  </a:extLst>
                </a:gridCol>
                <a:gridCol w="899411">
                  <a:extLst>
                    <a:ext uri="{9D8B030D-6E8A-4147-A177-3AD203B41FA5}">
                      <a16:colId xmlns:a16="http://schemas.microsoft.com/office/drawing/2014/main" val="987618150"/>
                    </a:ext>
                  </a:extLst>
                </a:gridCol>
                <a:gridCol w="1424066">
                  <a:extLst>
                    <a:ext uri="{9D8B030D-6E8A-4147-A177-3AD203B41FA5}">
                      <a16:colId xmlns:a16="http://schemas.microsoft.com/office/drawing/2014/main" val="744423079"/>
                    </a:ext>
                  </a:extLst>
                </a:gridCol>
                <a:gridCol w="824460">
                  <a:extLst>
                    <a:ext uri="{9D8B030D-6E8A-4147-A177-3AD203B41FA5}">
                      <a16:colId xmlns:a16="http://schemas.microsoft.com/office/drawing/2014/main" val="20004"/>
                    </a:ext>
                  </a:extLst>
                </a:gridCol>
                <a:gridCol w="824460">
                  <a:extLst>
                    <a:ext uri="{9D8B030D-6E8A-4147-A177-3AD203B41FA5}">
                      <a16:colId xmlns:a16="http://schemas.microsoft.com/office/drawing/2014/main" val="3632423133"/>
                    </a:ext>
                  </a:extLst>
                </a:gridCol>
                <a:gridCol w="824460">
                  <a:extLst>
                    <a:ext uri="{9D8B030D-6E8A-4147-A177-3AD203B41FA5}">
                      <a16:colId xmlns:a16="http://schemas.microsoft.com/office/drawing/2014/main" val="1742271645"/>
                    </a:ext>
                  </a:extLst>
                </a:gridCol>
                <a:gridCol w="899411">
                  <a:extLst>
                    <a:ext uri="{9D8B030D-6E8A-4147-A177-3AD203B41FA5}">
                      <a16:colId xmlns:a16="http://schemas.microsoft.com/office/drawing/2014/main" val="3524448693"/>
                    </a:ext>
                  </a:extLst>
                </a:gridCol>
                <a:gridCol w="1424064">
                  <a:extLst>
                    <a:ext uri="{9D8B030D-6E8A-4147-A177-3AD203B41FA5}">
                      <a16:colId xmlns:a16="http://schemas.microsoft.com/office/drawing/2014/main" val="759005985"/>
                    </a:ext>
                  </a:extLst>
                </a:gridCol>
              </a:tblGrid>
              <a:tr h="370840">
                <a:tc>
                  <a:txBody>
                    <a:bodyPr/>
                    <a:lstStyle/>
                    <a:p>
                      <a:r>
                        <a:rPr lang="en-GB" sz="1400" dirty="0" err="1"/>
                        <a:t>studentID</a:t>
                      </a:r>
                      <a:endParaRPr lang="en-GB" sz="1400" dirty="0"/>
                    </a:p>
                  </a:txBody>
                  <a:tcPr/>
                </a:tc>
                <a:tc>
                  <a:txBody>
                    <a:bodyPr/>
                    <a:lstStyle/>
                    <a:p>
                      <a:r>
                        <a:rPr lang="en-GB" sz="1400" dirty="0"/>
                        <a:t>student</a:t>
                      </a:r>
                      <a:br>
                        <a:rPr lang="en-GB" sz="1400" dirty="0"/>
                      </a:br>
                      <a:r>
                        <a:rPr lang="en-GB" sz="1400" dirty="0"/>
                        <a:t>Name</a:t>
                      </a:r>
                    </a:p>
                  </a:txBody>
                  <a:tcPr/>
                </a:tc>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a:t>mark1</a:t>
                      </a:r>
                    </a:p>
                  </a:txBody>
                  <a:tcPr/>
                </a:tc>
                <a:tc>
                  <a:txBody>
                    <a:bodyPr/>
                    <a:lstStyle/>
                    <a:p>
                      <a:r>
                        <a:rPr lang="en-GB" sz="1400" dirty="0"/>
                        <a:t>mark2</a:t>
                      </a:r>
                    </a:p>
                  </a:txBody>
                  <a:tcPr/>
                </a:tc>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solidFill>
                      <a:schemeClr val="bg1">
                        <a:alpha val="20000"/>
                      </a:schemeClr>
                    </a:solidFill>
                  </a:tcPr>
                </a:tc>
                <a:tc>
                  <a:txBody>
                    <a:bodyPr/>
                    <a:lstStyle/>
                    <a:p>
                      <a:pPr marL="0" algn="l" rtl="0" eaLnBrk="1" fontAlgn="b" latinLnBrk="0" hangingPunct="1"/>
                      <a:r>
                        <a:rPr kumimoji="0" lang="en-GB" sz="1400" kern="1200">
                          <a:solidFill>
                            <a:schemeClr val="tx1"/>
                          </a:solidFill>
                          <a:latin typeface="+mn-lt"/>
                          <a:ea typeface="+mn-ea"/>
                          <a:cs typeface="+mn-cs"/>
                        </a:rPr>
                        <a:t>John Kay</a:t>
                      </a:r>
                    </a:p>
                  </a:txBody>
                  <a:tcPr marL="9525" marR="9525" marT="9525" marB="0" anchor="ctr">
                    <a:solidFill>
                      <a:schemeClr val="bg1">
                        <a:alpha val="2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solidFill>
                      <a:schemeClr val="bg1">
                        <a:alpha val="2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Database Systems</a:t>
                      </a:r>
                    </a:p>
                  </a:txBody>
                  <a:tcPr marL="9525" marR="9525" marT="9525" marB="0" anchor="ctr">
                    <a:solidFill>
                      <a:schemeClr val="bg1">
                        <a:alpha val="2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solidFill>
                      <a:schemeClr val="bg1">
                        <a:alpha val="2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solidFill>
                      <a:schemeClr val="bg1">
                        <a:alpha val="2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65.00</a:t>
                      </a:r>
                    </a:p>
                  </a:txBody>
                  <a:tcPr marL="9525" marR="9525" marT="9525" marB="0" anchor="ctr">
                    <a:solidFill>
                      <a:schemeClr val="bg1">
                        <a:alpha val="2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LO40</a:t>
                      </a:r>
                    </a:p>
                  </a:txBody>
                  <a:tcPr marL="9525" marR="9525" marT="9525" marB="0" anchor="ctr">
                    <a:solidFill>
                      <a:schemeClr val="bg1">
                        <a:alpha val="2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solidFill>
                      <a:schemeClr val="bg1">
                        <a:alpha val="20000"/>
                      </a:schemeClr>
                    </a:solidFill>
                  </a:tcPr>
                </a:tc>
                <a:extLst>
                  <a:ext uri="{0D108BD9-81ED-4DB2-BD59-A6C34878D82A}">
                    <a16:rowId xmlns:a16="http://schemas.microsoft.com/office/drawing/2014/main" val="343088939"/>
                  </a:ext>
                </a:extLst>
              </a:tr>
              <a:tr h="370840">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lnT w="12700" cap="flat" cmpd="sng" algn="ctr">
                      <a:solidFill>
                        <a:schemeClr val="bg2">
                          <a:lumMod val="75000"/>
                        </a:schemeClr>
                      </a:solidFill>
                      <a:prstDash val="solid"/>
                      <a:round/>
                      <a:headEnd type="none" w="med" len="med"/>
                      <a:tailEnd type="none" w="med" len="med"/>
                    </a:lnT>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Database Systems</a:t>
                      </a:r>
                    </a:p>
                  </a:txBody>
                  <a:tcPr marL="9525" marR="9525" marT="9525" marB="0" anchor="ctr">
                    <a:lnT w="12700" cap="flat" cmpd="sng" algn="ctr">
                      <a:solidFill>
                        <a:schemeClr val="bg2">
                          <a:lumMod val="75000"/>
                        </a:schemeClr>
                      </a:solidFill>
                      <a:prstDash val="solid"/>
                      <a:round/>
                      <a:headEnd type="none" w="med" len="med"/>
                      <a:tailEnd type="none" w="med" len="med"/>
                    </a:lnT>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lnT w="12700" cap="flat" cmpd="sng" algn="ctr">
                      <a:solidFill>
                        <a:schemeClr val="bg2">
                          <a:lumMod val="75000"/>
                        </a:schemeClr>
                      </a:solidFill>
                      <a:prstDash val="solid"/>
                      <a:round/>
                      <a:headEnd type="none" w="med" len="med"/>
                      <a:tailEnd type="none" w="med" len="med"/>
                    </a:lnT>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LO40</a:t>
                      </a:r>
                    </a:p>
                  </a:txBody>
                  <a:tcPr marL="9525" marR="9525" marT="9525" marB="0" anchor="ctr">
                    <a:lnT w="12700" cap="flat" cmpd="sng" algn="ctr">
                      <a:solidFill>
                        <a:schemeClr val="bg2">
                          <a:lumMod val="75000"/>
                        </a:schemeClr>
                      </a:solidFill>
                      <a:prstDash val="solid"/>
                      <a:round/>
                      <a:headEnd type="none" w="med" len="med"/>
                      <a:tailEnd type="none" w="med" len="med"/>
                    </a:lnT>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lnT w="12700" cap="flat" cmpd="sng" algn="ctr">
                      <a:solidFill>
                        <a:schemeClr val="bg2">
                          <a:lumMod val="75000"/>
                        </a:schemeClr>
                      </a:solidFill>
                      <a:prstDash val="solid"/>
                      <a:round/>
                      <a:headEnd type="none" w="med" len="med"/>
                      <a:tailEnd type="none" w="med" len="med"/>
                    </a:lnT>
                    <a:solidFill>
                      <a:schemeClr val="accent1">
                        <a:lumMod val="20000"/>
                        <a:lumOff val="80000"/>
                      </a:schemeClr>
                    </a:solidFill>
                  </a:tcPr>
                </a:tc>
                <a:extLst>
                  <a:ext uri="{0D108BD9-81ED-4DB2-BD59-A6C34878D82A}">
                    <a16:rowId xmlns:a16="http://schemas.microsoft.com/office/drawing/2014/main" val="1478296762"/>
                  </a:ext>
                </a:extLst>
              </a:tr>
              <a:tr h="370840">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solidFill>
                      <a:schemeClr val="accent1">
                        <a:lumMod val="20000"/>
                        <a:lumOff val="80000"/>
                      </a:schemeClr>
                    </a:solidFill>
                  </a:tcPr>
                </a:tc>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solidFill>
                      <a:schemeClr val="accent1">
                        <a:lumMod val="20000"/>
                        <a:lumOff val="80000"/>
                      </a:schemeClr>
                    </a:solidFill>
                  </a:tcPr>
                </a:tc>
                <a:extLst>
                  <a:ext uri="{0D108BD9-81ED-4DB2-BD59-A6C34878D82A}">
                    <a16:rowId xmlns:a16="http://schemas.microsoft.com/office/drawing/2014/main" val="765473162"/>
                  </a:ext>
                </a:extLst>
              </a:tr>
              <a:tr h="370840">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solidFill>
                      <a:schemeClr val="accent1">
                        <a:lumMod val="20000"/>
                        <a:lumOff val="80000"/>
                      </a:schemeClr>
                    </a:solidFill>
                  </a:tcPr>
                </a:tc>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M5X0104</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solidFill>
                      <a:schemeClr val="accent1">
                        <a:lumMod val="20000"/>
                        <a:lumOff val="80000"/>
                      </a:schemeClr>
                    </a:solidFill>
                  </a:tcPr>
                </a:tc>
                <a:extLst>
                  <a:ext uri="{0D108BD9-81ED-4DB2-BD59-A6C34878D82A}">
                    <a16:rowId xmlns:a16="http://schemas.microsoft.com/office/drawing/2014/main" val="3854797231"/>
                  </a:ext>
                </a:extLst>
              </a:tr>
            </a:tbl>
          </a:graphicData>
        </a:graphic>
      </p:graphicFrame>
    </p:spTree>
    <p:extLst>
      <p:ext uri="{BB962C8B-B14F-4D97-AF65-F5344CB8AC3E}">
        <p14:creationId xmlns:p14="http://schemas.microsoft.com/office/powerpoint/2010/main" val="3302662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p:spPr>
        <p:txBody>
          <a:bodyPr lIns="90488" tIns="44450" rIns="90488" bIns="44450"/>
          <a:lstStyle/>
          <a:p>
            <a:r>
              <a:rPr lang="en-GB" altLang="en-US" b="1"/>
              <a:t>UNF to 1NF</a:t>
            </a:r>
          </a:p>
        </p:txBody>
      </p:sp>
      <p:sp>
        <p:nvSpPr>
          <p:cNvPr id="18435" name="Rectangle 3"/>
          <p:cNvSpPr>
            <a:spLocks noGrp="1" noChangeArrowheads="1"/>
          </p:cNvSpPr>
          <p:nvPr>
            <p:ph idx="1"/>
          </p:nvPr>
        </p:nvSpPr>
        <p:spPr/>
        <p:txBody>
          <a:bodyPr lIns="90488" tIns="44450" rIns="90488" bIns="44450">
            <a:normAutofit/>
          </a:bodyPr>
          <a:lstStyle/>
          <a:p>
            <a:r>
              <a:rPr lang="en-GB" altLang="en-US" sz="2400" dirty="0"/>
              <a:t>Remove the repeating group by</a:t>
            </a:r>
          </a:p>
          <a:p>
            <a:pPr lvl="1"/>
            <a:r>
              <a:rPr lang="en-GB" altLang="en-US" sz="2400" dirty="0"/>
              <a:t>Entering appropriate data into the empty columns of rows containing the repeating data (‘flattening’ the table).</a:t>
            </a:r>
          </a:p>
          <a:p>
            <a:pPr lvl="1"/>
            <a:r>
              <a:rPr lang="en-GB" altLang="en-US" sz="2400" dirty="0"/>
              <a:t>Or by</a:t>
            </a:r>
            <a:endParaRPr lang="en-GB" altLang="en-US" sz="2400" i="1" dirty="0"/>
          </a:p>
          <a:p>
            <a:pPr lvl="1"/>
            <a:r>
              <a:rPr lang="en-GB" altLang="en-US" sz="2400" dirty="0"/>
              <a:t>Placing the repeating data along with a copy of the original key attribute(s) into a separate relation.</a:t>
            </a:r>
          </a:p>
        </p:txBody>
      </p:sp>
      <p:sp>
        <p:nvSpPr>
          <p:cNvPr id="10242" name="Slide Number Placeholder 3"/>
          <p:cNvSpPr>
            <a:spLocks noGrp="1"/>
          </p:cNvSpPr>
          <p:nvPr>
            <p:ph type="sldNum" sz="quarter" idx="12"/>
          </p:nvPr>
        </p:nvSpPr>
        <p:spPr>
          <a:xfrm>
            <a:off x="457200" y="6534150"/>
            <a:ext cx="2133600" cy="476250"/>
          </a:xfrm>
          <a:prstGeom prst="rect">
            <a:avLst/>
          </a:prstGeom>
        </p:spPr>
        <p:txBody>
          <a:bodyPr/>
          <a:lstStyle/>
          <a:p>
            <a:pPr algn="l">
              <a:defRPr/>
            </a:pPr>
            <a:fld id="{3C69DCB0-F362-4F13-BF50-E18D08D1C8AB}" type="slidenum">
              <a:rPr lang="en-GB"/>
              <a:pPr algn="l">
                <a:defRPr/>
              </a:pPr>
              <a:t>12</a:t>
            </a:fld>
            <a:endParaRPr lang="en-GB"/>
          </a:p>
        </p:txBody>
      </p:sp>
    </p:spTree>
    <p:extLst>
      <p:ext uri="{BB962C8B-B14F-4D97-AF65-F5344CB8AC3E}">
        <p14:creationId xmlns:p14="http://schemas.microsoft.com/office/powerpoint/2010/main" val="3018353853"/>
      </p:ext>
    </p:extLst>
  </p:cSld>
  <p:clrMapOvr>
    <a:masterClrMapping/>
  </p:clrMapOvr>
  <p:transition>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UNF to 1NF: Step 2</a:t>
            </a:r>
          </a:p>
        </p:txBody>
      </p:sp>
      <p:sp>
        <p:nvSpPr>
          <p:cNvPr id="3" name="Content Placeholder 2"/>
          <p:cNvSpPr>
            <a:spLocks noGrp="1"/>
          </p:cNvSpPr>
          <p:nvPr>
            <p:ph sz="quarter" idx="1"/>
          </p:nvPr>
        </p:nvSpPr>
        <p:spPr>
          <a:xfrm>
            <a:off x="612648" y="2204864"/>
            <a:ext cx="8423848" cy="4574308"/>
          </a:xfrm>
        </p:spPr>
        <p:txBody>
          <a:bodyPr>
            <a:normAutofit/>
          </a:bodyPr>
          <a:lstStyle/>
          <a:p>
            <a:r>
              <a:rPr lang="en-GB" b="1" dirty="0"/>
              <a:t>Method 1</a:t>
            </a:r>
            <a:r>
              <a:rPr lang="en-GB" dirty="0"/>
              <a:t>: Flatten the table</a:t>
            </a:r>
          </a:p>
          <a:p>
            <a:pPr lvl="1"/>
            <a:r>
              <a:rPr lang="en-GB" dirty="0"/>
              <a:t>Create separate rows for each value in the repeating group of data.</a:t>
            </a:r>
          </a:p>
          <a:p>
            <a:pPr lvl="1"/>
            <a:r>
              <a:rPr lang="en-GB" dirty="0"/>
              <a:t>For the repeating group values (attributes with single values), fill the values down in the new rows created.</a:t>
            </a:r>
          </a:p>
          <a:p>
            <a:r>
              <a:rPr lang="en-GB" b="1" dirty="0"/>
              <a:t>Method 2</a:t>
            </a:r>
            <a:r>
              <a:rPr lang="en-GB" dirty="0"/>
              <a:t>: Splitting the table by placing the repeating data along with the original key attribute(s) into a separate table. </a:t>
            </a:r>
          </a:p>
          <a:p>
            <a:pPr lvl="1"/>
            <a:r>
              <a:rPr lang="en-GB" dirty="0"/>
              <a:t>Note: If there are multiple repeating groups, repeat this process till there are no repeating groups remain.</a:t>
            </a:r>
          </a:p>
        </p:txBody>
      </p:sp>
    </p:spTree>
    <p:extLst>
      <p:ext uri="{BB962C8B-B14F-4D97-AF65-F5344CB8AC3E}">
        <p14:creationId xmlns:p14="http://schemas.microsoft.com/office/powerpoint/2010/main" val="365500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UNF to 1NF: Step 1</a:t>
            </a:r>
          </a:p>
        </p:txBody>
      </p:sp>
      <p:sp>
        <p:nvSpPr>
          <p:cNvPr id="3" name="Content Placeholder 2"/>
          <p:cNvSpPr>
            <a:spLocks noGrp="1"/>
          </p:cNvSpPr>
          <p:nvPr>
            <p:ph sz="quarter" idx="1"/>
          </p:nvPr>
        </p:nvSpPr>
        <p:spPr/>
        <p:txBody>
          <a:bodyPr/>
          <a:lstStyle/>
          <a:p>
            <a:r>
              <a:rPr lang="en-GB" dirty="0"/>
              <a:t>Identify and Nominate Key:</a:t>
            </a:r>
          </a:p>
          <a:p>
            <a:r>
              <a:rPr lang="en-GB" dirty="0"/>
              <a:t>What are the repeating groups?</a:t>
            </a:r>
          </a:p>
        </p:txBody>
      </p:sp>
      <p:graphicFrame>
        <p:nvGraphicFramePr>
          <p:cNvPr id="7" name="Content Placeholder 3"/>
          <p:cNvGraphicFramePr>
            <a:graphicFrameLocks/>
          </p:cNvGraphicFramePr>
          <p:nvPr>
            <p:extLst/>
          </p:nvPr>
        </p:nvGraphicFramePr>
        <p:xfrm>
          <a:off x="179513" y="3099276"/>
          <a:ext cx="8784973" cy="250317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1080120">
                  <a:extLst>
                    <a:ext uri="{9D8B030D-6E8A-4147-A177-3AD203B41FA5}">
                      <a16:colId xmlns:a16="http://schemas.microsoft.com/office/drawing/2014/main" val="508841520"/>
                    </a:ext>
                  </a:extLst>
                </a:gridCol>
                <a:gridCol w="864096">
                  <a:extLst>
                    <a:ext uri="{9D8B030D-6E8A-4147-A177-3AD203B41FA5}">
                      <a16:colId xmlns:a16="http://schemas.microsoft.com/office/drawing/2014/main" val="987618150"/>
                    </a:ext>
                  </a:extLst>
                </a:gridCol>
                <a:gridCol w="1368152">
                  <a:extLst>
                    <a:ext uri="{9D8B030D-6E8A-4147-A177-3AD203B41FA5}">
                      <a16:colId xmlns:a16="http://schemas.microsoft.com/office/drawing/2014/main" val="744423079"/>
                    </a:ext>
                  </a:extLst>
                </a:gridCol>
                <a:gridCol w="792088">
                  <a:extLst>
                    <a:ext uri="{9D8B030D-6E8A-4147-A177-3AD203B41FA5}">
                      <a16:colId xmlns:a16="http://schemas.microsoft.com/office/drawing/2014/main" val="20004"/>
                    </a:ext>
                  </a:extLst>
                </a:gridCol>
                <a:gridCol w="792088">
                  <a:extLst>
                    <a:ext uri="{9D8B030D-6E8A-4147-A177-3AD203B41FA5}">
                      <a16:colId xmlns:a16="http://schemas.microsoft.com/office/drawing/2014/main" val="3632423133"/>
                    </a:ext>
                  </a:extLst>
                </a:gridCol>
                <a:gridCol w="792088">
                  <a:extLst>
                    <a:ext uri="{9D8B030D-6E8A-4147-A177-3AD203B41FA5}">
                      <a16:colId xmlns:a16="http://schemas.microsoft.com/office/drawing/2014/main" val="1742271645"/>
                    </a:ext>
                  </a:extLst>
                </a:gridCol>
                <a:gridCol w="864096">
                  <a:extLst>
                    <a:ext uri="{9D8B030D-6E8A-4147-A177-3AD203B41FA5}">
                      <a16:colId xmlns:a16="http://schemas.microsoft.com/office/drawing/2014/main" val="3524448693"/>
                    </a:ext>
                  </a:extLst>
                </a:gridCol>
                <a:gridCol w="1368150">
                  <a:extLst>
                    <a:ext uri="{9D8B030D-6E8A-4147-A177-3AD203B41FA5}">
                      <a16:colId xmlns:a16="http://schemas.microsoft.com/office/drawing/2014/main" val="759005985"/>
                    </a:ext>
                  </a:extLst>
                </a:gridCol>
              </a:tblGrid>
              <a:tr h="370840">
                <a:tc>
                  <a:txBody>
                    <a:bodyPr/>
                    <a:lstStyle/>
                    <a:p>
                      <a:r>
                        <a:rPr lang="en-GB" sz="1400" dirty="0" err="1"/>
                        <a:t>studentID</a:t>
                      </a:r>
                      <a:endParaRPr lang="en-GB" sz="1400" dirty="0"/>
                    </a:p>
                  </a:txBody>
                  <a:tcPr/>
                </a:tc>
                <a:tc>
                  <a:txBody>
                    <a:bodyPr/>
                    <a:lstStyle/>
                    <a:p>
                      <a:r>
                        <a:rPr lang="en-GB" sz="1400" dirty="0"/>
                        <a:t>student</a:t>
                      </a:r>
                      <a:br>
                        <a:rPr lang="en-GB" sz="1400" dirty="0"/>
                      </a:br>
                      <a:r>
                        <a:rPr lang="en-GB" sz="1400" dirty="0"/>
                        <a:t>Name</a:t>
                      </a:r>
                    </a:p>
                  </a:txBody>
                  <a:tcPr/>
                </a:tc>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a:t>mark1</a:t>
                      </a:r>
                    </a:p>
                  </a:txBody>
                  <a:tcPr/>
                </a:tc>
                <a:tc>
                  <a:txBody>
                    <a:bodyPr/>
                    <a:lstStyle/>
                    <a:p>
                      <a:r>
                        <a:rPr lang="en-GB" sz="1400" dirty="0"/>
                        <a:t>mark2</a:t>
                      </a:r>
                    </a:p>
                  </a:txBody>
                  <a:tcPr/>
                </a:tc>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noFill/>
                  </a:tcPr>
                </a:tc>
                <a:tc>
                  <a:txBody>
                    <a:bodyPr/>
                    <a:lstStyle/>
                    <a:p>
                      <a:pPr marL="0" algn="l" rtl="0" eaLnBrk="1" fontAlgn="b" latinLnBrk="0" hangingPunct="1"/>
                      <a:r>
                        <a:rPr kumimoji="0" lang="en-GB" sz="1400" kern="1200" dirty="0">
                          <a:solidFill>
                            <a:schemeClr val="tx1"/>
                          </a:solidFill>
                          <a:latin typeface="+mn-lt"/>
                          <a:ea typeface="+mn-ea"/>
                          <a:cs typeface="+mn-cs"/>
                        </a:rPr>
                        <a:t>John Kay</a:t>
                      </a:r>
                    </a:p>
                  </a:txBody>
                  <a:tcPr marL="9525" marR="9525" marT="9525" marB="0" anchor="ctr">
                    <a:noFill/>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noFill/>
                  </a:tcP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noFill/>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noFill/>
                  </a:tcP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noFill/>
                  </a:tcPr>
                </a:tc>
                <a:tc>
                  <a:txBody>
                    <a:bodyPr/>
                    <a:lstStyle/>
                    <a:p>
                      <a:pPr marL="0" algn="ctr" rtl="0" eaLnBrk="1" fontAlgn="b" latinLnBrk="0" hangingPunct="1"/>
                      <a:r>
                        <a:rPr kumimoji="0" lang="en-GB" sz="1400" kern="1200">
                          <a:solidFill>
                            <a:schemeClr val="tx1"/>
                          </a:solidFill>
                          <a:latin typeface="+mn-lt"/>
                          <a:ea typeface="+mn-ea"/>
                          <a:cs typeface="+mn-cs"/>
                        </a:rPr>
                        <a:t>65.00</a:t>
                      </a:r>
                    </a:p>
                  </a:txBody>
                  <a:tcPr marL="9525" marR="9525" marT="9525" marB="0" anchor="ctr">
                    <a:noFill/>
                  </a:tcP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noFill/>
                  </a:tcP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noFill/>
                  </a:tcPr>
                </a:tc>
                <a:extLst>
                  <a:ext uri="{0D108BD9-81ED-4DB2-BD59-A6C34878D82A}">
                    <a16:rowId xmlns:a16="http://schemas.microsoft.com/office/drawing/2014/main" val="343088939"/>
                  </a:ext>
                </a:extLst>
              </a:tr>
              <a:tr h="370840">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Database Systems</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Tina Murphy</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1478296762"/>
                  </a:ext>
                </a:extLst>
              </a:tr>
              <a:tr h="370840">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solidFill>
                      <a:schemeClr val="accent1">
                        <a:lumMod val="20000"/>
                        <a:lumOff val="80000"/>
                      </a:schemeClr>
                    </a:solidFill>
                  </a:tcPr>
                </a:tc>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solidFill>
                      <a:schemeClr val="accent1">
                        <a:lumMod val="20000"/>
                        <a:lumOff val="80000"/>
                      </a:schemeClr>
                    </a:solidFill>
                  </a:tcPr>
                </a:tc>
                <a:extLst>
                  <a:ext uri="{0D108BD9-81ED-4DB2-BD59-A6C34878D82A}">
                    <a16:rowId xmlns:a16="http://schemas.microsoft.com/office/drawing/2014/main" val="765473162"/>
                  </a:ext>
                </a:extLst>
              </a:tr>
              <a:tr h="370840">
                <a:tc>
                  <a:txBody>
                    <a:bodyPr/>
                    <a:lstStyle/>
                    <a:p>
                      <a:pPr marL="0" algn="l" rtl="0" eaLnBrk="1" fontAlgn="b" latinLnBrk="0" hangingPunct="1"/>
                      <a:endParaRPr kumimoji="0" lang="en-GB" sz="1400" kern="1200">
                        <a:solidFill>
                          <a:schemeClr val="tx1"/>
                        </a:solidFill>
                        <a:latin typeface="+mn-lt"/>
                        <a:ea typeface="+mn-ea"/>
                        <a:cs typeface="+mn-cs"/>
                      </a:endParaRPr>
                    </a:p>
                  </a:txBody>
                  <a:tcPr marL="9525" marR="9525" marT="9525" marB="0" anchor="ctr"/>
                </a:tc>
                <a:tc>
                  <a:txBody>
                    <a:bodyPr/>
                    <a:lstStyle/>
                    <a:p>
                      <a:pPr marL="0" algn="l" rtl="0" eaLnBrk="1" fontAlgn="b" latinLnBrk="0" hangingPunct="1"/>
                      <a:endParaRPr kumimoji="0" lang="en-GB" sz="1400" kern="1200">
                        <a:solidFill>
                          <a:schemeClr val="tx1"/>
                        </a:solidFill>
                        <a:latin typeface="+mn-lt"/>
                        <a:ea typeface="+mn-ea"/>
                        <a:cs typeface="+mn-cs"/>
                      </a:endParaRP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M5X0104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tc>
                <a:extLst>
                  <a:ext uri="{0D108BD9-81ED-4DB2-BD59-A6C34878D82A}">
                    <a16:rowId xmlns:a16="http://schemas.microsoft.com/office/drawing/2014/main" val="3854797231"/>
                  </a:ext>
                </a:extLst>
              </a:tr>
            </a:tbl>
          </a:graphicData>
        </a:graphic>
      </p:graphicFrame>
      <p:sp>
        <p:nvSpPr>
          <p:cNvPr id="5" name="TextBox 4"/>
          <p:cNvSpPr txBox="1"/>
          <p:nvPr/>
        </p:nvSpPr>
        <p:spPr>
          <a:xfrm>
            <a:off x="5292080" y="1589057"/>
            <a:ext cx="1885453" cy="538609"/>
          </a:xfrm>
          <a:prstGeom prst="rect">
            <a:avLst/>
          </a:prstGeom>
          <a:noFill/>
        </p:spPr>
        <p:txBody>
          <a:bodyPr wrap="none" rtlCol="0">
            <a:spAutoFit/>
          </a:bodyPr>
          <a:lstStyle/>
          <a:p>
            <a:r>
              <a:rPr lang="en-GB" sz="2900" b="1" dirty="0" err="1">
                <a:solidFill>
                  <a:prstClr val="black"/>
                </a:solidFill>
              </a:rPr>
              <a:t>studentID</a:t>
            </a:r>
            <a:endParaRPr lang="en-GB" b="1" dirty="0"/>
          </a:p>
        </p:txBody>
      </p:sp>
      <p:sp>
        <p:nvSpPr>
          <p:cNvPr id="6" name="Rounded Rectangle 5"/>
          <p:cNvSpPr/>
          <p:nvPr/>
        </p:nvSpPr>
        <p:spPr>
          <a:xfrm>
            <a:off x="2123728" y="2780928"/>
            <a:ext cx="6840760" cy="3315072"/>
          </a:xfrm>
          <a:prstGeom prst="round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95681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UNF to 1NF Method 1: </a:t>
            </a:r>
            <a:br>
              <a:rPr lang="en-GB" dirty="0"/>
            </a:br>
            <a:r>
              <a:rPr lang="en-GB" sz="3600" dirty="0"/>
              <a:t>Step 2 - Flattening the Table</a:t>
            </a:r>
            <a:endParaRPr lang="en-GB" dirty="0"/>
          </a:p>
        </p:txBody>
      </p:sp>
      <p:sp>
        <p:nvSpPr>
          <p:cNvPr id="3" name="Content Placeholder 2"/>
          <p:cNvSpPr>
            <a:spLocks noGrp="1"/>
          </p:cNvSpPr>
          <p:nvPr>
            <p:ph sz="quarter" idx="1"/>
          </p:nvPr>
        </p:nvSpPr>
        <p:spPr/>
        <p:txBody>
          <a:bodyPr/>
          <a:lstStyle/>
          <a:p>
            <a:r>
              <a:rPr lang="en-GB" dirty="0"/>
              <a:t>Fill the group values down in the empty cells.</a:t>
            </a:r>
          </a:p>
        </p:txBody>
      </p:sp>
      <p:graphicFrame>
        <p:nvGraphicFramePr>
          <p:cNvPr id="7" name="Content Placeholder 3"/>
          <p:cNvGraphicFramePr>
            <a:graphicFrameLocks/>
          </p:cNvGraphicFramePr>
          <p:nvPr>
            <p:extLst/>
          </p:nvPr>
        </p:nvGraphicFramePr>
        <p:xfrm>
          <a:off x="179513" y="2708920"/>
          <a:ext cx="8784973" cy="250317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1080120">
                  <a:extLst>
                    <a:ext uri="{9D8B030D-6E8A-4147-A177-3AD203B41FA5}">
                      <a16:colId xmlns:a16="http://schemas.microsoft.com/office/drawing/2014/main" val="508841520"/>
                    </a:ext>
                  </a:extLst>
                </a:gridCol>
                <a:gridCol w="864096">
                  <a:extLst>
                    <a:ext uri="{9D8B030D-6E8A-4147-A177-3AD203B41FA5}">
                      <a16:colId xmlns:a16="http://schemas.microsoft.com/office/drawing/2014/main" val="987618150"/>
                    </a:ext>
                  </a:extLst>
                </a:gridCol>
                <a:gridCol w="1368152">
                  <a:extLst>
                    <a:ext uri="{9D8B030D-6E8A-4147-A177-3AD203B41FA5}">
                      <a16:colId xmlns:a16="http://schemas.microsoft.com/office/drawing/2014/main" val="744423079"/>
                    </a:ext>
                  </a:extLst>
                </a:gridCol>
                <a:gridCol w="792088">
                  <a:extLst>
                    <a:ext uri="{9D8B030D-6E8A-4147-A177-3AD203B41FA5}">
                      <a16:colId xmlns:a16="http://schemas.microsoft.com/office/drawing/2014/main" val="20004"/>
                    </a:ext>
                  </a:extLst>
                </a:gridCol>
                <a:gridCol w="792088">
                  <a:extLst>
                    <a:ext uri="{9D8B030D-6E8A-4147-A177-3AD203B41FA5}">
                      <a16:colId xmlns:a16="http://schemas.microsoft.com/office/drawing/2014/main" val="3632423133"/>
                    </a:ext>
                  </a:extLst>
                </a:gridCol>
                <a:gridCol w="792088">
                  <a:extLst>
                    <a:ext uri="{9D8B030D-6E8A-4147-A177-3AD203B41FA5}">
                      <a16:colId xmlns:a16="http://schemas.microsoft.com/office/drawing/2014/main" val="1742271645"/>
                    </a:ext>
                  </a:extLst>
                </a:gridCol>
                <a:gridCol w="864096">
                  <a:extLst>
                    <a:ext uri="{9D8B030D-6E8A-4147-A177-3AD203B41FA5}">
                      <a16:colId xmlns:a16="http://schemas.microsoft.com/office/drawing/2014/main" val="3524448693"/>
                    </a:ext>
                  </a:extLst>
                </a:gridCol>
                <a:gridCol w="1368150">
                  <a:extLst>
                    <a:ext uri="{9D8B030D-6E8A-4147-A177-3AD203B41FA5}">
                      <a16:colId xmlns:a16="http://schemas.microsoft.com/office/drawing/2014/main" val="759005985"/>
                    </a:ext>
                  </a:extLst>
                </a:gridCol>
              </a:tblGrid>
              <a:tr h="370840">
                <a:tc>
                  <a:txBody>
                    <a:bodyPr/>
                    <a:lstStyle/>
                    <a:p>
                      <a:r>
                        <a:rPr lang="en-GB" sz="1400" dirty="0" err="1"/>
                        <a:t>studentID</a:t>
                      </a:r>
                      <a:endParaRPr lang="en-GB" sz="1400" dirty="0"/>
                    </a:p>
                  </a:txBody>
                  <a:tcPr/>
                </a:tc>
                <a:tc>
                  <a:txBody>
                    <a:bodyPr/>
                    <a:lstStyle/>
                    <a:p>
                      <a:r>
                        <a:rPr lang="en-GB" sz="1400" dirty="0"/>
                        <a:t>student</a:t>
                      </a:r>
                      <a:br>
                        <a:rPr lang="en-GB" sz="1400" dirty="0"/>
                      </a:br>
                      <a:r>
                        <a:rPr lang="en-GB" sz="1400" dirty="0"/>
                        <a:t>Name</a:t>
                      </a:r>
                    </a:p>
                  </a:txBody>
                  <a:tcPr/>
                </a:tc>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a:t>mark1</a:t>
                      </a:r>
                    </a:p>
                  </a:txBody>
                  <a:tcPr/>
                </a:tc>
                <a:tc>
                  <a:txBody>
                    <a:bodyPr/>
                    <a:lstStyle/>
                    <a:p>
                      <a:r>
                        <a:rPr lang="en-GB" sz="1400" dirty="0"/>
                        <a:t>mark2</a:t>
                      </a:r>
                    </a:p>
                  </a:txBody>
                  <a:tcPr/>
                </a:tc>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noFill/>
                  </a:tcPr>
                </a:tc>
                <a:tc>
                  <a:txBody>
                    <a:bodyPr/>
                    <a:lstStyle/>
                    <a:p>
                      <a:pPr marL="0" algn="l" rtl="0" eaLnBrk="1" fontAlgn="b" latinLnBrk="0" hangingPunct="1"/>
                      <a:r>
                        <a:rPr kumimoji="0" lang="en-GB" sz="1400" kern="1200">
                          <a:solidFill>
                            <a:schemeClr val="tx1"/>
                          </a:solidFill>
                          <a:latin typeface="+mn-lt"/>
                          <a:ea typeface="+mn-ea"/>
                          <a:cs typeface="+mn-cs"/>
                        </a:rPr>
                        <a:t>John Kay</a:t>
                      </a:r>
                    </a:p>
                  </a:txBody>
                  <a:tcPr marL="9525" marR="9525" marT="9525" marB="0" anchor="ctr">
                    <a:noFill/>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noFill/>
                  </a:tcP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noFill/>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noFill/>
                  </a:tcP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noFill/>
                  </a:tcPr>
                </a:tc>
                <a:tc>
                  <a:txBody>
                    <a:bodyPr/>
                    <a:lstStyle/>
                    <a:p>
                      <a:pPr marL="0" algn="ctr" rtl="0" eaLnBrk="1" fontAlgn="b" latinLnBrk="0" hangingPunct="1"/>
                      <a:r>
                        <a:rPr kumimoji="0" lang="en-GB" sz="1400" kern="1200">
                          <a:solidFill>
                            <a:schemeClr val="tx1"/>
                          </a:solidFill>
                          <a:latin typeface="+mn-lt"/>
                          <a:ea typeface="+mn-ea"/>
                          <a:cs typeface="+mn-cs"/>
                        </a:rPr>
                        <a:t>65.00</a:t>
                      </a:r>
                    </a:p>
                  </a:txBody>
                  <a:tcPr marL="9525" marR="9525" marT="9525" marB="0" anchor="ctr">
                    <a:noFill/>
                  </a:tcP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noFill/>
                  </a:tcPr>
                </a:tc>
                <a:tc>
                  <a:txBody>
                    <a:bodyPr/>
                    <a:lstStyle/>
                    <a:p>
                      <a:pPr marL="0" algn="l" rtl="0" eaLnBrk="1" fontAlgn="b" latinLnBrk="0" hangingPunct="1"/>
                      <a:r>
                        <a:rPr kumimoji="0" lang="en-GB" sz="1400" kern="1200">
                          <a:solidFill>
                            <a:schemeClr val="tx1"/>
                          </a:solidFill>
                          <a:latin typeface="+mn-lt"/>
                          <a:ea typeface="+mn-ea"/>
                          <a:cs typeface="+mn-cs"/>
                        </a:rPr>
                        <a:t>Tina Murphy</a:t>
                      </a:r>
                    </a:p>
                  </a:txBody>
                  <a:tcPr marL="9525" marR="9525" marT="9525" marB="0" anchor="ctr">
                    <a:noFill/>
                  </a:tcP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John Kay</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Tina Murphy</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14782967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solidFill>
                      <a:schemeClr val="accent1">
                        <a:lumMod val="20000"/>
                        <a:lumOff val="80000"/>
                      </a:schemeClr>
                    </a:solidFill>
                  </a:tcPr>
                </a:tc>
                <a:extLst>
                  <a:ext uri="{0D108BD9-81ED-4DB2-BD59-A6C34878D82A}">
                    <a16:rowId xmlns:a16="http://schemas.microsoft.com/office/drawing/2014/main" val="7654731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tc>
                <a:extLst>
                  <a:ext uri="{0D108BD9-81ED-4DB2-BD59-A6C34878D82A}">
                    <a16:rowId xmlns:a16="http://schemas.microsoft.com/office/drawing/2014/main" val="3854797231"/>
                  </a:ext>
                </a:extLst>
              </a:tr>
            </a:tbl>
          </a:graphicData>
        </a:graphic>
      </p:graphicFrame>
      <p:sp>
        <p:nvSpPr>
          <p:cNvPr id="5" name="Rounded Rectangle 4"/>
          <p:cNvSpPr/>
          <p:nvPr/>
        </p:nvSpPr>
        <p:spPr>
          <a:xfrm>
            <a:off x="107504" y="3645024"/>
            <a:ext cx="2016224" cy="504056"/>
          </a:xfrm>
          <a:prstGeom prst="round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6" name="Rounded Rectangle 5"/>
          <p:cNvSpPr/>
          <p:nvPr/>
        </p:nvSpPr>
        <p:spPr>
          <a:xfrm>
            <a:off x="107504" y="4515428"/>
            <a:ext cx="2016224" cy="929796"/>
          </a:xfrm>
          <a:prstGeom prst="round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12964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UNF to 1NF Method1: </a:t>
            </a:r>
            <a:br>
              <a:rPr lang="en-GB" dirty="0"/>
            </a:br>
            <a:r>
              <a:rPr lang="en-GB" sz="3600" dirty="0"/>
              <a:t>Step 2 - Creating Separate Table</a:t>
            </a:r>
            <a:endParaRPr lang="en-GB" dirty="0"/>
          </a:p>
        </p:txBody>
      </p:sp>
      <p:sp>
        <p:nvSpPr>
          <p:cNvPr id="3" name="Content Placeholder 2"/>
          <p:cNvSpPr>
            <a:spLocks noGrp="1"/>
          </p:cNvSpPr>
          <p:nvPr>
            <p:ph sz="quarter" idx="1"/>
          </p:nvPr>
        </p:nvSpPr>
        <p:spPr>
          <a:xfrm>
            <a:off x="539552" y="2162493"/>
            <a:ext cx="8314112" cy="1427447"/>
          </a:xfrm>
        </p:spPr>
        <p:txBody>
          <a:bodyPr/>
          <a:lstStyle/>
          <a:p>
            <a:r>
              <a:rPr lang="en-GB" dirty="0"/>
              <a:t>Recall that the key field identified was </a:t>
            </a:r>
            <a:r>
              <a:rPr lang="en-GB" b="1" dirty="0" err="1"/>
              <a:t>studentID</a:t>
            </a:r>
            <a:r>
              <a:rPr lang="en-GB" dirty="0"/>
              <a:t>.</a:t>
            </a:r>
          </a:p>
          <a:p>
            <a:r>
              <a:rPr lang="en-GB" dirty="0"/>
              <a:t>Splitting the table by placing the repeating data with this key field (</a:t>
            </a:r>
            <a:r>
              <a:rPr lang="en-GB" dirty="0" err="1"/>
              <a:t>studentID</a:t>
            </a:r>
            <a:r>
              <a:rPr lang="en-GB" dirty="0"/>
              <a:t>) into a separate table produces the following relations.</a:t>
            </a:r>
          </a:p>
        </p:txBody>
      </p:sp>
      <p:graphicFrame>
        <p:nvGraphicFramePr>
          <p:cNvPr id="12" name="Content Placeholder 3"/>
          <p:cNvGraphicFramePr>
            <a:graphicFrameLocks/>
          </p:cNvGraphicFramePr>
          <p:nvPr>
            <p:extLst>
              <p:ext uri="{D42A27DB-BD31-4B8C-83A1-F6EECF244321}">
                <p14:modId xmlns:p14="http://schemas.microsoft.com/office/powerpoint/2010/main" val="2848120712"/>
              </p:ext>
            </p:extLst>
          </p:nvPr>
        </p:nvGraphicFramePr>
        <p:xfrm>
          <a:off x="179513" y="4149080"/>
          <a:ext cx="8784973" cy="250317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1080120">
                  <a:extLst>
                    <a:ext uri="{9D8B030D-6E8A-4147-A177-3AD203B41FA5}">
                      <a16:colId xmlns:a16="http://schemas.microsoft.com/office/drawing/2014/main" val="508841520"/>
                    </a:ext>
                  </a:extLst>
                </a:gridCol>
                <a:gridCol w="864096">
                  <a:extLst>
                    <a:ext uri="{9D8B030D-6E8A-4147-A177-3AD203B41FA5}">
                      <a16:colId xmlns:a16="http://schemas.microsoft.com/office/drawing/2014/main" val="987618150"/>
                    </a:ext>
                  </a:extLst>
                </a:gridCol>
                <a:gridCol w="1368152">
                  <a:extLst>
                    <a:ext uri="{9D8B030D-6E8A-4147-A177-3AD203B41FA5}">
                      <a16:colId xmlns:a16="http://schemas.microsoft.com/office/drawing/2014/main" val="744423079"/>
                    </a:ext>
                  </a:extLst>
                </a:gridCol>
                <a:gridCol w="792088">
                  <a:extLst>
                    <a:ext uri="{9D8B030D-6E8A-4147-A177-3AD203B41FA5}">
                      <a16:colId xmlns:a16="http://schemas.microsoft.com/office/drawing/2014/main" val="20004"/>
                    </a:ext>
                  </a:extLst>
                </a:gridCol>
                <a:gridCol w="792088">
                  <a:extLst>
                    <a:ext uri="{9D8B030D-6E8A-4147-A177-3AD203B41FA5}">
                      <a16:colId xmlns:a16="http://schemas.microsoft.com/office/drawing/2014/main" val="3632423133"/>
                    </a:ext>
                  </a:extLst>
                </a:gridCol>
                <a:gridCol w="792088">
                  <a:extLst>
                    <a:ext uri="{9D8B030D-6E8A-4147-A177-3AD203B41FA5}">
                      <a16:colId xmlns:a16="http://schemas.microsoft.com/office/drawing/2014/main" val="1742271645"/>
                    </a:ext>
                  </a:extLst>
                </a:gridCol>
                <a:gridCol w="576064">
                  <a:extLst>
                    <a:ext uri="{9D8B030D-6E8A-4147-A177-3AD203B41FA5}">
                      <a16:colId xmlns:a16="http://schemas.microsoft.com/office/drawing/2014/main" val="3524448693"/>
                    </a:ext>
                  </a:extLst>
                </a:gridCol>
                <a:gridCol w="1656182">
                  <a:extLst>
                    <a:ext uri="{9D8B030D-6E8A-4147-A177-3AD203B41FA5}">
                      <a16:colId xmlns:a16="http://schemas.microsoft.com/office/drawing/2014/main" val="759005985"/>
                    </a:ext>
                  </a:extLst>
                </a:gridCol>
              </a:tblGrid>
              <a:tr h="370840">
                <a:tc>
                  <a:txBody>
                    <a:bodyPr/>
                    <a:lstStyle/>
                    <a:p>
                      <a:r>
                        <a:rPr lang="en-GB" sz="1400" dirty="0" err="1"/>
                        <a:t>studentID</a:t>
                      </a:r>
                      <a:endParaRPr lang="en-GB" sz="1400" dirty="0"/>
                    </a:p>
                  </a:txBody>
                  <a:tcPr/>
                </a:tc>
                <a:tc>
                  <a:txBody>
                    <a:bodyPr/>
                    <a:lstStyle/>
                    <a:p>
                      <a:r>
                        <a:rPr lang="en-GB" sz="1400" dirty="0"/>
                        <a:t>student</a:t>
                      </a:r>
                      <a:br>
                        <a:rPr lang="en-GB" sz="1400" dirty="0"/>
                      </a:br>
                      <a:r>
                        <a:rPr lang="en-GB" sz="1400" dirty="0"/>
                        <a:t>Name</a:t>
                      </a:r>
                    </a:p>
                  </a:txBody>
                  <a:tcPr/>
                </a:tc>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a:t>mark1</a:t>
                      </a:r>
                    </a:p>
                  </a:txBody>
                  <a:tcPr/>
                </a:tc>
                <a:tc>
                  <a:txBody>
                    <a:bodyPr/>
                    <a:lstStyle/>
                    <a:p>
                      <a:r>
                        <a:rPr lang="en-GB" sz="1400" dirty="0"/>
                        <a:t>mark2</a:t>
                      </a:r>
                    </a:p>
                  </a:txBody>
                  <a:tcPr/>
                </a:tc>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solidFill>
                      <a:schemeClr val="bg1"/>
                    </a:solidFill>
                  </a:tcPr>
                </a:tc>
                <a:tc>
                  <a:txBody>
                    <a:bodyPr/>
                    <a:lstStyle/>
                    <a:p>
                      <a:pPr marL="0" algn="l" rtl="0" eaLnBrk="1" fontAlgn="b" latinLnBrk="0" hangingPunct="1"/>
                      <a:r>
                        <a:rPr kumimoji="0" lang="en-GB" sz="1400" kern="1200" dirty="0">
                          <a:solidFill>
                            <a:schemeClr val="tx1"/>
                          </a:solidFill>
                          <a:latin typeface="+mn-lt"/>
                          <a:ea typeface="+mn-ea"/>
                          <a:cs typeface="+mn-cs"/>
                        </a:rPr>
                        <a:t>John Kay</a:t>
                      </a:r>
                    </a:p>
                  </a:txBody>
                  <a:tcPr marL="9525" marR="9525" marT="9525" marB="0" anchor="ctr">
                    <a:solidFill>
                      <a:schemeClr val="bg1"/>
                    </a:solidFill>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solidFill>
                      <a:schemeClr val="bg1"/>
                    </a:solidFill>
                  </a:tcP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solidFill>
                      <a:schemeClr val="bg1"/>
                    </a:solidFill>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solidFill>
                      <a:schemeClr val="bg1"/>
                    </a:solidFill>
                  </a:tcP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solidFill>
                      <a:schemeClr val="bg1"/>
                    </a:solidFill>
                  </a:tcPr>
                </a:tc>
                <a:tc>
                  <a:txBody>
                    <a:bodyPr/>
                    <a:lstStyle/>
                    <a:p>
                      <a:pPr marL="0" algn="ctr" rtl="0" eaLnBrk="1" fontAlgn="b" latinLnBrk="0" hangingPunct="1"/>
                      <a:r>
                        <a:rPr kumimoji="0" lang="en-GB" sz="1400" kern="1200">
                          <a:solidFill>
                            <a:schemeClr val="tx1"/>
                          </a:solidFill>
                          <a:latin typeface="+mn-lt"/>
                          <a:ea typeface="+mn-ea"/>
                          <a:cs typeface="+mn-cs"/>
                        </a:rPr>
                        <a:t>65.00</a:t>
                      </a:r>
                    </a:p>
                  </a:txBody>
                  <a:tcPr marL="9525" marR="9525" marT="9525" marB="0" anchor="ctr">
                    <a:solidFill>
                      <a:schemeClr val="bg1"/>
                    </a:solidFill>
                  </a:tcP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solidFill>
                      <a:schemeClr val="bg1"/>
                    </a:solidFill>
                  </a:tcP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solidFill>
                      <a:schemeClr val="bg1"/>
                    </a:solidFill>
                  </a:tcPr>
                </a:tc>
                <a:extLst>
                  <a:ext uri="{0D108BD9-81ED-4DB2-BD59-A6C34878D82A}">
                    <a16:rowId xmlns:a16="http://schemas.microsoft.com/office/drawing/2014/main" val="343088939"/>
                  </a:ext>
                </a:extLst>
              </a:tr>
              <a:tr h="370840">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lnB w="12700" cap="flat" cmpd="sng" algn="ctr">
                      <a:solidFill>
                        <a:schemeClr val="bg2">
                          <a:lumMod val="75000"/>
                        </a:schemeClr>
                      </a:solidFill>
                      <a:prstDash val="solid"/>
                      <a:round/>
                      <a:headEnd type="none" w="med" len="med"/>
                      <a:tailEnd type="none" w="med" len="med"/>
                    </a:lnB>
                    <a:solidFill>
                      <a:schemeClr val="bg1"/>
                    </a:solidFill>
                  </a:tcPr>
                </a:tc>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lnB w="12700" cap="flat" cmpd="sng" algn="ctr">
                      <a:solidFill>
                        <a:schemeClr val="bg2">
                          <a:lumMod val="75000"/>
                        </a:schemeClr>
                      </a:solidFill>
                      <a:prstDash val="solid"/>
                      <a:round/>
                      <a:headEnd type="none" w="med" len="med"/>
                      <a:tailEnd type="none" w="med" len="med"/>
                    </a:lnB>
                    <a:solidFill>
                      <a:schemeClr val="bg1"/>
                    </a:solidFill>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solidFill>
                      <a:schemeClr val="bg1"/>
                    </a:solidFill>
                  </a:tcPr>
                </a:tc>
                <a:tc>
                  <a:txBody>
                    <a:bodyPr/>
                    <a:lstStyle/>
                    <a:p>
                      <a:pPr marL="0" algn="l" rtl="0" eaLnBrk="1" fontAlgn="b" latinLnBrk="0" hangingPunct="1"/>
                      <a:r>
                        <a:rPr kumimoji="0" lang="en-GB" sz="1400" kern="120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solidFill>
                      <a:schemeClr val="bg1"/>
                    </a:solidFill>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solidFill>
                      <a:schemeClr val="bg1"/>
                    </a:solidFill>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solidFill>
                      <a:schemeClr val="bg1"/>
                    </a:solidFill>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solidFill>
                      <a:schemeClr val="bg1"/>
                    </a:solidFill>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solidFill>
                      <a:schemeClr val="bg1"/>
                    </a:solidFill>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Database Systems</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LO40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Tina Murphy</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1478296762"/>
                  </a:ext>
                </a:extLst>
              </a:tr>
              <a:tr h="370840">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solidFill>
                      <a:schemeClr val="accent1">
                        <a:lumMod val="20000"/>
                        <a:lumOff val="80000"/>
                      </a:schemeClr>
                    </a:solidFill>
                  </a:tcPr>
                </a:tc>
                <a:tc>
                  <a:txBody>
                    <a:bodyPr/>
                    <a:lstStyle/>
                    <a:p>
                      <a:pPr marL="0" algn="l" rtl="0" eaLnBrk="1" fontAlgn="b" latinLnBrk="0" hangingPunct="1"/>
                      <a:endParaRPr kumimoji="0" lang="en-GB" sz="1400" kern="1200" dirty="0">
                        <a:solidFill>
                          <a:schemeClr val="tx1"/>
                        </a:solidFill>
                        <a:latin typeface="+mn-lt"/>
                        <a:ea typeface="+mn-ea"/>
                        <a:cs typeface="+mn-cs"/>
                      </a:endParaRP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a:solidFill>
                            <a:schemeClr val="tx1"/>
                          </a:solidFill>
                          <a:latin typeface="+mn-lt"/>
                          <a:ea typeface="+mn-ea"/>
                          <a:cs typeface="+mn-cs"/>
                        </a:rPr>
                        <a:t>20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solidFill>
                      <a:schemeClr val="accent1">
                        <a:lumMod val="20000"/>
                        <a:lumOff val="80000"/>
                      </a:schemeClr>
                    </a:solidFill>
                  </a:tcP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solidFill>
                      <a:schemeClr val="accent1">
                        <a:lumMod val="20000"/>
                        <a:lumOff val="80000"/>
                      </a:schemeClr>
                    </a:solidFill>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solidFill>
                      <a:schemeClr val="accent1">
                        <a:lumMod val="20000"/>
                        <a:lumOff val="80000"/>
                      </a:schemeClr>
                    </a:solidFill>
                  </a:tcPr>
                </a:tc>
                <a:extLst>
                  <a:ext uri="{0D108BD9-81ED-4DB2-BD59-A6C34878D82A}">
                    <a16:rowId xmlns:a16="http://schemas.microsoft.com/office/drawing/2014/main" val="765473162"/>
                  </a:ext>
                </a:extLst>
              </a:tr>
              <a:tr h="370840">
                <a:tc>
                  <a:txBody>
                    <a:bodyPr/>
                    <a:lstStyle/>
                    <a:p>
                      <a:pPr marL="0" algn="l" rtl="0" eaLnBrk="1" fontAlgn="b" latinLnBrk="0" hangingPunct="1"/>
                      <a:endParaRPr kumimoji="0" lang="en-GB" sz="1400" kern="1200">
                        <a:solidFill>
                          <a:schemeClr val="tx1"/>
                        </a:solidFill>
                        <a:latin typeface="+mn-lt"/>
                        <a:ea typeface="+mn-ea"/>
                        <a:cs typeface="+mn-cs"/>
                      </a:endParaRPr>
                    </a:p>
                  </a:txBody>
                  <a:tcPr marL="9525" marR="9525" marT="9525" marB="0" anchor="ctr"/>
                </a:tc>
                <a:tc>
                  <a:txBody>
                    <a:bodyPr/>
                    <a:lstStyle/>
                    <a:p>
                      <a:pPr marL="0" algn="l" rtl="0" eaLnBrk="1" fontAlgn="b" latinLnBrk="0" hangingPunct="1"/>
                      <a:endParaRPr kumimoji="0" lang="en-GB" sz="1400" kern="1200">
                        <a:solidFill>
                          <a:schemeClr val="tx1"/>
                        </a:solidFill>
                        <a:latin typeface="+mn-lt"/>
                        <a:ea typeface="+mn-ea"/>
                        <a:cs typeface="+mn-cs"/>
                      </a:endParaRP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M5X0104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tc>
                <a:extLst>
                  <a:ext uri="{0D108BD9-81ED-4DB2-BD59-A6C34878D82A}">
                    <a16:rowId xmlns:a16="http://schemas.microsoft.com/office/drawing/2014/main" val="3854797231"/>
                  </a:ext>
                </a:extLst>
              </a:tr>
            </a:tbl>
          </a:graphicData>
        </a:graphic>
      </p:graphicFrame>
      <p:grpSp>
        <p:nvGrpSpPr>
          <p:cNvPr id="4" name="Group 3"/>
          <p:cNvGrpSpPr/>
          <p:nvPr/>
        </p:nvGrpSpPr>
        <p:grpSpPr>
          <a:xfrm>
            <a:off x="88831" y="3819000"/>
            <a:ext cx="2044111" cy="2277000"/>
            <a:chOff x="163965" y="3582406"/>
            <a:chExt cx="2103779" cy="2226170"/>
          </a:xfrm>
        </p:grpSpPr>
        <p:sp>
          <p:nvSpPr>
            <p:cNvPr id="6" name="Rounded Rectangle 5"/>
            <p:cNvSpPr/>
            <p:nvPr/>
          </p:nvSpPr>
          <p:spPr>
            <a:xfrm>
              <a:off x="163965" y="3639487"/>
              <a:ext cx="2103779" cy="2169089"/>
            </a:xfrm>
            <a:prstGeom prst="round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9" name="TextBox 8"/>
            <p:cNvSpPr txBox="1"/>
            <p:nvPr/>
          </p:nvSpPr>
          <p:spPr>
            <a:xfrm>
              <a:off x="737957" y="3582406"/>
              <a:ext cx="953723" cy="369332"/>
            </a:xfrm>
            <a:prstGeom prst="rect">
              <a:avLst/>
            </a:prstGeom>
            <a:noFill/>
          </p:spPr>
          <p:txBody>
            <a:bodyPr wrap="none" rtlCol="0">
              <a:spAutoFit/>
            </a:bodyPr>
            <a:lstStyle/>
            <a:p>
              <a:r>
                <a:rPr lang="en-GB" b="1" dirty="0"/>
                <a:t>Table 1</a:t>
              </a:r>
            </a:p>
          </p:txBody>
        </p:sp>
      </p:grpSp>
      <p:grpSp>
        <p:nvGrpSpPr>
          <p:cNvPr id="10" name="Group 9"/>
          <p:cNvGrpSpPr/>
          <p:nvPr/>
        </p:nvGrpSpPr>
        <p:grpSpPr>
          <a:xfrm>
            <a:off x="2069761" y="3830353"/>
            <a:ext cx="6928620" cy="3027647"/>
            <a:chOff x="2132942" y="3429000"/>
            <a:chExt cx="6928620" cy="3387687"/>
          </a:xfrm>
        </p:grpSpPr>
        <p:sp>
          <p:nvSpPr>
            <p:cNvPr id="7" name="Rounded Rectangle 6"/>
            <p:cNvSpPr/>
            <p:nvPr/>
          </p:nvSpPr>
          <p:spPr>
            <a:xfrm>
              <a:off x="2132942" y="3519604"/>
              <a:ext cx="6922226" cy="3297083"/>
            </a:xfrm>
            <a:prstGeom prst="round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8" name="TextBox 7"/>
            <p:cNvSpPr txBox="1"/>
            <p:nvPr/>
          </p:nvSpPr>
          <p:spPr>
            <a:xfrm>
              <a:off x="4572000" y="3429000"/>
              <a:ext cx="4489562" cy="413252"/>
            </a:xfrm>
            <a:prstGeom prst="rect">
              <a:avLst/>
            </a:prstGeom>
            <a:noFill/>
          </p:spPr>
          <p:txBody>
            <a:bodyPr wrap="none" rtlCol="0">
              <a:spAutoFit/>
            </a:bodyPr>
            <a:lstStyle/>
            <a:p>
              <a:r>
                <a:rPr lang="en-GB" b="1" dirty="0"/>
                <a:t>Table 2 + key field column too, </a:t>
              </a:r>
              <a:r>
                <a:rPr lang="en-GB" b="1" dirty="0" err="1"/>
                <a:t>studentID</a:t>
              </a:r>
              <a:endParaRPr lang="en-GB" b="1" dirty="0"/>
            </a:p>
          </p:txBody>
        </p:sp>
      </p:grpSp>
    </p:spTree>
    <p:extLst>
      <p:ext uri="{BB962C8B-B14F-4D97-AF65-F5344CB8AC3E}">
        <p14:creationId xmlns:p14="http://schemas.microsoft.com/office/powerpoint/2010/main" val="3314978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1NF Tables (from Method 2)</a:t>
            </a:r>
          </a:p>
        </p:txBody>
      </p:sp>
      <p:sp>
        <p:nvSpPr>
          <p:cNvPr id="3" name="Content Placeholder 2"/>
          <p:cNvSpPr>
            <a:spLocks noGrp="1"/>
          </p:cNvSpPr>
          <p:nvPr>
            <p:ph sz="quarter" idx="1"/>
          </p:nvPr>
        </p:nvSpPr>
        <p:spPr/>
        <p:txBody>
          <a:bodyPr/>
          <a:lstStyle/>
          <a:p>
            <a:r>
              <a:rPr lang="en-GB" dirty="0"/>
              <a:t>Student</a:t>
            </a:r>
          </a:p>
          <a:p>
            <a:endParaRPr lang="en-GB" dirty="0"/>
          </a:p>
          <a:p>
            <a:endParaRPr lang="en-GB" dirty="0"/>
          </a:p>
          <a:p>
            <a:r>
              <a:rPr lang="en-GB" dirty="0" err="1"/>
              <a:t>StudentModule</a:t>
            </a:r>
            <a:endParaRPr lang="en-GB" dirty="0"/>
          </a:p>
        </p:txBody>
      </p:sp>
      <p:graphicFrame>
        <p:nvGraphicFramePr>
          <p:cNvPr id="4" name="Content Placeholder 3"/>
          <p:cNvGraphicFramePr>
            <a:graphicFrameLocks/>
          </p:cNvGraphicFramePr>
          <p:nvPr>
            <p:extLst/>
          </p:nvPr>
        </p:nvGraphicFramePr>
        <p:xfrm>
          <a:off x="4427984" y="1772816"/>
          <a:ext cx="1944215" cy="125984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1080120">
                  <a:extLst>
                    <a:ext uri="{9D8B030D-6E8A-4147-A177-3AD203B41FA5}">
                      <a16:colId xmlns:a16="http://schemas.microsoft.com/office/drawing/2014/main" val="508841520"/>
                    </a:ext>
                  </a:extLst>
                </a:gridCol>
              </a:tblGrid>
              <a:tr h="370840">
                <a:tc>
                  <a:txBody>
                    <a:bodyPr/>
                    <a:lstStyle/>
                    <a:p>
                      <a:r>
                        <a:rPr lang="en-GB" sz="1400" dirty="0" err="1"/>
                        <a:t>studentID</a:t>
                      </a:r>
                      <a:endParaRPr lang="en-GB" sz="1400" dirty="0"/>
                    </a:p>
                  </a:txBody>
                  <a:tcPr/>
                </a:tc>
                <a:tc>
                  <a:txBody>
                    <a:bodyPr/>
                    <a:lstStyle/>
                    <a:p>
                      <a:r>
                        <a:rPr lang="en-GB" sz="1400" dirty="0"/>
                        <a:t>student</a:t>
                      </a:r>
                      <a:br>
                        <a:rPr lang="en-GB" sz="1400" dirty="0"/>
                      </a:br>
                      <a:r>
                        <a:rPr lang="en-GB" sz="1400" dirty="0"/>
                        <a:t>Name</a:t>
                      </a:r>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John Kay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tc>
                <a:extLst>
                  <a:ext uri="{0D108BD9-81ED-4DB2-BD59-A6C34878D82A}">
                    <a16:rowId xmlns:a16="http://schemas.microsoft.com/office/drawing/2014/main" val="1478296762"/>
                  </a:ext>
                </a:extLst>
              </a:tr>
            </a:tbl>
          </a:graphicData>
        </a:graphic>
      </p:graphicFrame>
      <p:graphicFrame>
        <p:nvGraphicFramePr>
          <p:cNvPr id="5" name="Content Placeholder 3"/>
          <p:cNvGraphicFramePr>
            <a:graphicFrameLocks/>
          </p:cNvGraphicFramePr>
          <p:nvPr>
            <p:extLst/>
          </p:nvPr>
        </p:nvGraphicFramePr>
        <p:xfrm>
          <a:off x="836921" y="3843020"/>
          <a:ext cx="7704853" cy="250317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864096">
                  <a:extLst>
                    <a:ext uri="{9D8B030D-6E8A-4147-A177-3AD203B41FA5}">
                      <a16:colId xmlns:a16="http://schemas.microsoft.com/office/drawing/2014/main" val="987618150"/>
                    </a:ext>
                  </a:extLst>
                </a:gridCol>
                <a:gridCol w="1368152">
                  <a:extLst>
                    <a:ext uri="{9D8B030D-6E8A-4147-A177-3AD203B41FA5}">
                      <a16:colId xmlns:a16="http://schemas.microsoft.com/office/drawing/2014/main" val="744423079"/>
                    </a:ext>
                  </a:extLst>
                </a:gridCol>
                <a:gridCol w="792088">
                  <a:extLst>
                    <a:ext uri="{9D8B030D-6E8A-4147-A177-3AD203B41FA5}">
                      <a16:colId xmlns:a16="http://schemas.microsoft.com/office/drawing/2014/main" val="20003"/>
                    </a:ext>
                  </a:extLst>
                </a:gridCol>
                <a:gridCol w="792088">
                  <a:extLst>
                    <a:ext uri="{9D8B030D-6E8A-4147-A177-3AD203B41FA5}">
                      <a16:colId xmlns:a16="http://schemas.microsoft.com/office/drawing/2014/main" val="3632423133"/>
                    </a:ext>
                  </a:extLst>
                </a:gridCol>
                <a:gridCol w="792088">
                  <a:extLst>
                    <a:ext uri="{9D8B030D-6E8A-4147-A177-3AD203B41FA5}">
                      <a16:colId xmlns:a16="http://schemas.microsoft.com/office/drawing/2014/main" val="1742271645"/>
                    </a:ext>
                  </a:extLst>
                </a:gridCol>
                <a:gridCol w="864096">
                  <a:extLst>
                    <a:ext uri="{9D8B030D-6E8A-4147-A177-3AD203B41FA5}">
                      <a16:colId xmlns:a16="http://schemas.microsoft.com/office/drawing/2014/main" val="3524448693"/>
                    </a:ext>
                  </a:extLst>
                </a:gridCol>
                <a:gridCol w="1368150">
                  <a:extLst>
                    <a:ext uri="{9D8B030D-6E8A-4147-A177-3AD203B41FA5}">
                      <a16:colId xmlns:a16="http://schemas.microsoft.com/office/drawing/2014/main" val="759005985"/>
                    </a:ext>
                  </a:extLst>
                </a:gridCol>
              </a:tblGrid>
              <a:tr h="370840">
                <a:tc>
                  <a:txBody>
                    <a:bodyPr/>
                    <a:lstStyle/>
                    <a:p>
                      <a:r>
                        <a:rPr lang="en-GB" sz="1400" dirty="0" err="1"/>
                        <a:t>studentID</a:t>
                      </a:r>
                      <a:endParaRPr lang="en-GB" sz="1400" dirty="0"/>
                    </a:p>
                  </a:txBody>
                  <a:tcPr/>
                </a:tc>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a:t>mark1</a:t>
                      </a:r>
                    </a:p>
                  </a:txBody>
                  <a:tcPr/>
                </a:tc>
                <a:tc>
                  <a:txBody>
                    <a:bodyPr/>
                    <a:lstStyle/>
                    <a:p>
                      <a:r>
                        <a:rPr lang="en-GB" sz="1400" dirty="0"/>
                        <a:t>mark2</a:t>
                      </a:r>
                    </a:p>
                  </a:txBody>
                  <a:tcPr/>
                </a:tc>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tc>
                <a:tc>
                  <a:txBody>
                    <a:bodyPr/>
                    <a:lstStyle/>
                    <a:p>
                      <a:pPr marL="0" algn="ctr" rtl="0" eaLnBrk="1" fontAlgn="b" latinLnBrk="0" hangingPunct="1"/>
                      <a:r>
                        <a:rPr kumimoji="0" lang="en-GB" sz="1400" kern="1200">
                          <a:solidFill>
                            <a:schemeClr val="tx1"/>
                          </a:solidFill>
                          <a:latin typeface="+mn-lt"/>
                          <a:ea typeface="+mn-ea"/>
                          <a:cs typeface="+mn-cs"/>
                        </a:rPr>
                        <a:t>65.00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Database Systems</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Tina Murphy</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14782967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tc>
                <a:tc>
                  <a:txBody>
                    <a:bodyPr/>
                    <a:lstStyle/>
                    <a:p>
                      <a:pPr marL="0" algn="ctr" rtl="0" eaLnBrk="1" fontAlgn="b" latinLnBrk="0" hangingPunct="1"/>
                      <a:r>
                        <a:rPr kumimoji="0" lang="en-GB" sz="1400" kern="1200">
                          <a:solidFill>
                            <a:schemeClr val="tx1"/>
                          </a:solidFill>
                          <a:latin typeface="+mn-lt"/>
                          <a:ea typeface="+mn-ea"/>
                          <a:cs typeface="+mn-cs"/>
                        </a:rPr>
                        <a:t>20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Tony Shaw</a:t>
                      </a:r>
                    </a:p>
                  </a:txBody>
                  <a:tcPr marL="9525" marR="9525" marT="9525" marB="0" anchor="ctr"/>
                </a:tc>
                <a:extLst>
                  <a:ext uri="{0D108BD9-81ED-4DB2-BD59-A6C34878D82A}">
                    <a16:rowId xmlns:a16="http://schemas.microsoft.com/office/drawing/2014/main" val="7654731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M5X0104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tc>
                <a:extLst>
                  <a:ext uri="{0D108BD9-81ED-4DB2-BD59-A6C34878D82A}">
                    <a16:rowId xmlns:a16="http://schemas.microsoft.com/office/drawing/2014/main" val="3854797231"/>
                  </a:ext>
                </a:extLst>
              </a:tr>
            </a:tbl>
          </a:graphicData>
        </a:graphic>
      </p:graphicFrame>
    </p:spTree>
    <p:extLst>
      <p:ext uri="{BB962C8B-B14F-4D97-AF65-F5344CB8AC3E}">
        <p14:creationId xmlns:p14="http://schemas.microsoft.com/office/powerpoint/2010/main" val="2671417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Second Normal Form (2NF)</a:t>
            </a:r>
          </a:p>
        </p:txBody>
      </p:sp>
      <p:sp>
        <p:nvSpPr>
          <p:cNvPr id="3" name="Content Placeholder 2"/>
          <p:cNvSpPr>
            <a:spLocks noGrp="1"/>
          </p:cNvSpPr>
          <p:nvPr>
            <p:ph sz="quarter" idx="1"/>
          </p:nvPr>
        </p:nvSpPr>
        <p:spPr/>
        <p:txBody>
          <a:bodyPr/>
          <a:lstStyle/>
          <a:p>
            <a:r>
              <a:rPr lang="en-GB" dirty="0"/>
              <a:t>A relation that is in </a:t>
            </a:r>
            <a:r>
              <a:rPr lang="en-GB" b="1" dirty="0"/>
              <a:t>1NF</a:t>
            </a:r>
            <a:r>
              <a:rPr lang="en-GB" dirty="0"/>
              <a:t> </a:t>
            </a:r>
            <a:r>
              <a:rPr lang="en-GB" u="sng" dirty="0"/>
              <a:t>and</a:t>
            </a:r>
            <a:r>
              <a:rPr lang="en-GB" dirty="0"/>
              <a:t> every non-primary key attribute is </a:t>
            </a:r>
            <a:r>
              <a:rPr lang="en-GB" b="1" i="1" dirty="0"/>
              <a:t>fully functionally dependent</a:t>
            </a:r>
            <a:r>
              <a:rPr lang="en-GB" dirty="0"/>
              <a:t> on the primary key.</a:t>
            </a:r>
          </a:p>
          <a:p>
            <a:r>
              <a:rPr lang="en-GB" dirty="0"/>
              <a:t>This step involves </a:t>
            </a:r>
            <a:r>
              <a:rPr lang="en-GB" i="1" u="sng" dirty="0"/>
              <a:t>removing partial dependencies</a:t>
            </a:r>
            <a:r>
              <a:rPr lang="en-GB" dirty="0"/>
              <a:t>.</a:t>
            </a:r>
          </a:p>
        </p:txBody>
      </p:sp>
    </p:spTree>
    <p:extLst>
      <p:ext uri="{BB962C8B-B14F-4D97-AF65-F5344CB8AC3E}">
        <p14:creationId xmlns:p14="http://schemas.microsoft.com/office/powerpoint/2010/main" val="2403701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2NF Steps</a:t>
            </a:r>
          </a:p>
        </p:txBody>
      </p:sp>
      <p:sp>
        <p:nvSpPr>
          <p:cNvPr id="3" name="Content Placeholder 2"/>
          <p:cNvSpPr>
            <a:spLocks noGrp="1"/>
          </p:cNvSpPr>
          <p:nvPr>
            <p:ph sz="quarter" idx="1"/>
          </p:nvPr>
        </p:nvSpPr>
        <p:spPr/>
        <p:txBody>
          <a:bodyPr/>
          <a:lstStyle/>
          <a:p>
            <a:r>
              <a:rPr lang="en-GB" dirty="0"/>
              <a:t>Identify the primary key for each 1NF relation.</a:t>
            </a:r>
          </a:p>
          <a:p>
            <a:r>
              <a:rPr lang="en-GB" dirty="0"/>
              <a:t>Identify the functional dependencies in the relation.</a:t>
            </a:r>
          </a:p>
          <a:p>
            <a:r>
              <a:rPr lang="en-GB" dirty="0"/>
              <a:t>Check for partial dependencies</a:t>
            </a:r>
          </a:p>
          <a:p>
            <a:pPr lvl="1"/>
            <a:r>
              <a:rPr lang="en-GB" dirty="0"/>
              <a:t>If partial dependencies exist on the primary key, remove them by placing them in a new relation along with a copy of their determinant (left side).</a:t>
            </a:r>
          </a:p>
          <a:p>
            <a:pPr lvl="1"/>
            <a:r>
              <a:rPr lang="en-GB" dirty="0"/>
              <a:t>And remove the duplicate rows in the new table.</a:t>
            </a:r>
          </a:p>
        </p:txBody>
      </p:sp>
    </p:spTree>
    <p:extLst>
      <p:ext uri="{BB962C8B-B14F-4D97-AF65-F5344CB8AC3E}">
        <p14:creationId xmlns:p14="http://schemas.microsoft.com/office/powerpoint/2010/main" val="2788876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1NF to 2NF: Student Table</a:t>
            </a:r>
          </a:p>
        </p:txBody>
      </p:sp>
      <p:sp>
        <p:nvSpPr>
          <p:cNvPr id="3" name="Content Placeholder 2"/>
          <p:cNvSpPr>
            <a:spLocks noGrp="1"/>
          </p:cNvSpPr>
          <p:nvPr>
            <p:ph sz="quarter" idx="1"/>
          </p:nvPr>
        </p:nvSpPr>
        <p:spPr/>
        <p:txBody>
          <a:bodyPr>
            <a:normAutofit/>
          </a:bodyPr>
          <a:lstStyle/>
          <a:p>
            <a:endParaRPr lang="en-GB" dirty="0"/>
          </a:p>
          <a:p>
            <a:r>
              <a:rPr lang="en-GB" dirty="0"/>
              <a:t>What is the primary key? </a:t>
            </a:r>
            <a:r>
              <a:rPr lang="en-GB" b="1" dirty="0" err="1"/>
              <a:t>studentID</a:t>
            </a:r>
            <a:endParaRPr lang="en-GB" b="1" dirty="0"/>
          </a:p>
          <a:p>
            <a:r>
              <a:rPr lang="en-GB" dirty="0"/>
              <a:t>What are the functional dependencies?</a:t>
            </a:r>
          </a:p>
          <a:p>
            <a:pPr lvl="1"/>
            <a:r>
              <a:rPr lang="en-GB" dirty="0" err="1"/>
              <a:t>studentID</a:t>
            </a:r>
            <a:r>
              <a:rPr lang="en-GB" dirty="0"/>
              <a:t> </a:t>
            </a:r>
            <a:r>
              <a:rPr lang="en-GB" dirty="0">
                <a:sym typeface="Wingdings" panose="05000000000000000000" pitchFamily="2" charset="2"/>
              </a:rPr>
              <a:t> </a:t>
            </a:r>
            <a:r>
              <a:rPr lang="en-GB" dirty="0" err="1">
                <a:sym typeface="Wingdings" panose="05000000000000000000" pitchFamily="2" charset="2"/>
              </a:rPr>
              <a:t>studentName</a:t>
            </a:r>
            <a:endParaRPr lang="en-GB" dirty="0"/>
          </a:p>
          <a:p>
            <a:r>
              <a:rPr lang="en-GB" dirty="0"/>
              <a:t>Are there any partial dependencies?</a:t>
            </a:r>
          </a:p>
          <a:p>
            <a:pPr lvl="1"/>
            <a:r>
              <a:rPr lang="en-GB" dirty="0"/>
              <a:t>No, this is a simple functional dependency involving single attributes and it is clear that </a:t>
            </a:r>
            <a:r>
              <a:rPr lang="en-GB" dirty="0" err="1"/>
              <a:t>studentName</a:t>
            </a:r>
            <a:r>
              <a:rPr lang="en-GB" dirty="0"/>
              <a:t> is fully functionally dependent on </a:t>
            </a:r>
            <a:r>
              <a:rPr lang="en-GB" dirty="0" err="1"/>
              <a:t>studentNo</a:t>
            </a:r>
            <a:endParaRPr lang="en-GB" dirty="0"/>
          </a:p>
          <a:p>
            <a:r>
              <a:rPr lang="en-GB" dirty="0"/>
              <a:t>The Student table can remain as it is.</a:t>
            </a:r>
          </a:p>
          <a:p>
            <a:endParaRPr lang="en-GB" dirty="0"/>
          </a:p>
        </p:txBody>
      </p:sp>
      <p:graphicFrame>
        <p:nvGraphicFramePr>
          <p:cNvPr id="5" name="Content Placeholder 3"/>
          <p:cNvGraphicFramePr>
            <a:graphicFrameLocks/>
          </p:cNvGraphicFramePr>
          <p:nvPr>
            <p:extLst>
              <p:ext uri="{D42A27DB-BD31-4B8C-83A1-F6EECF244321}">
                <p14:modId xmlns:p14="http://schemas.microsoft.com/office/powerpoint/2010/main" val="1172393367"/>
              </p:ext>
            </p:extLst>
          </p:nvPr>
        </p:nvGraphicFramePr>
        <p:xfrm>
          <a:off x="6424815" y="2169160"/>
          <a:ext cx="1944215" cy="125984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1080120">
                  <a:extLst>
                    <a:ext uri="{9D8B030D-6E8A-4147-A177-3AD203B41FA5}">
                      <a16:colId xmlns:a16="http://schemas.microsoft.com/office/drawing/2014/main" val="508841520"/>
                    </a:ext>
                  </a:extLst>
                </a:gridCol>
              </a:tblGrid>
              <a:tr h="370840">
                <a:tc>
                  <a:txBody>
                    <a:bodyPr/>
                    <a:lstStyle/>
                    <a:p>
                      <a:r>
                        <a:rPr lang="en-GB" sz="1400" dirty="0" err="1"/>
                        <a:t>studentID</a:t>
                      </a:r>
                      <a:endParaRPr lang="en-GB" sz="1400" dirty="0"/>
                    </a:p>
                  </a:txBody>
                  <a:tcPr/>
                </a:tc>
                <a:tc>
                  <a:txBody>
                    <a:bodyPr/>
                    <a:lstStyle/>
                    <a:p>
                      <a:r>
                        <a:rPr lang="en-GB" sz="1400" dirty="0"/>
                        <a:t>student</a:t>
                      </a:r>
                      <a:br>
                        <a:rPr lang="en-GB" sz="1400" dirty="0"/>
                      </a:br>
                      <a:r>
                        <a:rPr lang="en-GB" sz="1400" dirty="0"/>
                        <a:t>Name</a:t>
                      </a:r>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John Kay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tc>
                <a:extLst>
                  <a:ext uri="{0D108BD9-81ED-4DB2-BD59-A6C34878D82A}">
                    <a16:rowId xmlns:a16="http://schemas.microsoft.com/office/drawing/2014/main" val="1478296762"/>
                  </a:ext>
                </a:extLst>
              </a:tr>
            </a:tbl>
          </a:graphicData>
        </a:graphic>
      </p:graphicFrame>
    </p:spTree>
    <p:extLst>
      <p:ext uri="{BB962C8B-B14F-4D97-AF65-F5344CB8AC3E}">
        <p14:creationId xmlns:p14="http://schemas.microsoft.com/office/powerpoint/2010/main" val="2046432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1NF to 2NF: </a:t>
            </a:r>
            <a:r>
              <a:rPr lang="en-GB" dirty="0" err="1"/>
              <a:t>StudentModule</a:t>
            </a:r>
            <a:r>
              <a:rPr lang="en-GB" dirty="0"/>
              <a:t> Table</a:t>
            </a:r>
          </a:p>
        </p:txBody>
      </p:sp>
      <p:sp>
        <p:nvSpPr>
          <p:cNvPr id="3" name="Content Placeholder 2"/>
          <p:cNvSpPr>
            <a:spLocks noGrp="1"/>
          </p:cNvSpPr>
          <p:nvPr>
            <p:ph sz="quarter" idx="1"/>
          </p:nvPr>
        </p:nvSpPr>
        <p:spPr>
          <a:xfrm>
            <a:off x="612648" y="4293096"/>
            <a:ext cx="8153400" cy="1802903"/>
          </a:xfrm>
        </p:spPr>
        <p:txBody>
          <a:bodyPr/>
          <a:lstStyle/>
          <a:p>
            <a:r>
              <a:rPr lang="en-GB" dirty="0"/>
              <a:t>What is the primary key? </a:t>
            </a:r>
            <a:endParaRPr lang="en-GB" b="1" dirty="0"/>
          </a:p>
          <a:p>
            <a:r>
              <a:rPr lang="en-GB" dirty="0"/>
              <a:t>What are the functional dependencies? A few - next slide.</a:t>
            </a:r>
          </a:p>
        </p:txBody>
      </p:sp>
      <p:graphicFrame>
        <p:nvGraphicFramePr>
          <p:cNvPr id="5" name="Content Placeholder 3"/>
          <p:cNvGraphicFramePr>
            <a:graphicFrameLocks/>
          </p:cNvGraphicFramePr>
          <p:nvPr>
            <p:extLst>
              <p:ext uri="{D42A27DB-BD31-4B8C-83A1-F6EECF244321}">
                <p14:modId xmlns:p14="http://schemas.microsoft.com/office/powerpoint/2010/main" val="4141857094"/>
              </p:ext>
            </p:extLst>
          </p:nvPr>
        </p:nvGraphicFramePr>
        <p:xfrm>
          <a:off x="836921" y="1789048"/>
          <a:ext cx="7704853" cy="250317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864096">
                  <a:extLst>
                    <a:ext uri="{9D8B030D-6E8A-4147-A177-3AD203B41FA5}">
                      <a16:colId xmlns:a16="http://schemas.microsoft.com/office/drawing/2014/main" val="987618150"/>
                    </a:ext>
                  </a:extLst>
                </a:gridCol>
                <a:gridCol w="1368152">
                  <a:extLst>
                    <a:ext uri="{9D8B030D-6E8A-4147-A177-3AD203B41FA5}">
                      <a16:colId xmlns:a16="http://schemas.microsoft.com/office/drawing/2014/main" val="744423079"/>
                    </a:ext>
                  </a:extLst>
                </a:gridCol>
                <a:gridCol w="792088">
                  <a:extLst>
                    <a:ext uri="{9D8B030D-6E8A-4147-A177-3AD203B41FA5}">
                      <a16:colId xmlns:a16="http://schemas.microsoft.com/office/drawing/2014/main" val="20003"/>
                    </a:ext>
                  </a:extLst>
                </a:gridCol>
                <a:gridCol w="792088">
                  <a:extLst>
                    <a:ext uri="{9D8B030D-6E8A-4147-A177-3AD203B41FA5}">
                      <a16:colId xmlns:a16="http://schemas.microsoft.com/office/drawing/2014/main" val="3632423133"/>
                    </a:ext>
                  </a:extLst>
                </a:gridCol>
                <a:gridCol w="792088">
                  <a:extLst>
                    <a:ext uri="{9D8B030D-6E8A-4147-A177-3AD203B41FA5}">
                      <a16:colId xmlns:a16="http://schemas.microsoft.com/office/drawing/2014/main" val="1742271645"/>
                    </a:ext>
                  </a:extLst>
                </a:gridCol>
                <a:gridCol w="864096">
                  <a:extLst>
                    <a:ext uri="{9D8B030D-6E8A-4147-A177-3AD203B41FA5}">
                      <a16:colId xmlns:a16="http://schemas.microsoft.com/office/drawing/2014/main" val="3524448693"/>
                    </a:ext>
                  </a:extLst>
                </a:gridCol>
                <a:gridCol w="1368150">
                  <a:extLst>
                    <a:ext uri="{9D8B030D-6E8A-4147-A177-3AD203B41FA5}">
                      <a16:colId xmlns:a16="http://schemas.microsoft.com/office/drawing/2014/main" val="759005985"/>
                    </a:ext>
                  </a:extLst>
                </a:gridCol>
              </a:tblGrid>
              <a:tr h="370840">
                <a:tc>
                  <a:txBody>
                    <a:bodyPr/>
                    <a:lstStyle/>
                    <a:p>
                      <a:r>
                        <a:rPr lang="en-GB" sz="1400" dirty="0" err="1"/>
                        <a:t>studentID</a:t>
                      </a:r>
                      <a:endParaRPr lang="en-GB" sz="1400" dirty="0"/>
                    </a:p>
                  </a:txBody>
                  <a:tcPr/>
                </a:tc>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a:t>mark1</a:t>
                      </a:r>
                    </a:p>
                  </a:txBody>
                  <a:tcPr/>
                </a:tc>
                <a:tc>
                  <a:txBody>
                    <a:bodyPr/>
                    <a:lstStyle/>
                    <a:p>
                      <a:r>
                        <a:rPr lang="en-GB" sz="1400" dirty="0"/>
                        <a:t>mark2</a:t>
                      </a:r>
                    </a:p>
                  </a:txBody>
                  <a:tcPr/>
                </a:tc>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tc>
                <a:tc>
                  <a:txBody>
                    <a:bodyPr/>
                    <a:lstStyle/>
                    <a:p>
                      <a:pPr marL="0" algn="ctr" rtl="0" eaLnBrk="1" fontAlgn="b" latinLnBrk="0" hangingPunct="1"/>
                      <a:r>
                        <a:rPr kumimoji="0" lang="en-GB" sz="1400" kern="1200">
                          <a:solidFill>
                            <a:schemeClr val="tx1"/>
                          </a:solidFill>
                          <a:latin typeface="+mn-lt"/>
                          <a:ea typeface="+mn-ea"/>
                          <a:cs typeface="+mn-cs"/>
                        </a:rPr>
                        <a:t>65.00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Database Systems</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a:solidFill>
                            <a:schemeClr val="tx1"/>
                          </a:solidFill>
                          <a:latin typeface="+mn-lt"/>
                          <a:ea typeface="+mn-ea"/>
                          <a:cs typeface="+mn-cs"/>
                        </a:rPr>
                        <a:t>Tina Murphy</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14782967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tc>
                <a:tc>
                  <a:txBody>
                    <a:bodyPr/>
                    <a:lstStyle/>
                    <a:p>
                      <a:pPr marL="0" algn="ctr" rtl="0" eaLnBrk="1" fontAlgn="b" latinLnBrk="0" hangingPunct="1"/>
                      <a:r>
                        <a:rPr kumimoji="0" lang="en-GB" sz="1400" kern="1200">
                          <a:solidFill>
                            <a:schemeClr val="tx1"/>
                          </a:solidFill>
                          <a:latin typeface="+mn-lt"/>
                          <a:ea typeface="+mn-ea"/>
                          <a:cs typeface="+mn-cs"/>
                        </a:rPr>
                        <a:t>20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Tony Shaw</a:t>
                      </a:r>
                    </a:p>
                  </a:txBody>
                  <a:tcPr marL="9525" marR="9525" marT="9525" marB="0" anchor="ctr"/>
                </a:tc>
                <a:extLst>
                  <a:ext uri="{0D108BD9-81ED-4DB2-BD59-A6C34878D82A}">
                    <a16:rowId xmlns:a16="http://schemas.microsoft.com/office/drawing/2014/main" val="7654731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M5X0104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tc>
                <a:extLst>
                  <a:ext uri="{0D108BD9-81ED-4DB2-BD59-A6C34878D82A}">
                    <a16:rowId xmlns:a16="http://schemas.microsoft.com/office/drawing/2014/main" val="3854797231"/>
                  </a:ext>
                </a:extLst>
              </a:tr>
            </a:tbl>
          </a:graphicData>
        </a:graphic>
      </p:graphicFrame>
    </p:spTree>
    <p:extLst>
      <p:ext uri="{BB962C8B-B14F-4D97-AF65-F5344CB8AC3E}">
        <p14:creationId xmlns:p14="http://schemas.microsoft.com/office/powerpoint/2010/main" val="2708803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a:t>StudentModule</a:t>
            </a:r>
            <a:r>
              <a:rPr lang="en-GB" dirty="0"/>
              <a:t> Functional Dependencies</a:t>
            </a:r>
          </a:p>
        </p:txBody>
      </p:sp>
      <p:sp>
        <p:nvSpPr>
          <p:cNvPr id="3" name="Content Placeholder 2"/>
          <p:cNvSpPr>
            <a:spLocks noGrp="1"/>
          </p:cNvSpPr>
          <p:nvPr>
            <p:ph sz="quarter" idx="1"/>
          </p:nvPr>
        </p:nvSpPr>
        <p:spPr>
          <a:xfrm>
            <a:off x="611560" y="1988840"/>
            <a:ext cx="8184511" cy="5257800"/>
          </a:xfrm>
        </p:spPr>
        <p:txBody>
          <a:bodyPr>
            <a:normAutofit/>
          </a:bodyPr>
          <a:lstStyle/>
          <a:p>
            <a:r>
              <a:rPr lang="en-GB" dirty="0"/>
              <a:t>Primary key: </a:t>
            </a:r>
            <a:r>
              <a:rPr lang="en-GB" dirty="0" err="1"/>
              <a:t>studentID</a:t>
            </a:r>
            <a:r>
              <a:rPr lang="en-GB" dirty="0"/>
              <a:t>, </a:t>
            </a:r>
            <a:r>
              <a:rPr lang="en-GB" dirty="0" err="1"/>
              <a:t>moduleCode</a:t>
            </a:r>
            <a:r>
              <a:rPr lang="en-GB" dirty="0"/>
              <a:t>, so we have:</a:t>
            </a:r>
          </a:p>
          <a:p>
            <a:pPr marL="640080" lvl="2" indent="0">
              <a:buNone/>
            </a:pPr>
            <a:r>
              <a:rPr lang="en-GB" dirty="0" err="1"/>
              <a:t>studentID</a:t>
            </a:r>
            <a:r>
              <a:rPr lang="en-GB" dirty="0"/>
              <a:t>, </a:t>
            </a:r>
            <a:r>
              <a:rPr lang="en-GB" dirty="0" err="1"/>
              <a:t>moduleCode</a:t>
            </a:r>
            <a:r>
              <a:rPr lang="en-GB" dirty="0"/>
              <a:t> </a:t>
            </a:r>
            <a:r>
              <a:rPr lang="en-GB" dirty="0">
                <a:sym typeface="Wingdings" panose="05000000000000000000" pitchFamily="2" charset="2"/>
              </a:rPr>
              <a:t> </a:t>
            </a:r>
            <a:r>
              <a:rPr lang="en-GB" dirty="0" err="1">
                <a:sym typeface="Wingdings" panose="05000000000000000000" pitchFamily="2" charset="2"/>
              </a:rPr>
              <a:t>moduleName</a:t>
            </a:r>
            <a:r>
              <a:rPr lang="en-GB" dirty="0">
                <a:sym typeface="Wingdings" panose="05000000000000000000" pitchFamily="2" charset="2"/>
              </a:rPr>
              <a:t>, credits, mark1, mark2, </a:t>
            </a:r>
            <a:r>
              <a:rPr lang="en-GB" dirty="0" err="1">
                <a:sym typeface="Wingdings" panose="05000000000000000000" pitchFamily="2" charset="2"/>
              </a:rPr>
              <a:t>lecturerID</a:t>
            </a:r>
            <a:r>
              <a:rPr lang="en-GB" dirty="0">
                <a:sym typeface="Wingdings" panose="05000000000000000000" pitchFamily="2" charset="2"/>
              </a:rPr>
              <a:t>, </a:t>
            </a:r>
            <a:r>
              <a:rPr lang="en-GB" dirty="0" err="1">
                <a:sym typeface="Wingdings" panose="05000000000000000000" pitchFamily="2" charset="2"/>
              </a:rPr>
              <a:t>lecturerName</a:t>
            </a:r>
            <a:endParaRPr lang="en-GB" dirty="0"/>
          </a:p>
          <a:p>
            <a:r>
              <a:rPr lang="en-GB" dirty="0"/>
              <a:t>Recall: partial dependencies involves identifying attributes that are functionally dependent on a </a:t>
            </a:r>
            <a:r>
              <a:rPr lang="en-GB" b="1" dirty="0"/>
              <a:t>subset</a:t>
            </a:r>
            <a:r>
              <a:rPr lang="en-GB" dirty="0"/>
              <a:t> of the determinant (left-side).</a:t>
            </a:r>
          </a:p>
          <a:p>
            <a:pPr lvl="1"/>
            <a:r>
              <a:rPr lang="en-GB" dirty="0"/>
              <a:t>Nothing is functionally dependent on </a:t>
            </a:r>
            <a:r>
              <a:rPr lang="en-GB" dirty="0" err="1"/>
              <a:t>studentID</a:t>
            </a:r>
            <a:r>
              <a:rPr lang="en-GB" dirty="0"/>
              <a:t> alone (you need both </a:t>
            </a:r>
            <a:r>
              <a:rPr lang="en-GB" dirty="0" err="1"/>
              <a:t>studentID</a:t>
            </a:r>
            <a:r>
              <a:rPr lang="en-GB" dirty="0"/>
              <a:t> and </a:t>
            </a:r>
            <a:r>
              <a:rPr lang="en-GB" dirty="0" err="1"/>
              <a:t>moduleCode</a:t>
            </a:r>
            <a:r>
              <a:rPr lang="en-GB" dirty="0"/>
              <a:t> to determine other values).</a:t>
            </a:r>
          </a:p>
          <a:p>
            <a:pPr lvl="1"/>
            <a:r>
              <a:rPr lang="en-GB" dirty="0"/>
              <a:t>But what about </a:t>
            </a:r>
            <a:r>
              <a:rPr lang="en-GB" dirty="0" err="1"/>
              <a:t>moduleCode</a:t>
            </a:r>
            <a:r>
              <a:rPr lang="en-GB" dirty="0"/>
              <a:t>?</a:t>
            </a:r>
          </a:p>
          <a:p>
            <a:pPr marL="685800" lvl="2" indent="0">
              <a:buNone/>
            </a:pPr>
            <a:r>
              <a:rPr lang="en-GB" dirty="0" err="1"/>
              <a:t>moduleCode</a:t>
            </a:r>
            <a:r>
              <a:rPr lang="en-GB" dirty="0">
                <a:sym typeface="Wingdings" panose="05000000000000000000" pitchFamily="2" charset="2"/>
              </a:rPr>
              <a:t> </a:t>
            </a:r>
            <a:r>
              <a:rPr lang="en-GB" dirty="0" err="1">
                <a:sym typeface="Wingdings" panose="05000000000000000000" pitchFamily="2" charset="2"/>
              </a:rPr>
              <a:t>moduleName</a:t>
            </a:r>
            <a:r>
              <a:rPr lang="en-GB" dirty="0">
                <a:sym typeface="Wingdings" panose="05000000000000000000" pitchFamily="2" charset="2"/>
              </a:rPr>
              <a:t>, credits, </a:t>
            </a:r>
            <a:r>
              <a:rPr lang="en-GB" dirty="0" err="1">
                <a:sym typeface="Wingdings" panose="05000000000000000000" pitchFamily="2" charset="2"/>
              </a:rPr>
              <a:t>lecturerID</a:t>
            </a:r>
            <a:r>
              <a:rPr lang="en-GB" dirty="0">
                <a:sym typeface="Wingdings" panose="05000000000000000000" pitchFamily="2" charset="2"/>
              </a:rPr>
              <a:t>, </a:t>
            </a:r>
            <a:r>
              <a:rPr lang="en-GB" dirty="0" err="1">
                <a:sym typeface="Wingdings" panose="05000000000000000000" pitchFamily="2" charset="2"/>
              </a:rPr>
              <a:t>lecturerName</a:t>
            </a:r>
            <a:endParaRPr lang="en-GB" dirty="0">
              <a:sym typeface="Wingdings" panose="05000000000000000000" pitchFamily="2" charset="2"/>
            </a:endParaRPr>
          </a:p>
          <a:p>
            <a:pPr lvl="1"/>
            <a:r>
              <a:rPr lang="en-GB" dirty="0"/>
              <a:t>If we extract this dependency from the table, leaving the remaining fields for functional dependency (</a:t>
            </a:r>
            <a:r>
              <a:rPr lang="en-GB" dirty="0" err="1"/>
              <a:t>studentID</a:t>
            </a:r>
            <a:r>
              <a:rPr lang="en-GB" dirty="0"/>
              <a:t>, </a:t>
            </a:r>
            <a:r>
              <a:rPr lang="en-GB" dirty="0" err="1"/>
              <a:t>moduleCode</a:t>
            </a:r>
            <a:r>
              <a:rPr lang="en-GB" dirty="0"/>
              <a:t>), we get the two tables on the next slide.</a:t>
            </a:r>
          </a:p>
          <a:p>
            <a:pPr lvl="1"/>
            <a:endParaRPr lang="en-GB" dirty="0"/>
          </a:p>
        </p:txBody>
      </p:sp>
    </p:spTree>
    <p:extLst>
      <p:ext uri="{BB962C8B-B14F-4D97-AF65-F5344CB8AC3E}">
        <p14:creationId xmlns:p14="http://schemas.microsoft.com/office/powerpoint/2010/main" val="3013801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1NF to 2NF: </a:t>
            </a:r>
            <a:r>
              <a:rPr lang="en-GB" dirty="0" err="1"/>
              <a:t>StudentModule</a:t>
            </a:r>
            <a:r>
              <a:rPr lang="en-GB" dirty="0"/>
              <a:t> Table</a:t>
            </a:r>
          </a:p>
        </p:txBody>
      </p:sp>
      <p:sp>
        <p:nvSpPr>
          <p:cNvPr id="3" name="Content Placeholder 2"/>
          <p:cNvSpPr>
            <a:spLocks noGrp="1"/>
          </p:cNvSpPr>
          <p:nvPr>
            <p:ph sz="quarter" idx="1"/>
          </p:nvPr>
        </p:nvSpPr>
        <p:spPr/>
        <p:txBody>
          <a:bodyPr/>
          <a:lstStyle/>
          <a:p>
            <a:r>
              <a:rPr lang="en-GB" dirty="0" err="1"/>
              <a:t>ModuleLecturer</a:t>
            </a:r>
            <a:endParaRPr lang="en-GB" dirty="0"/>
          </a:p>
          <a:p>
            <a:endParaRPr lang="en-GB" dirty="0"/>
          </a:p>
          <a:p>
            <a:endParaRPr lang="en-GB" dirty="0"/>
          </a:p>
          <a:p>
            <a:endParaRPr lang="en-GB" dirty="0"/>
          </a:p>
          <a:p>
            <a:r>
              <a:rPr lang="en-GB" dirty="0" err="1"/>
              <a:t>StudentModule</a:t>
            </a:r>
            <a:endParaRPr lang="en-GB" dirty="0"/>
          </a:p>
        </p:txBody>
      </p:sp>
      <p:graphicFrame>
        <p:nvGraphicFramePr>
          <p:cNvPr id="4" name="Content Placeholder 3"/>
          <p:cNvGraphicFramePr>
            <a:graphicFrameLocks/>
          </p:cNvGraphicFramePr>
          <p:nvPr>
            <p:extLst/>
          </p:nvPr>
        </p:nvGraphicFramePr>
        <p:xfrm>
          <a:off x="2771801" y="2089656"/>
          <a:ext cx="6094513" cy="1483360"/>
        </p:xfrm>
        <a:graphic>
          <a:graphicData uri="http://schemas.openxmlformats.org/drawingml/2006/table">
            <a:tbl>
              <a:tblPr firstRow="1" bandRow="1">
                <a:tableStyleId>{3B4B98B0-60AC-42C2-AFA5-B58CD77FA1E5}</a:tableStyleId>
              </a:tblPr>
              <a:tblGrid>
                <a:gridCol w="1224135">
                  <a:extLst>
                    <a:ext uri="{9D8B030D-6E8A-4147-A177-3AD203B41FA5}">
                      <a16:colId xmlns:a16="http://schemas.microsoft.com/office/drawing/2014/main" val="987618150"/>
                    </a:ext>
                  </a:extLst>
                </a:gridCol>
                <a:gridCol w="1504643">
                  <a:extLst>
                    <a:ext uri="{9D8B030D-6E8A-4147-A177-3AD203B41FA5}">
                      <a16:colId xmlns:a16="http://schemas.microsoft.com/office/drawing/2014/main" val="744423079"/>
                    </a:ext>
                  </a:extLst>
                </a:gridCol>
                <a:gridCol w="811258">
                  <a:extLst>
                    <a:ext uri="{9D8B030D-6E8A-4147-A177-3AD203B41FA5}">
                      <a16:colId xmlns:a16="http://schemas.microsoft.com/office/drawing/2014/main" val="20002"/>
                    </a:ext>
                  </a:extLst>
                </a:gridCol>
                <a:gridCol w="1180012">
                  <a:extLst>
                    <a:ext uri="{9D8B030D-6E8A-4147-A177-3AD203B41FA5}">
                      <a16:colId xmlns:a16="http://schemas.microsoft.com/office/drawing/2014/main" val="3524448693"/>
                    </a:ext>
                  </a:extLst>
                </a:gridCol>
                <a:gridCol w="1374465">
                  <a:extLst>
                    <a:ext uri="{9D8B030D-6E8A-4147-A177-3AD203B41FA5}">
                      <a16:colId xmlns:a16="http://schemas.microsoft.com/office/drawing/2014/main" val="759005985"/>
                    </a:ext>
                  </a:extLst>
                </a:gridCol>
              </a:tblGrid>
              <a:tr h="370840">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3854797231"/>
                  </a:ext>
                </a:extLst>
              </a:tr>
            </a:tbl>
          </a:graphicData>
        </a:graphic>
      </p:graphicFrame>
      <p:graphicFrame>
        <p:nvGraphicFramePr>
          <p:cNvPr id="5" name="Content Placeholder 3"/>
          <p:cNvGraphicFramePr>
            <a:graphicFrameLocks/>
          </p:cNvGraphicFramePr>
          <p:nvPr>
            <p:extLst>
              <p:ext uri="{D42A27DB-BD31-4B8C-83A1-F6EECF244321}">
                <p14:modId xmlns:p14="http://schemas.microsoft.com/office/powerpoint/2010/main" val="413194985"/>
              </p:ext>
            </p:extLst>
          </p:nvPr>
        </p:nvGraphicFramePr>
        <p:xfrm>
          <a:off x="4454357" y="3930590"/>
          <a:ext cx="4162180" cy="2225040"/>
        </p:xfrm>
        <a:graphic>
          <a:graphicData uri="http://schemas.openxmlformats.org/drawingml/2006/table">
            <a:tbl>
              <a:tblPr firstRow="1" bandRow="1">
                <a:tableStyleId>{3B4B98B0-60AC-42C2-AFA5-B58CD77FA1E5}</a:tableStyleId>
              </a:tblPr>
              <a:tblGrid>
                <a:gridCol w="1058135">
                  <a:extLst>
                    <a:ext uri="{9D8B030D-6E8A-4147-A177-3AD203B41FA5}">
                      <a16:colId xmlns:a16="http://schemas.microsoft.com/office/drawing/2014/main" val="3921345172"/>
                    </a:ext>
                  </a:extLst>
                </a:gridCol>
                <a:gridCol w="1376673">
                  <a:extLst>
                    <a:ext uri="{9D8B030D-6E8A-4147-A177-3AD203B41FA5}">
                      <a16:colId xmlns:a16="http://schemas.microsoft.com/office/drawing/2014/main" val="987618150"/>
                    </a:ext>
                  </a:extLst>
                </a:gridCol>
                <a:gridCol w="863965">
                  <a:extLst>
                    <a:ext uri="{9D8B030D-6E8A-4147-A177-3AD203B41FA5}">
                      <a16:colId xmlns:a16="http://schemas.microsoft.com/office/drawing/2014/main" val="3632423133"/>
                    </a:ext>
                  </a:extLst>
                </a:gridCol>
                <a:gridCol w="863407">
                  <a:extLst>
                    <a:ext uri="{9D8B030D-6E8A-4147-A177-3AD203B41FA5}">
                      <a16:colId xmlns:a16="http://schemas.microsoft.com/office/drawing/2014/main" val="1742271645"/>
                    </a:ext>
                  </a:extLst>
                </a:gridCol>
              </a:tblGrid>
              <a:tr h="370840">
                <a:tc>
                  <a:txBody>
                    <a:bodyPr/>
                    <a:lstStyle/>
                    <a:p>
                      <a:r>
                        <a:rPr lang="en-GB" sz="1400" dirty="0" err="1"/>
                        <a:t>studentID</a:t>
                      </a:r>
                      <a:endParaRPr lang="en-GB" sz="1400" dirty="0"/>
                    </a:p>
                  </a:txBody>
                  <a:tcPr/>
                </a:tc>
                <a:tc>
                  <a:txBody>
                    <a:bodyPr/>
                    <a:lstStyle/>
                    <a:p>
                      <a:r>
                        <a:rPr lang="en-GB" sz="1400" dirty="0" err="1"/>
                        <a:t>moduleCode</a:t>
                      </a:r>
                      <a:endParaRPr lang="en-GB" sz="1400" dirty="0"/>
                    </a:p>
                  </a:txBody>
                  <a:tcPr/>
                </a:tc>
                <a:tc>
                  <a:txBody>
                    <a:bodyPr/>
                    <a:lstStyle/>
                    <a:p>
                      <a:r>
                        <a:rPr lang="en-GB" sz="1400" dirty="0"/>
                        <a:t>mark1</a:t>
                      </a:r>
                    </a:p>
                  </a:txBody>
                  <a:tcPr/>
                </a:tc>
                <a:tc>
                  <a:txBody>
                    <a:bodyPr/>
                    <a:lstStyle/>
                    <a:p>
                      <a:r>
                        <a:rPr lang="en-GB" sz="1400" dirty="0"/>
                        <a:t>mark2</a:t>
                      </a:r>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tc>
                <a:tc>
                  <a:txBody>
                    <a:bodyPr/>
                    <a:lstStyle/>
                    <a:p>
                      <a:pPr marL="0" algn="ctr" rtl="0" eaLnBrk="1" fontAlgn="b" latinLnBrk="0" hangingPunct="1"/>
                      <a:r>
                        <a:rPr kumimoji="0" lang="en-GB" sz="1400" kern="1200">
                          <a:solidFill>
                            <a:schemeClr val="tx1"/>
                          </a:solidFill>
                          <a:latin typeface="+mn-lt"/>
                          <a:ea typeface="+mn-ea"/>
                          <a:cs typeface="+mn-cs"/>
                        </a:rPr>
                        <a:t>65.00</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14782967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tc>
                <a:extLst>
                  <a:ext uri="{0D108BD9-81ED-4DB2-BD59-A6C34878D82A}">
                    <a16:rowId xmlns:a16="http://schemas.microsoft.com/office/drawing/2014/main" val="7654731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M5X0104</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tc>
                <a:extLst>
                  <a:ext uri="{0D108BD9-81ED-4DB2-BD59-A6C34878D82A}">
                    <a16:rowId xmlns:a16="http://schemas.microsoft.com/office/drawing/2014/main" val="3854797231"/>
                  </a:ext>
                </a:extLst>
              </a:tr>
            </a:tbl>
          </a:graphicData>
        </a:graphic>
      </p:graphicFrame>
    </p:spTree>
    <p:extLst>
      <p:ext uri="{BB962C8B-B14F-4D97-AF65-F5344CB8AC3E}">
        <p14:creationId xmlns:p14="http://schemas.microsoft.com/office/powerpoint/2010/main" val="16166244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2NF Tables</a:t>
            </a:r>
          </a:p>
        </p:txBody>
      </p:sp>
      <p:graphicFrame>
        <p:nvGraphicFramePr>
          <p:cNvPr id="4" name="Content Placeholder 3"/>
          <p:cNvGraphicFramePr>
            <a:graphicFrameLocks/>
          </p:cNvGraphicFramePr>
          <p:nvPr>
            <p:extLst/>
          </p:nvPr>
        </p:nvGraphicFramePr>
        <p:xfrm>
          <a:off x="2843808" y="2305680"/>
          <a:ext cx="6094513" cy="1483360"/>
        </p:xfrm>
        <a:graphic>
          <a:graphicData uri="http://schemas.openxmlformats.org/drawingml/2006/table">
            <a:tbl>
              <a:tblPr firstRow="1" bandRow="1">
                <a:tableStyleId>{3B4B98B0-60AC-42C2-AFA5-B58CD77FA1E5}</a:tableStyleId>
              </a:tblPr>
              <a:tblGrid>
                <a:gridCol w="1224135">
                  <a:extLst>
                    <a:ext uri="{9D8B030D-6E8A-4147-A177-3AD203B41FA5}">
                      <a16:colId xmlns:a16="http://schemas.microsoft.com/office/drawing/2014/main" val="987618150"/>
                    </a:ext>
                  </a:extLst>
                </a:gridCol>
                <a:gridCol w="1504643">
                  <a:extLst>
                    <a:ext uri="{9D8B030D-6E8A-4147-A177-3AD203B41FA5}">
                      <a16:colId xmlns:a16="http://schemas.microsoft.com/office/drawing/2014/main" val="744423079"/>
                    </a:ext>
                  </a:extLst>
                </a:gridCol>
                <a:gridCol w="811258">
                  <a:extLst>
                    <a:ext uri="{9D8B030D-6E8A-4147-A177-3AD203B41FA5}">
                      <a16:colId xmlns:a16="http://schemas.microsoft.com/office/drawing/2014/main" val="20002"/>
                    </a:ext>
                  </a:extLst>
                </a:gridCol>
                <a:gridCol w="1180012">
                  <a:extLst>
                    <a:ext uri="{9D8B030D-6E8A-4147-A177-3AD203B41FA5}">
                      <a16:colId xmlns:a16="http://schemas.microsoft.com/office/drawing/2014/main" val="3524448693"/>
                    </a:ext>
                  </a:extLst>
                </a:gridCol>
                <a:gridCol w="1374465">
                  <a:extLst>
                    <a:ext uri="{9D8B030D-6E8A-4147-A177-3AD203B41FA5}">
                      <a16:colId xmlns:a16="http://schemas.microsoft.com/office/drawing/2014/main" val="759005985"/>
                    </a:ext>
                  </a:extLst>
                </a:gridCol>
              </a:tblGrid>
              <a:tr h="370840">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3854797231"/>
                  </a:ext>
                </a:extLst>
              </a:tr>
            </a:tbl>
          </a:graphicData>
        </a:graphic>
      </p:graphicFrame>
      <p:graphicFrame>
        <p:nvGraphicFramePr>
          <p:cNvPr id="5" name="Content Placeholder 3"/>
          <p:cNvGraphicFramePr>
            <a:graphicFrameLocks/>
          </p:cNvGraphicFramePr>
          <p:nvPr>
            <p:extLst/>
          </p:nvPr>
        </p:nvGraphicFramePr>
        <p:xfrm>
          <a:off x="4603868" y="4372312"/>
          <a:ext cx="4162180" cy="2225040"/>
        </p:xfrm>
        <a:graphic>
          <a:graphicData uri="http://schemas.openxmlformats.org/drawingml/2006/table">
            <a:tbl>
              <a:tblPr firstRow="1" bandRow="1">
                <a:tableStyleId>{3B4B98B0-60AC-42C2-AFA5-B58CD77FA1E5}</a:tableStyleId>
              </a:tblPr>
              <a:tblGrid>
                <a:gridCol w="1058135">
                  <a:extLst>
                    <a:ext uri="{9D8B030D-6E8A-4147-A177-3AD203B41FA5}">
                      <a16:colId xmlns:a16="http://schemas.microsoft.com/office/drawing/2014/main" val="3921345172"/>
                    </a:ext>
                  </a:extLst>
                </a:gridCol>
                <a:gridCol w="1376673">
                  <a:extLst>
                    <a:ext uri="{9D8B030D-6E8A-4147-A177-3AD203B41FA5}">
                      <a16:colId xmlns:a16="http://schemas.microsoft.com/office/drawing/2014/main" val="987618150"/>
                    </a:ext>
                  </a:extLst>
                </a:gridCol>
                <a:gridCol w="863965">
                  <a:extLst>
                    <a:ext uri="{9D8B030D-6E8A-4147-A177-3AD203B41FA5}">
                      <a16:colId xmlns:a16="http://schemas.microsoft.com/office/drawing/2014/main" val="3632423133"/>
                    </a:ext>
                  </a:extLst>
                </a:gridCol>
                <a:gridCol w="863407">
                  <a:extLst>
                    <a:ext uri="{9D8B030D-6E8A-4147-A177-3AD203B41FA5}">
                      <a16:colId xmlns:a16="http://schemas.microsoft.com/office/drawing/2014/main" val="1742271645"/>
                    </a:ext>
                  </a:extLst>
                </a:gridCol>
              </a:tblGrid>
              <a:tr h="370840">
                <a:tc>
                  <a:txBody>
                    <a:bodyPr/>
                    <a:lstStyle/>
                    <a:p>
                      <a:r>
                        <a:rPr lang="en-GB" sz="1400" dirty="0" err="1"/>
                        <a:t>studentID</a:t>
                      </a:r>
                      <a:endParaRPr lang="en-GB" sz="1400" dirty="0"/>
                    </a:p>
                  </a:txBody>
                  <a:tcPr/>
                </a:tc>
                <a:tc>
                  <a:txBody>
                    <a:bodyPr/>
                    <a:lstStyle/>
                    <a:p>
                      <a:r>
                        <a:rPr lang="en-GB" sz="1400" dirty="0" err="1"/>
                        <a:t>moduleCode</a:t>
                      </a:r>
                      <a:endParaRPr lang="en-GB" sz="1400" dirty="0"/>
                    </a:p>
                  </a:txBody>
                  <a:tcPr/>
                </a:tc>
                <a:tc>
                  <a:txBody>
                    <a:bodyPr/>
                    <a:lstStyle/>
                    <a:p>
                      <a:r>
                        <a:rPr lang="en-GB" sz="1400" dirty="0"/>
                        <a:t>mark1</a:t>
                      </a:r>
                    </a:p>
                  </a:txBody>
                  <a:tcPr/>
                </a:tc>
                <a:tc>
                  <a:txBody>
                    <a:bodyPr/>
                    <a:lstStyle/>
                    <a:p>
                      <a:r>
                        <a:rPr lang="en-GB" sz="1400" dirty="0"/>
                        <a:t>mark2</a:t>
                      </a:r>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tc>
                <a:tc>
                  <a:txBody>
                    <a:bodyPr/>
                    <a:lstStyle/>
                    <a:p>
                      <a:pPr marL="0" algn="ctr" rtl="0" eaLnBrk="1" fontAlgn="b" latinLnBrk="0" hangingPunct="1"/>
                      <a:r>
                        <a:rPr kumimoji="0" lang="en-GB" sz="1400" kern="1200">
                          <a:solidFill>
                            <a:schemeClr val="tx1"/>
                          </a:solidFill>
                          <a:latin typeface="+mn-lt"/>
                          <a:ea typeface="+mn-ea"/>
                          <a:cs typeface="+mn-cs"/>
                        </a:rPr>
                        <a:t>65.00</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14782967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tc>
                <a:extLst>
                  <a:ext uri="{0D108BD9-81ED-4DB2-BD59-A6C34878D82A}">
                    <a16:rowId xmlns:a16="http://schemas.microsoft.com/office/drawing/2014/main" val="7654731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M5X0104</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tc>
                <a:extLst>
                  <a:ext uri="{0D108BD9-81ED-4DB2-BD59-A6C34878D82A}">
                    <a16:rowId xmlns:a16="http://schemas.microsoft.com/office/drawing/2014/main" val="3854797231"/>
                  </a:ext>
                </a:extLst>
              </a:tr>
            </a:tbl>
          </a:graphicData>
        </a:graphic>
      </p:graphicFrame>
      <p:graphicFrame>
        <p:nvGraphicFramePr>
          <p:cNvPr id="6" name="Content Placeholder 3"/>
          <p:cNvGraphicFramePr>
            <a:graphicFrameLocks/>
          </p:cNvGraphicFramePr>
          <p:nvPr>
            <p:extLst/>
          </p:nvPr>
        </p:nvGraphicFramePr>
        <p:xfrm>
          <a:off x="609600" y="1881128"/>
          <a:ext cx="1944215" cy="125984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1080120">
                  <a:extLst>
                    <a:ext uri="{9D8B030D-6E8A-4147-A177-3AD203B41FA5}">
                      <a16:colId xmlns:a16="http://schemas.microsoft.com/office/drawing/2014/main" val="508841520"/>
                    </a:ext>
                  </a:extLst>
                </a:gridCol>
              </a:tblGrid>
              <a:tr h="370840">
                <a:tc>
                  <a:txBody>
                    <a:bodyPr/>
                    <a:lstStyle/>
                    <a:p>
                      <a:r>
                        <a:rPr lang="en-GB" sz="1400" dirty="0" err="1"/>
                        <a:t>studentID</a:t>
                      </a:r>
                      <a:endParaRPr lang="en-GB" sz="1400" dirty="0"/>
                    </a:p>
                  </a:txBody>
                  <a:tcPr/>
                </a:tc>
                <a:tc>
                  <a:txBody>
                    <a:bodyPr/>
                    <a:lstStyle/>
                    <a:p>
                      <a:r>
                        <a:rPr lang="en-GB" sz="1400" dirty="0"/>
                        <a:t>student</a:t>
                      </a:r>
                      <a:br>
                        <a:rPr lang="en-GB" sz="1400" dirty="0"/>
                      </a:br>
                      <a:r>
                        <a:rPr lang="en-GB" sz="1400" dirty="0"/>
                        <a:t>Name</a:t>
                      </a:r>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John Kay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tc>
                <a:extLst>
                  <a:ext uri="{0D108BD9-81ED-4DB2-BD59-A6C34878D82A}">
                    <a16:rowId xmlns:a16="http://schemas.microsoft.com/office/drawing/2014/main" val="1478296762"/>
                  </a:ext>
                </a:extLst>
              </a:tr>
            </a:tbl>
          </a:graphicData>
        </a:graphic>
      </p:graphicFrame>
      <p:sp>
        <p:nvSpPr>
          <p:cNvPr id="7" name="TextBox 6"/>
          <p:cNvSpPr txBox="1"/>
          <p:nvPr/>
        </p:nvSpPr>
        <p:spPr>
          <a:xfrm>
            <a:off x="609600" y="1484784"/>
            <a:ext cx="1010213" cy="369332"/>
          </a:xfrm>
          <a:prstGeom prst="rect">
            <a:avLst/>
          </a:prstGeom>
          <a:noFill/>
        </p:spPr>
        <p:txBody>
          <a:bodyPr wrap="none" rtlCol="0">
            <a:spAutoFit/>
          </a:bodyPr>
          <a:lstStyle/>
          <a:p>
            <a:r>
              <a:rPr lang="en-GB" b="1" dirty="0"/>
              <a:t>Student</a:t>
            </a:r>
          </a:p>
        </p:txBody>
      </p:sp>
      <p:sp>
        <p:nvSpPr>
          <p:cNvPr id="8" name="TextBox 7"/>
          <p:cNvSpPr txBox="1"/>
          <p:nvPr/>
        </p:nvSpPr>
        <p:spPr>
          <a:xfrm>
            <a:off x="2771800" y="1916832"/>
            <a:ext cx="1890069" cy="369332"/>
          </a:xfrm>
          <a:prstGeom prst="rect">
            <a:avLst/>
          </a:prstGeom>
          <a:noFill/>
        </p:spPr>
        <p:txBody>
          <a:bodyPr wrap="none" rtlCol="0">
            <a:spAutoFit/>
          </a:bodyPr>
          <a:lstStyle/>
          <a:p>
            <a:r>
              <a:rPr lang="en-GB" b="1" dirty="0" err="1"/>
              <a:t>ModuleLecturer</a:t>
            </a:r>
            <a:endParaRPr lang="en-GB" b="1" dirty="0"/>
          </a:p>
        </p:txBody>
      </p:sp>
      <p:sp>
        <p:nvSpPr>
          <p:cNvPr id="9" name="TextBox 8"/>
          <p:cNvSpPr txBox="1"/>
          <p:nvPr/>
        </p:nvSpPr>
        <p:spPr>
          <a:xfrm>
            <a:off x="4579959" y="4029618"/>
            <a:ext cx="1805302" cy="369332"/>
          </a:xfrm>
          <a:prstGeom prst="rect">
            <a:avLst/>
          </a:prstGeom>
          <a:noFill/>
        </p:spPr>
        <p:txBody>
          <a:bodyPr wrap="none" rtlCol="0">
            <a:spAutoFit/>
          </a:bodyPr>
          <a:lstStyle/>
          <a:p>
            <a:r>
              <a:rPr lang="en-GB" b="1" dirty="0" err="1"/>
              <a:t>StudentModule</a:t>
            </a:r>
            <a:endParaRPr lang="en-GB" b="1" dirty="0"/>
          </a:p>
        </p:txBody>
      </p:sp>
    </p:spTree>
    <p:extLst>
      <p:ext uri="{BB962C8B-B14F-4D97-AF65-F5344CB8AC3E}">
        <p14:creationId xmlns:p14="http://schemas.microsoft.com/office/powerpoint/2010/main" val="4051401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Third Normal Form (3NF)</a:t>
            </a:r>
          </a:p>
        </p:txBody>
      </p:sp>
      <p:sp>
        <p:nvSpPr>
          <p:cNvPr id="3" name="Content Placeholder 2"/>
          <p:cNvSpPr>
            <a:spLocks noGrp="1"/>
          </p:cNvSpPr>
          <p:nvPr>
            <p:ph sz="quarter" idx="1"/>
          </p:nvPr>
        </p:nvSpPr>
        <p:spPr>
          <a:xfrm>
            <a:off x="611560" y="2276872"/>
            <a:ext cx="8153400" cy="5069160"/>
          </a:xfrm>
        </p:spPr>
        <p:txBody>
          <a:bodyPr>
            <a:normAutofit/>
          </a:bodyPr>
          <a:lstStyle/>
          <a:p>
            <a:r>
              <a:rPr lang="en-GB" dirty="0"/>
              <a:t>A relation that is in both 1NF and 2NF </a:t>
            </a:r>
            <a:r>
              <a:rPr lang="en-GB" b="1" dirty="0"/>
              <a:t>and</a:t>
            </a:r>
            <a:r>
              <a:rPr lang="en-GB" dirty="0"/>
              <a:t> in which no non-primary key is transitively dependent on the primary key.</a:t>
            </a:r>
          </a:p>
          <a:p>
            <a:r>
              <a:rPr lang="en-GB" dirty="0"/>
              <a:t>Based on the concept of transitive dependency.</a:t>
            </a:r>
          </a:p>
          <a:p>
            <a:r>
              <a:rPr lang="en-GB" dirty="0"/>
              <a:t>Recall that transitive dependency is a condition where:</a:t>
            </a:r>
          </a:p>
          <a:p>
            <a:pPr lvl="1"/>
            <a:r>
              <a:rPr lang="en-GB" dirty="0"/>
              <a:t>A, B and C are attributes of a relation such that if A</a:t>
            </a:r>
            <a:r>
              <a:rPr lang="en-GB" dirty="0">
                <a:sym typeface="Wingdings" panose="05000000000000000000" pitchFamily="2" charset="2"/>
              </a:rPr>
              <a:t> B and B C, </a:t>
            </a:r>
          </a:p>
          <a:p>
            <a:pPr lvl="1"/>
            <a:r>
              <a:rPr lang="en-GB" dirty="0">
                <a:sym typeface="Wingdings" panose="05000000000000000000" pitchFamily="2" charset="2"/>
              </a:rPr>
              <a:t>then C is transitively dependent on A through B (provided that A is not functionally dependent on B or C).</a:t>
            </a:r>
          </a:p>
        </p:txBody>
      </p:sp>
    </p:spTree>
    <p:extLst>
      <p:ext uri="{BB962C8B-B14F-4D97-AF65-F5344CB8AC3E}">
        <p14:creationId xmlns:p14="http://schemas.microsoft.com/office/powerpoint/2010/main" val="1871940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2NF to 3NF</a:t>
            </a:r>
          </a:p>
        </p:txBody>
      </p:sp>
      <p:sp>
        <p:nvSpPr>
          <p:cNvPr id="3" name="Content Placeholder 2"/>
          <p:cNvSpPr>
            <a:spLocks noGrp="1"/>
          </p:cNvSpPr>
          <p:nvPr>
            <p:ph sz="quarter" idx="1"/>
          </p:nvPr>
        </p:nvSpPr>
        <p:spPr>
          <a:xfrm>
            <a:off x="612648" y="1600200"/>
            <a:ext cx="8153400" cy="4997152"/>
          </a:xfrm>
        </p:spPr>
        <p:txBody>
          <a:bodyPr>
            <a:normAutofit/>
          </a:bodyPr>
          <a:lstStyle/>
          <a:p>
            <a:r>
              <a:rPr lang="en-GB" dirty="0"/>
              <a:t>Identify the primary key in the 2NF relation</a:t>
            </a:r>
          </a:p>
          <a:p>
            <a:r>
              <a:rPr lang="en-GB" dirty="0"/>
              <a:t>Identify functional dependencies in the relation.</a:t>
            </a:r>
          </a:p>
          <a:p>
            <a:r>
              <a:rPr lang="en-GB" dirty="0"/>
              <a:t>Check if transitive dependencies exist on the primary key and remove them by placing them in a new relation with a copy of their determinant.</a:t>
            </a:r>
          </a:p>
        </p:txBody>
      </p:sp>
    </p:spTree>
    <p:extLst>
      <p:ext uri="{BB962C8B-B14F-4D97-AF65-F5344CB8AC3E}">
        <p14:creationId xmlns:p14="http://schemas.microsoft.com/office/powerpoint/2010/main" val="3778673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2NF to 3NF</a:t>
            </a:r>
            <a:br>
              <a:rPr lang="en-GB" dirty="0"/>
            </a:br>
            <a:r>
              <a:rPr lang="en-GB" sz="3100" dirty="0"/>
              <a:t>Student and </a:t>
            </a:r>
            <a:r>
              <a:rPr lang="en-GB" sz="3100" dirty="0" err="1"/>
              <a:t>StudentModule</a:t>
            </a:r>
            <a:r>
              <a:rPr lang="en-GB" sz="3100" dirty="0"/>
              <a:t> Tables</a:t>
            </a:r>
            <a:endParaRPr lang="en-GB" dirty="0"/>
          </a:p>
        </p:txBody>
      </p:sp>
      <p:sp>
        <p:nvSpPr>
          <p:cNvPr id="3" name="Content Placeholder 2"/>
          <p:cNvSpPr>
            <a:spLocks noGrp="1"/>
          </p:cNvSpPr>
          <p:nvPr>
            <p:ph sz="quarter" idx="1"/>
          </p:nvPr>
        </p:nvSpPr>
        <p:spPr/>
        <p:txBody>
          <a:bodyPr/>
          <a:lstStyle/>
          <a:p>
            <a:r>
              <a:rPr lang="en-GB" dirty="0"/>
              <a:t>All the non-primary keys in the Student and </a:t>
            </a:r>
            <a:r>
              <a:rPr lang="en-GB" dirty="0" err="1"/>
              <a:t>StudentModule</a:t>
            </a:r>
            <a:r>
              <a:rPr lang="en-GB" dirty="0"/>
              <a:t> tables are functionally dependent on only their primary keys.</a:t>
            </a:r>
          </a:p>
          <a:p>
            <a:r>
              <a:rPr lang="en-GB" dirty="0"/>
              <a:t>They do not have any transitive dependencies.</a:t>
            </a:r>
          </a:p>
          <a:p>
            <a:endParaRPr lang="en-GB" dirty="0"/>
          </a:p>
        </p:txBody>
      </p:sp>
      <p:graphicFrame>
        <p:nvGraphicFramePr>
          <p:cNvPr id="6" name="Content Placeholder 3"/>
          <p:cNvGraphicFramePr>
            <a:graphicFrameLocks/>
          </p:cNvGraphicFramePr>
          <p:nvPr>
            <p:extLst>
              <p:ext uri="{D42A27DB-BD31-4B8C-83A1-F6EECF244321}">
                <p14:modId xmlns:p14="http://schemas.microsoft.com/office/powerpoint/2010/main" val="220174923"/>
              </p:ext>
            </p:extLst>
          </p:nvPr>
        </p:nvGraphicFramePr>
        <p:xfrm>
          <a:off x="4417939" y="3933056"/>
          <a:ext cx="4162180" cy="2225040"/>
        </p:xfrm>
        <a:graphic>
          <a:graphicData uri="http://schemas.openxmlformats.org/drawingml/2006/table">
            <a:tbl>
              <a:tblPr firstRow="1" bandRow="1">
                <a:tableStyleId>{3B4B98B0-60AC-42C2-AFA5-B58CD77FA1E5}</a:tableStyleId>
              </a:tblPr>
              <a:tblGrid>
                <a:gridCol w="1058135">
                  <a:extLst>
                    <a:ext uri="{9D8B030D-6E8A-4147-A177-3AD203B41FA5}">
                      <a16:colId xmlns:a16="http://schemas.microsoft.com/office/drawing/2014/main" val="3921345172"/>
                    </a:ext>
                  </a:extLst>
                </a:gridCol>
                <a:gridCol w="1376673">
                  <a:extLst>
                    <a:ext uri="{9D8B030D-6E8A-4147-A177-3AD203B41FA5}">
                      <a16:colId xmlns:a16="http://schemas.microsoft.com/office/drawing/2014/main" val="987618150"/>
                    </a:ext>
                  </a:extLst>
                </a:gridCol>
                <a:gridCol w="863965">
                  <a:extLst>
                    <a:ext uri="{9D8B030D-6E8A-4147-A177-3AD203B41FA5}">
                      <a16:colId xmlns:a16="http://schemas.microsoft.com/office/drawing/2014/main" val="3632423133"/>
                    </a:ext>
                  </a:extLst>
                </a:gridCol>
                <a:gridCol w="863407">
                  <a:extLst>
                    <a:ext uri="{9D8B030D-6E8A-4147-A177-3AD203B41FA5}">
                      <a16:colId xmlns:a16="http://schemas.microsoft.com/office/drawing/2014/main" val="1742271645"/>
                    </a:ext>
                  </a:extLst>
                </a:gridCol>
              </a:tblGrid>
              <a:tr h="370840">
                <a:tc>
                  <a:txBody>
                    <a:bodyPr/>
                    <a:lstStyle/>
                    <a:p>
                      <a:r>
                        <a:rPr lang="en-GB" sz="1400" dirty="0" err="1"/>
                        <a:t>studentID</a:t>
                      </a:r>
                      <a:endParaRPr lang="en-GB" sz="1400" dirty="0"/>
                    </a:p>
                  </a:txBody>
                  <a:tcPr/>
                </a:tc>
                <a:tc>
                  <a:txBody>
                    <a:bodyPr/>
                    <a:lstStyle/>
                    <a:p>
                      <a:r>
                        <a:rPr lang="en-GB" sz="1400" dirty="0" err="1"/>
                        <a:t>moduleCode</a:t>
                      </a:r>
                      <a:endParaRPr lang="en-GB" sz="1400" dirty="0"/>
                    </a:p>
                  </a:txBody>
                  <a:tcPr/>
                </a:tc>
                <a:tc>
                  <a:txBody>
                    <a:bodyPr/>
                    <a:lstStyle/>
                    <a:p>
                      <a:r>
                        <a:rPr lang="en-GB" sz="1400" dirty="0"/>
                        <a:t>mark1</a:t>
                      </a:r>
                    </a:p>
                  </a:txBody>
                  <a:tcPr/>
                </a:tc>
                <a:tc>
                  <a:txBody>
                    <a:bodyPr/>
                    <a:lstStyle/>
                    <a:p>
                      <a:r>
                        <a:rPr lang="en-GB" sz="1400" dirty="0"/>
                        <a:t>mark2</a:t>
                      </a:r>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tc>
                <a:tc>
                  <a:txBody>
                    <a:bodyPr/>
                    <a:lstStyle/>
                    <a:p>
                      <a:pPr marL="0" algn="ctr" rtl="0" eaLnBrk="1" fontAlgn="b" latinLnBrk="0" hangingPunct="1"/>
                      <a:r>
                        <a:rPr kumimoji="0" lang="en-GB" sz="1400" kern="1200">
                          <a:solidFill>
                            <a:schemeClr val="tx1"/>
                          </a:solidFill>
                          <a:latin typeface="+mn-lt"/>
                          <a:ea typeface="+mn-ea"/>
                          <a:cs typeface="+mn-cs"/>
                        </a:rPr>
                        <a:t>65.00</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14782967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tc>
                <a:extLst>
                  <a:ext uri="{0D108BD9-81ED-4DB2-BD59-A6C34878D82A}">
                    <a16:rowId xmlns:a16="http://schemas.microsoft.com/office/drawing/2014/main" val="7654731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M5X0104</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tc>
                <a:extLst>
                  <a:ext uri="{0D108BD9-81ED-4DB2-BD59-A6C34878D82A}">
                    <a16:rowId xmlns:a16="http://schemas.microsoft.com/office/drawing/2014/main" val="3854797231"/>
                  </a:ext>
                </a:extLst>
              </a:tr>
            </a:tbl>
          </a:graphicData>
        </a:graphic>
      </p:graphicFrame>
      <p:graphicFrame>
        <p:nvGraphicFramePr>
          <p:cNvPr id="7" name="Content Placeholder 3"/>
          <p:cNvGraphicFramePr>
            <a:graphicFrameLocks/>
          </p:cNvGraphicFramePr>
          <p:nvPr>
            <p:extLst/>
          </p:nvPr>
        </p:nvGraphicFramePr>
        <p:xfrm>
          <a:off x="609600" y="4473416"/>
          <a:ext cx="1944215" cy="125984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1080120">
                  <a:extLst>
                    <a:ext uri="{9D8B030D-6E8A-4147-A177-3AD203B41FA5}">
                      <a16:colId xmlns:a16="http://schemas.microsoft.com/office/drawing/2014/main" val="508841520"/>
                    </a:ext>
                  </a:extLst>
                </a:gridCol>
              </a:tblGrid>
              <a:tr h="370840">
                <a:tc>
                  <a:txBody>
                    <a:bodyPr/>
                    <a:lstStyle/>
                    <a:p>
                      <a:r>
                        <a:rPr lang="en-GB" sz="1400" dirty="0" err="1"/>
                        <a:t>studentID</a:t>
                      </a:r>
                      <a:endParaRPr lang="en-GB" sz="1400" dirty="0"/>
                    </a:p>
                  </a:txBody>
                  <a:tcPr/>
                </a:tc>
                <a:tc>
                  <a:txBody>
                    <a:bodyPr/>
                    <a:lstStyle/>
                    <a:p>
                      <a:r>
                        <a:rPr lang="en-GB" sz="1400" dirty="0"/>
                        <a:t>student</a:t>
                      </a:r>
                      <a:br>
                        <a:rPr lang="en-GB" sz="1400" dirty="0"/>
                      </a:br>
                      <a:r>
                        <a:rPr lang="en-GB" sz="1400" dirty="0"/>
                        <a:t>Name</a:t>
                      </a:r>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John Kay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tc>
                <a:extLst>
                  <a:ext uri="{0D108BD9-81ED-4DB2-BD59-A6C34878D82A}">
                    <a16:rowId xmlns:a16="http://schemas.microsoft.com/office/drawing/2014/main" val="1478296762"/>
                  </a:ext>
                </a:extLst>
              </a:tr>
            </a:tbl>
          </a:graphicData>
        </a:graphic>
      </p:graphicFrame>
      <p:sp>
        <p:nvSpPr>
          <p:cNvPr id="8" name="TextBox 7"/>
          <p:cNvSpPr txBox="1"/>
          <p:nvPr/>
        </p:nvSpPr>
        <p:spPr>
          <a:xfrm>
            <a:off x="609600" y="4077072"/>
            <a:ext cx="1010213" cy="369332"/>
          </a:xfrm>
          <a:prstGeom prst="rect">
            <a:avLst/>
          </a:prstGeom>
          <a:noFill/>
        </p:spPr>
        <p:txBody>
          <a:bodyPr wrap="none" rtlCol="0">
            <a:spAutoFit/>
          </a:bodyPr>
          <a:lstStyle/>
          <a:p>
            <a:r>
              <a:rPr lang="en-GB" b="1" dirty="0"/>
              <a:t>Student</a:t>
            </a:r>
          </a:p>
        </p:txBody>
      </p:sp>
      <p:sp>
        <p:nvSpPr>
          <p:cNvPr id="9" name="TextBox 8"/>
          <p:cNvSpPr txBox="1"/>
          <p:nvPr/>
        </p:nvSpPr>
        <p:spPr>
          <a:xfrm>
            <a:off x="4499992" y="3459388"/>
            <a:ext cx="1805302" cy="369332"/>
          </a:xfrm>
          <a:prstGeom prst="rect">
            <a:avLst/>
          </a:prstGeom>
          <a:noFill/>
        </p:spPr>
        <p:txBody>
          <a:bodyPr wrap="none" rtlCol="0">
            <a:spAutoFit/>
          </a:bodyPr>
          <a:lstStyle/>
          <a:p>
            <a:r>
              <a:rPr lang="en-GB" b="1" dirty="0" err="1"/>
              <a:t>StudentModule</a:t>
            </a:r>
            <a:endParaRPr lang="en-GB" b="1" dirty="0"/>
          </a:p>
        </p:txBody>
      </p:sp>
    </p:spTree>
    <p:extLst>
      <p:ext uri="{BB962C8B-B14F-4D97-AF65-F5344CB8AC3E}">
        <p14:creationId xmlns:p14="http://schemas.microsoft.com/office/powerpoint/2010/main" val="178394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2NF to 3NF</a:t>
            </a:r>
            <a:br>
              <a:rPr lang="en-GB" dirty="0"/>
            </a:br>
            <a:r>
              <a:rPr lang="en-GB" sz="3100" dirty="0" err="1"/>
              <a:t>ModuleLecturer</a:t>
            </a:r>
            <a:r>
              <a:rPr lang="en-GB" sz="3100" dirty="0"/>
              <a:t> Table</a:t>
            </a:r>
            <a:endParaRPr lang="en-GB" dirty="0"/>
          </a:p>
        </p:txBody>
      </p:sp>
      <p:sp>
        <p:nvSpPr>
          <p:cNvPr id="3" name="Content Placeholder 2"/>
          <p:cNvSpPr>
            <a:spLocks noGrp="1"/>
          </p:cNvSpPr>
          <p:nvPr>
            <p:ph sz="quarter" idx="1"/>
          </p:nvPr>
        </p:nvSpPr>
        <p:spPr>
          <a:xfrm>
            <a:off x="612648" y="3645024"/>
            <a:ext cx="8531352" cy="3212976"/>
          </a:xfrm>
        </p:spPr>
        <p:txBody>
          <a:bodyPr>
            <a:normAutofit/>
          </a:bodyPr>
          <a:lstStyle/>
          <a:p>
            <a:r>
              <a:rPr lang="en-GB" dirty="0"/>
              <a:t>What is the primary key? </a:t>
            </a:r>
            <a:r>
              <a:rPr lang="en-GB" b="1" dirty="0" err="1"/>
              <a:t>moduleCode</a:t>
            </a:r>
            <a:endParaRPr lang="en-GB" b="1" dirty="0"/>
          </a:p>
          <a:p>
            <a:r>
              <a:rPr lang="en-GB" dirty="0"/>
              <a:t>What are the functional dependencies?</a:t>
            </a:r>
          </a:p>
          <a:p>
            <a:pPr lvl="2"/>
            <a:r>
              <a:rPr lang="en-GB" dirty="0" err="1"/>
              <a:t>moduleCode</a:t>
            </a:r>
            <a:r>
              <a:rPr lang="en-GB" dirty="0"/>
              <a:t> </a:t>
            </a:r>
            <a:r>
              <a:rPr lang="en-GB" dirty="0">
                <a:sym typeface="Wingdings" panose="05000000000000000000" pitchFamily="2" charset="2"/>
              </a:rPr>
              <a:t> </a:t>
            </a:r>
            <a:r>
              <a:rPr lang="en-GB" dirty="0" err="1">
                <a:sym typeface="Wingdings" panose="05000000000000000000" pitchFamily="2" charset="2"/>
              </a:rPr>
              <a:t>moduleName</a:t>
            </a:r>
            <a:r>
              <a:rPr lang="en-GB" dirty="0">
                <a:sym typeface="Wingdings" panose="05000000000000000000" pitchFamily="2" charset="2"/>
              </a:rPr>
              <a:t>, credits, </a:t>
            </a:r>
            <a:r>
              <a:rPr lang="en-GB" dirty="0" err="1">
                <a:sym typeface="Wingdings" panose="05000000000000000000" pitchFamily="2" charset="2"/>
              </a:rPr>
              <a:t>lecturerID</a:t>
            </a:r>
            <a:r>
              <a:rPr lang="en-GB" dirty="0">
                <a:sym typeface="Wingdings" panose="05000000000000000000" pitchFamily="2" charset="2"/>
              </a:rPr>
              <a:t>, </a:t>
            </a:r>
            <a:r>
              <a:rPr lang="en-GB" dirty="0" err="1">
                <a:sym typeface="Wingdings" panose="05000000000000000000" pitchFamily="2" charset="2"/>
              </a:rPr>
              <a:t>lecturerName</a:t>
            </a:r>
            <a:endParaRPr lang="en-GB" dirty="0">
              <a:sym typeface="Wingdings" panose="05000000000000000000" pitchFamily="2" charset="2"/>
            </a:endParaRPr>
          </a:p>
          <a:p>
            <a:pPr lvl="2"/>
            <a:r>
              <a:rPr lang="en-GB" dirty="0" err="1">
                <a:sym typeface="Wingdings" panose="05000000000000000000" pitchFamily="2" charset="2"/>
              </a:rPr>
              <a:t>lecturerID</a:t>
            </a:r>
            <a:r>
              <a:rPr lang="en-GB" dirty="0">
                <a:sym typeface="Wingdings" panose="05000000000000000000" pitchFamily="2" charset="2"/>
              </a:rPr>
              <a:t>  </a:t>
            </a:r>
            <a:r>
              <a:rPr lang="en-GB" dirty="0" err="1">
                <a:sym typeface="Wingdings" panose="05000000000000000000" pitchFamily="2" charset="2"/>
              </a:rPr>
              <a:t>lecturerName</a:t>
            </a:r>
            <a:endParaRPr lang="en-GB" dirty="0">
              <a:sym typeface="Wingdings" panose="05000000000000000000" pitchFamily="2" charset="2"/>
            </a:endParaRPr>
          </a:p>
          <a:p>
            <a:r>
              <a:rPr lang="en-GB" dirty="0">
                <a:sym typeface="Wingdings" panose="05000000000000000000" pitchFamily="2" charset="2"/>
              </a:rPr>
              <a:t>Any transitive dependencies?</a:t>
            </a:r>
          </a:p>
          <a:p>
            <a:pPr lvl="2"/>
            <a:r>
              <a:rPr lang="en-GB" dirty="0"/>
              <a:t>Yes: </a:t>
            </a:r>
            <a:r>
              <a:rPr lang="en-GB" dirty="0" err="1"/>
              <a:t>lecturerID</a:t>
            </a:r>
            <a:r>
              <a:rPr lang="en-GB" dirty="0"/>
              <a:t> </a:t>
            </a:r>
            <a:r>
              <a:rPr lang="en-GB" dirty="0">
                <a:sym typeface="Wingdings" panose="05000000000000000000" pitchFamily="2" charset="2"/>
              </a:rPr>
              <a:t> </a:t>
            </a:r>
            <a:r>
              <a:rPr lang="en-GB" dirty="0" err="1">
                <a:sym typeface="Wingdings" panose="05000000000000000000" pitchFamily="2" charset="2"/>
              </a:rPr>
              <a:t>lecturerName</a:t>
            </a:r>
            <a:r>
              <a:rPr lang="en-GB" dirty="0">
                <a:sym typeface="Wingdings" panose="05000000000000000000" pitchFamily="2" charset="2"/>
              </a:rPr>
              <a:t> </a:t>
            </a:r>
          </a:p>
          <a:p>
            <a:pPr marL="1097280" lvl="3" indent="0">
              <a:buNone/>
            </a:pPr>
            <a:r>
              <a:rPr lang="en-GB" dirty="0" err="1">
                <a:sym typeface="Wingdings" panose="05000000000000000000" pitchFamily="2" charset="2"/>
              </a:rPr>
              <a:t>moduleCode</a:t>
            </a:r>
            <a:r>
              <a:rPr lang="en-GB" dirty="0">
                <a:sym typeface="Wingdings" panose="05000000000000000000" pitchFamily="2" charset="2"/>
              </a:rPr>
              <a:t> functionally determines </a:t>
            </a:r>
            <a:r>
              <a:rPr lang="en-GB" dirty="0" err="1">
                <a:sym typeface="Wingdings" panose="05000000000000000000" pitchFamily="2" charset="2"/>
              </a:rPr>
              <a:t>lecturerName</a:t>
            </a:r>
            <a:r>
              <a:rPr lang="en-GB" dirty="0">
                <a:sym typeface="Wingdings" panose="05000000000000000000" pitchFamily="2" charset="2"/>
              </a:rPr>
              <a:t> via the </a:t>
            </a:r>
            <a:r>
              <a:rPr lang="en-GB" dirty="0" err="1">
                <a:sym typeface="Wingdings" panose="05000000000000000000" pitchFamily="2" charset="2"/>
              </a:rPr>
              <a:t>lecturerID</a:t>
            </a:r>
            <a:r>
              <a:rPr lang="en-GB" dirty="0">
                <a:sym typeface="Wingdings" panose="05000000000000000000" pitchFamily="2" charset="2"/>
              </a:rPr>
              <a:t>.</a:t>
            </a:r>
          </a:p>
          <a:p>
            <a:pPr lvl="2"/>
            <a:r>
              <a:rPr lang="en-GB" dirty="0">
                <a:sym typeface="Wingdings" panose="05000000000000000000" pitchFamily="2" charset="2"/>
              </a:rPr>
              <a:t>Remove this transitive dependency into a separate relation.</a:t>
            </a:r>
            <a:endParaRPr lang="en-GB" dirty="0"/>
          </a:p>
          <a:p>
            <a:endParaRPr lang="en-GB" dirty="0"/>
          </a:p>
        </p:txBody>
      </p:sp>
      <p:graphicFrame>
        <p:nvGraphicFramePr>
          <p:cNvPr id="5" name="Content Placeholder 3"/>
          <p:cNvGraphicFramePr>
            <a:graphicFrameLocks/>
          </p:cNvGraphicFramePr>
          <p:nvPr>
            <p:extLst>
              <p:ext uri="{D42A27DB-BD31-4B8C-83A1-F6EECF244321}">
                <p14:modId xmlns:p14="http://schemas.microsoft.com/office/powerpoint/2010/main" val="2474880194"/>
              </p:ext>
            </p:extLst>
          </p:nvPr>
        </p:nvGraphicFramePr>
        <p:xfrm>
          <a:off x="1691680" y="1737361"/>
          <a:ext cx="6094513" cy="1483360"/>
        </p:xfrm>
        <a:graphic>
          <a:graphicData uri="http://schemas.openxmlformats.org/drawingml/2006/table">
            <a:tbl>
              <a:tblPr firstRow="1" bandRow="1">
                <a:tableStyleId>{3B4B98B0-60AC-42C2-AFA5-B58CD77FA1E5}</a:tableStyleId>
              </a:tblPr>
              <a:tblGrid>
                <a:gridCol w="1224135">
                  <a:extLst>
                    <a:ext uri="{9D8B030D-6E8A-4147-A177-3AD203B41FA5}">
                      <a16:colId xmlns:a16="http://schemas.microsoft.com/office/drawing/2014/main" val="987618150"/>
                    </a:ext>
                  </a:extLst>
                </a:gridCol>
                <a:gridCol w="1504643">
                  <a:extLst>
                    <a:ext uri="{9D8B030D-6E8A-4147-A177-3AD203B41FA5}">
                      <a16:colId xmlns:a16="http://schemas.microsoft.com/office/drawing/2014/main" val="744423079"/>
                    </a:ext>
                  </a:extLst>
                </a:gridCol>
                <a:gridCol w="811258">
                  <a:extLst>
                    <a:ext uri="{9D8B030D-6E8A-4147-A177-3AD203B41FA5}">
                      <a16:colId xmlns:a16="http://schemas.microsoft.com/office/drawing/2014/main" val="20002"/>
                    </a:ext>
                  </a:extLst>
                </a:gridCol>
                <a:gridCol w="1180012">
                  <a:extLst>
                    <a:ext uri="{9D8B030D-6E8A-4147-A177-3AD203B41FA5}">
                      <a16:colId xmlns:a16="http://schemas.microsoft.com/office/drawing/2014/main" val="3524448693"/>
                    </a:ext>
                  </a:extLst>
                </a:gridCol>
                <a:gridCol w="1374465">
                  <a:extLst>
                    <a:ext uri="{9D8B030D-6E8A-4147-A177-3AD203B41FA5}">
                      <a16:colId xmlns:a16="http://schemas.microsoft.com/office/drawing/2014/main" val="759005985"/>
                    </a:ext>
                  </a:extLst>
                </a:gridCol>
              </a:tblGrid>
              <a:tr h="370840">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3854797231"/>
                  </a:ext>
                </a:extLst>
              </a:tr>
            </a:tbl>
          </a:graphicData>
        </a:graphic>
      </p:graphicFrame>
    </p:spTree>
    <p:extLst>
      <p:ext uri="{BB962C8B-B14F-4D97-AF65-F5344CB8AC3E}">
        <p14:creationId xmlns:p14="http://schemas.microsoft.com/office/powerpoint/2010/main" val="2744251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2NF to 3NF</a:t>
            </a:r>
            <a:br>
              <a:rPr lang="en-GB" dirty="0"/>
            </a:br>
            <a:r>
              <a:rPr lang="en-GB" sz="3100" dirty="0" err="1"/>
              <a:t>ModuleLecturer</a:t>
            </a:r>
            <a:r>
              <a:rPr lang="en-GB" sz="3100" dirty="0"/>
              <a:t> Table</a:t>
            </a:r>
            <a:endParaRPr lang="en-GB" dirty="0"/>
          </a:p>
        </p:txBody>
      </p:sp>
      <p:sp>
        <p:nvSpPr>
          <p:cNvPr id="3" name="Content Placeholder 2"/>
          <p:cNvSpPr>
            <a:spLocks noGrp="1"/>
          </p:cNvSpPr>
          <p:nvPr>
            <p:ph sz="quarter" idx="1"/>
          </p:nvPr>
        </p:nvSpPr>
        <p:spPr/>
        <p:txBody>
          <a:bodyPr/>
          <a:lstStyle/>
          <a:p>
            <a:r>
              <a:rPr lang="en-GB" dirty="0"/>
              <a:t>Create two tables from the </a:t>
            </a:r>
            <a:r>
              <a:rPr lang="en-GB" dirty="0" err="1"/>
              <a:t>ModuleLecturer</a:t>
            </a:r>
            <a:r>
              <a:rPr lang="en-GB" dirty="0"/>
              <a:t> table</a:t>
            </a:r>
          </a:p>
          <a:p>
            <a:pPr lvl="1"/>
            <a:r>
              <a:rPr lang="en-GB" dirty="0"/>
              <a:t>Lecturer</a:t>
            </a:r>
          </a:p>
          <a:p>
            <a:endParaRPr lang="en-GB" dirty="0"/>
          </a:p>
          <a:p>
            <a:endParaRPr lang="en-GB" dirty="0"/>
          </a:p>
          <a:p>
            <a:endParaRPr lang="en-GB" dirty="0"/>
          </a:p>
          <a:p>
            <a:pPr lvl="1"/>
            <a:r>
              <a:rPr lang="en-GB" dirty="0"/>
              <a:t>Module</a:t>
            </a:r>
          </a:p>
        </p:txBody>
      </p:sp>
      <p:graphicFrame>
        <p:nvGraphicFramePr>
          <p:cNvPr id="4" name="Content Placeholder 3"/>
          <p:cNvGraphicFramePr>
            <a:graphicFrameLocks/>
          </p:cNvGraphicFramePr>
          <p:nvPr>
            <p:extLst/>
          </p:nvPr>
        </p:nvGraphicFramePr>
        <p:xfrm>
          <a:off x="2671535" y="2604512"/>
          <a:ext cx="2554477" cy="1112520"/>
        </p:xfrm>
        <a:graphic>
          <a:graphicData uri="http://schemas.openxmlformats.org/drawingml/2006/table">
            <a:tbl>
              <a:tblPr firstRow="1" bandRow="1">
                <a:tableStyleId>{3B4B98B0-60AC-42C2-AFA5-B58CD77FA1E5}</a:tableStyleId>
              </a:tblPr>
              <a:tblGrid>
                <a:gridCol w="1180012">
                  <a:extLst>
                    <a:ext uri="{9D8B030D-6E8A-4147-A177-3AD203B41FA5}">
                      <a16:colId xmlns:a16="http://schemas.microsoft.com/office/drawing/2014/main" val="3524448693"/>
                    </a:ext>
                  </a:extLst>
                </a:gridCol>
                <a:gridCol w="1374465">
                  <a:extLst>
                    <a:ext uri="{9D8B030D-6E8A-4147-A177-3AD203B41FA5}">
                      <a16:colId xmlns:a16="http://schemas.microsoft.com/office/drawing/2014/main" val="759005985"/>
                    </a:ext>
                  </a:extLst>
                </a:gridCol>
              </a:tblGrid>
              <a:tr h="370840">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a:solidFill>
                            <a:schemeClr val="tx1"/>
                          </a:solidFill>
                          <a:latin typeface="+mn-lt"/>
                          <a:ea typeface="+mn-ea"/>
                          <a:cs typeface="+mn-cs"/>
                        </a:rPr>
                        <a:t>LO40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bl>
          </a:graphicData>
        </a:graphic>
      </p:graphicFrame>
      <p:graphicFrame>
        <p:nvGraphicFramePr>
          <p:cNvPr id="5" name="Content Placeholder 3"/>
          <p:cNvGraphicFramePr>
            <a:graphicFrameLocks/>
          </p:cNvGraphicFramePr>
          <p:nvPr>
            <p:extLst/>
          </p:nvPr>
        </p:nvGraphicFramePr>
        <p:xfrm>
          <a:off x="2671534" y="4609936"/>
          <a:ext cx="4720048" cy="1483360"/>
        </p:xfrm>
        <a:graphic>
          <a:graphicData uri="http://schemas.openxmlformats.org/drawingml/2006/table">
            <a:tbl>
              <a:tblPr firstRow="1" bandRow="1">
                <a:tableStyleId>{3B4B98B0-60AC-42C2-AFA5-B58CD77FA1E5}</a:tableStyleId>
              </a:tblPr>
              <a:tblGrid>
                <a:gridCol w="1224135">
                  <a:extLst>
                    <a:ext uri="{9D8B030D-6E8A-4147-A177-3AD203B41FA5}">
                      <a16:colId xmlns:a16="http://schemas.microsoft.com/office/drawing/2014/main" val="987618150"/>
                    </a:ext>
                  </a:extLst>
                </a:gridCol>
                <a:gridCol w="1504643">
                  <a:extLst>
                    <a:ext uri="{9D8B030D-6E8A-4147-A177-3AD203B41FA5}">
                      <a16:colId xmlns:a16="http://schemas.microsoft.com/office/drawing/2014/main" val="744423079"/>
                    </a:ext>
                  </a:extLst>
                </a:gridCol>
                <a:gridCol w="811258">
                  <a:extLst>
                    <a:ext uri="{9D8B030D-6E8A-4147-A177-3AD203B41FA5}">
                      <a16:colId xmlns:a16="http://schemas.microsoft.com/office/drawing/2014/main" val="20002"/>
                    </a:ext>
                  </a:extLst>
                </a:gridCol>
                <a:gridCol w="1180012">
                  <a:extLst>
                    <a:ext uri="{9D8B030D-6E8A-4147-A177-3AD203B41FA5}">
                      <a16:colId xmlns:a16="http://schemas.microsoft.com/office/drawing/2014/main" val="3524448693"/>
                    </a:ext>
                  </a:extLst>
                </a:gridCol>
              </a:tblGrid>
              <a:tr h="370840">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err="1"/>
                        <a:t>lecturerID</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LO40</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3854797231"/>
                  </a:ext>
                </a:extLst>
              </a:tr>
            </a:tbl>
          </a:graphicData>
        </a:graphic>
      </p:graphicFrame>
    </p:spTree>
    <p:extLst>
      <p:ext uri="{BB962C8B-B14F-4D97-AF65-F5344CB8AC3E}">
        <p14:creationId xmlns:p14="http://schemas.microsoft.com/office/powerpoint/2010/main" val="5519862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Normalised 3NF Relations</a:t>
            </a:r>
          </a:p>
        </p:txBody>
      </p:sp>
      <p:graphicFrame>
        <p:nvGraphicFramePr>
          <p:cNvPr id="4" name="Content Placeholder 3"/>
          <p:cNvGraphicFramePr>
            <a:graphicFrameLocks/>
          </p:cNvGraphicFramePr>
          <p:nvPr>
            <p:extLst/>
          </p:nvPr>
        </p:nvGraphicFramePr>
        <p:xfrm>
          <a:off x="609600" y="4398950"/>
          <a:ext cx="2554477" cy="1112520"/>
        </p:xfrm>
        <a:graphic>
          <a:graphicData uri="http://schemas.openxmlformats.org/drawingml/2006/table">
            <a:tbl>
              <a:tblPr firstRow="1" bandRow="1">
                <a:tableStyleId>{3B4B98B0-60AC-42C2-AFA5-B58CD77FA1E5}</a:tableStyleId>
              </a:tblPr>
              <a:tblGrid>
                <a:gridCol w="1180012">
                  <a:extLst>
                    <a:ext uri="{9D8B030D-6E8A-4147-A177-3AD203B41FA5}">
                      <a16:colId xmlns:a16="http://schemas.microsoft.com/office/drawing/2014/main" val="3524448693"/>
                    </a:ext>
                  </a:extLst>
                </a:gridCol>
                <a:gridCol w="1374465">
                  <a:extLst>
                    <a:ext uri="{9D8B030D-6E8A-4147-A177-3AD203B41FA5}">
                      <a16:colId xmlns:a16="http://schemas.microsoft.com/office/drawing/2014/main" val="759005985"/>
                    </a:ext>
                  </a:extLst>
                </a:gridCol>
              </a:tblGrid>
              <a:tr h="370840">
                <a:tc>
                  <a:txBody>
                    <a:bodyPr/>
                    <a:lstStyle/>
                    <a:p>
                      <a:r>
                        <a:rPr lang="en-GB" sz="1400" dirty="0" err="1"/>
                        <a:t>lecturerID</a:t>
                      </a:r>
                      <a:endParaRPr lang="en-GB" sz="1400" dirty="0"/>
                    </a:p>
                  </a:txBody>
                  <a:tcPr/>
                </a:tc>
                <a:tc>
                  <a:txBody>
                    <a:bodyPr/>
                    <a:lstStyle/>
                    <a:p>
                      <a:r>
                        <a:rPr lang="en-GB" sz="1400" dirty="0" err="1"/>
                        <a:t>lecturerName</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LO40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Tina Murphy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Tony Shaw</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bl>
          </a:graphicData>
        </a:graphic>
      </p:graphicFrame>
      <p:graphicFrame>
        <p:nvGraphicFramePr>
          <p:cNvPr id="5" name="Content Placeholder 3"/>
          <p:cNvGraphicFramePr>
            <a:graphicFrameLocks/>
          </p:cNvGraphicFramePr>
          <p:nvPr>
            <p:extLst/>
          </p:nvPr>
        </p:nvGraphicFramePr>
        <p:xfrm>
          <a:off x="4042952" y="1945640"/>
          <a:ext cx="4720048" cy="1483360"/>
        </p:xfrm>
        <a:graphic>
          <a:graphicData uri="http://schemas.openxmlformats.org/drawingml/2006/table">
            <a:tbl>
              <a:tblPr firstRow="1" bandRow="1">
                <a:tableStyleId>{3B4B98B0-60AC-42C2-AFA5-B58CD77FA1E5}</a:tableStyleId>
              </a:tblPr>
              <a:tblGrid>
                <a:gridCol w="1224135">
                  <a:extLst>
                    <a:ext uri="{9D8B030D-6E8A-4147-A177-3AD203B41FA5}">
                      <a16:colId xmlns:a16="http://schemas.microsoft.com/office/drawing/2014/main" val="987618150"/>
                    </a:ext>
                  </a:extLst>
                </a:gridCol>
                <a:gridCol w="1504643">
                  <a:extLst>
                    <a:ext uri="{9D8B030D-6E8A-4147-A177-3AD203B41FA5}">
                      <a16:colId xmlns:a16="http://schemas.microsoft.com/office/drawing/2014/main" val="744423079"/>
                    </a:ext>
                  </a:extLst>
                </a:gridCol>
                <a:gridCol w="811258">
                  <a:extLst>
                    <a:ext uri="{9D8B030D-6E8A-4147-A177-3AD203B41FA5}">
                      <a16:colId xmlns:a16="http://schemas.microsoft.com/office/drawing/2014/main" val="20002"/>
                    </a:ext>
                  </a:extLst>
                </a:gridCol>
                <a:gridCol w="1180012">
                  <a:extLst>
                    <a:ext uri="{9D8B030D-6E8A-4147-A177-3AD203B41FA5}">
                      <a16:colId xmlns:a16="http://schemas.microsoft.com/office/drawing/2014/main" val="3524448693"/>
                    </a:ext>
                  </a:extLst>
                </a:gridCol>
              </a:tblGrid>
              <a:tr h="370840">
                <a:tc>
                  <a:txBody>
                    <a:bodyPr/>
                    <a:lstStyle/>
                    <a:p>
                      <a:r>
                        <a:rPr lang="en-GB" sz="1400" dirty="0" err="1"/>
                        <a:t>moduleCode</a:t>
                      </a:r>
                      <a:endParaRPr lang="en-GB" sz="1400" dirty="0"/>
                    </a:p>
                  </a:txBody>
                  <a:tcPr/>
                </a:tc>
                <a:tc>
                  <a:txBody>
                    <a:bodyPr/>
                    <a:lstStyle/>
                    <a:p>
                      <a:r>
                        <a:rPr lang="en-GB" sz="1400" dirty="0" err="1"/>
                        <a:t>moduleName</a:t>
                      </a:r>
                      <a:endParaRPr lang="en-GB" sz="1400" dirty="0"/>
                    </a:p>
                  </a:txBody>
                  <a:tcPr/>
                </a:tc>
                <a:tc>
                  <a:txBody>
                    <a:bodyPr/>
                    <a:lstStyle/>
                    <a:p>
                      <a:r>
                        <a:rPr lang="en-GB" sz="1400" dirty="0"/>
                        <a:t>credits</a:t>
                      </a:r>
                    </a:p>
                  </a:txBody>
                  <a:tcPr/>
                </a:tc>
                <a:tc>
                  <a:txBody>
                    <a:bodyPr/>
                    <a:lstStyle/>
                    <a:p>
                      <a:r>
                        <a:rPr lang="en-GB" sz="1400" dirty="0" err="1"/>
                        <a:t>lecturerID</a:t>
                      </a:r>
                      <a:endParaRPr lang="en-GB" sz="1400" dirty="0"/>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Database Systems</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30</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LO40</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Web Development</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M5X0104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Internet Security</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20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LO93</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3854797231"/>
                  </a:ext>
                </a:extLst>
              </a:tr>
            </a:tbl>
          </a:graphicData>
        </a:graphic>
      </p:graphicFrame>
      <p:graphicFrame>
        <p:nvGraphicFramePr>
          <p:cNvPr id="6" name="Content Placeholder 3"/>
          <p:cNvGraphicFramePr>
            <a:graphicFrameLocks/>
          </p:cNvGraphicFramePr>
          <p:nvPr>
            <p:extLst/>
          </p:nvPr>
        </p:nvGraphicFramePr>
        <p:xfrm>
          <a:off x="4600820" y="4398950"/>
          <a:ext cx="4162180" cy="2225040"/>
        </p:xfrm>
        <a:graphic>
          <a:graphicData uri="http://schemas.openxmlformats.org/drawingml/2006/table">
            <a:tbl>
              <a:tblPr firstRow="1" bandRow="1">
                <a:tableStyleId>{3B4B98B0-60AC-42C2-AFA5-B58CD77FA1E5}</a:tableStyleId>
              </a:tblPr>
              <a:tblGrid>
                <a:gridCol w="1058135">
                  <a:extLst>
                    <a:ext uri="{9D8B030D-6E8A-4147-A177-3AD203B41FA5}">
                      <a16:colId xmlns:a16="http://schemas.microsoft.com/office/drawing/2014/main" val="3921345172"/>
                    </a:ext>
                  </a:extLst>
                </a:gridCol>
                <a:gridCol w="1376673">
                  <a:extLst>
                    <a:ext uri="{9D8B030D-6E8A-4147-A177-3AD203B41FA5}">
                      <a16:colId xmlns:a16="http://schemas.microsoft.com/office/drawing/2014/main" val="987618150"/>
                    </a:ext>
                  </a:extLst>
                </a:gridCol>
                <a:gridCol w="863965">
                  <a:extLst>
                    <a:ext uri="{9D8B030D-6E8A-4147-A177-3AD203B41FA5}">
                      <a16:colId xmlns:a16="http://schemas.microsoft.com/office/drawing/2014/main" val="3632423133"/>
                    </a:ext>
                  </a:extLst>
                </a:gridCol>
                <a:gridCol w="863407">
                  <a:extLst>
                    <a:ext uri="{9D8B030D-6E8A-4147-A177-3AD203B41FA5}">
                      <a16:colId xmlns:a16="http://schemas.microsoft.com/office/drawing/2014/main" val="1742271645"/>
                    </a:ext>
                  </a:extLst>
                </a:gridCol>
              </a:tblGrid>
              <a:tr h="370840">
                <a:tc>
                  <a:txBody>
                    <a:bodyPr/>
                    <a:lstStyle/>
                    <a:p>
                      <a:r>
                        <a:rPr lang="en-GB" sz="1400" dirty="0" err="1"/>
                        <a:t>studentID</a:t>
                      </a:r>
                      <a:endParaRPr lang="en-GB" sz="1400" dirty="0"/>
                    </a:p>
                  </a:txBody>
                  <a:tcPr/>
                </a:tc>
                <a:tc>
                  <a:txBody>
                    <a:bodyPr/>
                    <a:lstStyle/>
                    <a:p>
                      <a:r>
                        <a:rPr lang="en-GB" sz="1400" dirty="0" err="1"/>
                        <a:t>moduleCode</a:t>
                      </a:r>
                      <a:endParaRPr lang="en-GB" sz="1400" dirty="0"/>
                    </a:p>
                  </a:txBody>
                  <a:tcPr/>
                </a:tc>
                <a:tc>
                  <a:txBody>
                    <a:bodyPr/>
                    <a:lstStyle/>
                    <a:p>
                      <a:pPr algn="ctr"/>
                      <a:r>
                        <a:rPr lang="en-GB" sz="1400" dirty="0"/>
                        <a:t>mark1</a:t>
                      </a:r>
                    </a:p>
                  </a:txBody>
                  <a:tcPr/>
                </a:tc>
                <a:tc>
                  <a:txBody>
                    <a:bodyPr/>
                    <a:lstStyle/>
                    <a:p>
                      <a:pPr algn="ctr"/>
                      <a:r>
                        <a:rPr lang="en-GB" sz="1400" dirty="0"/>
                        <a:t>mark2</a:t>
                      </a:r>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75.00</a:t>
                      </a:r>
                    </a:p>
                  </a:txBody>
                  <a:tcPr marL="9525" marR="9525" marT="9525" marB="0" anchor="ctr"/>
                </a:tc>
                <a:tc>
                  <a:txBody>
                    <a:bodyPr/>
                    <a:lstStyle/>
                    <a:p>
                      <a:pPr marL="0" algn="ctr" rtl="0" eaLnBrk="1" fontAlgn="b" latinLnBrk="0" hangingPunct="1"/>
                      <a:r>
                        <a:rPr kumimoji="0" lang="en-GB" sz="1400" kern="1200">
                          <a:solidFill>
                            <a:schemeClr val="tx1"/>
                          </a:solidFill>
                          <a:latin typeface="+mn-lt"/>
                          <a:ea typeface="+mn-ea"/>
                          <a:cs typeface="+mn-cs"/>
                        </a:rPr>
                        <a:t>65.00</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l" rtl="0" eaLnBrk="1" fontAlgn="b" latinLnBrk="0" hangingPunct="1"/>
                      <a:r>
                        <a:rPr kumimoji="0" lang="en-GB" sz="1400" kern="1200">
                          <a:solidFill>
                            <a:schemeClr val="tx1"/>
                          </a:solidFill>
                          <a:latin typeface="+mn-lt"/>
                          <a:ea typeface="+mn-ea"/>
                          <a:cs typeface="+mn-cs"/>
                        </a:rPr>
                        <a:t>M5X0105</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79.50</a:t>
                      </a:r>
                    </a:p>
                  </a:txBody>
                  <a:tcPr marL="9525" marR="9525" marT="9525" marB="0" anchor="ctr">
                    <a:lnB w="12700" cap="flat" cmpd="sng" algn="ctr">
                      <a:solidFill>
                        <a:schemeClr val="bg2">
                          <a:lumMod val="75000"/>
                        </a:schemeClr>
                      </a:solidFill>
                      <a:prstDash val="solid"/>
                      <a:round/>
                      <a:headEnd type="none" w="med" len="med"/>
                      <a:tailEnd type="none" w="med" len="med"/>
                    </a:lnB>
                  </a:tcPr>
                </a:tc>
                <a:tc>
                  <a:txBody>
                    <a:bodyPr/>
                    <a:lstStyle/>
                    <a:p>
                      <a:pPr marL="0" algn="ctr" rtl="0" eaLnBrk="1" fontAlgn="b" latinLnBrk="0" hangingPunct="1"/>
                      <a:r>
                        <a:rPr kumimoji="0" lang="en-GB" sz="1400" kern="1200">
                          <a:solidFill>
                            <a:schemeClr val="tx1"/>
                          </a:solidFill>
                          <a:latin typeface="+mn-lt"/>
                          <a:ea typeface="+mn-ea"/>
                          <a:cs typeface="+mn-cs"/>
                        </a:rPr>
                        <a:t>69.00</a:t>
                      </a:r>
                    </a:p>
                  </a:txBody>
                  <a:tcPr marL="9525" marR="9525" marT="9525" marB="0" anchor="ctr">
                    <a:lnB w="12700" cap="flat" cmpd="sng" algn="ctr">
                      <a:solidFill>
                        <a:schemeClr val="bg2">
                          <a:lumMod val="75000"/>
                        </a:schemeClr>
                      </a:solidFill>
                      <a:prstDash val="solid"/>
                      <a:round/>
                      <a:headEnd type="none" w="med" len="med"/>
                      <a:tailEnd type="none" w="med" len="med"/>
                    </a:lnB>
                  </a:tcPr>
                </a:tc>
                <a:extLst>
                  <a:ext uri="{0D108BD9-81ED-4DB2-BD59-A6C34878D82A}">
                    <a16:rowId xmlns:a16="http://schemas.microsoft.com/office/drawing/2014/main" val="157922397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l" rtl="0" eaLnBrk="1" fontAlgn="b" latinLnBrk="0" hangingPunct="1"/>
                      <a:r>
                        <a:rPr kumimoji="0" lang="en-GB" sz="1400" kern="1200" dirty="0">
                          <a:solidFill>
                            <a:schemeClr val="tx1"/>
                          </a:solidFill>
                          <a:latin typeface="+mn-lt"/>
                          <a:ea typeface="+mn-ea"/>
                          <a:cs typeface="+mn-cs"/>
                        </a:rPr>
                        <a:t>M5X0110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dirty="0">
                          <a:solidFill>
                            <a:schemeClr val="tx1"/>
                          </a:solidFill>
                          <a:latin typeface="+mn-lt"/>
                          <a:ea typeface="+mn-ea"/>
                          <a:cs typeface="+mn-cs"/>
                        </a:rPr>
                        <a:t>55.00</a:t>
                      </a:r>
                    </a:p>
                  </a:txBody>
                  <a:tcPr marL="9525" marR="9525" marT="9525" marB="0" anchor="ctr">
                    <a:lnT w="12700" cap="flat" cmpd="sng" algn="ctr">
                      <a:solidFill>
                        <a:schemeClr val="bg2">
                          <a:lumMod val="75000"/>
                        </a:schemeClr>
                      </a:solidFill>
                      <a:prstDash val="solid"/>
                      <a:round/>
                      <a:headEnd type="none" w="med" len="med"/>
                      <a:tailEnd type="none" w="med" len="med"/>
                    </a:lnT>
                  </a:tcPr>
                </a:tc>
                <a:tc>
                  <a:txBody>
                    <a:bodyPr/>
                    <a:lstStyle/>
                    <a:p>
                      <a:pPr marL="0" algn="ctr" rtl="0" eaLnBrk="1" fontAlgn="b" latinLnBrk="0" hangingPunct="1"/>
                      <a:r>
                        <a:rPr kumimoji="0" lang="en-GB" sz="1400" kern="1200">
                          <a:solidFill>
                            <a:schemeClr val="tx1"/>
                          </a:solidFill>
                          <a:latin typeface="+mn-lt"/>
                          <a:ea typeface="+mn-ea"/>
                          <a:cs typeface="+mn-cs"/>
                        </a:rPr>
                        <a:t>52.00</a:t>
                      </a:r>
                    </a:p>
                  </a:txBody>
                  <a:tcPr marL="9525" marR="9525" marT="9525" marB="0" anchor="ctr">
                    <a:lnT w="12700" cap="flat" cmpd="sng" algn="ctr">
                      <a:solidFill>
                        <a:schemeClr val="bg2">
                          <a:lumMod val="75000"/>
                        </a:schemeClr>
                      </a:solidFill>
                      <a:prstDash val="solid"/>
                      <a:round/>
                      <a:headEnd type="none" w="med" len="med"/>
                      <a:tailEnd type="none" w="med" len="med"/>
                    </a:lnT>
                  </a:tcPr>
                </a:tc>
                <a:extLst>
                  <a:ext uri="{0D108BD9-81ED-4DB2-BD59-A6C34878D82A}">
                    <a16:rowId xmlns:a16="http://schemas.microsoft.com/office/drawing/2014/main" val="14782967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M5X0105</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41.00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39.00</a:t>
                      </a:r>
                    </a:p>
                  </a:txBody>
                  <a:tcPr marL="9525" marR="9525" marT="9525" marB="0" anchor="ctr"/>
                </a:tc>
                <a:extLst>
                  <a:ext uri="{0D108BD9-81ED-4DB2-BD59-A6C34878D82A}">
                    <a16:rowId xmlns:a16="http://schemas.microsoft.com/office/drawing/2014/main" val="765473162"/>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a:solidFill>
                            <a:schemeClr val="tx1"/>
                          </a:solidFill>
                          <a:latin typeface="+mn-lt"/>
                          <a:ea typeface="+mn-ea"/>
                          <a:cs typeface="+mn-cs"/>
                        </a:rPr>
                        <a:t>M5X0104</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62.50</a:t>
                      </a:r>
                    </a:p>
                  </a:txBody>
                  <a:tcPr marL="9525" marR="9525" marT="9525" marB="0" anchor="ctr"/>
                </a:tc>
                <a:tc>
                  <a:txBody>
                    <a:bodyPr/>
                    <a:lstStyle/>
                    <a:p>
                      <a:pPr marL="0" algn="ctr" rtl="0" eaLnBrk="1" fontAlgn="b" latinLnBrk="0" hangingPunct="1"/>
                      <a:r>
                        <a:rPr kumimoji="0" lang="en-GB" sz="1400" kern="1200" dirty="0">
                          <a:solidFill>
                            <a:schemeClr val="tx1"/>
                          </a:solidFill>
                          <a:latin typeface="+mn-lt"/>
                          <a:ea typeface="+mn-ea"/>
                          <a:cs typeface="+mn-cs"/>
                        </a:rPr>
                        <a:t>67.00</a:t>
                      </a:r>
                    </a:p>
                  </a:txBody>
                  <a:tcPr marL="9525" marR="9525" marT="9525" marB="0" anchor="ctr"/>
                </a:tc>
                <a:extLst>
                  <a:ext uri="{0D108BD9-81ED-4DB2-BD59-A6C34878D82A}">
                    <a16:rowId xmlns:a16="http://schemas.microsoft.com/office/drawing/2014/main" val="3854797231"/>
                  </a:ext>
                </a:extLst>
              </a:tr>
            </a:tbl>
          </a:graphicData>
        </a:graphic>
      </p:graphicFrame>
      <p:graphicFrame>
        <p:nvGraphicFramePr>
          <p:cNvPr id="7" name="Content Placeholder 3"/>
          <p:cNvGraphicFramePr>
            <a:graphicFrameLocks/>
          </p:cNvGraphicFramePr>
          <p:nvPr>
            <p:extLst/>
          </p:nvPr>
        </p:nvGraphicFramePr>
        <p:xfrm>
          <a:off x="609600" y="1993570"/>
          <a:ext cx="1944215" cy="1259840"/>
        </p:xfrm>
        <a:graphic>
          <a:graphicData uri="http://schemas.openxmlformats.org/drawingml/2006/table">
            <a:tbl>
              <a:tblPr firstRow="1" bandRow="1">
                <a:tableStyleId>{3B4B98B0-60AC-42C2-AFA5-B58CD77FA1E5}</a:tableStyleId>
              </a:tblPr>
              <a:tblGrid>
                <a:gridCol w="864095">
                  <a:extLst>
                    <a:ext uri="{9D8B030D-6E8A-4147-A177-3AD203B41FA5}">
                      <a16:colId xmlns:a16="http://schemas.microsoft.com/office/drawing/2014/main" val="3921345172"/>
                    </a:ext>
                  </a:extLst>
                </a:gridCol>
                <a:gridCol w="1080120">
                  <a:extLst>
                    <a:ext uri="{9D8B030D-6E8A-4147-A177-3AD203B41FA5}">
                      <a16:colId xmlns:a16="http://schemas.microsoft.com/office/drawing/2014/main" val="508841520"/>
                    </a:ext>
                  </a:extLst>
                </a:gridCol>
              </a:tblGrid>
              <a:tr h="370840">
                <a:tc>
                  <a:txBody>
                    <a:bodyPr/>
                    <a:lstStyle/>
                    <a:p>
                      <a:r>
                        <a:rPr lang="en-GB" sz="1400" dirty="0" err="1"/>
                        <a:t>studentID</a:t>
                      </a:r>
                      <a:endParaRPr lang="en-GB" sz="1400" dirty="0"/>
                    </a:p>
                  </a:txBody>
                  <a:tcPr/>
                </a:tc>
                <a:tc>
                  <a:txBody>
                    <a:bodyPr/>
                    <a:lstStyle/>
                    <a:p>
                      <a:r>
                        <a:rPr lang="en-GB" sz="1400" dirty="0"/>
                        <a:t>student</a:t>
                      </a:r>
                      <a:br>
                        <a:rPr lang="en-GB" sz="1400" dirty="0"/>
                      </a:br>
                      <a:r>
                        <a:rPr lang="en-GB" sz="1400" dirty="0"/>
                        <a:t>Name</a:t>
                      </a:r>
                    </a:p>
                  </a:txBody>
                  <a:tcPr/>
                </a:tc>
                <a:extLst>
                  <a:ext uri="{0D108BD9-81ED-4DB2-BD59-A6C34878D82A}">
                    <a16:rowId xmlns:a16="http://schemas.microsoft.com/office/drawing/2014/main" val="2172207746"/>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P100001</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John Kay</a:t>
                      </a:r>
                    </a:p>
                  </a:txBody>
                  <a:tcPr marL="9525" marR="9525" marT="9525" marB="0" anchor="ctr"/>
                </a:tc>
                <a:extLst>
                  <a:ext uri="{0D108BD9-81ED-4DB2-BD59-A6C34878D82A}">
                    <a16:rowId xmlns:a16="http://schemas.microsoft.com/office/drawing/2014/main" val="343088939"/>
                  </a:ext>
                </a:extLst>
              </a:tr>
              <a:tr h="370840">
                <a:tc>
                  <a:txBody>
                    <a:bodyPr/>
                    <a:lstStyle/>
                    <a:p>
                      <a:pPr marL="0" algn="l" rtl="0" eaLnBrk="1" fontAlgn="b" latinLnBrk="0" hangingPunct="1"/>
                      <a:r>
                        <a:rPr kumimoji="0" lang="en-GB" sz="1400" kern="1200" dirty="0">
                          <a:solidFill>
                            <a:schemeClr val="tx1"/>
                          </a:solidFill>
                          <a:latin typeface="+mn-lt"/>
                          <a:ea typeface="+mn-ea"/>
                          <a:cs typeface="+mn-cs"/>
                        </a:rPr>
                        <a:t>P100004</a:t>
                      </a:r>
                    </a:p>
                  </a:txBody>
                  <a:tcPr marL="9525" marR="9525" marT="9525" marB="0" anchor="ctr"/>
                </a:tc>
                <a:tc>
                  <a:txBody>
                    <a:bodyPr/>
                    <a:lstStyle/>
                    <a:p>
                      <a:pPr marL="0" algn="l" rtl="0" eaLnBrk="1" fontAlgn="b" latinLnBrk="0" hangingPunct="1"/>
                      <a:r>
                        <a:rPr kumimoji="0" lang="en-GB" sz="1400" kern="1200" dirty="0">
                          <a:solidFill>
                            <a:schemeClr val="tx1"/>
                          </a:solidFill>
                          <a:latin typeface="+mn-lt"/>
                          <a:ea typeface="+mn-ea"/>
                          <a:cs typeface="+mn-cs"/>
                        </a:rPr>
                        <a:t>Aline Stewart</a:t>
                      </a:r>
                    </a:p>
                  </a:txBody>
                  <a:tcPr marL="9525" marR="9525" marT="9525" marB="0" anchor="ctr"/>
                </a:tc>
                <a:extLst>
                  <a:ext uri="{0D108BD9-81ED-4DB2-BD59-A6C34878D82A}">
                    <a16:rowId xmlns:a16="http://schemas.microsoft.com/office/drawing/2014/main" val="1478296762"/>
                  </a:ext>
                </a:extLst>
              </a:tr>
            </a:tbl>
          </a:graphicData>
        </a:graphic>
      </p:graphicFrame>
      <p:sp>
        <p:nvSpPr>
          <p:cNvPr id="8" name="TextBox 7"/>
          <p:cNvSpPr txBox="1"/>
          <p:nvPr/>
        </p:nvSpPr>
        <p:spPr>
          <a:xfrm>
            <a:off x="609600" y="1597226"/>
            <a:ext cx="1010213" cy="369332"/>
          </a:xfrm>
          <a:prstGeom prst="rect">
            <a:avLst/>
          </a:prstGeom>
          <a:noFill/>
        </p:spPr>
        <p:txBody>
          <a:bodyPr wrap="none" rtlCol="0">
            <a:spAutoFit/>
          </a:bodyPr>
          <a:lstStyle/>
          <a:p>
            <a:r>
              <a:rPr lang="en-GB" b="1" dirty="0"/>
              <a:t>Student</a:t>
            </a:r>
          </a:p>
        </p:txBody>
      </p:sp>
      <p:sp>
        <p:nvSpPr>
          <p:cNvPr id="9" name="TextBox 8"/>
          <p:cNvSpPr txBox="1"/>
          <p:nvPr/>
        </p:nvSpPr>
        <p:spPr>
          <a:xfrm>
            <a:off x="4572000" y="4035876"/>
            <a:ext cx="1805302" cy="369332"/>
          </a:xfrm>
          <a:prstGeom prst="rect">
            <a:avLst/>
          </a:prstGeom>
          <a:noFill/>
        </p:spPr>
        <p:txBody>
          <a:bodyPr wrap="none" rtlCol="0">
            <a:spAutoFit/>
          </a:bodyPr>
          <a:lstStyle/>
          <a:p>
            <a:r>
              <a:rPr lang="en-GB" b="1" dirty="0" err="1"/>
              <a:t>StudentModule</a:t>
            </a:r>
            <a:endParaRPr lang="en-GB" b="1" dirty="0"/>
          </a:p>
        </p:txBody>
      </p:sp>
      <p:sp>
        <p:nvSpPr>
          <p:cNvPr id="10" name="TextBox 9"/>
          <p:cNvSpPr txBox="1"/>
          <p:nvPr/>
        </p:nvSpPr>
        <p:spPr>
          <a:xfrm>
            <a:off x="609600" y="4029618"/>
            <a:ext cx="1094980" cy="369332"/>
          </a:xfrm>
          <a:prstGeom prst="rect">
            <a:avLst/>
          </a:prstGeom>
          <a:noFill/>
        </p:spPr>
        <p:txBody>
          <a:bodyPr wrap="none" rtlCol="0">
            <a:spAutoFit/>
          </a:bodyPr>
          <a:lstStyle/>
          <a:p>
            <a:r>
              <a:rPr lang="en-GB" b="1" dirty="0"/>
              <a:t>Lecturer</a:t>
            </a:r>
          </a:p>
        </p:txBody>
      </p:sp>
      <p:sp>
        <p:nvSpPr>
          <p:cNvPr id="11" name="TextBox 10"/>
          <p:cNvSpPr txBox="1"/>
          <p:nvPr/>
        </p:nvSpPr>
        <p:spPr>
          <a:xfrm>
            <a:off x="4042952" y="1597226"/>
            <a:ext cx="979755" cy="369332"/>
          </a:xfrm>
          <a:prstGeom prst="rect">
            <a:avLst/>
          </a:prstGeom>
          <a:noFill/>
        </p:spPr>
        <p:txBody>
          <a:bodyPr wrap="none" rtlCol="0">
            <a:spAutoFit/>
          </a:bodyPr>
          <a:lstStyle/>
          <a:p>
            <a:r>
              <a:rPr lang="en-GB" b="1" dirty="0"/>
              <a:t>Module</a:t>
            </a:r>
          </a:p>
        </p:txBody>
      </p:sp>
    </p:spTree>
    <p:extLst>
      <p:ext uri="{BB962C8B-B14F-4D97-AF65-F5344CB8AC3E}">
        <p14:creationId xmlns:p14="http://schemas.microsoft.com/office/powerpoint/2010/main" val="223831874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28</TotalTime>
  <Words>2188</Words>
  <Application>Microsoft Office PowerPoint</Application>
  <PresentationFormat>On-screen Show (4:3)</PresentationFormat>
  <Paragraphs>684</Paragraphs>
  <Slides>30</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Wingdings</vt:lpstr>
      <vt:lpstr>Wingdings 2</vt:lpstr>
      <vt:lpstr>Retrospect</vt:lpstr>
      <vt:lpstr>Database Concepts</vt:lpstr>
      <vt:lpstr>What is it?</vt:lpstr>
      <vt:lpstr>The Process and the Purpose of :</vt:lpstr>
      <vt:lpstr>Normalisation and E-R modelling</vt:lpstr>
      <vt:lpstr>Data redundancy</vt:lpstr>
      <vt:lpstr>Problems of redundancy</vt:lpstr>
      <vt:lpstr>The Process of Normalisation</vt:lpstr>
      <vt:lpstr>First Normal Form </vt:lpstr>
      <vt:lpstr>UNF to 1NF</vt:lpstr>
      <vt:lpstr>Unnormalised Form (UNF) and First Normal Form (1NF)</vt:lpstr>
      <vt:lpstr>Sample Data: Student Module Report</vt:lpstr>
      <vt:lpstr>UNF to 1NF</vt:lpstr>
      <vt:lpstr>UNF to 1NF: Step 2</vt:lpstr>
      <vt:lpstr>UNF to 1NF: Step 1</vt:lpstr>
      <vt:lpstr>UNF to 1NF Method 1:  Step 2 - Flattening the Table</vt:lpstr>
      <vt:lpstr>UNF to 1NF Method1:  Step 2 - Creating Separate Table</vt:lpstr>
      <vt:lpstr>1NF Tables (from Method 2)</vt:lpstr>
      <vt:lpstr>Second Normal Form (2NF)</vt:lpstr>
      <vt:lpstr>2NF Steps</vt:lpstr>
      <vt:lpstr>1NF to 2NF: Student Table</vt:lpstr>
      <vt:lpstr>1NF to 2NF: StudentModule Table</vt:lpstr>
      <vt:lpstr>StudentModule Functional Dependencies</vt:lpstr>
      <vt:lpstr>1NF to 2NF: StudentModule Table</vt:lpstr>
      <vt:lpstr>2NF Tables</vt:lpstr>
      <vt:lpstr>Third Normal Form (3NF)</vt:lpstr>
      <vt:lpstr>2NF to 3NF</vt:lpstr>
      <vt:lpstr>2NF to 3NF Student and StudentModule Tables</vt:lpstr>
      <vt:lpstr>2NF to 3NF ModuleLecturer Table</vt:lpstr>
      <vt:lpstr>2NF to 3NF ModuleLecturer Table</vt:lpstr>
      <vt:lpstr>The Normalised 3NF Relations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engineering</dc:title>
  <dc:creator>Holland, Beverley</dc:creator>
  <cp:lastModifiedBy>Beverley Holland</cp:lastModifiedBy>
  <cp:revision>4</cp:revision>
  <dcterms:created xsi:type="dcterms:W3CDTF">2014-10-28T12:02:09Z</dcterms:created>
  <dcterms:modified xsi:type="dcterms:W3CDTF">2021-02-22T08:18:19Z</dcterms:modified>
</cp:coreProperties>
</file>