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3741" autoAdjust="0"/>
  </p:normalViewPr>
  <p:slideViewPr>
    <p:cSldViewPr>
      <p:cViewPr>
        <p:scale>
          <a:sx n="50" d="100"/>
          <a:sy n="50" d="100"/>
        </p:scale>
        <p:origin x="300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E329A2-D977-41D7-B520-D7621C4F1936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6E4C72-E8A1-4E9F-A4E7-9610A11BEB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570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6E4C72-E8A1-4E9F-A4E7-9610A11BEB1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381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43000" y="266700"/>
            <a:ext cx="16992600" cy="2492016"/>
            <a:chOff x="0" y="0"/>
            <a:chExt cx="12192000" cy="15542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92000" cy="1554226"/>
            </a:xfrm>
            <a:custGeom>
              <a:avLst/>
              <a:gdLst/>
              <a:ahLst/>
              <a:cxnLst/>
              <a:rect l="l" t="t" r="r" b="b"/>
              <a:pathLst>
                <a:path w="12192000" h="1554226">
                  <a:moveTo>
                    <a:pt x="0" y="0"/>
                  </a:moveTo>
                  <a:lnTo>
                    <a:pt x="2458720" y="0"/>
                  </a:lnTo>
                  <a:lnTo>
                    <a:pt x="2600960" y="0"/>
                  </a:lnTo>
                  <a:lnTo>
                    <a:pt x="4871720" y="0"/>
                  </a:lnTo>
                  <a:lnTo>
                    <a:pt x="5059680" y="0"/>
                  </a:lnTo>
                  <a:lnTo>
                    <a:pt x="5603367" y="0"/>
                  </a:lnTo>
                  <a:lnTo>
                    <a:pt x="5623560" y="0"/>
                  </a:lnTo>
                  <a:lnTo>
                    <a:pt x="6355207" y="0"/>
                  </a:lnTo>
                  <a:lnTo>
                    <a:pt x="7330440" y="0"/>
                  </a:lnTo>
                  <a:lnTo>
                    <a:pt x="7472680" y="0"/>
                  </a:lnTo>
                  <a:lnTo>
                    <a:pt x="8062087" y="0"/>
                  </a:lnTo>
                  <a:lnTo>
                    <a:pt x="8082280" y="0"/>
                  </a:lnTo>
                  <a:lnTo>
                    <a:pt x="8204327" y="0"/>
                  </a:lnTo>
                  <a:lnTo>
                    <a:pt x="8224520" y="0"/>
                  </a:lnTo>
                  <a:lnTo>
                    <a:pt x="8813927" y="0"/>
                  </a:lnTo>
                  <a:lnTo>
                    <a:pt x="8956167" y="0"/>
                  </a:lnTo>
                  <a:lnTo>
                    <a:pt x="9931400" y="0"/>
                  </a:lnTo>
                  <a:lnTo>
                    <a:pt x="10663047" y="0"/>
                  </a:lnTo>
                  <a:lnTo>
                    <a:pt x="10683240" y="0"/>
                  </a:lnTo>
                  <a:lnTo>
                    <a:pt x="11414887" y="0"/>
                  </a:lnTo>
                  <a:lnTo>
                    <a:pt x="12192000" y="777113"/>
                  </a:lnTo>
                  <a:lnTo>
                    <a:pt x="11414887" y="1554226"/>
                  </a:lnTo>
                  <a:lnTo>
                    <a:pt x="10683240" y="1554226"/>
                  </a:lnTo>
                  <a:lnTo>
                    <a:pt x="10663047" y="1554226"/>
                  </a:lnTo>
                  <a:lnTo>
                    <a:pt x="9931400" y="1554226"/>
                  </a:lnTo>
                  <a:lnTo>
                    <a:pt x="8956167" y="1554226"/>
                  </a:lnTo>
                  <a:lnTo>
                    <a:pt x="8813927" y="1554226"/>
                  </a:lnTo>
                  <a:lnTo>
                    <a:pt x="8224520" y="1554226"/>
                  </a:lnTo>
                  <a:lnTo>
                    <a:pt x="8204326" y="1554226"/>
                  </a:lnTo>
                  <a:lnTo>
                    <a:pt x="8082280" y="1554226"/>
                  </a:lnTo>
                  <a:lnTo>
                    <a:pt x="8062087" y="1554226"/>
                  </a:lnTo>
                  <a:lnTo>
                    <a:pt x="7472680" y="1554226"/>
                  </a:lnTo>
                  <a:lnTo>
                    <a:pt x="7330440" y="1554226"/>
                  </a:lnTo>
                  <a:lnTo>
                    <a:pt x="6355207" y="1554226"/>
                  </a:lnTo>
                  <a:lnTo>
                    <a:pt x="5623560" y="1554226"/>
                  </a:lnTo>
                  <a:lnTo>
                    <a:pt x="5603367" y="1554226"/>
                  </a:lnTo>
                  <a:lnTo>
                    <a:pt x="5059680" y="1554226"/>
                  </a:lnTo>
                  <a:lnTo>
                    <a:pt x="4871720" y="1554226"/>
                  </a:lnTo>
                  <a:lnTo>
                    <a:pt x="2600960" y="1554226"/>
                  </a:lnTo>
                  <a:lnTo>
                    <a:pt x="2458720" y="1554226"/>
                  </a:lnTo>
                  <a:lnTo>
                    <a:pt x="0" y="1554226"/>
                  </a:lnTo>
                  <a:close/>
                </a:path>
              </a:pathLst>
            </a:custGeom>
            <a:solidFill>
              <a:srgbClr val="DDDDDD"/>
            </a:solidFill>
          </p:spPr>
        </p:sp>
      </p:grpSp>
      <p:grpSp>
        <p:nvGrpSpPr>
          <p:cNvPr id="4" name="Group 4"/>
          <p:cNvGrpSpPr/>
          <p:nvPr/>
        </p:nvGrpSpPr>
        <p:grpSpPr>
          <a:xfrm flipH="1">
            <a:off x="0" y="266700"/>
            <a:ext cx="1524000" cy="2491913"/>
            <a:chOff x="0" y="0"/>
            <a:chExt cx="1248410" cy="15542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48410" cy="1554353"/>
            </a:xfrm>
            <a:custGeom>
              <a:avLst/>
              <a:gdLst/>
              <a:ahLst/>
              <a:cxnLst/>
              <a:rect l="l" t="t" r="r" b="b"/>
              <a:pathLst>
                <a:path w="1248410" h="1554353">
                  <a:moveTo>
                    <a:pt x="0" y="0"/>
                  </a:moveTo>
                  <a:lnTo>
                    <a:pt x="471297" y="0"/>
                  </a:lnTo>
                  <a:lnTo>
                    <a:pt x="1248410" y="777113"/>
                  </a:lnTo>
                  <a:lnTo>
                    <a:pt x="471297" y="1554353"/>
                  </a:lnTo>
                  <a:lnTo>
                    <a:pt x="0" y="15543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2929"/>
            </a:solidFill>
          </p:spPr>
        </p:sp>
      </p:grpSp>
      <p:sp>
        <p:nvSpPr>
          <p:cNvPr id="18" name="TextBox 18"/>
          <p:cNvSpPr txBox="1"/>
          <p:nvPr/>
        </p:nvSpPr>
        <p:spPr>
          <a:xfrm>
            <a:off x="1676399" y="293066"/>
            <a:ext cx="15400019" cy="1061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Futura Ultra-Bold"/>
                <a:cs typeface="Times New Roman" panose="02020603050405020304" pitchFamily="18" charset="0"/>
                <a:sym typeface="Futura Ultra-Bold"/>
              </a:rPr>
              <a:t>Title: Improving awareness and prevention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Futura Ultra-Bold"/>
                <a:cs typeface="Times New Roman" panose="02020603050405020304" pitchFamily="18" charset="0"/>
                <a:sym typeface="Futura Ultra-Bold"/>
              </a:rPr>
              <a:t>lf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Futura Ultra-Bold"/>
                <a:cs typeface="Times New Roman" panose="02020603050405020304" pitchFamily="18" charset="0"/>
                <a:sym typeface="Futura Ultra-Bold"/>
              </a:rPr>
              <a:t> vitamin D deficiency in a UK care setting</a:t>
            </a:r>
          </a:p>
          <a:p>
            <a:pPr algn="ctr">
              <a:lnSpc>
                <a:spcPts val="4320"/>
              </a:lnSpc>
            </a:pPr>
            <a:endParaRPr 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Futura Ultra-Bold"/>
              <a:cs typeface="Times New Roman" panose="02020603050405020304" pitchFamily="18" charset="0"/>
              <a:sym typeface="Futura Ultra-Bold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B5B8E1-70FA-DC75-55DA-07F550D7588A}"/>
              </a:ext>
            </a:extLst>
          </p:cNvPr>
          <p:cNvSpPr/>
          <p:nvPr/>
        </p:nvSpPr>
        <p:spPr>
          <a:xfrm>
            <a:off x="4346258" y="838448"/>
            <a:ext cx="10060300" cy="1732726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Student Name: </a:t>
            </a:r>
            <a:r>
              <a:rPr lang="en-US" sz="2000" spc="34" dirty="0" err="1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Tarikul</a:t>
            </a:r>
            <a:r>
              <a:rPr lang="en-US" sz="2000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 Islam</a:t>
            </a:r>
          </a:p>
          <a:p>
            <a:pPr algn="ctr"/>
            <a:r>
              <a:rPr lang="en-US" sz="2000" b="1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Student ID: </a:t>
            </a:r>
            <a:r>
              <a:rPr lang="en-US" sz="2000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2422390</a:t>
            </a:r>
          </a:p>
          <a:p>
            <a:pPr algn="ctr"/>
            <a:r>
              <a:rPr lang="en-US" sz="2000" b="1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Supervisor: </a:t>
            </a:r>
            <a:r>
              <a:rPr lang="en-US" sz="2000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Dr Diola </a:t>
            </a:r>
            <a:r>
              <a:rPr lang="en-US" sz="2000" spc="34" dirty="0" err="1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Bijlhout</a:t>
            </a:r>
            <a:r>
              <a:rPr lang="en-US" sz="2000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 </a:t>
            </a:r>
          </a:p>
          <a:p>
            <a:pPr algn="ctr"/>
            <a:r>
              <a:rPr lang="en-US" sz="2000" b="1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Module Name &amp; Module code: </a:t>
            </a:r>
            <a:r>
              <a:rPr lang="en-US" sz="2000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Practice-Based Research (LCHS7008) </a:t>
            </a:r>
          </a:p>
          <a:p>
            <a:pPr algn="ctr"/>
            <a:r>
              <a:rPr lang="en-US" sz="2000" b="1" spc="34" dirty="0" err="1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Programme</a:t>
            </a:r>
            <a:r>
              <a:rPr lang="en-US" sz="2000" b="1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: </a:t>
            </a:r>
            <a:r>
              <a:rPr lang="en-US" sz="2000" spc="34" dirty="0">
                <a:solidFill>
                  <a:srgbClr val="FFFDFD"/>
                </a:solidFill>
                <a:latin typeface="Times New Roman" panose="02020603050405020304" pitchFamily="18" charset="0"/>
                <a:ea typeface="Tek Tall Arabic"/>
                <a:cs typeface="Times New Roman" panose="02020603050405020304" pitchFamily="18" charset="0"/>
                <a:sym typeface="Tek Tall Arabic"/>
              </a:rPr>
              <a:t>MSc Public Health and Social Care in Practice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76">
            <a:extLst>
              <a:ext uri="{FF2B5EF4-FFF2-40B4-BE49-F238E27FC236}">
                <a16:creationId xmlns:a16="http://schemas.microsoft.com/office/drawing/2014/main" id="{68006297-A689-795B-8CE2-0F653C8EDF79}"/>
              </a:ext>
            </a:extLst>
          </p:cNvPr>
          <p:cNvSpPr txBox="1"/>
          <p:nvPr/>
        </p:nvSpPr>
        <p:spPr>
          <a:xfrm>
            <a:off x="533400" y="3065015"/>
            <a:ext cx="4268020" cy="1208917"/>
          </a:xfrm>
          <a:prstGeom prst="rect">
            <a:avLst/>
          </a:prstGeom>
        </p:spPr>
        <p:txBody>
          <a:bodyPr lIns="71078" tIns="71078" rIns="71078" bIns="71078" rtlCol="0" anchor="ctr"/>
          <a:lstStyle/>
          <a:p>
            <a:pPr algn="ctr">
              <a:lnSpc>
                <a:spcPts val="2572"/>
              </a:lnSpc>
            </a:pPr>
            <a:endParaRPr sz="2544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9" name="Group 74">
            <a:extLst>
              <a:ext uri="{FF2B5EF4-FFF2-40B4-BE49-F238E27FC236}">
                <a16:creationId xmlns:a16="http://schemas.microsoft.com/office/drawing/2014/main" id="{FDC8BB5C-FFA4-7634-A5DF-875F413E814C}"/>
              </a:ext>
            </a:extLst>
          </p:cNvPr>
          <p:cNvGrpSpPr/>
          <p:nvPr/>
        </p:nvGrpSpPr>
        <p:grpSpPr>
          <a:xfrm>
            <a:off x="751668" y="2857500"/>
            <a:ext cx="2829930" cy="790296"/>
            <a:chOff x="0" y="0"/>
            <a:chExt cx="772965" cy="199893"/>
          </a:xfrm>
        </p:grpSpPr>
        <p:sp>
          <p:nvSpPr>
            <p:cNvPr id="30" name="Freeform 75">
              <a:extLst>
                <a:ext uri="{FF2B5EF4-FFF2-40B4-BE49-F238E27FC236}">
                  <a16:creationId xmlns:a16="http://schemas.microsoft.com/office/drawing/2014/main" id="{CE17691C-A567-544C-1DE9-3DA9A9150EF8}"/>
                </a:ext>
              </a:extLst>
            </p:cNvPr>
            <p:cNvSpPr/>
            <p:nvPr/>
          </p:nvSpPr>
          <p:spPr>
            <a:xfrm>
              <a:off x="0" y="0"/>
              <a:ext cx="772965" cy="199893"/>
            </a:xfrm>
            <a:custGeom>
              <a:avLst/>
              <a:gdLst/>
              <a:ahLst/>
              <a:cxnLst/>
              <a:rect l="l" t="t" r="r" b="b"/>
              <a:pathLst>
                <a:path w="772965" h="199893">
                  <a:moveTo>
                    <a:pt x="23073" y="0"/>
                  </a:moveTo>
                  <a:lnTo>
                    <a:pt x="749892" y="0"/>
                  </a:lnTo>
                  <a:cubicBezTo>
                    <a:pt x="756012" y="0"/>
                    <a:pt x="761880" y="2431"/>
                    <a:pt x="766207" y="6758"/>
                  </a:cubicBezTo>
                  <a:cubicBezTo>
                    <a:pt x="770534" y="11085"/>
                    <a:pt x="772965" y="16953"/>
                    <a:pt x="772965" y="23073"/>
                  </a:cubicBezTo>
                  <a:lnTo>
                    <a:pt x="772965" y="176820"/>
                  </a:lnTo>
                  <a:cubicBezTo>
                    <a:pt x="772965" y="189563"/>
                    <a:pt x="762635" y="199893"/>
                    <a:pt x="749892" y="199893"/>
                  </a:cubicBezTo>
                  <a:lnTo>
                    <a:pt x="23073" y="199893"/>
                  </a:lnTo>
                  <a:cubicBezTo>
                    <a:pt x="10330" y="199893"/>
                    <a:pt x="0" y="189563"/>
                    <a:pt x="0" y="176820"/>
                  </a:cubicBezTo>
                  <a:lnTo>
                    <a:pt x="0" y="23073"/>
                  </a:lnTo>
                  <a:cubicBezTo>
                    <a:pt x="0" y="10330"/>
                    <a:pt x="10330" y="0"/>
                    <a:pt x="23073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</p:spPr>
          <p:txBody>
            <a:bodyPr/>
            <a:lstStyle/>
            <a:p>
              <a:endParaRPr lang="en-US" sz="2544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TextBox 76">
              <a:extLst>
                <a:ext uri="{FF2B5EF4-FFF2-40B4-BE49-F238E27FC236}">
                  <a16:creationId xmlns:a16="http://schemas.microsoft.com/office/drawing/2014/main" id="{1F94B57A-2963-1D98-77D1-686B40263FC1}"/>
                </a:ext>
              </a:extLst>
            </p:cNvPr>
            <p:cNvSpPr txBox="1"/>
            <p:nvPr/>
          </p:nvSpPr>
          <p:spPr>
            <a:xfrm>
              <a:off x="0" y="-19050"/>
              <a:ext cx="772965" cy="218943"/>
            </a:xfrm>
            <a:prstGeom prst="rect">
              <a:avLst/>
            </a:prstGeom>
          </p:spPr>
          <p:txBody>
            <a:bodyPr lIns="71078" tIns="71078" rIns="71078" bIns="71078" rtlCol="0" anchor="ctr"/>
            <a:lstStyle/>
            <a:p>
              <a:pPr algn="ctr">
                <a:lnSpc>
                  <a:spcPts val="2572"/>
                </a:lnSpc>
              </a:pPr>
              <a:endParaRPr sz="2544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2" name="TextBox 86">
            <a:extLst>
              <a:ext uri="{FF2B5EF4-FFF2-40B4-BE49-F238E27FC236}">
                <a16:creationId xmlns:a16="http://schemas.microsoft.com/office/drawing/2014/main" id="{ACA1A0C3-2DCB-6F12-F3B4-A3B4D5D1A5F5}"/>
              </a:ext>
            </a:extLst>
          </p:cNvPr>
          <p:cNvSpPr txBox="1"/>
          <p:nvPr/>
        </p:nvSpPr>
        <p:spPr>
          <a:xfrm>
            <a:off x="1217888" y="3101052"/>
            <a:ext cx="2363710" cy="3197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42"/>
              </a:lnSpc>
            </a:pPr>
            <a:r>
              <a:rPr lang="en-US" sz="2000" b="1" dirty="0">
                <a:solidFill>
                  <a:srgbClr val="FFFFFF"/>
                </a:solidFill>
                <a:latin typeface="Times New Roman" panose="02020603050405020304" pitchFamily="18" charset="0"/>
                <a:ea typeface="Open Sans 1 Bold"/>
                <a:cs typeface="Times New Roman" panose="02020603050405020304" pitchFamily="18" charset="0"/>
                <a:sym typeface="Open Sans 1 Bold"/>
              </a:rPr>
              <a:t>Prevalence</a:t>
            </a:r>
          </a:p>
        </p:txBody>
      </p:sp>
      <p:grpSp>
        <p:nvGrpSpPr>
          <p:cNvPr id="33" name="Group 5">
            <a:extLst>
              <a:ext uri="{FF2B5EF4-FFF2-40B4-BE49-F238E27FC236}">
                <a16:creationId xmlns:a16="http://schemas.microsoft.com/office/drawing/2014/main" id="{7C12BBE2-B32E-8A6C-36AC-CD0F295501F5}"/>
              </a:ext>
            </a:extLst>
          </p:cNvPr>
          <p:cNvGrpSpPr/>
          <p:nvPr/>
        </p:nvGrpSpPr>
        <p:grpSpPr>
          <a:xfrm>
            <a:off x="762000" y="3552481"/>
            <a:ext cx="7620000" cy="2827482"/>
            <a:chOff x="0" y="0"/>
            <a:chExt cx="1843925" cy="649851"/>
          </a:xfrm>
        </p:grpSpPr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3A7B6EBF-FBBD-A401-4F33-9C4E3A4D26AA}"/>
                </a:ext>
              </a:extLst>
            </p:cNvPr>
            <p:cNvSpPr/>
            <p:nvPr/>
          </p:nvSpPr>
          <p:spPr>
            <a:xfrm>
              <a:off x="0" y="0"/>
              <a:ext cx="1843925" cy="649851"/>
            </a:xfrm>
            <a:custGeom>
              <a:avLst/>
              <a:gdLst/>
              <a:ahLst/>
              <a:cxnLst/>
              <a:rect l="l" t="t" r="r" b="b"/>
              <a:pathLst>
                <a:path w="1843925" h="649851">
                  <a:moveTo>
                    <a:pt x="9672" y="0"/>
                  </a:moveTo>
                  <a:lnTo>
                    <a:pt x="1834253" y="0"/>
                  </a:lnTo>
                  <a:cubicBezTo>
                    <a:pt x="1836819" y="0"/>
                    <a:pt x="1839279" y="1019"/>
                    <a:pt x="1841092" y="2833"/>
                  </a:cubicBezTo>
                  <a:cubicBezTo>
                    <a:pt x="1842906" y="4647"/>
                    <a:pt x="1843925" y="7107"/>
                    <a:pt x="1843925" y="9672"/>
                  </a:cubicBezTo>
                  <a:lnTo>
                    <a:pt x="1843925" y="640179"/>
                  </a:lnTo>
                  <a:cubicBezTo>
                    <a:pt x="1843925" y="645521"/>
                    <a:pt x="1839595" y="649851"/>
                    <a:pt x="1834253" y="649851"/>
                  </a:cubicBezTo>
                  <a:lnTo>
                    <a:pt x="9672" y="649851"/>
                  </a:lnTo>
                  <a:cubicBezTo>
                    <a:pt x="7107" y="649851"/>
                    <a:pt x="4647" y="648832"/>
                    <a:pt x="2833" y="647018"/>
                  </a:cubicBezTo>
                  <a:cubicBezTo>
                    <a:pt x="1019" y="645204"/>
                    <a:pt x="0" y="642744"/>
                    <a:pt x="0" y="640179"/>
                  </a:cubicBezTo>
                  <a:lnTo>
                    <a:pt x="0" y="9672"/>
                  </a:lnTo>
                  <a:cubicBezTo>
                    <a:pt x="0" y="4330"/>
                    <a:pt x="4330" y="0"/>
                    <a:pt x="9672" y="0"/>
                  </a:cubicBezTo>
                  <a:close/>
                </a:path>
              </a:pathLst>
            </a:custGeom>
            <a:solidFill>
              <a:srgbClr val="1D2348"/>
            </a:solidFill>
          </p:spPr>
          <p:txBody>
            <a:bodyPr/>
            <a:lstStyle/>
            <a:p>
              <a:endParaRPr lang="en-US" sz="2544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TextBox 7">
              <a:extLst>
                <a:ext uri="{FF2B5EF4-FFF2-40B4-BE49-F238E27FC236}">
                  <a16:creationId xmlns:a16="http://schemas.microsoft.com/office/drawing/2014/main" id="{66DE7E75-5404-AFE9-A90E-BE7D17E8F2A0}"/>
                </a:ext>
              </a:extLst>
            </p:cNvPr>
            <p:cNvSpPr txBox="1"/>
            <p:nvPr/>
          </p:nvSpPr>
          <p:spPr>
            <a:xfrm>
              <a:off x="0" y="-19050"/>
              <a:ext cx="1843925" cy="668901"/>
            </a:xfrm>
            <a:prstGeom prst="rect">
              <a:avLst/>
            </a:prstGeom>
          </p:spPr>
          <p:txBody>
            <a:bodyPr lIns="71078" tIns="71078" rIns="71078" bIns="71078" rtlCol="0" anchor="ctr"/>
            <a:lstStyle/>
            <a:p>
              <a:pPr algn="ctr">
                <a:lnSpc>
                  <a:spcPts val="2572"/>
                </a:lnSpc>
              </a:pPr>
              <a:endParaRPr sz="2544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7" name="TextBox 88">
            <a:extLst>
              <a:ext uri="{FF2B5EF4-FFF2-40B4-BE49-F238E27FC236}">
                <a16:creationId xmlns:a16="http://schemas.microsoft.com/office/drawing/2014/main" id="{6C1DFF6B-6FE0-BF9F-A41B-0478901F85AA}"/>
              </a:ext>
            </a:extLst>
          </p:cNvPr>
          <p:cNvSpPr txBox="1"/>
          <p:nvPr/>
        </p:nvSpPr>
        <p:spPr>
          <a:xfrm>
            <a:off x="1105415" y="3654039"/>
            <a:ext cx="6072939" cy="240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00"/>
              </a:lnSpc>
            </a:pPr>
            <a:r>
              <a:rPr lang="en-US" sz="1500" b="1" dirty="0">
                <a:solidFill>
                  <a:srgbClr val="FFFFFF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UK Adults with Low Vitamin D Levels</a:t>
            </a:r>
          </a:p>
        </p:txBody>
      </p:sp>
      <p:sp>
        <p:nvSpPr>
          <p:cNvPr id="38" name="TextBox 89">
            <a:extLst>
              <a:ext uri="{FF2B5EF4-FFF2-40B4-BE49-F238E27FC236}">
                <a16:creationId xmlns:a16="http://schemas.microsoft.com/office/drawing/2014/main" id="{840D045F-0E9F-F079-3FD3-0DEAA004A5D0}"/>
              </a:ext>
            </a:extLst>
          </p:cNvPr>
          <p:cNvSpPr txBox="1"/>
          <p:nvPr/>
        </p:nvSpPr>
        <p:spPr>
          <a:xfrm>
            <a:off x="1127480" y="3949886"/>
            <a:ext cx="6072939" cy="1025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85750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Nearly 50 % of UK adults have below-optimal vitamin D levels (&lt; recommended levels) (</a:t>
            </a:r>
            <a:r>
              <a:rPr lang="en-US" sz="1400" dirty="0">
                <a:solidFill>
                  <a:schemeClr val="bg1"/>
                </a:solidFill>
              </a:rPr>
              <a:t>Forthwith Life, 2025)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.</a:t>
            </a:r>
          </a:p>
          <a:p>
            <a:pPr marL="285750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Over 10 million UK residents have vitamin D below sufficiency thresholds (50 nmol/L) (</a:t>
            </a:r>
            <a:r>
              <a:rPr lang="en-US" sz="1400" dirty="0">
                <a:solidFill>
                  <a:schemeClr val="bg1"/>
                </a:solidFill>
              </a:rPr>
              <a:t>NDNS &amp; GOV.UK, 2025)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.</a:t>
            </a:r>
          </a:p>
        </p:txBody>
      </p:sp>
      <p:sp>
        <p:nvSpPr>
          <p:cNvPr id="39" name="TextBox 88">
            <a:extLst>
              <a:ext uri="{FF2B5EF4-FFF2-40B4-BE49-F238E27FC236}">
                <a16:creationId xmlns:a16="http://schemas.microsoft.com/office/drawing/2014/main" id="{74AC2A0C-B567-6267-F6F5-81F91A08E3ED}"/>
              </a:ext>
            </a:extLst>
          </p:cNvPr>
          <p:cNvSpPr txBox="1"/>
          <p:nvPr/>
        </p:nvSpPr>
        <p:spPr>
          <a:xfrm>
            <a:off x="1168263" y="5053269"/>
            <a:ext cx="6072939" cy="2373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00"/>
              </a:lnSpc>
            </a:pPr>
            <a:r>
              <a:rPr lang="en-US" sz="1500" b="1" dirty="0">
                <a:solidFill>
                  <a:srgbClr val="FFFFFF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Vitamin D Deficiency in Older and Care Populations</a:t>
            </a:r>
          </a:p>
        </p:txBody>
      </p:sp>
      <p:sp>
        <p:nvSpPr>
          <p:cNvPr id="40" name="TextBox 89">
            <a:extLst>
              <a:ext uri="{FF2B5EF4-FFF2-40B4-BE49-F238E27FC236}">
                <a16:creationId xmlns:a16="http://schemas.microsoft.com/office/drawing/2014/main" id="{FC2873FE-0CBB-AE3D-E007-2B06E0BF78DD}"/>
              </a:ext>
            </a:extLst>
          </p:cNvPr>
          <p:cNvSpPr txBox="1"/>
          <p:nvPr/>
        </p:nvSpPr>
        <p:spPr>
          <a:xfrm>
            <a:off x="1105414" y="5354041"/>
            <a:ext cx="6072939" cy="1025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85750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Around 37–38 % of </a:t>
            </a:r>
            <a:r>
              <a:rPr lang="en-US" sz="1400" dirty="0" err="1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institutionalised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 (care home) adults are vitamin D deficient (&lt;25 nmol/L) (</a:t>
            </a:r>
            <a:r>
              <a:rPr lang="en-US" sz="1400" dirty="0">
                <a:solidFill>
                  <a:schemeClr val="bg1"/>
                </a:solidFill>
              </a:rPr>
              <a:t>RSC Publ., 2025)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.</a:t>
            </a:r>
          </a:p>
          <a:p>
            <a:pPr marL="285750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In an elderly acute care ward, ~20 % were deficient and ~28 % were insufficient (</a:t>
            </a:r>
            <a:r>
              <a:rPr lang="en-US" sz="1400" dirty="0">
                <a:solidFill>
                  <a:schemeClr val="bg1"/>
                </a:solidFill>
              </a:rPr>
              <a:t>British Geriatrics Society, 2026)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.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734B6CF8-25E0-9130-0EB8-8D7D0782DF39}"/>
              </a:ext>
            </a:extLst>
          </p:cNvPr>
          <p:cNvSpPr/>
          <p:nvPr/>
        </p:nvSpPr>
        <p:spPr>
          <a:xfrm>
            <a:off x="11963400" y="2933701"/>
            <a:ext cx="3505200" cy="48712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Rationale of the Research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28D3220-2D2D-952E-5E8F-912C66BF8391}"/>
              </a:ext>
            </a:extLst>
          </p:cNvPr>
          <p:cNvSpPr/>
          <p:nvPr/>
        </p:nvSpPr>
        <p:spPr>
          <a:xfrm>
            <a:off x="9982200" y="3390900"/>
            <a:ext cx="7477932" cy="22098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1" indent="-2857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Vitamin D deficiency in UK care homes is widespread partly because supplements are often treated as medicines rather than routine nutritional prevention (Williams &amp; Seaton, 2020).</a:t>
            </a:r>
          </a:p>
          <a:p>
            <a:pPr marL="285750" lvl="1" indent="-2857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Elderly care residents have limited autonomy over sun exposure and diet, increasing deficiency risk and poor musculoskeletal health (SACN, 2016; NICE, 2015).</a:t>
            </a:r>
          </a:p>
          <a:p>
            <a:pPr marL="285750" lvl="1" indent="-2857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National guidance recommending routine supplementation for at-risk groups is inconsistently implemented in care settings (SACN, 2016; NHS England, 2023).</a:t>
            </a:r>
          </a:p>
          <a:p>
            <a:pPr marL="285750" lvl="1" indent="-2857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Addressing deficiency is urgent because low vitamin D increases risk of falls, fractures and associated morbidity among older adults (NICE, 2015; SACN, 2016).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0EF7B42F-5AAB-390A-39EC-020C73F2915D}"/>
              </a:ext>
            </a:extLst>
          </p:cNvPr>
          <p:cNvSpPr/>
          <p:nvPr/>
        </p:nvSpPr>
        <p:spPr>
          <a:xfrm>
            <a:off x="762000" y="6667500"/>
            <a:ext cx="4734732" cy="4446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Question, Aim, and Objectives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9AEEE2F-F5B8-583C-BF5A-F03E2A3E1334}"/>
              </a:ext>
            </a:extLst>
          </p:cNvPr>
          <p:cNvSpPr/>
          <p:nvPr/>
        </p:nvSpPr>
        <p:spPr>
          <a:xfrm>
            <a:off x="762000" y="7124700"/>
            <a:ext cx="7543800" cy="23747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>
              <a:lnSpc>
                <a:spcPts val="2000"/>
              </a:lnSpc>
              <a:spcBef>
                <a:spcPct val="0"/>
              </a:spcBef>
            </a:pPr>
            <a:r>
              <a:rPr lang="en-GB" sz="14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Aim: </a:t>
            </a:r>
          </a:p>
          <a:p>
            <a:pPr marL="0" lvl="1">
              <a:lnSpc>
                <a:spcPts val="2000"/>
              </a:lnSpc>
              <a:spcBef>
                <a:spcPct val="0"/>
              </a:spcBef>
            </a:pPr>
            <a:r>
              <a:rPr lang="en-US" sz="1400" dirty="0">
                <a:latin typeface="Times New Roman" panose="02020603050405020304" pitchFamily="18" charset="0"/>
                <a:ea typeface="Open Sans 1" panose="020B0604020202020204" charset="0"/>
                <a:cs typeface="Times New Roman" panose="02020603050405020304" pitchFamily="18" charset="0"/>
              </a:rPr>
              <a:t>To improve vitamin D awareness and prevention in care homes.</a:t>
            </a:r>
          </a:p>
          <a:p>
            <a:pPr marL="0" lvl="1">
              <a:lnSpc>
                <a:spcPts val="2000"/>
              </a:lnSpc>
              <a:spcBef>
                <a:spcPct val="0"/>
              </a:spcBef>
            </a:pPr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Question: </a:t>
            </a:r>
          </a:p>
          <a:p>
            <a:pPr marL="0" lvl="1">
              <a:lnSpc>
                <a:spcPts val="2000"/>
              </a:lnSpc>
              <a:spcBef>
                <a:spcPct val="0"/>
              </a:spcBef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What is the level of vitamin D awareness among UK care home staff and residents?</a:t>
            </a:r>
          </a:p>
          <a:p>
            <a:pPr marL="0" lvl="1">
              <a:lnSpc>
                <a:spcPts val="2000"/>
              </a:lnSpc>
              <a:spcBef>
                <a:spcPct val="0"/>
              </a:spcBef>
            </a:pPr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Objectives:</a:t>
            </a:r>
          </a:p>
          <a:p>
            <a:pPr marL="242310" indent="-242310" algn="just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 panose="020B0604020202020204" charset="0"/>
                <a:cs typeface="Times New Roman" panose="02020603050405020304" pitchFamily="18" charset="0"/>
              </a:rPr>
              <a:t>To assess current knowledge and practices regarding vitamin D supplementation in the care setting.</a:t>
            </a:r>
          </a:p>
          <a:p>
            <a:pPr marL="242310" indent="-242310" algn="just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 panose="020B0604020202020204" charset="0"/>
                <a:cs typeface="Times New Roman" panose="02020603050405020304" pitchFamily="18" charset="0"/>
              </a:rPr>
              <a:t>To identify barriers to effective prevention of vitamin D deficiency among residents.</a:t>
            </a:r>
          </a:p>
          <a:p>
            <a:pPr marL="242310" indent="-242310" algn="just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 panose="020B0604020202020204" charset="0"/>
                <a:cs typeface="Times New Roman" panose="02020603050405020304" pitchFamily="18" charset="0"/>
              </a:rPr>
              <a:t>To develop and recommend practical strategies to enhance awareness and prevention practices.</a:t>
            </a:r>
          </a:p>
          <a:p>
            <a:pPr marL="242310" indent="-242310" algn="just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 panose="020B0604020202020204" charset="0"/>
                <a:cs typeface="Times New Roman" panose="02020603050405020304" pitchFamily="18" charset="0"/>
              </a:rPr>
              <a:t>To evaluate how improved awareness may reduce health risks such as falls and fractures.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ea typeface="Open Sans 1"/>
              <a:cs typeface="Times New Roman" panose="02020603050405020304" pitchFamily="18" charset="0"/>
              <a:sym typeface="Open Sans 1"/>
            </a:endParaRPr>
          </a:p>
          <a:p>
            <a:pPr marL="0" lvl="1">
              <a:lnSpc>
                <a:spcPts val="2000"/>
              </a:lnSpc>
              <a:spcBef>
                <a:spcPct val="0"/>
              </a:spcBef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  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86204290-403C-DDD8-6007-05594E3E424C}"/>
              </a:ext>
            </a:extLst>
          </p:cNvPr>
          <p:cNvSpPr/>
          <p:nvPr/>
        </p:nvSpPr>
        <p:spPr>
          <a:xfrm>
            <a:off x="8610600" y="7429500"/>
            <a:ext cx="2438400" cy="4446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A669E-5ECD-6495-F0D0-2392EED17A19}"/>
              </a:ext>
            </a:extLst>
          </p:cNvPr>
          <p:cNvSpPr/>
          <p:nvPr/>
        </p:nvSpPr>
        <p:spPr>
          <a:xfrm>
            <a:off x="8610600" y="7912292"/>
            <a:ext cx="9525000" cy="237470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lvl="1" indent="-1714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Forthwith Life. (2025). 2025 Vitamin D Deficiency Statistics of UK Adults. Available at: https://www.forthwithlife.co.uk/blog/uk-vitamin-d-statistics/ (Accessed Feb 2026).</a:t>
            </a:r>
          </a:p>
          <a:p>
            <a:pPr marL="171450" lvl="1" indent="-1714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NDNS &amp; GOV.UK (2025). UK Vitamin D Crisis 10 Million Affected. Available at: https://wecovr.com/blog/uk-vitamin-d-crisis-10-million-affected/ (Accessed Feb 2026).</a:t>
            </a:r>
          </a:p>
          <a:p>
            <a:pPr marL="171450" lvl="1" indent="-1714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RSC Publ. (2025). Vitamin D supplement provision to older adults in UK residential care homes. RSC Pharmaceutics. Available at: https://pubs.rsc.org/en/content/articlehtml/2025/pm/d5pm00003c (Accessed Feb 2026).</a:t>
            </a:r>
          </a:p>
          <a:p>
            <a:pPr marL="171450" lvl="1" indent="-1714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British Geriatrics Society (2026). Prevalence of vitamin D deficiency among patients in an elderly care ward. Available at: https://www.bgs.org.uk/prevalence-of-vitamin-d-deficiency-among-patients-in-an-elderly-care-ward-can-we-provide-some (Accessed Feb 2026).</a:t>
            </a:r>
          </a:p>
          <a:p>
            <a:pPr marL="171450" lvl="1" indent="-171450">
              <a:lnSpc>
                <a:spcPts val="2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Williams, J. &amp; Williams, C. (2020) Responsibility for vitamin D supplementation of elderly care home residents in England: falling through the gap between medicine and food. BMJ Nutrition, Prevention &amp; Health. Available at: https://nutrition.bmj.com/content/3/2/256 (Accessed Feb 2026).</a:t>
            </a: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FE14489B-55A9-7959-4702-D32503343354}"/>
              </a:ext>
            </a:extLst>
          </p:cNvPr>
          <p:cNvSpPr/>
          <p:nvPr/>
        </p:nvSpPr>
        <p:spPr>
          <a:xfrm>
            <a:off x="12268200" y="5676900"/>
            <a:ext cx="3124200" cy="40368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Impact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65BF635-594A-8CC2-6A92-6A1CA0D5AAE2}"/>
              </a:ext>
            </a:extLst>
          </p:cNvPr>
          <p:cNvSpPr/>
          <p:nvPr/>
        </p:nvSpPr>
        <p:spPr>
          <a:xfrm>
            <a:off x="10363200" y="6080587"/>
            <a:ext cx="7543800" cy="119651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just">
              <a:lnSpc>
                <a:spcPts val="2000"/>
              </a:lnSpc>
              <a:spcBef>
                <a:spcPct val="0"/>
              </a:spcBef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This research will enhance prevention and awareness of vitamin D deficiency among the care home residents, decreasing fall risks, fracture and </a:t>
            </a:r>
            <a:r>
              <a:rPr lang="en-US" sz="1400" dirty="0" err="1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hospitalisation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 risks. It will promote evidence-based practice and reinforce the supplementation policies, staff training guidance, and strategies for enhancing the quality of life and </a:t>
            </a:r>
            <a:r>
              <a:rPr lang="en-US" sz="1400" dirty="0" err="1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minimising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Open Sans 1"/>
                <a:cs typeface="Times New Roman" panose="02020603050405020304" pitchFamily="18" charset="0"/>
                <a:sym typeface="Open Sans 1"/>
              </a:rPr>
              <a:t> healthcare expenses in UK care facilities.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655</Words>
  <Application>Microsoft Office PowerPoint</Application>
  <PresentationFormat>Custom</PresentationFormat>
  <Paragraphs>38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Tarikul Islam</cp:lastModifiedBy>
  <cp:revision>3</cp:revision>
  <dcterms:created xsi:type="dcterms:W3CDTF">2006-08-16T00:00:00Z</dcterms:created>
  <dcterms:modified xsi:type="dcterms:W3CDTF">2026-03-06T10:30:15Z</dcterms:modified>
  <dc:identifier>DAG7Cdoujkw</dc:identifier>
</cp:coreProperties>
</file>