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2"/>
  </p:notesMasterIdLst>
  <p:sldIdLst>
    <p:sldId id="256" r:id="rId2"/>
    <p:sldId id="257" r:id="rId3"/>
    <p:sldId id="258" r:id="rId4"/>
    <p:sldId id="260" r:id="rId5"/>
    <p:sldId id="261" r:id="rId6"/>
    <p:sldId id="262" r:id="rId7"/>
    <p:sldId id="263" r:id="rId8"/>
    <p:sldId id="269" r:id="rId9"/>
    <p:sldId id="274" r:id="rId10"/>
    <p:sldId id="270" r:id="rId11"/>
    <p:sldId id="266" r:id="rId12"/>
    <p:sldId id="267" r:id="rId13"/>
    <p:sldId id="275" r:id="rId14"/>
    <p:sldId id="276" r:id="rId15"/>
    <p:sldId id="277" r:id="rId16"/>
    <p:sldId id="279" r:id="rId17"/>
    <p:sldId id="278"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438EF7-9334-4644-892A-1B0F1C080E7E}" v="20" dt="2023-09-21T14:47:42.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8344" autoAdjust="0"/>
  </p:normalViewPr>
  <p:slideViewPr>
    <p:cSldViewPr snapToGrid="0">
      <p:cViewPr>
        <p:scale>
          <a:sx n="64" d="100"/>
          <a:sy n="64" d="100"/>
        </p:scale>
        <p:origin x="1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AF0044-F3DC-4E76-BB70-F42AA703137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8F6246C-B7D5-4CF6-8612-3A623E6E5120}">
      <dgm:prSet/>
      <dgm:spPr/>
      <dgm:t>
        <a:bodyPr/>
        <a:lstStyle/>
        <a:p>
          <a:r>
            <a:rPr lang="en-US" dirty="0"/>
            <a:t>- Criminological theories of crime: Positivism and Classicism</a:t>
          </a:r>
        </a:p>
      </dgm:t>
    </dgm:pt>
    <dgm:pt modelId="{95819F6A-5ACB-4463-A8FB-150E5FBD43A3}" type="parTrans" cxnId="{8413108A-2A1E-430E-A333-1CA1F5E3A2DF}">
      <dgm:prSet/>
      <dgm:spPr/>
      <dgm:t>
        <a:bodyPr/>
        <a:lstStyle/>
        <a:p>
          <a:endParaRPr lang="en-US"/>
        </a:p>
      </dgm:t>
    </dgm:pt>
    <dgm:pt modelId="{4CFD38A2-6ADC-4E4F-9793-BEFFB5C0AABA}" type="sibTrans" cxnId="{8413108A-2A1E-430E-A333-1CA1F5E3A2DF}">
      <dgm:prSet/>
      <dgm:spPr/>
      <dgm:t>
        <a:bodyPr/>
        <a:lstStyle/>
        <a:p>
          <a:endParaRPr lang="en-US"/>
        </a:p>
      </dgm:t>
    </dgm:pt>
    <dgm:pt modelId="{4AEC07DB-CF63-462F-8E72-CD954542F57F}">
      <dgm:prSet/>
      <dgm:spPr/>
      <dgm:t>
        <a:bodyPr/>
        <a:lstStyle/>
        <a:p>
          <a:r>
            <a:rPr lang="en-US"/>
            <a:t>- Crime and its social setting</a:t>
          </a:r>
        </a:p>
      </dgm:t>
    </dgm:pt>
    <dgm:pt modelId="{5156E6C4-4BC4-4D01-9C93-2D080AD7D5C6}" type="parTrans" cxnId="{59167A4E-9FFA-48B1-85FE-D74C1AB5BCA7}">
      <dgm:prSet/>
      <dgm:spPr/>
      <dgm:t>
        <a:bodyPr/>
        <a:lstStyle/>
        <a:p>
          <a:endParaRPr lang="en-US"/>
        </a:p>
      </dgm:t>
    </dgm:pt>
    <dgm:pt modelId="{BE60512C-C7E3-443C-87DA-38F78C33B070}" type="sibTrans" cxnId="{59167A4E-9FFA-48B1-85FE-D74C1AB5BCA7}">
      <dgm:prSet/>
      <dgm:spPr/>
      <dgm:t>
        <a:bodyPr/>
        <a:lstStyle/>
        <a:p>
          <a:endParaRPr lang="en-US"/>
        </a:p>
      </dgm:t>
    </dgm:pt>
    <dgm:pt modelId="{E3212F8D-C15C-450D-A4A0-E3950A323284}">
      <dgm:prSet/>
      <dgm:spPr/>
      <dgm:t>
        <a:bodyPr/>
        <a:lstStyle/>
        <a:p>
          <a:r>
            <a:rPr lang="en-US"/>
            <a:t>- The Criminal Justice System</a:t>
          </a:r>
        </a:p>
      </dgm:t>
    </dgm:pt>
    <dgm:pt modelId="{5C18480E-C64E-493D-AB0E-5C42A3B48C14}" type="parTrans" cxnId="{49FECC8B-3F63-4EC0-BB38-B3135ADAD3E4}">
      <dgm:prSet/>
      <dgm:spPr/>
      <dgm:t>
        <a:bodyPr/>
        <a:lstStyle/>
        <a:p>
          <a:endParaRPr lang="en-US"/>
        </a:p>
      </dgm:t>
    </dgm:pt>
    <dgm:pt modelId="{026F8EC8-B6A0-4B37-844A-F25FD33D347B}" type="sibTrans" cxnId="{49FECC8B-3F63-4EC0-BB38-B3135ADAD3E4}">
      <dgm:prSet/>
      <dgm:spPr/>
      <dgm:t>
        <a:bodyPr/>
        <a:lstStyle/>
        <a:p>
          <a:endParaRPr lang="en-US"/>
        </a:p>
      </dgm:t>
    </dgm:pt>
    <dgm:pt modelId="{FB5AC1C9-DDD3-4A44-8A05-577CA3CE9214}">
      <dgm:prSet/>
      <dgm:spPr/>
      <dgm:t>
        <a:bodyPr/>
        <a:lstStyle/>
        <a:p>
          <a:r>
            <a:rPr lang="en-US"/>
            <a:t>- Non-custodial sentences</a:t>
          </a:r>
        </a:p>
      </dgm:t>
    </dgm:pt>
    <dgm:pt modelId="{4EE43FC5-89AE-46EC-8E48-48942AE5AA40}" type="parTrans" cxnId="{6923AE13-1248-40E9-946C-6E505B50C822}">
      <dgm:prSet/>
      <dgm:spPr/>
      <dgm:t>
        <a:bodyPr/>
        <a:lstStyle/>
        <a:p>
          <a:endParaRPr lang="en-US"/>
        </a:p>
      </dgm:t>
    </dgm:pt>
    <dgm:pt modelId="{5A4B106E-E322-4C24-B478-89F802C9F5A8}" type="sibTrans" cxnId="{6923AE13-1248-40E9-946C-6E505B50C822}">
      <dgm:prSet/>
      <dgm:spPr/>
      <dgm:t>
        <a:bodyPr/>
        <a:lstStyle/>
        <a:p>
          <a:endParaRPr lang="en-US"/>
        </a:p>
      </dgm:t>
    </dgm:pt>
    <dgm:pt modelId="{118FA7CD-E591-4CC0-9E30-1C522EF9366D}">
      <dgm:prSet/>
      <dgm:spPr/>
      <dgm:t>
        <a:bodyPr/>
        <a:lstStyle/>
        <a:p>
          <a:r>
            <a:rPr lang="en-US"/>
            <a:t>- Sentencing and justifications of punishment</a:t>
          </a:r>
        </a:p>
      </dgm:t>
    </dgm:pt>
    <dgm:pt modelId="{2F200A61-9A23-4F93-914F-4FB209055AD9}" type="parTrans" cxnId="{60ABD7C7-3B3D-41B5-916B-E40C3A7F0DBC}">
      <dgm:prSet/>
      <dgm:spPr/>
      <dgm:t>
        <a:bodyPr/>
        <a:lstStyle/>
        <a:p>
          <a:endParaRPr lang="en-US"/>
        </a:p>
      </dgm:t>
    </dgm:pt>
    <dgm:pt modelId="{A5EA7F45-36D9-4F1D-8C92-5984E9A546F2}" type="sibTrans" cxnId="{60ABD7C7-3B3D-41B5-916B-E40C3A7F0DBC}">
      <dgm:prSet/>
      <dgm:spPr/>
      <dgm:t>
        <a:bodyPr/>
        <a:lstStyle/>
        <a:p>
          <a:endParaRPr lang="en-US"/>
        </a:p>
      </dgm:t>
    </dgm:pt>
    <dgm:pt modelId="{DCF0DF62-2C92-4C3F-9368-3DD3B4D3F049}">
      <dgm:prSet/>
      <dgm:spPr/>
      <dgm:t>
        <a:bodyPr/>
        <a:lstStyle/>
        <a:p>
          <a:r>
            <a:rPr lang="en-US"/>
            <a:t>- Prisons and imprisonment</a:t>
          </a:r>
        </a:p>
      </dgm:t>
    </dgm:pt>
    <dgm:pt modelId="{D359D164-4AA0-4A54-9300-21DDEEB3FCBE}" type="parTrans" cxnId="{828F892A-32A3-414F-8BFB-0BFC363F7E92}">
      <dgm:prSet/>
      <dgm:spPr/>
      <dgm:t>
        <a:bodyPr/>
        <a:lstStyle/>
        <a:p>
          <a:endParaRPr lang="en-US"/>
        </a:p>
      </dgm:t>
    </dgm:pt>
    <dgm:pt modelId="{8B51F8BA-64B2-4781-9594-7BD26B671435}" type="sibTrans" cxnId="{828F892A-32A3-414F-8BFB-0BFC363F7E92}">
      <dgm:prSet/>
      <dgm:spPr/>
      <dgm:t>
        <a:bodyPr/>
        <a:lstStyle/>
        <a:p>
          <a:endParaRPr lang="en-US"/>
        </a:p>
      </dgm:t>
    </dgm:pt>
    <dgm:pt modelId="{A5E989A3-A0B5-44D3-99F5-22804ED3E6EF}">
      <dgm:prSet/>
      <dgm:spPr/>
      <dgm:t>
        <a:bodyPr/>
        <a:lstStyle/>
        <a:p>
          <a:r>
            <a:rPr lang="en-US"/>
            <a:t>- Youth justice</a:t>
          </a:r>
        </a:p>
      </dgm:t>
    </dgm:pt>
    <dgm:pt modelId="{9C1F3995-BFCC-4EA6-B105-8CF9D9C3632C}" type="parTrans" cxnId="{6427F9BD-F645-4F7D-B267-C59EE546AC2D}">
      <dgm:prSet/>
      <dgm:spPr/>
      <dgm:t>
        <a:bodyPr/>
        <a:lstStyle/>
        <a:p>
          <a:endParaRPr lang="en-US"/>
        </a:p>
      </dgm:t>
    </dgm:pt>
    <dgm:pt modelId="{6AC58AEE-639E-401D-BD3D-23E9A6172EB2}" type="sibTrans" cxnId="{6427F9BD-F645-4F7D-B267-C59EE546AC2D}">
      <dgm:prSet/>
      <dgm:spPr/>
      <dgm:t>
        <a:bodyPr/>
        <a:lstStyle/>
        <a:p>
          <a:endParaRPr lang="en-US"/>
        </a:p>
      </dgm:t>
    </dgm:pt>
    <dgm:pt modelId="{838E9CBC-1A40-48FB-AFF6-686288DE18A0}">
      <dgm:prSet/>
      <dgm:spPr/>
      <dgm:t>
        <a:bodyPr/>
        <a:lstStyle/>
        <a:p>
          <a:r>
            <a:rPr lang="en-US"/>
            <a:t>- Race and crime</a:t>
          </a:r>
        </a:p>
      </dgm:t>
    </dgm:pt>
    <dgm:pt modelId="{0C1143E8-EDB9-4DB6-960D-08D940AA74CF}" type="parTrans" cxnId="{01BE77FD-1BDA-48FF-B577-CFD0D82CBF60}">
      <dgm:prSet/>
      <dgm:spPr/>
      <dgm:t>
        <a:bodyPr/>
        <a:lstStyle/>
        <a:p>
          <a:endParaRPr lang="en-US"/>
        </a:p>
      </dgm:t>
    </dgm:pt>
    <dgm:pt modelId="{3D9ADFD6-1DA5-4781-9CA5-93CBD8D609F9}" type="sibTrans" cxnId="{01BE77FD-1BDA-48FF-B577-CFD0D82CBF60}">
      <dgm:prSet/>
      <dgm:spPr/>
      <dgm:t>
        <a:bodyPr/>
        <a:lstStyle/>
        <a:p>
          <a:endParaRPr lang="en-US"/>
        </a:p>
      </dgm:t>
    </dgm:pt>
    <dgm:pt modelId="{D3BE84F3-C13F-4FEE-B223-C9A2806376F4}">
      <dgm:prSet/>
      <dgm:spPr/>
      <dgm:t>
        <a:bodyPr/>
        <a:lstStyle/>
        <a:p>
          <a:r>
            <a:rPr lang="en-GB"/>
            <a:t>- Gender and crime</a:t>
          </a:r>
          <a:endParaRPr lang="en-US"/>
        </a:p>
      </dgm:t>
    </dgm:pt>
    <dgm:pt modelId="{FC4FC8DF-EA58-4470-9E47-5911A80F8BC1}" type="parTrans" cxnId="{B88804E4-9720-4427-9C3D-CDD2C1D3E4D9}">
      <dgm:prSet/>
      <dgm:spPr/>
      <dgm:t>
        <a:bodyPr/>
        <a:lstStyle/>
        <a:p>
          <a:endParaRPr lang="en-US"/>
        </a:p>
      </dgm:t>
    </dgm:pt>
    <dgm:pt modelId="{63A016A5-9F31-4067-B0C3-C8A52AE2B5D8}" type="sibTrans" cxnId="{B88804E4-9720-4427-9C3D-CDD2C1D3E4D9}">
      <dgm:prSet/>
      <dgm:spPr/>
      <dgm:t>
        <a:bodyPr/>
        <a:lstStyle/>
        <a:p>
          <a:endParaRPr lang="en-US"/>
        </a:p>
      </dgm:t>
    </dgm:pt>
    <dgm:pt modelId="{C39E5092-0E7F-47A9-8DD3-7093C781D1EB}" type="pres">
      <dgm:prSet presAssocID="{77AF0044-F3DC-4E76-BB70-F42AA7031378}" presName="diagram" presStyleCnt="0">
        <dgm:presLayoutVars>
          <dgm:dir/>
          <dgm:resizeHandles val="exact"/>
        </dgm:presLayoutVars>
      </dgm:prSet>
      <dgm:spPr/>
    </dgm:pt>
    <dgm:pt modelId="{F6383DC3-4509-452D-AB84-0AC3B2523FC5}" type="pres">
      <dgm:prSet presAssocID="{B8F6246C-B7D5-4CF6-8612-3A623E6E5120}" presName="node" presStyleLbl="node1" presStyleIdx="0" presStyleCnt="9">
        <dgm:presLayoutVars>
          <dgm:bulletEnabled val="1"/>
        </dgm:presLayoutVars>
      </dgm:prSet>
      <dgm:spPr/>
    </dgm:pt>
    <dgm:pt modelId="{79C2E287-5ED8-459D-BF81-C5D9FD555550}" type="pres">
      <dgm:prSet presAssocID="{4CFD38A2-6ADC-4E4F-9793-BEFFB5C0AABA}" presName="sibTrans" presStyleCnt="0"/>
      <dgm:spPr/>
    </dgm:pt>
    <dgm:pt modelId="{0EB52C70-D8D8-4611-990D-7DB863E4E522}" type="pres">
      <dgm:prSet presAssocID="{4AEC07DB-CF63-462F-8E72-CD954542F57F}" presName="node" presStyleLbl="node1" presStyleIdx="1" presStyleCnt="9">
        <dgm:presLayoutVars>
          <dgm:bulletEnabled val="1"/>
        </dgm:presLayoutVars>
      </dgm:prSet>
      <dgm:spPr/>
    </dgm:pt>
    <dgm:pt modelId="{BBB8A80B-0BBD-4C02-A8AC-5A41E5A3887E}" type="pres">
      <dgm:prSet presAssocID="{BE60512C-C7E3-443C-87DA-38F78C33B070}" presName="sibTrans" presStyleCnt="0"/>
      <dgm:spPr/>
    </dgm:pt>
    <dgm:pt modelId="{7ECBCAC9-0D1F-49E2-AE65-B9E8651E2416}" type="pres">
      <dgm:prSet presAssocID="{E3212F8D-C15C-450D-A4A0-E3950A323284}" presName="node" presStyleLbl="node1" presStyleIdx="2" presStyleCnt="9">
        <dgm:presLayoutVars>
          <dgm:bulletEnabled val="1"/>
        </dgm:presLayoutVars>
      </dgm:prSet>
      <dgm:spPr/>
    </dgm:pt>
    <dgm:pt modelId="{70498655-9BBB-4833-B5F4-CE481E4BD769}" type="pres">
      <dgm:prSet presAssocID="{026F8EC8-B6A0-4B37-844A-F25FD33D347B}" presName="sibTrans" presStyleCnt="0"/>
      <dgm:spPr/>
    </dgm:pt>
    <dgm:pt modelId="{DC2412E0-1A6D-4FCC-BB6A-67C55B8DB9D6}" type="pres">
      <dgm:prSet presAssocID="{FB5AC1C9-DDD3-4A44-8A05-577CA3CE9214}" presName="node" presStyleLbl="node1" presStyleIdx="3" presStyleCnt="9">
        <dgm:presLayoutVars>
          <dgm:bulletEnabled val="1"/>
        </dgm:presLayoutVars>
      </dgm:prSet>
      <dgm:spPr/>
    </dgm:pt>
    <dgm:pt modelId="{08609AB9-B606-4368-AEF2-7863467BD823}" type="pres">
      <dgm:prSet presAssocID="{5A4B106E-E322-4C24-B478-89F802C9F5A8}" presName="sibTrans" presStyleCnt="0"/>
      <dgm:spPr/>
    </dgm:pt>
    <dgm:pt modelId="{5577A5D7-1D9A-47C7-AEEA-59B0A9A1416D}" type="pres">
      <dgm:prSet presAssocID="{118FA7CD-E591-4CC0-9E30-1C522EF9366D}" presName="node" presStyleLbl="node1" presStyleIdx="4" presStyleCnt="9">
        <dgm:presLayoutVars>
          <dgm:bulletEnabled val="1"/>
        </dgm:presLayoutVars>
      </dgm:prSet>
      <dgm:spPr/>
    </dgm:pt>
    <dgm:pt modelId="{CB012702-A85C-4F8C-9124-25CF53096657}" type="pres">
      <dgm:prSet presAssocID="{A5EA7F45-36D9-4F1D-8C92-5984E9A546F2}" presName="sibTrans" presStyleCnt="0"/>
      <dgm:spPr/>
    </dgm:pt>
    <dgm:pt modelId="{5E487482-3B62-4A2F-A94A-4835E4C132F9}" type="pres">
      <dgm:prSet presAssocID="{DCF0DF62-2C92-4C3F-9368-3DD3B4D3F049}" presName="node" presStyleLbl="node1" presStyleIdx="5" presStyleCnt="9">
        <dgm:presLayoutVars>
          <dgm:bulletEnabled val="1"/>
        </dgm:presLayoutVars>
      </dgm:prSet>
      <dgm:spPr/>
    </dgm:pt>
    <dgm:pt modelId="{4FFF37C8-461C-4F0D-AB02-72A09FE25CC9}" type="pres">
      <dgm:prSet presAssocID="{8B51F8BA-64B2-4781-9594-7BD26B671435}" presName="sibTrans" presStyleCnt="0"/>
      <dgm:spPr/>
    </dgm:pt>
    <dgm:pt modelId="{BA408AE0-7A72-4250-A876-7720E6972F30}" type="pres">
      <dgm:prSet presAssocID="{A5E989A3-A0B5-44D3-99F5-22804ED3E6EF}" presName="node" presStyleLbl="node1" presStyleIdx="6" presStyleCnt="9">
        <dgm:presLayoutVars>
          <dgm:bulletEnabled val="1"/>
        </dgm:presLayoutVars>
      </dgm:prSet>
      <dgm:spPr/>
    </dgm:pt>
    <dgm:pt modelId="{9F27E4E0-2AB3-4C36-8572-5D7DD1552AA7}" type="pres">
      <dgm:prSet presAssocID="{6AC58AEE-639E-401D-BD3D-23E9A6172EB2}" presName="sibTrans" presStyleCnt="0"/>
      <dgm:spPr/>
    </dgm:pt>
    <dgm:pt modelId="{D538E540-799E-4EB8-8A8D-2046B1CBB4E4}" type="pres">
      <dgm:prSet presAssocID="{838E9CBC-1A40-48FB-AFF6-686288DE18A0}" presName="node" presStyleLbl="node1" presStyleIdx="7" presStyleCnt="9">
        <dgm:presLayoutVars>
          <dgm:bulletEnabled val="1"/>
        </dgm:presLayoutVars>
      </dgm:prSet>
      <dgm:spPr/>
    </dgm:pt>
    <dgm:pt modelId="{FBF90492-80D8-4138-A81F-6E535700F9B2}" type="pres">
      <dgm:prSet presAssocID="{3D9ADFD6-1DA5-4781-9CA5-93CBD8D609F9}" presName="sibTrans" presStyleCnt="0"/>
      <dgm:spPr/>
    </dgm:pt>
    <dgm:pt modelId="{ED16739E-6568-46F9-ADA5-F20A33138D37}" type="pres">
      <dgm:prSet presAssocID="{D3BE84F3-C13F-4FEE-B223-C9A2806376F4}" presName="node" presStyleLbl="node1" presStyleIdx="8" presStyleCnt="9">
        <dgm:presLayoutVars>
          <dgm:bulletEnabled val="1"/>
        </dgm:presLayoutVars>
      </dgm:prSet>
      <dgm:spPr/>
    </dgm:pt>
  </dgm:ptLst>
  <dgm:cxnLst>
    <dgm:cxn modelId="{6923AE13-1248-40E9-946C-6E505B50C822}" srcId="{77AF0044-F3DC-4E76-BB70-F42AA7031378}" destId="{FB5AC1C9-DDD3-4A44-8A05-577CA3CE9214}" srcOrd="3" destOrd="0" parTransId="{4EE43FC5-89AE-46EC-8E48-48942AE5AA40}" sibTransId="{5A4B106E-E322-4C24-B478-89F802C9F5A8}"/>
    <dgm:cxn modelId="{8808D31C-2333-4132-A1B6-8B366BD1245D}" type="presOf" srcId="{118FA7CD-E591-4CC0-9E30-1C522EF9366D}" destId="{5577A5D7-1D9A-47C7-AEEA-59B0A9A1416D}" srcOrd="0" destOrd="0" presId="urn:microsoft.com/office/officeart/2005/8/layout/default"/>
    <dgm:cxn modelId="{828F892A-32A3-414F-8BFB-0BFC363F7E92}" srcId="{77AF0044-F3DC-4E76-BB70-F42AA7031378}" destId="{DCF0DF62-2C92-4C3F-9368-3DD3B4D3F049}" srcOrd="5" destOrd="0" parTransId="{D359D164-4AA0-4A54-9300-21DDEEB3FCBE}" sibTransId="{8B51F8BA-64B2-4781-9594-7BD26B671435}"/>
    <dgm:cxn modelId="{5DF53436-5258-4151-9FBA-E06016D9BBF0}" type="presOf" srcId="{A5E989A3-A0B5-44D3-99F5-22804ED3E6EF}" destId="{BA408AE0-7A72-4250-A876-7720E6972F30}" srcOrd="0" destOrd="0" presId="urn:microsoft.com/office/officeart/2005/8/layout/default"/>
    <dgm:cxn modelId="{E05AB636-5A6E-4462-A9A9-AB315EBCC0B2}" type="presOf" srcId="{77AF0044-F3DC-4E76-BB70-F42AA7031378}" destId="{C39E5092-0E7F-47A9-8DD3-7093C781D1EB}" srcOrd="0" destOrd="0" presId="urn:microsoft.com/office/officeart/2005/8/layout/default"/>
    <dgm:cxn modelId="{482F4C3E-8DE3-4AC3-B2C2-AA24C0C0C622}" type="presOf" srcId="{D3BE84F3-C13F-4FEE-B223-C9A2806376F4}" destId="{ED16739E-6568-46F9-ADA5-F20A33138D37}" srcOrd="0" destOrd="0" presId="urn:microsoft.com/office/officeart/2005/8/layout/default"/>
    <dgm:cxn modelId="{588DB361-EA57-43A3-8C4F-E3D0D5A5E993}" type="presOf" srcId="{838E9CBC-1A40-48FB-AFF6-686288DE18A0}" destId="{D538E540-799E-4EB8-8A8D-2046B1CBB4E4}" srcOrd="0" destOrd="0" presId="urn:microsoft.com/office/officeart/2005/8/layout/default"/>
    <dgm:cxn modelId="{59167A4E-9FFA-48B1-85FE-D74C1AB5BCA7}" srcId="{77AF0044-F3DC-4E76-BB70-F42AA7031378}" destId="{4AEC07DB-CF63-462F-8E72-CD954542F57F}" srcOrd="1" destOrd="0" parTransId="{5156E6C4-4BC4-4D01-9C93-2D080AD7D5C6}" sibTransId="{BE60512C-C7E3-443C-87DA-38F78C33B070}"/>
    <dgm:cxn modelId="{1EC1B678-272D-4975-8F8F-31DCA67AFCD8}" type="presOf" srcId="{FB5AC1C9-DDD3-4A44-8A05-577CA3CE9214}" destId="{DC2412E0-1A6D-4FCC-BB6A-67C55B8DB9D6}" srcOrd="0" destOrd="0" presId="urn:microsoft.com/office/officeart/2005/8/layout/default"/>
    <dgm:cxn modelId="{8413108A-2A1E-430E-A333-1CA1F5E3A2DF}" srcId="{77AF0044-F3DC-4E76-BB70-F42AA7031378}" destId="{B8F6246C-B7D5-4CF6-8612-3A623E6E5120}" srcOrd="0" destOrd="0" parTransId="{95819F6A-5ACB-4463-A8FB-150E5FBD43A3}" sibTransId="{4CFD38A2-6ADC-4E4F-9793-BEFFB5C0AABA}"/>
    <dgm:cxn modelId="{49FECC8B-3F63-4EC0-BB38-B3135ADAD3E4}" srcId="{77AF0044-F3DC-4E76-BB70-F42AA7031378}" destId="{E3212F8D-C15C-450D-A4A0-E3950A323284}" srcOrd="2" destOrd="0" parTransId="{5C18480E-C64E-493D-AB0E-5C42A3B48C14}" sibTransId="{026F8EC8-B6A0-4B37-844A-F25FD33D347B}"/>
    <dgm:cxn modelId="{3F99DC92-8724-43E9-9D08-05FF4067DD2C}" type="presOf" srcId="{DCF0DF62-2C92-4C3F-9368-3DD3B4D3F049}" destId="{5E487482-3B62-4A2F-A94A-4835E4C132F9}" srcOrd="0" destOrd="0" presId="urn:microsoft.com/office/officeart/2005/8/layout/default"/>
    <dgm:cxn modelId="{A30C459B-2707-48DD-B22D-8742206E3735}" type="presOf" srcId="{E3212F8D-C15C-450D-A4A0-E3950A323284}" destId="{7ECBCAC9-0D1F-49E2-AE65-B9E8651E2416}" srcOrd="0" destOrd="0" presId="urn:microsoft.com/office/officeart/2005/8/layout/default"/>
    <dgm:cxn modelId="{D6D0F09C-F809-40E9-AAB8-1C9AC3D8FF81}" type="presOf" srcId="{4AEC07DB-CF63-462F-8E72-CD954542F57F}" destId="{0EB52C70-D8D8-4611-990D-7DB863E4E522}" srcOrd="0" destOrd="0" presId="urn:microsoft.com/office/officeart/2005/8/layout/default"/>
    <dgm:cxn modelId="{BF4D60B7-D0E4-4569-B698-4A9CE9109AC6}" type="presOf" srcId="{B8F6246C-B7D5-4CF6-8612-3A623E6E5120}" destId="{F6383DC3-4509-452D-AB84-0AC3B2523FC5}" srcOrd="0" destOrd="0" presId="urn:microsoft.com/office/officeart/2005/8/layout/default"/>
    <dgm:cxn modelId="{6427F9BD-F645-4F7D-B267-C59EE546AC2D}" srcId="{77AF0044-F3DC-4E76-BB70-F42AA7031378}" destId="{A5E989A3-A0B5-44D3-99F5-22804ED3E6EF}" srcOrd="6" destOrd="0" parTransId="{9C1F3995-BFCC-4EA6-B105-8CF9D9C3632C}" sibTransId="{6AC58AEE-639E-401D-BD3D-23E9A6172EB2}"/>
    <dgm:cxn modelId="{60ABD7C7-3B3D-41B5-916B-E40C3A7F0DBC}" srcId="{77AF0044-F3DC-4E76-BB70-F42AA7031378}" destId="{118FA7CD-E591-4CC0-9E30-1C522EF9366D}" srcOrd="4" destOrd="0" parTransId="{2F200A61-9A23-4F93-914F-4FB209055AD9}" sibTransId="{A5EA7F45-36D9-4F1D-8C92-5984E9A546F2}"/>
    <dgm:cxn modelId="{B88804E4-9720-4427-9C3D-CDD2C1D3E4D9}" srcId="{77AF0044-F3DC-4E76-BB70-F42AA7031378}" destId="{D3BE84F3-C13F-4FEE-B223-C9A2806376F4}" srcOrd="8" destOrd="0" parTransId="{FC4FC8DF-EA58-4470-9E47-5911A80F8BC1}" sibTransId="{63A016A5-9F31-4067-B0C3-C8A52AE2B5D8}"/>
    <dgm:cxn modelId="{01BE77FD-1BDA-48FF-B577-CFD0D82CBF60}" srcId="{77AF0044-F3DC-4E76-BB70-F42AA7031378}" destId="{838E9CBC-1A40-48FB-AFF6-686288DE18A0}" srcOrd="7" destOrd="0" parTransId="{0C1143E8-EDB9-4DB6-960D-08D940AA74CF}" sibTransId="{3D9ADFD6-1DA5-4781-9CA5-93CBD8D609F9}"/>
    <dgm:cxn modelId="{996B2F51-6EB4-48FA-BFBE-EB1C7A214C78}" type="presParOf" srcId="{C39E5092-0E7F-47A9-8DD3-7093C781D1EB}" destId="{F6383DC3-4509-452D-AB84-0AC3B2523FC5}" srcOrd="0" destOrd="0" presId="urn:microsoft.com/office/officeart/2005/8/layout/default"/>
    <dgm:cxn modelId="{3E75D85F-BE42-4868-908A-8818069D6440}" type="presParOf" srcId="{C39E5092-0E7F-47A9-8DD3-7093C781D1EB}" destId="{79C2E287-5ED8-459D-BF81-C5D9FD555550}" srcOrd="1" destOrd="0" presId="urn:microsoft.com/office/officeart/2005/8/layout/default"/>
    <dgm:cxn modelId="{E5FF316B-8C59-4951-BBD6-2C091A04BD0B}" type="presParOf" srcId="{C39E5092-0E7F-47A9-8DD3-7093C781D1EB}" destId="{0EB52C70-D8D8-4611-990D-7DB863E4E522}" srcOrd="2" destOrd="0" presId="urn:microsoft.com/office/officeart/2005/8/layout/default"/>
    <dgm:cxn modelId="{0DF3773F-6260-4C0C-AF84-1E66E6C8A748}" type="presParOf" srcId="{C39E5092-0E7F-47A9-8DD3-7093C781D1EB}" destId="{BBB8A80B-0BBD-4C02-A8AC-5A41E5A3887E}" srcOrd="3" destOrd="0" presId="urn:microsoft.com/office/officeart/2005/8/layout/default"/>
    <dgm:cxn modelId="{C7F496F6-9E2C-4BF4-B22A-2862425B53B1}" type="presParOf" srcId="{C39E5092-0E7F-47A9-8DD3-7093C781D1EB}" destId="{7ECBCAC9-0D1F-49E2-AE65-B9E8651E2416}" srcOrd="4" destOrd="0" presId="urn:microsoft.com/office/officeart/2005/8/layout/default"/>
    <dgm:cxn modelId="{C9CA4225-CC41-478E-A576-816962809071}" type="presParOf" srcId="{C39E5092-0E7F-47A9-8DD3-7093C781D1EB}" destId="{70498655-9BBB-4833-B5F4-CE481E4BD769}" srcOrd="5" destOrd="0" presId="urn:microsoft.com/office/officeart/2005/8/layout/default"/>
    <dgm:cxn modelId="{181BA881-4365-421E-8732-C26547949264}" type="presParOf" srcId="{C39E5092-0E7F-47A9-8DD3-7093C781D1EB}" destId="{DC2412E0-1A6D-4FCC-BB6A-67C55B8DB9D6}" srcOrd="6" destOrd="0" presId="urn:microsoft.com/office/officeart/2005/8/layout/default"/>
    <dgm:cxn modelId="{5EAF80BC-4F54-4DEC-9254-8473FBACCDFE}" type="presParOf" srcId="{C39E5092-0E7F-47A9-8DD3-7093C781D1EB}" destId="{08609AB9-B606-4368-AEF2-7863467BD823}" srcOrd="7" destOrd="0" presId="urn:microsoft.com/office/officeart/2005/8/layout/default"/>
    <dgm:cxn modelId="{0206A4A3-00B4-489C-8002-512E32916420}" type="presParOf" srcId="{C39E5092-0E7F-47A9-8DD3-7093C781D1EB}" destId="{5577A5D7-1D9A-47C7-AEEA-59B0A9A1416D}" srcOrd="8" destOrd="0" presId="urn:microsoft.com/office/officeart/2005/8/layout/default"/>
    <dgm:cxn modelId="{9E42059F-051E-4EBD-BC6D-0C6068DF306F}" type="presParOf" srcId="{C39E5092-0E7F-47A9-8DD3-7093C781D1EB}" destId="{CB012702-A85C-4F8C-9124-25CF53096657}" srcOrd="9" destOrd="0" presId="urn:microsoft.com/office/officeart/2005/8/layout/default"/>
    <dgm:cxn modelId="{1086B9A2-086C-4618-9354-75D83601130E}" type="presParOf" srcId="{C39E5092-0E7F-47A9-8DD3-7093C781D1EB}" destId="{5E487482-3B62-4A2F-A94A-4835E4C132F9}" srcOrd="10" destOrd="0" presId="urn:microsoft.com/office/officeart/2005/8/layout/default"/>
    <dgm:cxn modelId="{DC5A7DF1-630E-47D6-AE09-646CD457259E}" type="presParOf" srcId="{C39E5092-0E7F-47A9-8DD3-7093C781D1EB}" destId="{4FFF37C8-461C-4F0D-AB02-72A09FE25CC9}" srcOrd="11" destOrd="0" presId="urn:microsoft.com/office/officeart/2005/8/layout/default"/>
    <dgm:cxn modelId="{CC14EB62-854E-4758-9504-ACCBFF377E1F}" type="presParOf" srcId="{C39E5092-0E7F-47A9-8DD3-7093C781D1EB}" destId="{BA408AE0-7A72-4250-A876-7720E6972F30}" srcOrd="12" destOrd="0" presId="urn:microsoft.com/office/officeart/2005/8/layout/default"/>
    <dgm:cxn modelId="{6B664F91-88FC-48AE-B7B4-E9D0B2C65799}" type="presParOf" srcId="{C39E5092-0E7F-47A9-8DD3-7093C781D1EB}" destId="{9F27E4E0-2AB3-4C36-8572-5D7DD1552AA7}" srcOrd="13" destOrd="0" presId="urn:microsoft.com/office/officeart/2005/8/layout/default"/>
    <dgm:cxn modelId="{233782A3-B162-4949-812F-25CBF1C1E98E}" type="presParOf" srcId="{C39E5092-0E7F-47A9-8DD3-7093C781D1EB}" destId="{D538E540-799E-4EB8-8A8D-2046B1CBB4E4}" srcOrd="14" destOrd="0" presId="urn:microsoft.com/office/officeart/2005/8/layout/default"/>
    <dgm:cxn modelId="{31442985-2DB6-4B00-83C7-5852A3945D7F}" type="presParOf" srcId="{C39E5092-0E7F-47A9-8DD3-7093C781D1EB}" destId="{FBF90492-80D8-4138-A81F-6E535700F9B2}" srcOrd="15" destOrd="0" presId="urn:microsoft.com/office/officeart/2005/8/layout/default"/>
    <dgm:cxn modelId="{A7B899FF-59F4-43BF-8241-2EE5271E878A}" type="presParOf" srcId="{C39E5092-0E7F-47A9-8DD3-7093C781D1EB}" destId="{ED16739E-6568-46F9-ADA5-F20A33138D3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83DC3-4509-452D-AB84-0AC3B2523FC5}">
      <dsp:nvSpPr>
        <dsp:cNvPr id="0" name=""/>
        <dsp:cNvSpPr/>
      </dsp:nvSpPr>
      <dsp:spPr>
        <a:xfrm>
          <a:off x="45866" y="2577"/>
          <a:ext cx="2009864" cy="12059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 Criminological theories of crime: Positivism and Classicism</a:t>
          </a:r>
        </a:p>
      </dsp:txBody>
      <dsp:txXfrm>
        <a:off x="45866" y="2577"/>
        <a:ext cx="2009864" cy="1205918"/>
      </dsp:txXfrm>
    </dsp:sp>
    <dsp:sp modelId="{0EB52C70-D8D8-4611-990D-7DB863E4E522}">
      <dsp:nvSpPr>
        <dsp:cNvPr id="0" name=""/>
        <dsp:cNvSpPr/>
      </dsp:nvSpPr>
      <dsp:spPr>
        <a:xfrm>
          <a:off x="2256718" y="2577"/>
          <a:ext cx="2009864" cy="1205918"/>
        </a:xfrm>
        <a:prstGeom prst="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Crime and its social setting</a:t>
          </a:r>
        </a:p>
      </dsp:txBody>
      <dsp:txXfrm>
        <a:off x="2256718" y="2577"/>
        <a:ext cx="2009864" cy="1205918"/>
      </dsp:txXfrm>
    </dsp:sp>
    <dsp:sp modelId="{7ECBCAC9-0D1F-49E2-AE65-B9E8651E2416}">
      <dsp:nvSpPr>
        <dsp:cNvPr id="0" name=""/>
        <dsp:cNvSpPr/>
      </dsp:nvSpPr>
      <dsp:spPr>
        <a:xfrm>
          <a:off x="4467569" y="2577"/>
          <a:ext cx="2009864" cy="1205918"/>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The Criminal Justice System</a:t>
          </a:r>
        </a:p>
      </dsp:txBody>
      <dsp:txXfrm>
        <a:off x="4467569" y="2577"/>
        <a:ext cx="2009864" cy="1205918"/>
      </dsp:txXfrm>
    </dsp:sp>
    <dsp:sp modelId="{DC2412E0-1A6D-4FCC-BB6A-67C55B8DB9D6}">
      <dsp:nvSpPr>
        <dsp:cNvPr id="0" name=""/>
        <dsp:cNvSpPr/>
      </dsp:nvSpPr>
      <dsp:spPr>
        <a:xfrm>
          <a:off x="45866" y="1409483"/>
          <a:ext cx="2009864" cy="1205918"/>
        </a:xfrm>
        <a:prstGeom prst="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Non-custodial sentences</a:t>
          </a:r>
        </a:p>
      </dsp:txBody>
      <dsp:txXfrm>
        <a:off x="45866" y="1409483"/>
        <a:ext cx="2009864" cy="1205918"/>
      </dsp:txXfrm>
    </dsp:sp>
    <dsp:sp modelId="{5577A5D7-1D9A-47C7-AEEA-59B0A9A1416D}">
      <dsp:nvSpPr>
        <dsp:cNvPr id="0" name=""/>
        <dsp:cNvSpPr/>
      </dsp:nvSpPr>
      <dsp:spPr>
        <a:xfrm>
          <a:off x="2256718" y="1409483"/>
          <a:ext cx="2009864" cy="1205918"/>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Sentencing and justifications of punishment</a:t>
          </a:r>
        </a:p>
      </dsp:txBody>
      <dsp:txXfrm>
        <a:off x="2256718" y="1409483"/>
        <a:ext cx="2009864" cy="1205918"/>
      </dsp:txXfrm>
    </dsp:sp>
    <dsp:sp modelId="{5E487482-3B62-4A2F-A94A-4835E4C132F9}">
      <dsp:nvSpPr>
        <dsp:cNvPr id="0" name=""/>
        <dsp:cNvSpPr/>
      </dsp:nvSpPr>
      <dsp:spPr>
        <a:xfrm>
          <a:off x="4467569" y="1409483"/>
          <a:ext cx="2009864" cy="1205918"/>
        </a:xfrm>
        <a:prstGeom prst="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Prisons and imprisonment</a:t>
          </a:r>
        </a:p>
      </dsp:txBody>
      <dsp:txXfrm>
        <a:off x="4467569" y="1409483"/>
        <a:ext cx="2009864" cy="1205918"/>
      </dsp:txXfrm>
    </dsp:sp>
    <dsp:sp modelId="{BA408AE0-7A72-4250-A876-7720E6972F30}">
      <dsp:nvSpPr>
        <dsp:cNvPr id="0" name=""/>
        <dsp:cNvSpPr/>
      </dsp:nvSpPr>
      <dsp:spPr>
        <a:xfrm>
          <a:off x="45866" y="2816388"/>
          <a:ext cx="2009864" cy="1205918"/>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Youth justice</a:t>
          </a:r>
        </a:p>
      </dsp:txBody>
      <dsp:txXfrm>
        <a:off x="45866" y="2816388"/>
        <a:ext cx="2009864" cy="1205918"/>
      </dsp:txXfrm>
    </dsp:sp>
    <dsp:sp modelId="{D538E540-799E-4EB8-8A8D-2046B1CBB4E4}">
      <dsp:nvSpPr>
        <dsp:cNvPr id="0" name=""/>
        <dsp:cNvSpPr/>
      </dsp:nvSpPr>
      <dsp:spPr>
        <a:xfrm>
          <a:off x="2256718" y="2816388"/>
          <a:ext cx="2009864" cy="1205918"/>
        </a:xfrm>
        <a:prstGeom prst="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Race and crime</a:t>
          </a:r>
        </a:p>
      </dsp:txBody>
      <dsp:txXfrm>
        <a:off x="2256718" y="2816388"/>
        <a:ext cx="2009864" cy="1205918"/>
      </dsp:txXfrm>
    </dsp:sp>
    <dsp:sp modelId="{ED16739E-6568-46F9-ADA5-F20A33138D37}">
      <dsp:nvSpPr>
        <dsp:cNvPr id="0" name=""/>
        <dsp:cNvSpPr/>
      </dsp:nvSpPr>
      <dsp:spPr>
        <a:xfrm>
          <a:off x="4467569" y="2816388"/>
          <a:ext cx="2009864" cy="120591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 Gender and crime</a:t>
          </a:r>
          <a:endParaRPr lang="en-US" sz="1900" kern="1200"/>
        </a:p>
      </dsp:txBody>
      <dsp:txXfrm>
        <a:off x="4467569" y="2816388"/>
        <a:ext cx="2009864" cy="12059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25C3EC-A6F1-4181-BE10-721820B8149B}"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FF62E8-000E-47E6-8E50-69637DF28418}" type="slidenum">
              <a:rPr lang="en-GB" smtClean="0"/>
              <a:t>‹#›</a:t>
            </a:fld>
            <a:endParaRPr lang="en-GB"/>
          </a:p>
        </p:txBody>
      </p:sp>
    </p:spTree>
    <p:extLst>
      <p:ext uri="{BB962C8B-B14F-4D97-AF65-F5344CB8AC3E}">
        <p14:creationId xmlns:p14="http://schemas.microsoft.com/office/powerpoint/2010/main" val="566145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0hWcX9vZiK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bc.co.uk/news/uk-1488672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2</a:t>
            </a:fld>
            <a:endParaRPr lang="en-GB"/>
          </a:p>
        </p:txBody>
      </p:sp>
    </p:spTree>
    <p:extLst>
      <p:ext uri="{BB962C8B-B14F-4D97-AF65-F5344CB8AC3E}">
        <p14:creationId xmlns:p14="http://schemas.microsoft.com/office/powerpoint/2010/main" val="3573213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4</a:t>
            </a:fld>
            <a:endParaRPr lang="en-GB"/>
          </a:p>
        </p:txBody>
      </p:sp>
    </p:spTree>
    <p:extLst>
      <p:ext uri="{BB962C8B-B14F-4D97-AF65-F5344CB8AC3E}">
        <p14:creationId xmlns:p14="http://schemas.microsoft.com/office/powerpoint/2010/main" val="3437198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5</a:t>
            </a:fld>
            <a:endParaRPr lang="en-GB"/>
          </a:p>
        </p:txBody>
      </p:sp>
    </p:spTree>
    <p:extLst>
      <p:ext uri="{BB962C8B-B14F-4D97-AF65-F5344CB8AC3E}">
        <p14:creationId xmlns:p14="http://schemas.microsoft.com/office/powerpoint/2010/main" val="1662514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6</a:t>
            </a:fld>
            <a:endParaRPr lang="en-GB"/>
          </a:p>
        </p:txBody>
      </p:sp>
    </p:spTree>
    <p:extLst>
      <p:ext uri="{BB962C8B-B14F-4D97-AF65-F5344CB8AC3E}">
        <p14:creationId xmlns:p14="http://schemas.microsoft.com/office/powerpoint/2010/main" val="1989633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84E1F5-B3DA-4B3A-B7B3-2977342E6FDD}" type="slidenum">
              <a:rPr lang="en-GB"/>
              <a:t>7</a:t>
            </a:fld>
            <a:endParaRPr lang="en-GB"/>
          </a:p>
        </p:txBody>
      </p:sp>
    </p:spTree>
    <p:extLst>
      <p:ext uri="{BB962C8B-B14F-4D97-AF65-F5344CB8AC3E}">
        <p14:creationId xmlns:p14="http://schemas.microsoft.com/office/powerpoint/2010/main" val="3446479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‘punishment’ is capable of several definitions: it has been referred to as ‘crime-handling’ (</a:t>
            </a:r>
            <a:r>
              <a:rPr lang="en-GB" dirty="0" err="1"/>
              <a:t>Fatić</a:t>
            </a:r>
            <a:r>
              <a:rPr lang="en-GB" dirty="0"/>
              <a:t>, 1995), although its meaning is often restricted to measures which are unpleasant and which are deliberately intended to inflict pain on an offender (Christie, 1982) in response to an offence that he or she has committed. In this latter context, it has been defined as ‘the deliberate use of public power to inflict pain on offenders’ (Andrews, 2003: 128). It has further been suggested that the pain that is inflicted should be an essential part of what is intended rather than being an unintended consequence arising from the state’s intervention (Benn and Peters, 1959).</a:t>
            </a:r>
          </a:p>
          <a:p>
            <a:endParaRPr lang="en-GB" dirty="0"/>
          </a:p>
          <a:p>
            <a:r>
              <a:rPr lang="en-GB" dirty="0"/>
              <a:t>However, the infliction of pain is not universally accepted as a goal of punishment. Others prefer the use of the term ‘sanction’ ‘as the general term for any measure which is imposed as a response to crime, with adjectives distinguishing the various kinds of sanction according to their primary purpose’ – punitive sanctions, rehabilitative sanctions, punitive/rehabilitative sanctions (which are ambivalent about their aims), reparative sanctions and sanctions designed to protect the public through containment (Wright, 2003: 6–7).</a:t>
            </a:r>
          </a:p>
          <a:p>
            <a:endParaRPr lang="en-GB" dirty="0"/>
          </a:p>
          <a:p>
            <a:r>
              <a:rPr lang="en-GB" dirty="0"/>
              <a:t>The scientific study of punishment is known as penology and seeks to provide an understanding of the concerns that underlie diverse penal strategies. </a:t>
            </a:r>
          </a:p>
          <a:p>
            <a:endParaRPr lang="en-GB" dirty="0"/>
          </a:p>
          <a:p>
            <a:r>
              <a:rPr lang="en-GB" dirty="0"/>
              <a:t>WHY DO WE NEED TO LEARN ABOUT THE HISTORY OF CRIME AND PUNISHMENT?</a:t>
            </a:r>
          </a:p>
          <a:p>
            <a:endParaRPr lang="en-GB" dirty="0"/>
          </a:p>
          <a:p>
            <a:pPr>
              <a:lnSpc>
                <a:spcPct val="90000"/>
              </a:lnSpc>
              <a:buNone/>
            </a:pPr>
            <a:r>
              <a:rPr lang="en-GB" sz="1200" b="1" dirty="0">
                <a:ea typeface="+mn-lt"/>
                <a:cs typeface="+mn-lt"/>
              </a:rPr>
              <a:t>a)To make contemporary issues easier to understand</a:t>
            </a:r>
          </a:p>
          <a:p>
            <a:pPr>
              <a:lnSpc>
                <a:spcPct val="90000"/>
              </a:lnSpc>
              <a:buNone/>
            </a:pPr>
            <a:r>
              <a:rPr lang="en-GB" sz="1200" b="1" dirty="0">
                <a:ea typeface="+mn-lt"/>
                <a:cs typeface="+mn-lt"/>
              </a:rPr>
              <a:t>b)To gain a better understanding of how to organise contemporary penal systems</a:t>
            </a:r>
          </a:p>
          <a:p>
            <a:pPr>
              <a:lnSpc>
                <a:spcPct val="90000"/>
              </a:lnSpc>
              <a:buNone/>
            </a:pPr>
            <a:r>
              <a:rPr lang="en-GB" sz="1200" b="1" dirty="0">
                <a:ea typeface="+mn-lt"/>
                <a:cs typeface="+mn-lt"/>
              </a:rPr>
              <a:t>c)We need to be reminded of change</a:t>
            </a:r>
          </a:p>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9</a:t>
            </a:fld>
            <a:endParaRPr lang="en-GB"/>
          </a:p>
        </p:txBody>
      </p:sp>
    </p:spTree>
    <p:extLst>
      <p:ext uri="{BB962C8B-B14F-4D97-AF65-F5344CB8AC3E}">
        <p14:creationId xmlns:p14="http://schemas.microsoft.com/office/powerpoint/2010/main" val="570665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DETERRENCE</a:t>
            </a:r>
          </a:p>
          <a:p>
            <a:r>
              <a:rPr lang="en-GB" dirty="0"/>
              <a:t>Deterrence may be individual or general. Individual deterrence seeks to influence the future behaviour of a single convicted offender whereas general deterrence seeks to influence the future actions of the public at large. In common with classicist criminology, deterrence views offenders as rational beings who calculate the costs and benefits of their behaviour, and individual and general deterrence also assume that a consensus exists within society as to what constitutes punishment (Fleisher, 2003: 101). A major problem with deterrence is that it ignores the possibility that crime may be a spontaneous act, propelled by factors that override logical considerations. It is also unclear whether the certainty of detection or the certainty of punishment is the key factor that deters a criminal act.</a:t>
            </a:r>
          </a:p>
          <a:p>
            <a:endParaRPr lang="en-GB" dirty="0"/>
          </a:p>
          <a:p>
            <a:r>
              <a:rPr lang="en-GB" dirty="0"/>
              <a:t>Individual deterrence may be delivered in a variety of ways. These include the imposition of severe custodial conditions on an offender which are designed to encourage him or her to refrain from future offending behaviour to avoid a further, and perhaps more severe and/or lengthier, repetition of these unpleasant circumstances.</a:t>
            </a:r>
          </a:p>
          <a:p>
            <a:endParaRPr lang="en-GB" dirty="0"/>
          </a:p>
          <a:p>
            <a:r>
              <a:rPr lang="en-GB" dirty="0"/>
              <a:t>General deterrence has a broader remit, that of influencing the behaviour of those who might be tempted to commit crime. In addition to severe custodial conditions, this approach may entail severe penalties (which in the United Kingdom historically included the death penalty) based on the assumption that it would be illogical for a person to commit an action attached to dire consequences. One contemporary adoption of the logic of this approach (embraced by penal populist responses to crime) is that tougher sentences will reduce the level of crime in society. However, it assumes that the behaviour of all members of the general public can be influenced by similar factors and that it is possible to precisely identify what level of punishment will prevent a criminal act from being committed.</a:t>
            </a:r>
          </a:p>
          <a:p>
            <a:endParaRPr lang="en-GB" dirty="0"/>
          </a:p>
          <a:p>
            <a:r>
              <a:rPr lang="en-GB" dirty="0"/>
              <a:t>REFORM AND REHABILITATION</a:t>
            </a:r>
          </a:p>
          <a:p>
            <a:r>
              <a:rPr lang="en-GB" dirty="0"/>
              <a:t>Punishment may be inflicted on those convicted of a crime with a view to using the period over which the punishment is administered as a means of changing their personal values and habits so that their future behaviour conforms to mainstream social standards. The aim of punishment is thus to take away an offender’s desire to re-offend.</a:t>
            </a:r>
          </a:p>
          <a:p>
            <a:endParaRPr lang="en-GB" dirty="0"/>
          </a:p>
          <a:p>
            <a:r>
              <a:rPr lang="en-GB" dirty="0"/>
              <a:t>Penal reformers in the late eighteenth and early nineteenth centuries viewed prisons as an arena in which bad people could be transformed into good and useful members of society. Contemporary prisons remain charged with bringing about the reform and rehabilitation of inmates, but there are several factors affecting the prison environment that serve to undermine this ideal.</a:t>
            </a:r>
          </a:p>
          <a:p>
            <a:endParaRPr lang="en-GB" dirty="0"/>
          </a:p>
          <a:p>
            <a:r>
              <a:rPr lang="en-GB" dirty="0"/>
              <a:t>Reform and rehabilitation may entail programmes directed at tackling the cause of offending behaviour, which are delivered in prison or in the community (or a combination of both). A difficulty with this approach is the effectiveness of the programmes that are delivered. Programmes of this nature may also embrace coercive approaches that are designed to make it impossible for convicted criminals to repeat their offending behaviour. This goal may be attained by interventions such as aversion therapy or drug treatment.</a:t>
            </a:r>
          </a:p>
          <a:p>
            <a:endParaRPr lang="en-GB" dirty="0"/>
          </a:p>
          <a:p>
            <a:r>
              <a:rPr lang="en-GB" dirty="0"/>
              <a:t>RETRIBUTION</a:t>
            </a:r>
          </a:p>
          <a:p>
            <a:r>
              <a:rPr lang="en-GB" dirty="0"/>
              <a:t>Retributivism insists ‘that punishment is justified solely by the offender’s desert and blameworthiness in committing the offence’ (Lacey, 2003: 176). Expressed simply, criminals are punished because they deserve it. Although retribution is exacted in an impersonal manner by an agent acting on behalf of the state, this approach to punishment may be viewed (especially by those on the receiving end of it) as akin to vengeance, enabling society to ‘get its own back’ on those who commit criminal acts. This perception arises if it is felt that the main rationale for inflicting pain on transgressors is for pain’s sake which assumes priority over a desire to bring about their rehabilitation (Lacey, 2003: 176).</a:t>
            </a:r>
          </a:p>
          <a:p>
            <a:endParaRPr lang="en-GB" dirty="0"/>
          </a:p>
          <a:p>
            <a:r>
              <a:rPr lang="en-GB" dirty="0"/>
              <a:t>Retributivism is an approach that is associated with tough responses to crime which may take the form of capital punishment in countries such as America (where some states retain this sanction). A difficulty with this approach is that the deliberate infliction of violence by the state may legitimise the use of violence by its citizens, and there is also the problem of what has been termed ‘collateral damage’, whereby punitive sanctions of this nature have an adverse effect on the offender’s family (Wright, 2003: 17).</a:t>
            </a:r>
          </a:p>
        </p:txBody>
      </p:sp>
      <p:sp>
        <p:nvSpPr>
          <p:cNvPr id="4" name="Slide Number Placeholder 3"/>
          <p:cNvSpPr>
            <a:spLocks noGrp="1"/>
          </p:cNvSpPr>
          <p:nvPr>
            <p:ph type="sldNum" sz="quarter" idx="5"/>
          </p:nvPr>
        </p:nvSpPr>
        <p:spPr/>
        <p:txBody>
          <a:bodyPr/>
          <a:lstStyle/>
          <a:p>
            <a:fld id="{2AFF62E8-000E-47E6-8E50-69637DF28418}" type="slidenum">
              <a:rPr lang="en-GB" smtClean="0"/>
              <a:t>10</a:t>
            </a:fld>
            <a:endParaRPr lang="en-GB"/>
          </a:p>
        </p:txBody>
      </p:sp>
    </p:spTree>
    <p:extLst>
      <p:ext uri="{BB962C8B-B14F-4D97-AF65-F5344CB8AC3E}">
        <p14:creationId xmlns:p14="http://schemas.microsoft.com/office/powerpoint/2010/main" val="1282533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https://www.youtube.com/watch?v=0hWcX9vZiKc</a:t>
            </a:r>
            <a:r>
              <a:rPr lang="en-US" dirty="0"/>
              <a:t>: BBC || Crime and Punishment - The Story of Capital Punishment (2011)</a:t>
            </a:r>
          </a:p>
          <a:p>
            <a:endParaRPr lang="en-US" dirty="0"/>
          </a:p>
          <a:p>
            <a:r>
              <a:rPr lang="en-US" dirty="0"/>
              <a:t>59 minutes</a:t>
            </a:r>
          </a:p>
        </p:txBody>
      </p:sp>
      <p:sp>
        <p:nvSpPr>
          <p:cNvPr id="4" name="Slide Number Placeholder 3"/>
          <p:cNvSpPr>
            <a:spLocks noGrp="1"/>
          </p:cNvSpPr>
          <p:nvPr>
            <p:ph type="sldNum" sz="quarter" idx="5"/>
          </p:nvPr>
        </p:nvSpPr>
        <p:spPr/>
        <p:txBody>
          <a:bodyPr/>
          <a:lstStyle/>
          <a:p>
            <a:fld id="{6A84E1F5-B3DA-4B3A-B7B3-2977342E6FDD}" type="slidenum">
              <a:rPr lang="en-GB"/>
              <a:t>11</a:t>
            </a:fld>
            <a:endParaRPr lang="en-GB"/>
          </a:p>
        </p:txBody>
      </p:sp>
    </p:spTree>
    <p:extLst>
      <p:ext uri="{BB962C8B-B14F-4D97-AF65-F5344CB8AC3E}">
        <p14:creationId xmlns:p14="http://schemas.microsoft.com/office/powerpoint/2010/main" val="55382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13</a:t>
            </a:fld>
            <a:endParaRPr lang="en-GB"/>
          </a:p>
        </p:txBody>
      </p:sp>
    </p:spTree>
    <p:extLst>
      <p:ext uri="{BB962C8B-B14F-4D97-AF65-F5344CB8AC3E}">
        <p14:creationId xmlns:p14="http://schemas.microsoft.com/office/powerpoint/2010/main" val="2972816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14</a:t>
            </a:fld>
            <a:endParaRPr lang="en-GB"/>
          </a:p>
        </p:txBody>
      </p:sp>
    </p:spTree>
    <p:extLst>
      <p:ext uri="{BB962C8B-B14F-4D97-AF65-F5344CB8AC3E}">
        <p14:creationId xmlns:p14="http://schemas.microsoft.com/office/powerpoint/2010/main" val="268571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15</a:t>
            </a:fld>
            <a:endParaRPr lang="en-GB"/>
          </a:p>
        </p:txBody>
      </p:sp>
    </p:spTree>
    <p:extLst>
      <p:ext uri="{BB962C8B-B14F-4D97-AF65-F5344CB8AC3E}">
        <p14:creationId xmlns:p14="http://schemas.microsoft.com/office/powerpoint/2010/main" val="1464747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16</a:t>
            </a:fld>
            <a:endParaRPr lang="en-GB"/>
          </a:p>
        </p:txBody>
      </p:sp>
    </p:spTree>
    <p:extLst>
      <p:ext uri="{BB962C8B-B14F-4D97-AF65-F5344CB8AC3E}">
        <p14:creationId xmlns:p14="http://schemas.microsoft.com/office/powerpoint/2010/main" val="2233164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17</a:t>
            </a:fld>
            <a:endParaRPr lang="en-GB"/>
          </a:p>
        </p:txBody>
      </p:sp>
    </p:spTree>
    <p:extLst>
      <p:ext uri="{BB962C8B-B14F-4D97-AF65-F5344CB8AC3E}">
        <p14:creationId xmlns:p14="http://schemas.microsoft.com/office/powerpoint/2010/main" val="1345150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FF62E8-000E-47E6-8E50-69637DF28418}" type="slidenum">
              <a:rPr lang="en-GB" smtClean="0"/>
              <a:t>18</a:t>
            </a:fld>
            <a:endParaRPr lang="en-GB"/>
          </a:p>
        </p:txBody>
      </p:sp>
    </p:spTree>
    <p:extLst>
      <p:ext uri="{BB962C8B-B14F-4D97-AF65-F5344CB8AC3E}">
        <p14:creationId xmlns:p14="http://schemas.microsoft.com/office/powerpoint/2010/main" val="692636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Community or custody? A tough question - BBC News</a:t>
            </a:r>
            <a:endParaRPr lang="en-GB" dirty="0"/>
          </a:p>
        </p:txBody>
      </p:sp>
      <p:sp>
        <p:nvSpPr>
          <p:cNvPr id="4" name="Slide Number Placeholder 3"/>
          <p:cNvSpPr>
            <a:spLocks noGrp="1"/>
          </p:cNvSpPr>
          <p:nvPr>
            <p:ph type="sldNum" sz="quarter" idx="5"/>
          </p:nvPr>
        </p:nvSpPr>
        <p:spPr/>
        <p:txBody>
          <a:bodyPr/>
          <a:lstStyle/>
          <a:p>
            <a:fld id="{046C86D2-C15A-45A2-943A-6BAA2A150D73}" type="slidenum">
              <a:rPr lang="en-GB" smtClean="0"/>
              <a:t>19</a:t>
            </a:fld>
            <a:endParaRPr lang="en-GB"/>
          </a:p>
        </p:txBody>
      </p:sp>
    </p:spTree>
    <p:extLst>
      <p:ext uri="{BB962C8B-B14F-4D97-AF65-F5344CB8AC3E}">
        <p14:creationId xmlns:p14="http://schemas.microsoft.com/office/powerpoint/2010/main" val="423638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9/20/2023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20811500"/>
      </p:ext>
    </p:extLst>
  </p:cSld>
  <p:clrMapOvr>
    <a:masterClrMapping/>
  </p:clrMapOvr>
  <p:transition spd="slow" advTm="81930">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892719479"/>
      </p:ext>
    </p:extLst>
  </p:cSld>
  <p:clrMapOvr>
    <a:masterClrMapping/>
  </p:clrMapOvr>
  <p:transition spd="slow" advTm="81930">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657241981"/>
      </p:ext>
    </p:extLst>
  </p:cSld>
  <p:clrMapOvr>
    <a:masterClrMapping/>
  </p:clrMapOvr>
  <p:transition spd="slow" advTm="81930">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656936"/>
      </p:ext>
    </p:extLst>
  </p:cSld>
  <p:clrMapOvr>
    <a:masterClrMapping/>
  </p:clrMapOvr>
  <p:transition spd="slow" advTm="81930">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4124963"/>
      </p:ext>
    </p:extLst>
  </p:cSld>
  <p:clrMapOvr>
    <a:masterClrMapping/>
  </p:clrMapOvr>
  <p:transition spd="slow" advTm="81930">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9371695"/>
      </p:ext>
    </p:extLst>
  </p:cSld>
  <p:clrMapOvr>
    <a:masterClrMapping/>
  </p:clrMapOvr>
  <p:transition spd="slow" advTm="81930">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8576350"/>
      </p:ext>
    </p:extLst>
  </p:cSld>
  <p:clrMapOvr>
    <a:masterClrMapping/>
  </p:clrMapOvr>
  <p:transition spd="slow" advTm="81930">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4607552"/>
      </p:ext>
    </p:extLst>
  </p:cSld>
  <p:clrMapOvr>
    <a:masterClrMapping/>
  </p:clrMapOvr>
  <p:transition spd="slow" advTm="81930">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197875"/>
      </p:ext>
    </p:extLst>
  </p:cSld>
  <p:clrMapOvr>
    <a:masterClrMapping/>
  </p:clrMapOvr>
  <p:transition spd="slow" advTm="81930">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270580"/>
      </p:ext>
    </p:extLst>
  </p:cSld>
  <p:clrMapOvr>
    <a:masterClrMapping/>
  </p:clrMapOvr>
  <p:transition spd="slow" advTm="81930">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9/20/2023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1144041"/>
      </p:ext>
    </p:extLst>
  </p:cSld>
  <p:clrMapOvr>
    <a:masterClrMapping/>
  </p:clrMapOvr>
  <p:transition spd="slow" advTm="81930">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9/20/2023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67022805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ransition spd="slow" advTm="81930">
    <p:wipe/>
  </p:transition>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uowtsd-my.sharepoint.com/personal/laura_knight_uwtsd_ac_uk/Documents/UWTSD%202324/UCJP/Scheme%20of%20work%20final.docx"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oodle.uwtsd.ac.uk/course/view.php?id=10923"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helf-uwtsd.alma.exlibrisgroup.com/leganto/readinglist/lists/6227961180002421?institute=44WHELF_UWTSD&amp;auth=SAML"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dFPLNpzMCEw?feature=oembed" TargetMode="External"/><Relationship Id="rId5" Type="http://schemas.openxmlformats.org/officeDocument/2006/relationships/image" Target="../media/image12.jpeg"/><Relationship Id="rId4" Type="http://schemas.openxmlformats.org/officeDocument/2006/relationships/hyperlink" Target="https://www.youtube.com/watch?v=0hWcX9vZiKc"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hyperlink" Target="https://pearl.plymouth.ac.uk/handle/10026.1/8940" TargetMode="External"/><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ebarchive.nationalarchives.gov.uk/ukgwa/+/http:/www.homeoffice.gov.uk/documents/halliday-report-sppu/" TargetMode="External"/><Relationship Id="rId5" Type="http://schemas.openxmlformats.org/officeDocument/2006/relationships/image" Target="../media/image14.sv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03/44/content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politics/2011/apr/16/ken-clarke-prison-waste-mone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2014/11/contents/enacte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18187/a-smarter-approach-to-sentencing.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bbc.co.uk/news/uk-1488672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25E8F-9868-6DCC-0042-423713DD895F}"/>
              </a:ext>
            </a:extLst>
          </p:cNvPr>
          <p:cNvSpPr>
            <a:spLocks noGrp="1"/>
          </p:cNvSpPr>
          <p:nvPr>
            <p:ph type="ctrTitle"/>
          </p:nvPr>
        </p:nvSpPr>
        <p:spPr>
          <a:xfrm>
            <a:off x="797106" y="1625608"/>
            <a:ext cx="3882844" cy="2722164"/>
          </a:xfrm>
        </p:spPr>
        <p:txBody>
          <a:bodyPr>
            <a:normAutofit/>
          </a:bodyPr>
          <a:lstStyle/>
          <a:p>
            <a:pPr>
              <a:lnSpc>
                <a:spcPct val="90000"/>
              </a:lnSpc>
            </a:pPr>
            <a:r>
              <a:rPr lang="en-GB" sz="4700" dirty="0"/>
              <a:t>Understanding crime, justice and punishment </a:t>
            </a:r>
          </a:p>
        </p:txBody>
      </p:sp>
      <p:sp>
        <p:nvSpPr>
          <p:cNvPr id="3" name="Subtitle 2">
            <a:extLst>
              <a:ext uri="{FF2B5EF4-FFF2-40B4-BE49-F238E27FC236}">
                <a16:creationId xmlns:a16="http://schemas.microsoft.com/office/drawing/2014/main" id="{B6D7B155-E4C9-8C7A-29DD-FAF6072B1170}"/>
              </a:ext>
            </a:extLst>
          </p:cNvPr>
          <p:cNvSpPr>
            <a:spLocks noGrp="1"/>
          </p:cNvSpPr>
          <p:nvPr>
            <p:ph type="subTitle" idx="1"/>
          </p:nvPr>
        </p:nvSpPr>
        <p:spPr>
          <a:xfrm>
            <a:off x="797106" y="4466845"/>
            <a:ext cx="3882844" cy="882904"/>
          </a:xfrm>
        </p:spPr>
        <p:txBody>
          <a:bodyPr>
            <a:normAutofit/>
          </a:bodyPr>
          <a:lstStyle/>
          <a:p>
            <a:r>
              <a:rPr lang="en-GB" dirty="0"/>
              <a:t>BMLW5013</a:t>
            </a:r>
          </a:p>
        </p:txBody>
      </p:sp>
      <p:pic>
        <p:nvPicPr>
          <p:cNvPr id="4" name="Picture 3" descr="A vintage weighing scales">
            <a:extLst>
              <a:ext uri="{FF2B5EF4-FFF2-40B4-BE49-F238E27FC236}">
                <a16:creationId xmlns:a16="http://schemas.microsoft.com/office/drawing/2014/main" id="{D5942C19-B48E-1BB9-C1C2-DF0587E262C2}"/>
              </a:ext>
            </a:extLst>
          </p:cNvPr>
          <p:cNvPicPr>
            <a:picLocks noChangeAspect="1"/>
          </p:cNvPicPr>
          <p:nvPr/>
        </p:nvPicPr>
        <p:blipFill rotWithShape="1">
          <a:blip r:embed="rId2"/>
          <a:srcRect t="4838" r="-2" b="29544"/>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4029224B-C0FC-EC47-B248-0D4271BC7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575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9813402"/>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291BE0-7A7E-D04F-974F-9F4577FB2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BD33FF1F-6094-0B4A-A3E4-6B0D9283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8A6D9C-C7A5-414B-8CB7-E31470D7D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1CFF4-A089-4FA7-9418-A072FBCB4804}"/>
              </a:ext>
            </a:extLst>
          </p:cNvPr>
          <p:cNvSpPr>
            <a:spLocks noGrp="1"/>
          </p:cNvSpPr>
          <p:nvPr>
            <p:ph type="title"/>
          </p:nvPr>
        </p:nvSpPr>
        <p:spPr>
          <a:xfrm>
            <a:off x="565149" y="1204720"/>
            <a:ext cx="3198777" cy="4024885"/>
          </a:xfrm>
        </p:spPr>
        <p:txBody>
          <a:bodyPr vert="horz" lIns="91440" tIns="45720" rIns="91440" bIns="45720" rtlCol="0" anchor="t">
            <a:normAutofit/>
          </a:bodyPr>
          <a:lstStyle/>
          <a:p>
            <a:r>
              <a:rPr lang="en-US" kern="1200">
                <a:solidFill>
                  <a:schemeClr val="tx1"/>
                </a:solidFill>
                <a:latin typeface="+mj-lt"/>
                <a:ea typeface="+mj-ea"/>
                <a:cs typeface="+mj-cs"/>
              </a:rPr>
              <a:t>What will we be looking at?</a:t>
            </a:r>
          </a:p>
        </p:txBody>
      </p:sp>
      <p:sp>
        <p:nvSpPr>
          <p:cNvPr id="17" name="Rectangle 16">
            <a:extLst>
              <a:ext uri="{FF2B5EF4-FFF2-40B4-BE49-F238E27FC236}">
                <a16:creationId xmlns:a16="http://schemas.microsoft.com/office/drawing/2014/main" id="{FB1CD9BE-93F1-ED44-946B-8354D74B0B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Rectangle 18">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ross 20">
            <a:extLst>
              <a:ext uri="{FF2B5EF4-FFF2-40B4-BE49-F238E27FC236}">
                <a16:creationId xmlns:a16="http://schemas.microsoft.com/office/drawing/2014/main" id="{D269DB01-9C3C-7841-B8E8-6FDFEF70C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52597E13-252C-1BAA-31A0-C1A76868AAEE}"/>
              </a:ext>
            </a:extLst>
          </p:cNvPr>
          <p:cNvGraphicFramePr/>
          <p:nvPr>
            <p:extLst>
              <p:ext uri="{D42A27DB-BD31-4B8C-83A1-F6EECF244321}">
                <p14:modId xmlns:p14="http://schemas.microsoft.com/office/powerpoint/2010/main" val="2216778820"/>
              </p:ext>
            </p:extLst>
          </p:nvPr>
        </p:nvGraphicFramePr>
        <p:xfrm>
          <a:off x="4489428" y="1508251"/>
          <a:ext cx="6523301" cy="4024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hlinkClick r:id="rId8"/>
            <a:extLst>
              <a:ext uri="{FF2B5EF4-FFF2-40B4-BE49-F238E27FC236}">
                <a16:creationId xmlns:a16="http://schemas.microsoft.com/office/drawing/2014/main" id="{A9C66D46-3057-8F62-D2CC-9254B4269842}"/>
              </a:ext>
            </a:extLst>
          </p:cNvPr>
          <p:cNvPicPr>
            <a:picLocks noChangeAspect="1"/>
          </p:cNvPicPr>
          <p:nvPr/>
        </p:nvPicPr>
        <p:blipFill>
          <a:blip r:embed="rId9"/>
          <a:stretch>
            <a:fillRect/>
          </a:stretch>
        </p:blipFill>
        <p:spPr>
          <a:xfrm>
            <a:off x="1367419" y="3795625"/>
            <a:ext cx="1731414" cy="1737511"/>
          </a:xfrm>
          <a:prstGeom prst="rect">
            <a:avLst/>
          </a:prstGeom>
        </p:spPr>
      </p:pic>
    </p:spTree>
    <p:extLst>
      <p:ext uri="{BB962C8B-B14F-4D97-AF65-F5344CB8AC3E}">
        <p14:creationId xmlns:p14="http://schemas.microsoft.com/office/powerpoint/2010/main" val="2535824702"/>
      </p:ext>
    </p:extLst>
  </p:cSld>
  <p:clrMapOvr>
    <a:masterClrMapping/>
  </p:clrMapOvr>
  <p:transition spd="slow" advTm="81930">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DDCA-662D-4D81-A530-4A28A104ABD4}"/>
              </a:ext>
            </a:extLst>
          </p:cNvPr>
          <p:cNvSpPr>
            <a:spLocks noGrp="1"/>
          </p:cNvSpPr>
          <p:nvPr>
            <p:ph type="title"/>
          </p:nvPr>
        </p:nvSpPr>
        <p:spPr>
          <a:xfrm>
            <a:off x="2057401" y="940580"/>
            <a:ext cx="9982199" cy="1233488"/>
          </a:xfrm>
        </p:spPr>
        <p:txBody>
          <a:bodyPr/>
          <a:lstStyle/>
          <a:p>
            <a:r>
              <a:rPr lang="en-GB" dirty="0"/>
              <a:t>ASSESSMENTS: </a:t>
            </a:r>
          </a:p>
        </p:txBody>
      </p:sp>
      <p:graphicFrame>
        <p:nvGraphicFramePr>
          <p:cNvPr id="3" name="Table 3">
            <a:extLst>
              <a:ext uri="{FF2B5EF4-FFF2-40B4-BE49-F238E27FC236}">
                <a16:creationId xmlns:a16="http://schemas.microsoft.com/office/drawing/2014/main" id="{1F9F2DF3-78B3-4776-9E7C-2FE2C2F7D337}"/>
              </a:ext>
            </a:extLst>
          </p:cNvPr>
          <p:cNvGraphicFramePr>
            <a:graphicFrameLocks noGrp="1"/>
          </p:cNvGraphicFramePr>
          <p:nvPr>
            <p:extLst>
              <p:ext uri="{D42A27DB-BD31-4B8C-83A1-F6EECF244321}">
                <p14:modId xmlns:p14="http://schemas.microsoft.com/office/powerpoint/2010/main" val="2280566100"/>
              </p:ext>
            </p:extLst>
          </p:nvPr>
        </p:nvGraphicFramePr>
        <p:xfrm>
          <a:off x="868991" y="2426068"/>
          <a:ext cx="9067596" cy="3955461"/>
        </p:xfrm>
        <a:graphic>
          <a:graphicData uri="http://schemas.openxmlformats.org/drawingml/2006/table">
            <a:tbl>
              <a:tblPr firstRow="1" bandRow="1">
                <a:tableStyleId>{5C22544A-7EE6-4342-B048-85BDC9FD1C3A}</a:tableStyleId>
              </a:tblPr>
              <a:tblGrid>
                <a:gridCol w="4533798">
                  <a:extLst>
                    <a:ext uri="{9D8B030D-6E8A-4147-A177-3AD203B41FA5}">
                      <a16:colId xmlns:a16="http://schemas.microsoft.com/office/drawing/2014/main" val="3921862447"/>
                    </a:ext>
                  </a:extLst>
                </a:gridCol>
                <a:gridCol w="4533798">
                  <a:extLst>
                    <a:ext uri="{9D8B030D-6E8A-4147-A177-3AD203B41FA5}">
                      <a16:colId xmlns:a16="http://schemas.microsoft.com/office/drawing/2014/main" val="2937771125"/>
                    </a:ext>
                  </a:extLst>
                </a:gridCol>
              </a:tblGrid>
              <a:tr h="816021">
                <a:tc>
                  <a:txBody>
                    <a:bodyPr/>
                    <a:lstStyle/>
                    <a:p>
                      <a:r>
                        <a:rPr lang="en-GB" sz="2000" dirty="0"/>
                        <a:t>ASSIGNMENT 1: 50%</a:t>
                      </a:r>
                    </a:p>
                  </a:txBody>
                  <a:tcPr/>
                </a:tc>
                <a:tc>
                  <a:txBody>
                    <a:bodyPr/>
                    <a:lstStyle/>
                    <a:p>
                      <a:r>
                        <a:rPr lang="en-GB" sz="2000" dirty="0"/>
                        <a:t>ASSIGNMENT 2: 50%</a:t>
                      </a:r>
                    </a:p>
                  </a:txBody>
                  <a:tcPr/>
                </a:tc>
                <a:extLst>
                  <a:ext uri="{0D108BD9-81ED-4DB2-BD59-A6C34878D82A}">
                    <a16:rowId xmlns:a16="http://schemas.microsoft.com/office/drawing/2014/main" val="3988207784"/>
                  </a:ext>
                </a:extLst>
              </a:tr>
              <a:tr h="2496071">
                <a:tc>
                  <a:txBody>
                    <a:bodyPr/>
                    <a:lstStyle/>
                    <a:p>
                      <a:r>
                        <a:rPr lang="en-GB" sz="2000" dirty="0"/>
                        <a:t>Group presentation and supporting paper</a:t>
                      </a:r>
                    </a:p>
                    <a:p>
                      <a:endParaRPr lang="en-GB" sz="2000" dirty="0"/>
                    </a:p>
                    <a:p>
                      <a:r>
                        <a:rPr lang="en-GB" sz="2000" kern="1200" dirty="0">
                          <a:solidFill>
                            <a:schemeClr val="dk1"/>
                          </a:solidFill>
                          <a:effectLst/>
                          <a:latin typeface="+mn-lt"/>
                          <a:ea typeface="+mn-ea"/>
                          <a:cs typeface="+mn-cs"/>
                        </a:rPr>
                        <a:t>Each group member is required to present for </a:t>
                      </a:r>
                      <a:r>
                        <a:rPr lang="en-GB" sz="2000" b="1" kern="1200" dirty="0">
                          <a:solidFill>
                            <a:schemeClr val="dk1"/>
                          </a:solidFill>
                          <a:effectLst/>
                          <a:latin typeface="+mn-lt"/>
                          <a:ea typeface="+mn-ea"/>
                          <a:cs typeface="+mn-cs"/>
                        </a:rPr>
                        <a:t>5 minutes</a:t>
                      </a:r>
                      <a:r>
                        <a:rPr lang="en-GB" sz="2000" kern="1200" dirty="0">
                          <a:solidFill>
                            <a:schemeClr val="dk1"/>
                          </a:solidFill>
                          <a:effectLst/>
                          <a:latin typeface="+mn-lt"/>
                          <a:ea typeface="+mn-ea"/>
                          <a:cs typeface="+mn-cs"/>
                        </a:rPr>
                        <a:t> and each group member will also need to submit an </a:t>
                      </a:r>
                      <a:r>
                        <a:rPr lang="en-GB" sz="2000" b="1" kern="1200" dirty="0">
                          <a:solidFill>
                            <a:schemeClr val="dk1"/>
                          </a:solidFill>
                          <a:effectLst/>
                          <a:latin typeface="+mn-lt"/>
                          <a:ea typeface="+mn-ea"/>
                          <a:cs typeface="+mn-cs"/>
                        </a:rPr>
                        <a:t>individual supportive paper</a:t>
                      </a:r>
                      <a:r>
                        <a:rPr lang="en-GB" sz="2000" kern="1200" dirty="0">
                          <a:solidFill>
                            <a:schemeClr val="dk1"/>
                          </a:solidFill>
                          <a:effectLst/>
                          <a:latin typeface="+mn-lt"/>
                          <a:ea typeface="+mn-ea"/>
                          <a:cs typeface="+mn-cs"/>
                        </a:rPr>
                        <a:t> (1000 words), reflecting the content they personally discuss during the presentation. </a:t>
                      </a:r>
                      <a:endParaRPr lang="en-GB" sz="2000" dirty="0"/>
                    </a:p>
                  </a:txBody>
                  <a:tcPr/>
                </a:tc>
                <a:tc>
                  <a:txBody>
                    <a:bodyPr/>
                    <a:lstStyle/>
                    <a:p>
                      <a:r>
                        <a:rPr lang="en-GB" sz="2000" dirty="0"/>
                        <a:t> 2,000 word essay</a:t>
                      </a:r>
                    </a:p>
                    <a:p>
                      <a:endParaRPr lang="en-GB" sz="2000" dirty="0"/>
                    </a:p>
                    <a:p>
                      <a:r>
                        <a:rPr lang="en-GB" sz="2000" dirty="0"/>
                        <a:t>Due Friday 12</a:t>
                      </a:r>
                      <a:r>
                        <a:rPr lang="en-GB" sz="2000" baseline="30000" dirty="0"/>
                        <a:t>th</a:t>
                      </a:r>
                      <a:r>
                        <a:rPr lang="en-GB" sz="2000" dirty="0"/>
                        <a:t> January 2024 23:59</a:t>
                      </a:r>
                    </a:p>
                  </a:txBody>
                  <a:tcPr/>
                </a:tc>
                <a:extLst>
                  <a:ext uri="{0D108BD9-81ED-4DB2-BD59-A6C34878D82A}">
                    <a16:rowId xmlns:a16="http://schemas.microsoft.com/office/drawing/2014/main" val="788731918"/>
                  </a:ext>
                </a:extLst>
              </a:tr>
            </a:tbl>
          </a:graphicData>
        </a:graphic>
      </p:graphicFrame>
      <p:pic>
        <p:nvPicPr>
          <p:cNvPr id="5" name="Picture 4">
            <a:hlinkClick r:id="rId2"/>
            <a:extLst>
              <a:ext uri="{FF2B5EF4-FFF2-40B4-BE49-F238E27FC236}">
                <a16:creationId xmlns:a16="http://schemas.microsoft.com/office/drawing/2014/main" id="{D777C341-2AB4-5014-7CCA-348FEF2016B5}"/>
              </a:ext>
            </a:extLst>
          </p:cNvPr>
          <p:cNvPicPr>
            <a:picLocks noChangeAspect="1"/>
          </p:cNvPicPr>
          <p:nvPr/>
        </p:nvPicPr>
        <p:blipFill>
          <a:blip r:embed="rId3"/>
          <a:stretch>
            <a:fillRect/>
          </a:stretch>
        </p:blipFill>
        <p:spPr>
          <a:xfrm>
            <a:off x="6848435" y="1119840"/>
            <a:ext cx="914479" cy="914479"/>
          </a:xfrm>
          <a:prstGeom prst="rect">
            <a:avLst/>
          </a:prstGeom>
        </p:spPr>
      </p:pic>
      <p:sp>
        <p:nvSpPr>
          <p:cNvPr id="7" name="TextBox 6">
            <a:extLst>
              <a:ext uri="{FF2B5EF4-FFF2-40B4-BE49-F238E27FC236}">
                <a16:creationId xmlns:a16="http://schemas.microsoft.com/office/drawing/2014/main" id="{19003E2E-6D3F-A23F-9A9F-4CBB9048AD08}"/>
              </a:ext>
            </a:extLst>
          </p:cNvPr>
          <p:cNvSpPr txBox="1"/>
          <p:nvPr/>
        </p:nvSpPr>
        <p:spPr>
          <a:xfrm>
            <a:off x="7672839" y="1550196"/>
            <a:ext cx="3606085" cy="369332"/>
          </a:xfrm>
          <a:prstGeom prst="rect">
            <a:avLst/>
          </a:prstGeom>
          <a:noFill/>
        </p:spPr>
        <p:txBody>
          <a:bodyPr wrap="square">
            <a:spAutoFit/>
          </a:bodyPr>
          <a:lstStyle/>
          <a:p>
            <a:pPr algn="ctr"/>
            <a:r>
              <a:rPr lang="en-GB" b="1" dirty="0"/>
              <a:t>Let’s look at the brief </a:t>
            </a:r>
          </a:p>
        </p:txBody>
      </p:sp>
    </p:spTree>
    <p:extLst>
      <p:ext uri="{BB962C8B-B14F-4D97-AF65-F5344CB8AC3E}">
        <p14:creationId xmlns:p14="http://schemas.microsoft.com/office/powerpoint/2010/main" val="15427895"/>
      </p:ext>
    </p:extLst>
  </p:cSld>
  <p:clrMapOvr>
    <a:masterClrMapping/>
  </p:clrMapOvr>
  <p:transition spd="slow" advTm="81930">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390A-F706-4D6E-8D9C-8C6586589FE2}"/>
              </a:ext>
            </a:extLst>
          </p:cNvPr>
          <p:cNvSpPr>
            <a:spLocks noGrp="1"/>
          </p:cNvSpPr>
          <p:nvPr>
            <p:ph type="title"/>
          </p:nvPr>
        </p:nvSpPr>
        <p:spPr>
          <a:xfrm>
            <a:off x="1430383" y="541735"/>
            <a:ext cx="8039137" cy="1313191"/>
          </a:xfrm>
        </p:spPr>
        <p:txBody>
          <a:bodyPr/>
          <a:lstStyle/>
          <a:p>
            <a:r>
              <a:rPr lang="en-GB" dirty="0"/>
              <a:t>Suggested reading</a:t>
            </a:r>
          </a:p>
        </p:txBody>
      </p:sp>
      <p:pic>
        <p:nvPicPr>
          <p:cNvPr id="4" name="Picture 3">
            <a:hlinkClick r:id="rId3"/>
            <a:extLst>
              <a:ext uri="{FF2B5EF4-FFF2-40B4-BE49-F238E27FC236}">
                <a16:creationId xmlns:a16="http://schemas.microsoft.com/office/drawing/2014/main" id="{DC568EE5-810F-57F5-EA10-36434B6511B5}"/>
              </a:ext>
            </a:extLst>
          </p:cNvPr>
          <p:cNvPicPr>
            <a:picLocks noChangeAspect="1"/>
          </p:cNvPicPr>
          <p:nvPr/>
        </p:nvPicPr>
        <p:blipFill>
          <a:blip r:embed="rId4"/>
          <a:stretch>
            <a:fillRect/>
          </a:stretch>
        </p:blipFill>
        <p:spPr>
          <a:xfrm>
            <a:off x="9763288" y="1198330"/>
            <a:ext cx="1686168" cy="1686168"/>
          </a:xfrm>
          <a:prstGeom prst="rect">
            <a:avLst/>
          </a:prstGeom>
        </p:spPr>
      </p:pic>
      <p:pic>
        <p:nvPicPr>
          <p:cNvPr id="6" name="Picture 5">
            <a:extLst>
              <a:ext uri="{FF2B5EF4-FFF2-40B4-BE49-F238E27FC236}">
                <a16:creationId xmlns:a16="http://schemas.microsoft.com/office/drawing/2014/main" id="{ED3F2CE3-598F-6850-966B-006F782A40BA}"/>
              </a:ext>
            </a:extLst>
          </p:cNvPr>
          <p:cNvPicPr>
            <a:picLocks noChangeAspect="1"/>
          </p:cNvPicPr>
          <p:nvPr/>
        </p:nvPicPr>
        <p:blipFill>
          <a:blip r:embed="rId5"/>
          <a:stretch>
            <a:fillRect/>
          </a:stretch>
        </p:blipFill>
        <p:spPr>
          <a:xfrm>
            <a:off x="1430383" y="1546030"/>
            <a:ext cx="6877446" cy="4669943"/>
          </a:xfrm>
          <a:prstGeom prst="rect">
            <a:avLst/>
          </a:prstGeom>
        </p:spPr>
      </p:pic>
    </p:spTree>
    <p:extLst>
      <p:ext uri="{BB962C8B-B14F-4D97-AF65-F5344CB8AC3E}">
        <p14:creationId xmlns:p14="http://schemas.microsoft.com/office/powerpoint/2010/main" val="2868537975"/>
      </p:ext>
    </p:extLst>
  </p:cSld>
  <p:clrMapOvr>
    <a:masterClrMapping/>
  </p:clrMapOvr>
  <p:transition spd="slow" advTm="81930">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0903-74B1-497F-B6DE-7F6C2676E6AE}"/>
              </a:ext>
            </a:extLst>
          </p:cNvPr>
          <p:cNvSpPr>
            <a:spLocks noGrp="1"/>
          </p:cNvSpPr>
          <p:nvPr>
            <p:ph type="title"/>
          </p:nvPr>
        </p:nvSpPr>
        <p:spPr>
          <a:xfrm>
            <a:off x="825260" y="-577970"/>
            <a:ext cx="5268036" cy="2140145"/>
          </a:xfrm>
        </p:spPr>
        <p:txBody>
          <a:bodyPr vert="horz" lIns="0" tIns="0" rIns="0" bIns="0" rtlCol="0" anchor="b">
            <a:normAutofit/>
          </a:bodyPr>
          <a:lstStyle/>
          <a:p>
            <a:r>
              <a:rPr lang="en-US" sz="3600"/>
              <a:t>WHAT IS CRIMINOLOGY?</a:t>
            </a:r>
          </a:p>
        </p:txBody>
      </p:sp>
      <p:sp>
        <p:nvSpPr>
          <p:cNvPr id="3" name="TextBox 2">
            <a:extLst>
              <a:ext uri="{FF2B5EF4-FFF2-40B4-BE49-F238E27FC236}">
                <a16:creationId xmlns:a16="http://schemas.microsoft.com/office/drawing/2014/main" id="{7E81EEB4-FEB7-42A8-9801-A82989EA232B}"/>
              </a:ext>
            </a:extLst>
          </p:cNvPr>
          <p:cNvSpPr txBox="1"/>
          <p:nvPr/>
        </p:nvSpPr>
        <p:spPr>
          <a:xfrm>
            <a:off x="480203" y="2091262"/>
            <a:ext cx="6159433" cy="3530791"/>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lnSpcReduction="10000"/>
          </a:bodyPr>
          <a:lstStyle/>
          <a:p>
            <a:pPr indent="-228600">
              <a:lnSpc>
                <a:spcPct val="120000"/>
              </a:lnSpc>
              <a:spcAft>
                <a:spcPts val="600"/>
              </a:spcAft>
              <a:buFont typeface="Arial" panose="020B0604020202020204" pitchFamily="34" charset="0"/>
              <a:buChar char="•"/>
            </a:pPr>
            <a:r>
              <a:rPr lang="en-US" sz="2400" dirty="0"/>
              <a:t> Studies crime from a social perspective</a:t>
            </a:r>
          </a:p>
          <a:p>
            <a:pPr indent="-228600">
              <a:lnSpc>
                <a:spcPct val="120000"/>
              </a:lnSpc>
              <a:spcAft>
                <a:spcPts val="600"/>
              </a:spcAft>
              <a:buFont typeface="Arial" panose="020B0604020202020204" pitchFamily="34" charset="0"/>
              <a:buChar char="•"/>
            </a:pPr>
            <a:r>
              <a:rPr lang="en-US" sz="2400" dirty="0"/>
              <a:t> Looks at the effect crime has on victims, perpetrators and society as a whole</a:t>
            </a:r>
          </a:p>
          <a:p>
            <a:pPr indent="-228600">
              <a:lnSpc>
                <a:spcPct val="120000"/>
              </a:lnSpc>
              <a:spcAft>
                <a:spcPts val="600"/>
              </a:spcAft>
              <a:buFont typeface="Arial" panose="020B0604020202020204" pitchFamily="34" charset="0"/>
              <a:buChar char="•"/>
            </a:pPr>
            <a:r>
              <a:rPr lang="en-US" sz="2400" dirty="0"/>
              <a:t> Understanding, treating and preventing crime</a:t>
            </a:r>
          </a:p>
          <a:p>
            <a:pPr indent="-228600">
              <a:lnSpc>
                <a:spcPct val="120000"/>
              </a:lnSpc>
              <a:spcAft>
                <a:spcPts val="600"/>
              </a:spcAft>
              <a:buFont typeface="Arial" panose="020B0604020202020204" pitchFamily="34" charset="0"/>
              <a:buChar char="•"/>
            </a:pPr>
            <a:r>
              <a:rPr lang="en-US" sz="2400" dirty="0"/>
              <a:t> By looking at effective treatments for crime, criminology is Important to help develop crime reduction strategies and initiative</a:t>
            </a:r>
            <a:r>
              <a:rPr lang="en-US" sz="1600" dirty="0"/>
              <a:t>s</a:t>
            </a:r>
          </a:p>
        </p:txBody>
      </p:sp>
      <p:pic>
        <p:nvPicPr>
          <p:cNvPr id="4" name="Picture 4" descr="A screenshot of a cell phone&#10;&#10;Description automatically generated">
            <a:extLst>
              <a:ext uri="{FF2B5EF4-FFF2-40B4-BE49-F238E27FC236}">
                <a16:creationId xmlns:a16="http://schemas.microsoft.com/office/drawing/2014/main" id="{E2395DE3-D01F-48F9-BE75-68CA87375997}"/>
              </a:ext>
            </a:extLst>
          </p:cNvPr>
          <p:cNvPicPr>
            <a:picLocks noChangeAspect="1"/>
          </p:cNvPicPr>
          <p:nvPr/>
        </p:nvPicPr>
        <p:blipFill rotWithShape="1">
          <a:blip r:embed="rId3"/>
          <a:srcRect l="13852" r="29899"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183780283"/>
      </p:ext>
    </p:extLst>
  </p:cSld>
  <p:clrMapOvr>
    <a:masterClrMapping/>
  </p:clrMapOvr>
  <p:transition spd="slow" advTm="81930">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B8191-CB38-4549-AC4A-6D213D8D6ECC}"/>
              </a:ext>
            </a:extLst>
          </p:cNvPr>
          <p:cNvSpPr>
            <a:spLocks noGrp="1"/>
          </p:cNvSpPr>
          <p:nvPr>
            <p:ph type="title"/>
          </p:nvPr>
        </p:nvSpPr>
        <p:spPr>
          <a:xfrm>
            <a:off x="1089705" y="306228"/>
            <a:ext cx="3609983" cy="1446550"/>
          </a:xfrm>
        </p:spPr>
        <p:txBody>
          <a:bodyPr>
            <a:normAutofit/>
          </a:bodyPr>
          <a:lstStyle/>
          <a:p>
            <a:r>
              <a:rPr lang="en-GB" dirty="0"/>
              <a:t>WHAT IS CRIME?</a:t>
            </a:r>
          </a:p>
        </p:txBody>
      </p:sp>
      <p:sp>
        <p:nvSpPr>
          <p:cNvPr id="3" name="Content Placeholder 2">
            <a:extLst>
              <a:ext uri="{FF2B5EF4-FFF2-40B4-BE49-F238E27FC236}">
                <a16:creationId xmlns:a16="http://schemas.microsoft.com/office/drawing/2014/main" id="{AFA20A6A-0553-4974-9D1D-BA57495AE824}"/>
              </a:ext>
            </a:extLst>
          </p:cNvPr>
          <p:cNvSpPr>
            <a:spLocks noGrp="1"/>
          </p:cNvSpPr>
          <p:nvPr>
            <p:ph idx="1"/>
          </p:nvPr>
        </p:nvSpPr>
        <p:spPr>
          <a:xfrm>
            <a:off x="449400" y="2059006"/>
            <a:ext cx="3725733" cy="3821218"/>
          </a:xfrm>
        </p:spPr>
        <p:txBody>
          <a:bodyPr vert="horz" lIns="0" tIns="0" rIns="0" bIns="0" rtlCol="0">
            <a:normAutofit/>
          </a:bodyPr>
          <a:lstStyle/>
          <a:p>
            <a:pPr>
              <a:lnSpc>
                <a:spcPct val="90000"/>
              </a:lnSpc>
            </a:pPr>
            <a:r>
              <a:rPr lang="en-GB" sz="1800" dirty="0">
                <a:ea typeface="+mn-lt"/>
                <a:cs typeface="+mn-lt"/>
              </a:rPr>
              <a:t>A set of rules that if broken lead to criminal sanctions?</a:t>
            </a:r>
            <a:endParaRPr lang="en-GB" sz="1800" dirty="0"/>
          </a:p>
          <a:p>
            <a:pPr>
              <a:lnSpc>
                <a:spcPct val="90000"/>
              </a:lnSpc>
            </a:pPr>
            <a:r>
              <a:rPr lang="en-GB" sz="1800" dirty="0">
                <a:ea typeface="+mn-lt"/>
                <a:cs typeface="+mn-lt"/>
              </a:rPr>
              <a:t>CRIME AS A </a:t>
            </a:r>
            <a:r>
              <a:rPr lang="en-GB" sz="1800" b="1" dirty="0">
                <a:ea typeface="+mn-lt"/>
                <a:cs typeface="+mn-lt"/>
              </a:rPr>
              <a:t>SOCIAL CONSTRUCT</a:t>
            </a:r>
            <a:endParaRPr lang="en-GB" sz="1800" b="1" dirty="0"/>
          </a:p>
          <a:p>
            <a:pPr>
              <a:lnSpc>
                <a:spcPct val="90000"/>
              </a:lnSpc>
            </a:pPr>
            <a:r>
              <a:rPr lang="en-GB" sz="1800" dirty="0">
                <a:ea typeface="+mn-lt"/>
                <a:cs typeface="+mn-lt"/>
              </a:rPr>
              <a:t>What we consider to be crime is socially constructed</a:t>
            </a:r>
            <a:endParaRPr lang="en-GB" sz="1800" dirty="0"/>
          </a:p>
          <a:p>
            <a:pPr>
              <a:lnSpc>
                <a:spcPct val="90000"/>
              </a:lnSpc>
            </a:pPr>
            <a:r>
              <a:rPr lang="en-GB" sz="1800" dirty="0">
                <a:ea typeface="+mn-lt"/>
                <a:cs typeface="+mn-lt"/>
              </a:rPr>
              <a:t>Crime is was society thinks it should be at one time</a:t>
            </a:r>
            <a:endParaRPr lang="en-GB" sz="1800" dirty="0"/>
          </a:p>
          <a:p>
            <a:pPr>
              <a:lnSpc>
                <a:spcPct val="90000"/>
              </a:lnSpc>
            </a:pPr>
            <a:r>
              <a:rPr lang="en-GB" sz="1800" dirty="0">
                <a:ea typeface="+mn-lt"/>
                <a:cs typeface="+mn-lt"/>
              </a:rPr>
              <a:t>The powerful within the state may use the law to protect their own interests</a:t>
            </a:r>
            <a:endParaRPr lang="en-GB" sz="1800" dirty="0"/>
          </a:p>
          <a:p>
            <a:pPr>
              <a:lnSpc>
                <a:spcPct val="90000"/>
              </a:lnSpc>
            </a:pPr>
            <a:r>
              <a:rPr lang="en-GB" sz="1800" dirty="0">
                <a:ea typeface="+mn-lt"/>
                <a:cs typeface="+mn-lt"/>
              </a:rPr>
              <a:t>What any one society considers to be criminal changes over time</a:t>
            </a:r>
            <a:endParaRPr lang="en-GB" sz="1800" dirty="0"/>
          </a:p>
          <a:p>
            <a:pPr>
              <a:lnSpc>
                <a:spcPct val="90000"/>
              </a:lnSpc>
            </a:pPr>
            <a:endParaRPr lang="en-GB" sz="1500" dirty="0"/>
          </a:p>
        </p:txBody>
      </p:sp>
      <p:pic>
        <p:nvPicPr>
          <p:cNvPr id="5" name="Picture 5" descr="A picture containing toy&#10;&#10;Description automatically generated">
            <a:extLst>
              <a:ext uri="{FF2B5EF4-FFF2-40B4-BE49-F238E27FC236}">
                <a16:creationId xmlns:a16="http://schemas.microsoft.com/office/drawing/2014/main" id="{EFC4DB46-FF43-4D62-B104-B491DFB1A700}"/>
              </a:ext>
            </a:extLst>
          </p:cNvPr>
          <p:cNvPicPr>
            <a:picLocks noChangeAspect="1"/>
          </p:cNvPicPr>
          <p:nvPr/>
        </p:nvPicPr>
        <p:blipFill rotWithShape="1">
          <a:blip r:embed="rId3"/>
          <a:srcRect t="13633" r="-2" b="389"/>
          <a:stretch/>
        </p:blipFill>
        <p:spPr>
          <a:xfrm>
            <a:off x="4699688" y="1956856"/>
            <a:ext cx="6518645" cy="3207957"/>
          </a:xfrm>
          <a:prstGeom prst="rect">
            <a:avLst/>
          </a:prstGeom>
        </p:spPr>
      </p:pic>
      <p:sp>
        <p:nvSpPr>
          <p:cNvPr id="21" name="Cross 20">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3968171"/>
      </p:ext>
    </p:extLst>
  </p:cSld>
  <p:clrMapOvr>
    <a:masterClrMapping/>
  </p:clrMapOvr>
  <p:transition spd="slow" advTm="81930">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4BA3-A6A9-4A1F-95B4-16AAC6A665A6}"/>
              </a:ext>
            </a:extLst>
          </p:cNvPr>
          <p:cNvSpPr>
            <a:spLocks noGrp="1"/>
          </p:cNvSpPr>
          <p:nvPr>
            <p:ph type="title"/>
          </p:nvPr>
        </p:nvSpPr>
        <p:spPr>
          <a:xfrm>
            <a:off x="1213449" y="275495"/>
            <a:ext cx="10240903" cy="1233488"/>
          </a:xfrm>
        </p:spPr>
        <p:txBody>
          <a:bodyPr>
            <a:normAutofit fontScale="90000"/>
          </a:bodyPr>
          <a:lstStyle/>
          <a:p>
            <a:r>
              <a:rPr lang="en-GB" dirty="0"/>
              <a:t>HOW DO PUBLIC PERCEPTIONS SHAPE CRIME?</a:t>
            </a:r>
          </a:p>
        </p:txBody>
      </p:sp>
      <p:sp>
        <p:nvSpPr>
          <p:cNvPr id="3" name="Content Placeholder 2">
            <a:extLst>
              <a:ext uri="{FF2B5EF4-FFF2-40B4-BE49-F238E27FC236}">
                <a16:creationId xmlns:a16="http://schemas.microsoft.com/office/drawing/2014/main" id="{24137468-4269-4D0C-A4A6-24C52C395E46}"/>
              </a:ext>
            </a:extLst>
          </p:cNvPr>
          <p:cNvSpPr>
            <a:spLocks noGrp="1"/>
          </p:cNvSpPr>
          <p:nvPr>
            <p:ph idx="1"/>
          </p:nvPr>
        </p:nvSpPr>
        <p:spPr>
          <a:xfrm>
            <a:off x="681487" y="2114939"/>
            <a:ext cx="10240903" cy="3956179"/>
          </a:xfrm>
          <a:solidFill>
            <a:schemeClr val="bg1"/>
          </a:solidFill>
        </p:spPr>
        <p:txBody>
          <a:bodyPr vert="horz" lIns="0" tIns="0" rIns="0" bIns="0" rtlCol="0" anchor="t">
            <a:normAutofit/>
          </a:bodyPr>
          <a:lstStyle/>
          <a:p>
            <a:r>
              <a:rPr lang="en-GB" b="1" i="1" dirty="0">
                <a:ea typeface="+mn-lt"/>
                <a:cs typeface="+mn-lt"/>
              </a:rPr>
              <a:t>Can you think of any unlawful activities (such as stealing pens from a company) that are more acceptable than others?</a:t>
            </a:r>
            <a:endParaRPr lang="en-GB" dirty="0"/>
          </a:p>
          <a:p>
            <a:r>
              <a:rPr lang="en-GB" b="1" i="1" dirty="0">
                <a:ea typeface="+mn-lt"/>
                <a:cs typeface="+mn-lt"/>
              </a:rPr>
              <a:t>Think about yourself; have you ever done something that is technically against the law? How did you justify it?</a:t>
            </a:r>
            <a:endParaRPr lang="en-GB" dirty="0"/>
          </a:p>
          <a:p>
            <a:r>
              <a:rPr lang="en-GB" b="1" i="1" dirty="0">
                <a:ea typeface="+mn-lt"/>
                <a:cs typeface="+mn-lt"/>
              </a:rPr>
              <a:t>If that same activity was looked down upon by your immediate community or peers, would this be more of a deterrent against committing the act again than the fact it is illegal?</a:t>
            </a:r>
            <a:endParaRPr lang="en-GB" dirty="0"/>
          </a:p>
          <a:p>
            <a:r>
              <a:rPr lang="en-GB" b="1" i="1" dirty="0">
                <a:ea typeface="+mn-lt"/>
                <a:cs typeface="+mn-lt"/>
              </a:rPr>
              <a:t>If you knew that your parents would find out would that prevent you from participating in the activity?</a:t>
            </a:r>
            <a:endParaRPr lang="en-GB" dirty="0"/>
          </a:p>
          <a:p>
            <a:endParaRPr lang="en-GB" dirty="0"/>
          </a:p>
        </p:txBody>
      </p:sp>
    </p:spTree>
    <p:extLst>
      <p:ext uri="{BB962C8B-B14F-4D97-AF65-F5344CB8AC3E}">
        <p14:creationId xmlns:p14="http://schemas.microsoft.com/office/powerpoint/2010/main" val="2170869817"/>
      </p:ext>
    </p:extLst>
  </p:cSld>
  <p:clrMapOvr>
    <a:masterClrMapping/>
  </p:clrMapOvr>
  <p:transition spd="slow" advTm="81930">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ross 19">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50FFC-A9E8-40D0-842C-10DC43B8A71D}"/>
              </a:ext>
            </a:extLst>
          </p:cNvPr>
          <p:cNvSpPr>
            <a:spLocks noGrp="1"/>
          </p:cNvSpPr>
          <p:nvPr>
            <p:ph type="title"/>
          </p:nvPr>
        </p:nvSpPr>
        <p:spPr>
          <a:xfrm>
            <a:off x="341725" y="373497"/>
            <a:ext cx="5472909" cy="1446550"/>
          </a:xfrm>
        </p:spPr>
        <p:txBody>
          <a:bodyPr>
            <a:normAutofit/>
          </a:bodyPr>
          <a:lstStyle/>
          <a:p>
            <a:r>
              <a:rPr lang="en-GB" dirty="0"/>
              <a:t>Crime statistics exercise</a:t>
            </a:r>
          </a:p>
        </p:txBody>
      </p:sp>
      <p:sp>
        <p:nvSpPr>
          <p:cNvPr id="3" name="Content Placeholder 2">
            <a:extLst>
              <a:ext uri="{FF2B5EF4-FFF2-40B4-BE49-F238E27FC236}">
                <a16:creationId xmlns:a16="http://schemas.microsoft.com/office/drawing/2014/main" id="{E0A2439A-78BB-420D-B4BA-41DE693A8DAB}"/>
              </a:ext>
            </a:extLst>
          </p:cNvPr>
          <p:cNvSpPr>
            <a:spLocks noGrp="1"/>
          </p:cNvSpPr>
          <p:nvPr>
            <p:ph idx="1"/>
          </p:nvPr>
        </p:nvSpPr>
        <p:spPr>
          <a:xfrm>
            <a:off x="565150" y="2057399"/>
            <a:ext cx="5472909" cy="4536281"/>
          </a:xfrm>
        </p:spPr>
        <p:txBody>
          <a:bodyPr vert="horz" lIns="91440" tIns="45720" rIns="91440" bIns="45720" rtlCol="0">
            <a:normAutofit/>
          </a:bodyPr>
          <a:lstStyle/>
          <a:p>
            <a:pPr>
              <a:lnSpc>
                <a:spcPct val="90000"/>
              </a:lnSpc>
            </a:pPr>
            <a:r>
              <a:rPr lang="en-GB" sz="1600" dirty="0">
                <a:ea typeface="+mn-lt"/>
                <a:cs typeface="+mn-lt"/>
              </a:rPr>
              <a:t>Using </a:t>
            </a:r>
            <a:r>
              <a:rPr lang="en-GB" sz="1600" dirty="0">
                <a:ea typeface="+mn-lt"/>
                <a:cs typeface="+mn-lt"/>
                <a:hlinkClick r:id="rId2"/>
              </a:rPr>
              <a:t>https://www.police.uk/</a:t>
            </a:r>
            <a:r>
              <a:rPr lang="en-GB" sz="1600" dirty="0">
                <a:ea typeface="+mn-lt"/>
                <a:cs typeface="+mn-lt"/>
              </a:rPr>
              <a:t> research the following locations: </a:t>
            </a:r>
            <a:endParaRPr lang="en-GB" sz="1600" dirty="0"/>
          </a:p>
          <a:p>
            <a:pPr>
              <a:lnSpc>
                <a:spcPct val="90000"/>
              </a:lnSpc>
            </a:pPr>
            <a:r>
              <a:rPr lang="en-GB" sz="1600" dirty="0">
                <a:ea typeface="+mn-lt"/>
                <a:cs typeface="+mn-lt"/>
              </a:rPr>
              <a:t>Ely (Cardiff)</a:t>
            </a:r>
            <a:endParaRPr lang="en-GB" sz="1600" dirty="0"/>
          </a:p>
          <a:p>
            <a:pPr>
              <a:lnSpc>
                <a:spcPct val="90000"/>
              </a:lnSpc>
            </a:pPr>
            <a:r>
              <a:rPr lang="en-GB" sz="1600" dirty="0">
                <a:ea typeface="+mn-lt"/>
                <a:cs typeface="+mn-lt"/>
              </a:rPr>
              <a:t>Merthyr Tydfil</a:t>
            </a:r>
            <a:endParaRPr lang="en-GB" sz="1600" dirty="0"/>
          </a:p>
          <a:p>
            <a:pPr>
              <a:lnSpc>
                <a:spcPct val="90000"/>
              </a:lnSpc>
            </a:pPr>
            <a:r>
              <a:rPr lang="en-GB" sz="1600" dirty="0">
                <a:ea typeface="+mn-lt"/>
                <a:cs typeface="+mn-lt"/>
              </a:rPr>
              <a:t>Bishopston (Swansea) </a:t>
            </a:r>
            <a:endParaRPr lang="en-GB" sz="1600" dirty="0"/>
          </a:p>
          <a:p>
            <a:pPr>
              <a:lnSpc>
                <a:spcPct val="90000"/>
              </a:lnSpc>
            </a:pPr>
            <a:r>
              <a:rPr lang="en-GB" sz="1600" dirty="0">
                <a:ea typeface="+mn-lt"/>
                <a:cs typeface="+mn-lt"/>
              </a:rPr>
              <a:t>Cowbridge</a:t>
            </a:r>
            <a:endParaRPr lang="en-GB" sz="1600" dirty="0"/>
          </a:p>
          <a:p>
            <a:pPr marL="0" indent="0">
              <a:lnSpc>
                <a:spcPct val="90000"/>
              </a:lnSpc>
              <a:buNone/>
            </a:pPr>
            <a:r>
              <a:rPr lang="en-GB" sz="1600" dirty="0">
                <a:ea typeface="+mn-lt"/>
                <a:cs typeface="+mn-lt"/>
              </a:rPr>
              <a:t>  </a:t>
            </a:r>
            <a:endParaRPr lang="en-GB" sz="1600" dirty="0"/>
          </a:p>
          <a:p>
            <a:pPr>
              <a:lnSpc>
                <a:spcPct val="90000"/>
              </a:lnSpc>
            </a:pPr>
            <a:r>
              <a:rPr lang="en-GB" sz="1600" dirty="0">
                <a:ea typeface="+mn-lt"/>
                <a:cs typeface="+mn-lt"/>
              </a:rPr>
              <a:t>Compare and contrast the crime maps for each location, considering the number and types of offences. </a:t>
            </a:r>
            <a:r>
              <a:rPr lang="en-GB" sz="1600" b="1" dirty="0">
                <a:ea typeface="+mn-lt"/>
                <a:cs typeface="+mn-lt"/>
              </a:rPr>
              <a:t>Provide a brief summary of the offending behaviour and consider other factors within these locations which you think might influence these crime rates.</a:t>
            </a:r>
            <a:r>
              <a:rPr lang="en-GB" sz="1600" dirty="0">
                <a:ea typeface="+mn-lt"/>
                <a:cs typeface="+mn-lt"/>
              </a:rPr>
              <a:t> </a:t>
            </a:r>
            <a:endParaRPr lang="en-GB" sz="1600" dirty="0"/>
          </a:p>
          <a:p>
            <a:pPr>
              <a:lnSpc>
                <a:spcPct val="90000"/>
              </a:lnSpc>
            </a:pPr>
            <a:r>
              <a:rPr lang="en-GB" sz="1600" dirty="0">
                <a:ea typeface="+mn-lt"/>
                <a:cs typeface="+mn-lt"/>
              </a:rPr>
              <a:t>For example, you may want to look at the population in the area, the main social class of the area, levels of unemployment and any other social divisions that you think can affect crime. </a:t>
            </a:r>
            <a:endParaRPr lang="en-GB" sz="1600" dirty="0"/>
          </a:p>
        </p:txBody>
      </p:sp>
      <p:pic>
        <p:nvPicPr>
          <p:cNvPr id="6" name="Picture 5">
            <a:extLst>
              <a:ext uri="{FF2B5EF4-FFF2-40B4-BE49-F238E27FC236}">
                <a16:creationId xmlns:a16="http://schemas.microsoft.com/office/drawing/2014/main" id="{681A1237-DD2A-563F-5E46-8798AACCD2A1}"/>
              </a:ext>
            </a:extLst>
          </p:cNvPr>
          <p:cNvPicPr>
            <a:picLocks noChangeAspect="1"/>
          </p:cNvPicPr>
          <p:nvPr/>
        </p:nvPicPr>
        <p:blipFill rotWithShape="1">
          <a:blip r:embed="rId3"/>
          <a:srcRect l="8728" t="11145" r="14746" b="35104"/>
          <a:stretch/>
        </p:blipFill>
        <p:spPr>
          <a:xfrm>
            <a:off x="6603208" y="549633"/>
            <a:ext cx="5023641" cy="3353279"/>
          </a:xfrm>
          <a:prstGeom prst="rect">
            <a:avLst/>
          </a:prstGeom>
        </p:spPr>
      </p:pic>
    </p:spTree>
    <p:extLst>
      <p:ext uri="{BB962C8B-B14F-4D97-AF65-F5344CB8AC3E}">
        <p14:creationId xmlns:p14="http://schemas.microsoft.com/office/powerpoint/2010/main" val="2881722799"/>
      </p:ext>
    </p:extLst>
  </p:cSld>
  <p:clrMapOvr>
    <a:masterClrMapping/>
  </p:clrMapOvr>
  <p:transition spd="slow" advTm="81930">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376B0-7358-2FE8-E7C3-6B7D4C70DFC2}"/>
              </a:ext>
            </a:extLst>
          </p:cNvPr>
          <p:cNvSpPr>
            <a:spLocks noGrp="1"/>
          </p:cNvSpPr>
          <p:nvPr>
            <p:ph idx="1"/>
          </p:nvPr>
        </p:nvSpPr>
        <p:spPr/>
        <p:txBody>
          <a:bodyPr>
            <a:normAutofit/>
          </a:bodyPr>
          <a:lstStyle/>
          <a:p>
            <a:pPr marL="0" indent="0">
              <a:buNone/>
            </a:pPr>
            <a:r>
              <a:rPr lang="en-GB" sz="4000" dirty="0"/>
              <a:t>How would you define punishment?</a:t>
            </a:r>
          </a:p>
        </p:txBody>
      </p:sp>
      <p:sp>
        <p:nvSpPr>
          <p:cNvPr id="4" name="TextBox 3">
            <a:extLst>
              <a:ext uri="{FF2B5EF4-FFF2-40B4-BE49-F238E27FC236}">
                <a16:creationId xmlns:a16="http://schemas.microsoft.com/office/drawing/2014/main" id="{ED5C1AA5-D5BB-ACB3-E7E5-782866D14232}"/>
              </a:ext>
            </a:extLst>
          </p:cNvPr>
          <p:cNvSpPr txBox="1"/>
          <p:nvPr/>
        </p:nvSpPr>
        <p:spPr>
          <a:xfrm>
            <a:off x="824459" y="622092"/>
            <a:ext cx="3590144" cy="369332"/>
          </a:xfrm>
          <a:prstGeom prst="rect">
            <a:avLst/>
          </a:prstGeom>
          <a:noFill/>
        </p:spPr>
        <p:txBody>
          <a:bodyPr wrap="square" rtlCol="0">
            <a:spAutoFit/>
          </a:bodyPr>
          <a:lstStyle/>
          <a:p>
            <a:r>
              <a:rPr lang="en-GB" dirty="0"/>
              <a:t>THINKPOINT</a:t>
            </a:r>
          </a:p>
        </p:txBody>
      </p:sp>
      <p:sp>
        <p:nvSpPr>
          <p:cNvPr id="5" name="TextBox 4">
            <a:extLst>
              <a:ext uri="{FF2B5EF4-FFF2-40B4-BE49-F238E27FC236}">
                <a16:creationId xmlns:a16="http://schemas.microsoft.com/office/drawing/2014/main" id="{19F012DB-E048-A8DD-A048-26B0FEB34D58}"/>
              </a:ext>
            </a:extLst>
          </p:cNvPr>
          <p:cNvSpPr txBox="1"/>
          <p:nvPr/>
        </p:nvSpPr>
        <p:spPr>
          <a:xfrm>
            <a:off x="1176728" y="4527030"/>
            <a:ext cx="5448924" cy="1384995"/>
          </a:xfrm>
          <a:prstGeom prst="rect">
            <a:avLst/>
          </a:prstGeom>
          <a:noFill/>
        </p:spPr>
        <p:txBody>
          <a:bodyPr wrap="square" rtlCol="0">
            <a:spAutoFit/>
          </a:bodyPr>
          <a:lstStyle/>
          <a:p>
            <a:pPr algn="ctr"/>
            <a:r>
              <a:rPr lang="en-GB" sz="2800" dirty="0"/>
              <a:t>‘the deliberate use of public power to inflict pain on offenders’ (Andrews, 2003:128)</a:t>
            </a:r>
          </a:p>
        </p:txBody>
      </p:sp>
      <p:sp>
        <p:nvSpPr>
          <p:cNvPr id="7" name="TextBox 6">
            <a:extLst>
              <a:ext uri="{FF2B5EF4-FFF2-40B4-BE49-F238E27FC236}">
                <a16:creationId xmlns:a16="http://schemas.microsoft.com/office/drawing/2014/main" id="{DC3DDAAF-B923-4B9F-F734-4B9DF78983DB}"/>
              </a:ext>
            </a:extLst>
          </p:cNvPr>
          <p:cNvSpPr txBox="1"/>
          <p:nvPr/>
        </p:nvSpPr>
        <p:spPr>
          <a:xfrm>
            <a:off x="824459" y="977776"/>
            <a:ext cx="3808616" cy="1384995"/>
          </a:xfrm>
          <a:prstGeom prst="rect">
            <a:avLst/>
          </a:prstGeom>
          <a:noFill/>
        </p:spPr>
        <p:txBody>
          <a:bodyPr wrap="square" rtlCol="0">
            <a:spAutoFit/>
          </a:bodyPr>
          <a:lstStyle/>
          <a:p>
            <a:pPr algn="ctr"/>
            <a:r>
              <a:rPr lang="en-GB" sz="2800" dirty="0"/>
              <a:t>Sanctions: punitive/rehabilitative</a:t>
            </a:r>
          </a:p>
          <a:p>
            <a:pPr algn="ctr"/>
            <a:r>
              <a:rPr lang="en-GB" sz="2800" dirty="0"/>
              <a:t>(Wright,2003:6-7)</a:t>
            </a:r>
          </a:p>
        </p:txBody>
      </p:sp>
      <p:pic>
        <p:nvPicPr>
          <p:cNvPr id="8" name="Picture 7">
            <a:extLst>
              <a:ext uri="{FF2B5EF4-FFF2-40B4-BE49-F238E27FC236}">
                <a16:creationId xmlns:a16="http://schemas.microsoft.com/office/drawing/2014/main" id="{A4FA66E2-D483-FA5A-DF39-3B1F36F0188E}"/>
              </a:ext>
            </a:extLst>
          </p:cNvPr>
          <p:cNvPicPr>
            <a:picLocks noChangeAspect="1"/>
          </p:cNvPicPr>
          <p:nvPr/>
        </p:nvPicPr>
        <p:blipFill rotWithShape="1">
          <a:blip r:embed="rId3"/>
          <a:srcRect t="10462"/>
          <a:stretch/>
        </p:blipFill>
        <p:spPr>
          <a:xfrm>
            <a:off x="7067862" y="3691495"/>
            <a:ext cx="4378221" cy="2220530"/>
          </a:xfrm>
          <a:prstGeom prst="rect">
            <a:avLst/>
          </a:prstGeom>
        </p:spPr>
      </p:pic>
      <p:pic>
        <p:nvPicPr>
          <p:cNvPr id="9" name="Picture 8">
            <a:extLst>
              <a:ext uri="{FF2B5EF4-FFF2-40B4-BE49-F238E27FC236}">
                <a16:creationId xmlns:a16="http://schemas.microsoft.com/office/drawing/2014/main" id="{EED3947A-8DC6-B682-BF92-6A3AAD928882}"/>
              </a:ext>
            </a:extLst>
          </p:cNvPr>
          <p:cNvPicPr>
            <a:picLocks noChangeAspect="1"/>
          </p:cNvPicPr>
          <p:nvPr/>
        </p:nvPicPr>
        <p:blipFill>
          <a:blip r:embed="rId4"/>
          <a:stretch>
            <a:fillRect/>
          </a:stretch>
        </p:blipFill>
        <p:spPr>
          <a:xfrm>
            <a:off x="7427196" y="265023"/>
            <a:ext cx="2810500" cy="2810500"/>
          </a:xfrm>
          <a:prstGeom prst="rect">
            <a:avLst/>
          </a:prstGeom>
        </p:spPr>
      </p:pic>
    </p:spTree>
    <p:extLst>
      <p:ext uri="{BB962C8B-B14F-4D97-AF65-F5344CB8AC3E}">
        <p14:creationId xmlns:p14="http://schemas.microsoft.com/office/powerpoint/2010/main" val="878334995"/>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8">
            <a:extLst>
              <a:ext uri="{FF2B5EF4-FFF2-40B4-BE49-F238E27FC236}">
                <a16:creationId xmlns:a16="http://schemas.microsoft.com/office/drawing/2014/main" id="{F367E596-6364-884D-8ECA-DABD757BD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35DAC52-4FEE-610C-F4A0-DBB2C335F5E4}"/>
              </a:ext>
            </a:extLst>
          </p:cNvPr>
          <p:cNvPicPr>
            <a:picLocks noChangeAspect="1"/>
          </p:cNvPicPr>
          <p:nvPr/>
        </p:nvPicPr>
        <p:blipFill rotWithShape="1">
          <a:blip r:embed="rId3"/>
          <a:srcRect t="15773" b="6907"/>
          <a:stretch/>
        </p:blipFill>
        <p:spPr>
          <a:xfrm>
            <a:off x="20" y="10"/>
            <a:ext cx="12191980" cy="6857990"/>
          </a:xfrm>
          <a:prstGeom prst="rect">
            <a:avLst/>
          </a:prstGeom>
        </p:spPr>
      </p:pic>
      <p:sp>
        <p:nvSpPr>
          <p:cNvPr id="27" name="Rectangle">
            <a:extLst>
              <a:ext uri="{FF2B5EF4-FFF2-40B4-BE49-F238E27FC236}">
                <a16:creationId xmlns:a16="http://schemas.microsoft.com/office/drawing/2014/main" id="{6C7511A4-6FBF-0246-AB44-3B819A707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8" name="Rectangle 22">
            <a:extLst>
              <a:ext uri="{FF2B5EF4-FFF2-40B4-BE49-F238E27FC236}">
                <a16:creationId xmlns:a16="http://schemas.microsoft.com/office/drawing/2014/main" id="{17857F1F-17F7-9144-8BBA-AD63FC0AA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BC628-8D02-4C79-9861-F54B40C30BD9}"/>
              </a:ext>
            </a:extLst>
          </p:cNvPr>
          <p:cNvSpPr>
            <a:spLocks noGrp="1"/>
          </p:cNvSpPr>
          <p:nvPr>
            <p:ph type="title"/>
          </p:nvPr>
        </p:nvSpPr>
        <p:spPr>
          <a:xfrm>
            <a:off x="565148" y="1204721"/>
            <a:ext cx="8267299" cy="1446550"/>
          </a:xfrm>
        </p:spPr>
        <p:txBody>
          <a:bodyPr>
            <a:normAutofit/>
          </a:bodyPr>
          <a:lstStyle/>
          <a:p>
            <a:r>
              <a:rPr lang="en-GB" dirty="0"/>
              <a:t>Aims of punishment </a:t>
            </a:r>
          </a:p>
        </p:txBody>
      </p:sp>
      <p:sp>
        <p:nvSpPr>
          <p:cNvPr id="3" name="Content Placeholder 2">
            <a:extLst>
              <a:ext uri="{FF2B5EF4-FFF2-40B4-BE49-F238E27FC236}">
                <a16:creationId xmlns:a16="http://schemas.microsoft.com/office/drawing/2014/main" id="{9014BB22-D418-490E-9EE7-FFFE4DD7007C}"/>
              </a:ext>
            </a:extLst>
          </p:cNvPr>
          <p:cNvSpPr>
            <a:spLocks noGrp="1"/>
          </p:cNvSpPr>
          <p:nvPr>
            <p:ph idx="1"/>
          </p:nvPr>
        </p:nvSpPr>
        <p:spPr>
          <a:xfrm>
            <a:off x="565149" y="2135981"/>
            <a:ext cx="8657431" cy="3744243"/>
          </a:xfrm>
          <a:solidFill>
            <a:schemeClr val="tx1"/>
          </a:solidFill>
        </p:spPr>
        <p:txBody>
          <a:bodyPr>
            <a:normAutofit/>
          </a:bodyPr>
          <a:lstStyle/>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D</a:t>
            </a:r>
            <a:r>
              <a:rPr lang="en-GB" sz="2000" b="1" i="0" dirty="0">
                <a:solidFill>
                  <a:schemeClr val="bg1"/>
                </a:solidFill>
                <a:effectLst/>
                <a:latin typeface="Bahnschrift Light" panose="020B0502040204020203" pitchFamily="34" charset="0"/>
                <a:cs typeface="Aldhabi" panose="020B0604020202020204" pitchFamily="2" charset="-78"/>
              </a:rPr>
              <a:t>eterrence</a:t>
            </a:r>
            <a:r>
              <a:rPr lang="en-GB" sz="2000" b="0" i="0" dirty="0">
                <a:solidFill>
                  <a:schemeClr val="bg1"/>
                </a:solidFill>
                <a:effectLst/>
                <a:latin typeface="Bahnschrift Light" panose="020B0502040204020203" pitchFamily="34" charset="0"/>
                <a:cs typeface="Aldhabi" panose="020B0604020202020204" pitchFamily="2" charset="-78"/>
              </a:rPr>
              <a:t> - punishment should put people off committing crime</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P</a:t>
            </a:r>
            <a:r>
              <a:rPr lang="en-GB" sz="2000" b="1" i="0" dirty="0">
                <a:solidFill>
                  <a:schemeClr val="bg1"/>
                </a:solidFill>
                <a:effectLst/>
                <a:latin typeface="Bahnschrift Light" panose="020B0502040204020203" pitchFamily="34" charset="0"/>
                <a:cs typeface="Aldhabi" panose="020B0604020202020204" pitchFamily="2" charset="-78"/>
              </a:rPr>
              <a:t>rotection</a:t>
            </a:r>
            <a:r>
              <a:rPr lang="en-GB" sz="2000" b="0" i="0" dirty="0">
                <a:solidFill>
                  <a:schemeClr val="bg1"/>
                </a:solidFill>
                <a:effectLst/>
                <a:latin typeface="Bahnschrift Light" panose="020B0502040204020203" pitchFamily="34" charset="0"/>
                <a:cs typeface="Aldhabi" panose="020B0604020202020204" pitchFamily="2" charset="-78"/>
              </a:rPr>
              <a:t> - punishment should protect society from the criminal and the criminal from themselves</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eformation</a:t>
            </a:r>
            <a:r>
              <a:rPr lang="en-GB" sz="2000" b="0" i="0" dirty="0">
                <a:solidFill>
                  <a:schemeClr val="bg1"/>
                </a:solidFill>
                <a:effectLst/>
                <a:latin typeface="Bahnschrift Light" panose="020B0502040204020203" pitchFamily="34" charset="0"/>
                <a:cs typeface="Aldhabi" panose="020B0604020202020204" pitchFamily="2" charset="-78"/>
              </a:rPr>
              <a:t> - punishment should </a:t>
            </a:r>
            <a:r>
              <a:rPr lang="en-GB" sz="2000" b="1" i="0" dirty="0">
                <a:solidFill>
                  <a:schemeClr val="bg1"/>
                </a:solidFill>
                <a:effectLst/>
                <a:latin typeface="Bahnschrift Light" panose="020B0502040204020203" pitchFamily="34" charset="0"/>
                <a:cs typeface="Aldhabi" panose="020B0604020202020204" pitchFamily="2" charset="-78"/>
              </a:rPr>
              <a:t>reform</a:t>
            </a:r>
            <a:r>
              <a:rPr lang="en-GB" sz="2000" b="0" i="0" dirty="0">
                <a:solidFill>
                  <a:schemeClr val="bg1"/>
                </a:solidFill>
                <a:effectLst/>
                <a:latin typeface="Bahnschrift Light" panose="020B0502040204020203" pitchFamily="34" charset="0"/>
                <a:cs typeface="Aldhabi" panose="020B0604020202020204" pitchFamily="2" charset="-78"/>
              </a:rPr>
              <a:t> the criminal</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etribution</a:t>
            </a:r>
            <a:r>
              <a:rPr lang="en-GB" sz="2000" b="0" i="0" dirty="0">
                <a:solidFill>
                  <a:schemeClr val="bg1"/>
                </a:solidFill>
                <a:effectLst/>
                <a:latin typeface="Bahnschrift Light" panose="020B0502040204020203" pitchFamily="34" charset="0"/>
                <a:cs typeface="Aldhabi" panose="020B0604020202020204" pitchFamily="2" charset="-78"/>
              </a:rPr>
              <a:t> - punishment should make the criminal pay for what they have done wrong</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R</a:t>
            </a:r>
            <a:r>
              <a:rPr lang="en-GB" sz="2000" b="1" i="0" dirty="0">
                <a:solidFill>
                  <a:schemeClr val="bg1"/>
                </a:solidFill>
                <a:effectLst/>
                <a:latin typeface="Bahnschrift Light" panose="020B0502040204020203" pitchFamily="34" charset="0"/>
                <a:cs typeface="Aldhabi" panose="020B0604020202020204" pitchFamily="2" charset="-78"/>
              </a:rPr>
              <a:t>eparation</a:t>
            </a:r>
            <a:r>
              <a:rPr lang="en-GB" sz="2000" b="0" i="0" dirty="0">
                <a:solidFill>
                  <a:schemeClr val="bg1"/>
                </a:solidFill>
                <a:effectLst/>
                <a:latin typeface="Bahnschrift Light" panose="020B0502040204020203" pitchFamily="34" charset="0"/>
                <a:cs typeface="Aldhabi" panose="020B0604020202020204" pitchFamily="2" charset="-78"/>
              </a:rPr>
              <a:t> - punishment should </a:t>
            </a:r>
            <a:r>
              <a:rPr lang="en-GB" sz="2000" b="1" i="0" dirty="0">
                <a:solidFill>
                  <a:schemeClr val="bg1"/>
                </a:solidFill>
                <a:effectLst/>
                <a:latin typeface="Bahnschrift Light" panose="020B0502040204020203" pitchFamily="34" charset="0"/>
                <a:cs typeface="Aldhabi" panose="020B0604020202020204" pitchFamily="2" charset="-78"/>
              </a:rPr>
              <a:t>compensate</a:t>
            </a:r>
            <a:r>
              <a:rPr lang="en-GB" sz="2000" b="0" i="0" dirty="0">
                <a:solidFill>
                  <a:schemeClr val="bg1"/>
                </a:solidFill>
                <a:effectLst/>
                <a:latin typeface="Bahnschrift Light" panose="020B0502040204020203" pitchFamily="34" charset="0"/>
                <a:cs typeface="Aldhabi" panose="020B0604020202020204" pitchFamily="2" charset="-78"/>
              </a:rPr>
              <a:t> the victim(s) of a crime</a:t>
            </a:r>
          </a:p>
          <a:p>
            <a:pPr>
              <a:lnSpc>
                <a:spcPct val="90000"/>
              </a:lnSpc>
              <a:buFont typeface="Arial" panose="020B0604020202020204" pitchFamily="34" charset="0"/>
              <a:buChar char="•"/>
            </a:pPr>
            <a:r>
              <a:rPr lang="en-GB" sz="2000" b="1" dirty="0">
                <a:solidFill>
                  <a:schemeClr val="bg1"/>
                </a:solidFill>
                <a:latin typeface="Bahnschrift Light" panose="020B0502040204020203" pitchFamily="34" charset="0"/>
                <a:cs typeface="Aldhabi" panose="020B0604020202020204" pitchFamily="2" charset="-78"/>
              </a:rPr>
              <a:t>V</a:t>
            </a:r>
            <a:r>
              <a:rPr lang="en-GB" sz="2000" b="1" i="0" dirty="0">
                <a:solidFill>
                  <a:schemeClr val="bg1"/>
                </a:solidFill>
                <a:effectLst/>
                <a:latin typeface="Bahnschrift Light" panose="020B0502040204020203" pitchFamily="34" charset="0"/>
                <a:cs typeface="Aldhabi" panose="020B0604020202020204" pitchFamily="2" charset="-78"/>
              </a:rPr>
              <a:t>indication</a:t>
            </a:r>
            <a:r>
              <a:rPr lang="en-GB" sz="2000" b="0" i="0" dirty="0">
                <a:solidFill>
                  <a:schemeClr val="bg1"/>
                </a:solidFill>
                <a:effectLst/>
                <a:latin typeface="Bahnschrift Light" panose="020B0502040204020203" pitchFamily="34" charset="0"/>
                <a:cs typeface="Aldhabi" panose="020B0604020202020204" pitchFamily="2" charset="-78"/>
              </a:rPr>
              <a:t> - the punishment makes sure that the law is respected</a:t>
            </a:r>
          </a:p>
          <a:p>
            <a:pPr>
              <a:lnSpc>
                <a:spcPct val="90000"/>
              </a:lnSpc>
            </a:pPr>
            <a:endParaRPr lang="en-GB" sz="2000" dirty="0"/>
          </a:p>
          <a:p>
            <a:pPr marL="0" indent="0">
              <a:lnSpc>
                <a:spcPct val="90000"/>
              </a:lnSpc>
              <a:buNone/>
            </a:pPr>
            <a:endParaRPr lang="en-GB" sz="2000" dirty="0"/>
          </a:p>
        </p:txBody>
      </p:sp>
      <p:sp>
        <p:nvSpPr>
          <p:cNvPr id="25" name="Cross 24">
            <a:extLst>
              <a:ext uri="{FF2B5EF4-FFF2-40B4-BE49-F238E27FC236}">
                <a16:creationId xmlns:a16="http://schemas.microsoft.com/office/drawing/2014/main" id="{8D56D3E8-B102-DF4E-8F6F-48B29022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5359752"/>
      </p:ext>
    </p:extLst>
  </p:cSld>
  <p:clrMapOvr>
    <a:overrideClrMapping bg1="dk1" tx1="lt1" bg2="dk2" tx2="lt2" accent1="accent1" accent2="accent2" accent3="accent3" accent4="accent4" accent5="accent5" accent6="accent6" hlink="hlink" folHlink="folHlink"/>
  </p:clrMapOvr>
  <p:transition spd="slow" advTm="81930">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9FC464-C51B-4F28-8E24-8A250A3378F4}"/>
              </a:ext>
            </a:extLst>
          </p:cNvPr>
          <p:cNvSpPr txBox="1"/>
          <p:nvPr/>
        </p:nvSpPr>
        <p:spPr>
          <a:xfrm>
            <a:off x="1747388" y="453426"/>
            <a:ext cx="684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 Crime and Punishment - The Story of Capital Punishment (2011): </a:t>
            </a:r>
            <a:r>
              <a:rPr lang="en-US" dirty="0">
                <a:ea typeface="+mn-lt"/>
                <a:cs typeface="+mn-lt"/>
                <a:hlinkClick r:id="rId4"/>
              </a:rPr>
              <a:t>https://www.youtube.com/watch?v=0hWcX9vZiKc</a:t>
            </a:r>
            <a:endParaRPr lang="en-US" dirty="0"/>
          </a:p>
        </p:txBody>
      </p:sp>
      <p:pic>
        <p:nvPicPr>
          <p:cNvPr id="5" name="Online Media 4" title="The Death Penalty | Capital Punishment | BBC Documentary">
            <a:hlinkClick r:id="" action="ppaction://media"/>
            <a:extLst>
              <a:ext uri="{FF2B5EF4-FFF2-40B4-BE49-F238E27FC236}">
                <a16:creationId xmlns:a16="http://schemas.microsoft.com/office/drawing/2014/main" id="{52BC62BF-7274-4B47-263D-D4849CC4E272}"/>
              </a:ext>
            </a:extLst>
          </p:cNvPr>
          <p:cNvPicPr>
            <a:picLocks noGrp="1" noRot="1" noChangeAspect="1"/>
          </p:cNvPicPr>
          <p:nvPr>
            <p:ph idx="1"/>
            <a:videoFile r:link="rId1"/>
          </p:nvPr>
        </p:nvPicPr>
        <p:blipFill>
          <a:blip r:embed="rId5"/>
          <a:stretch>
            <a:fillRect/>
          </a:stretch>
        </p:blipFill>
        <p:spPr>
          <a:xfrm>
            <a:off x="945408" y="1173801"/>
            <a:ext cx="9534473" cy="5386951"/>
          </a:xfrm>
          <a:prstGeom prst="rect">
            <a:avLst/>
          </a:prstGeom>
        </p:spPr>
      </p:pic>
    </p:spTree>
    <p:extLst>
      <p:ext uri="{BB962C8B-B14F-4D97-AF65-F5344CB8AC3E}">
        <p14:creationId xmlns:p14="http://schemas.microsoft.com/office/powerpoint/2010/main" val="174379139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B9083-99C5-4DB0-8BFC-2A3F555C9853}"/>
              </a:ext>
            </a:extLst>
          </p:cNvPr>
          <p:cNvSpPr>
            <a:spLocks noGrp="1"/>
          </p:cNvSpPr>
          <p:nvPr>
            <p:ph type="title"/>
          </p:nvPr>
        </p:nvSpPr>
        <p:spPr>
          <a:xfrm>
            <a:off x="524754" y="308982"/>
            <a:ext cx="8267296" cy="1446550"/>
          </a:xfrm>
        </p:spPr>
        <p:txBody>
          <a:bodyPr/>
          <a:lstStyle/>
          <a:p>
            <a:r>
              <a:rPr lang="en-GB" dirty="0"/>
              <a:t>Questions from documentary</a:t>
            </a:r>
          </a:p>
        </p:txBody>
      </p:sp>
      <p:sp>
        <p:nvSpPr>
          <p:cNvPr id="3" name="Content Placeholder 2">
            <a:extLst>
              <a:ext uri="{FF2B5EF4-FFF2-40B4-BE49-F238E27FC236}">
                <a16:creationId xmlns:a16="http://schemas.microsoft.com/office/drawing/2014/main" id="{CBD94206-1F38-405C-BCD8-2DF82FBC4148}"/>
              </a:ext>
            </a:extLst>
          </p:cNvPr>
          <p:cNvSpPr>
            <a:spLocks noGrp="1"/>
          </p:cNvSpPr>
          <p:nvPr>
            <p:ph idx="1"/>
          </p:nvPr>
        </p:nvSpPr>
        <p:spPr>
          <a:xfrm>
            <a:off x="524754" y="1435895"/>
            <a:ext cx="10945848" cy="5311400"/>
          </a:xfrm>
        </p:spPr>
        <p:txBody>
          <a:bodyPr vert="horz" lIns="91440" tIns="45720" rIns="91440" bIns="45720" rtlCol="0" anchor="t">
            <a:normAutofit fontScale="70000" lnSpcReduction="20000"/>
          </a:bodyPr>
          <a:lstStyle/>
          <a:p>
            <a:pPr>
              <a:buFont typeface="Arial"/>
              <a:buChar char="•"/>
            </a:pPr>
            <a:r>
              <a:rPr lang="en-GB" sz="3200" dirty="0">
                <a:ea typeface="+mn-lt"/>
                <a:cs typeface="+mn-lt"/>
              </a:rPr>
              <a:t>Provide three examples of capital punishment  </a:t>
            </a:r>
            <a:endParaRPr lang="en-GB" sz="3200" dirty="0"/>
          </a:p>
          <a:p>
            <a:pPr>
              <a:buFont typeface="Arial"/>
              <a:buChar char="•"/>
            </a:pPr>
            <a:r>
              <a:rPr lang="en-GB" sz="3200" dirty="0">
                <a:ea typeface="+mn-lt"/>
                <a:cs typeface="+mn-lt"/>
              </a:rPr>
              <a:t>When was the death penalty for murder removed from British law?</a:t>
            </a:r>
            <a:endParaRPr lang="en-GB" sz="3200" dirty="0"/>
          </a:p>
          <a:p>
            <a:pPr>
              <a:buFont typeface="Arial"/>
              <a:buChar char="•"/>
            </a:pPr>
            <a:r>
              <a:rPr lang="en-GB" sz="3200" dirty="0">
                <a:ea typeface="+mn-lt"/>
                <a:cs typeface="+mn-lt"/>
              </a:rPr>
              <a:t>When was the death penalty applied most widely in the UK?</a:t>
            </a:r>
            <a:endParaRPr lang="en-GB" sz="3200" dirty="0"/>
          </a:p>
          <a:p>
            <a:pPr>
              <a:buFont typeface="Arial"/>
              <a:buChar char="•"/>
            </a:pPr>
            <a:r>
              <a:rPr lang="en-GB" sz="3200" dirty="0">
                <a:ea typeface="+mn-lt"/>
                <a:cs typeface="+mn-lt"/>
              </a:rPr>
              <a:t>Provide a brief explanation of the ‘Bloody Code’</a:t>
            </a:r>
            <a:endParaRPr lang="en-GB" sz="3200" dirty="0"/>
          </a:p>
          <a:p>
            <a:pPr>
              <a:buFont typeface="Arial"/>
              <a:buChar char="•"/>
            </a:pPr>
            <a:r>
              <a:rPr lang="en-GB" sz="3200" dirty="0">
                <a:ea typeface="+mn-lt"/>
                <a:cs typeface="+mn-lt"/>
              </a:rPr>
              <a:t>What was the general consensus on the death penalty during the Victorian era (1830s)?</a:t>
            </a:r>
            <a:endParaRPr lang="en-GB" sz="3200" dirty="0"/>
          </a:p>
          <a:p>
            <a:pPr>
              <a:buFont typeface="Arial"/>
              <a:buChar char="•"/>
            </a:pPr>
            <a:r>
              <a:rPr lang="en-GB" sz="3200" dirty="0">
                <a:ea typeface="+mn-lt"/>
                <a:cs typeface="+mn-lt"/>
              </a:rPr>
              <a:t>a) What did government statistics say about crime in the early 19</a:t>
            </a:r>
            <a:r>
              <a:rPr lang="en-GB" sz="3200" baseline="30000" dirty="0">
                <a:ea typeface="+mn-lt"/>
                <a:cs typeface="+mn-lt"/>
              </a:rPr>
              <a:t>th</a:t>
            </a:r>
            <a:r>
              <a:rPr lang="en-GB" sz="3200" dirty="0">
                <a:ea typeface="+mn-lt"/>
                <a:cs typeface="+mn-lt"/>
              </a:rPr>
              <a:t> century?</a:t>
            </a:r>
          </a:p>
          <a:p>
            <a:pPr>
              <a:buFont typeface="Arial"/>
              <a:buChar char="•"/>
            </a:pPr>
            <a:r>
              <a:rPr lang="en-GB" sz="3200" dirty="0">
                <a:ea typeface="+mn-lt"/>
                <a:cs typeface="+mn-lt"/>
              </a:rPr>
              <a:t>b) What effect did this have on public perception? </a:t>
            </a:r>
            <a:endParaRPr lang="en-GB" sz="3200" dirty="0"/>
          </a:p>
          <a:p>
            <a:pPr>
              <a:buFont typeface="Arial"/>
              <a:buChar char="•"/>
            </a:pPr>
            <a:r>
              <a:rPr lang="en-GB" sz="3200" dirty="0">
                <a:ea typeface="+mn-lt"/>
                <a:cs typeface="+mn-lt"/>
              </a:rPr>
              <a:t>1868 saw the last public execution in Britain, what happened to executions after this date?</a:t>
            </a:r>
            <a:endParaRPr lang="en-GB" sz="3200" dirty="0"/>
          </a:p>
          <a:p>
            <a:pPr>
              <a:buFont typeface="Arial"/>
              <a:buChar char="•"/>
            </a:pPr>
            <a:r>
              <a:rPr lang="en-GB" sz="3200" dirty="0">
                <a:ea typeface="+mn-lt"/>
                <a:cs typeface="+mn-lt"/>
              </a:rPr>
              <a:t>What happened in the case of Derek Bentley?</a:t>
            </a:r>
            <a:endParaRPr lang="en-GB" sz="3200" dirty="0"/>
          </a:p>
          <a:p>
            <a:pPr>
              <a:buFont typeface="Arial"/>
              <a:buChar char="•"/>
            </a:pPr>
            <a:r>
              <a:rPr lang="en-GB" sz="3200" dirty="0">
                <a:ea typeface="+mn-lt"/>
                <a:cs typeface="+mn-lt"/>
              </a:rPr>
              <a:t>What was one of the main conditions of the abolition of the death penalty in the UK?</a:t>
            </a:r>
            <a:endParaRPr lang="en-GB" sz="3200" dirty="0"/>
          </a:p>
          <a:p>
            <a:pPr marL="0" indent="0">
              <a:buNone/>
            </a:pPr>
            <a:r>
              <a:rPr lang="en-GB" dirty="0">
                <a:ea typeface="+mn-lt"/>
                <a:cs typeface="+mn-lt"/>
              </a:rPr>
              <a:t>  </a:t>
            </a:r>
            <a:endParaRPr lang="en-GB" dirty="0"/>
          </a:p>
        </p:txBody>
      </p:sp>
    </p:spTree>
    <p:extLst>
      <p:ext uri="{BB962C8B-B14F-4D97-AF65-F5344CB8AC3E}">
        <p14:creationId xmlns:p14="http://schemas.microsoft.com/office/powerpoint/2010/main" val="3294884429"/>
      </p:ext>
    </p:extLst>
  </p:cSld>
  <p:clrMapOvr>
    <a:masterClrMapping/>
  </p:clrMapOvr>
  <p:transition spd="slow" advTm="81930">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7B4E-2CB9-2209-0C3D-D3A2EA07118E}"/>
              </a:ext>
            </a:extLst>
          </p:cNvPr>
          <p:cNvSpPr>
            <a:spLocks noGrp="1"/>
          </p:cNvSpPr>
          <p:nvPr>
            <p:ph type="title"/>
          </p:nvPr>
        </p:nvSpPr>
        <p:spPr>
          <a:xfrm>
            <a:off x="3278369" y="261860"/>
            <a:ext cx="8267296" cy="1446550"/>
          </a:xfrm>
        </p:spPr>
        <p:txBody>
          <a:bodyPr/>
          <a:lstStyle/>
          <a:p>
            <a:r>
              <a:rPr lang="en-GB" sz="2800" dirty="0"/>
              <a:t>Punishment in 2000s:</a:t>
            </a:r>
            <a:br>
              <a:rPr lang="en-GB" dirty="0"/>
            </a:br>
            <a:r>
              <a:rPr lang="en-GB" dirty="0"/>
              <a:t>Halliday Report May 2000</a:t>
            </a:r>
          </a:p>
        </p:txBody>
      </p:sp>
      <p:pic>
        <p:nvPicPr>
          <p:cNvPr id="5" name="Content Placeholder 4" descr="Document with solid fill">
            <a:hlinkClick r:id="rId3"/>
            <a:extLst>
              <a:ext uri="{FF2B5EF4-FFF2-40B4-BE49-F238E27FC236}">
                <a16:creationId xmlns:a16="http://schemas.microsoft.com/office/drawing/2014/main" id="{85111BC0-419C-7FBD-34E6-7B2D45D57996}"/>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764" y="156460"/>
            <a:ext cx="914400" cy="914400"/>
          </a:xfrm>
        </p:spPr>
      </p:pic>
      <p:pic>
        <p:nvPicPr>
          <p:cNvPr id="7" name="Graphic 6" descr="Document with solid fill">
            <a:hlinkClick r:id="rId6"/>
            <a:extLst>
              <a:ext uri="{FF2B5EF4-FFF2-40B4-BE49-F238E27FC236}">
                <a16:creationId xmlns:a16="http://schemas.microsoft.com/office/drawing/2014/main" id="{56BC450D-32B4-397B-9C2C-B2B1E2930FB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783831" y="156459"/>
            <a:ext cx="914400" cy="914400"/>
          </a:xfrm>
          <a:prstGeom prst="rect">
            <a:avLst/>
          </a:prstGeom>
        </p:spPr>
      </p:pic>
      <p:sp>
        <p:nvSpPr>
          <p:cNvPr id="8" name="TextBox 7">
            <a:extLst>
              <a:ext uri="{FF2B5EF4-FFF2-40B4-BE49-F238E27FC236}">
                <a16:creationId xmlns:a16="http://schemas.microsoft.com/office/drawing/2014/main" id="{0EC7E284-2D23-2F8A-887C-CAC2D4AFDA52}"/>
              </a:ext>
            </a:extLst>
          </p:cNvPr>
          <p:cNvSpPr txBox="1"/>
          <p:nvPr/>
        </p:nvSpPr>
        <p:spPr>
          <a:xfrm>
            <a:off x="426803" y="1708410"/>
            <a:ext cx="10526529" cy="4801314"/>
          </a:xfrm>
          <a:prstGeom prst="rect">
            <a:avLst/>
          </a:prstGeom>
          <a:solidFill>
            <a:schemeClr val="bg1">
              <a:tint val="95000"/>
              <a:satMod val="170000"/>
            </a:schemeClr>
          </a:solidFill>
        </p:spPr>
        <p:txBody>
          <a:bodyPr wrap="square" rtlCol="0">
            <a:spAutoFit/>
          </a:bodyPr>
          <a:lstStyle/>
          <a:p>
            <a:r>
              <a:rPr lang="en-GB" sz="2400" b="1" dirty="0"/>
              <a:t>KEY FINDINGS:</a:t>
            </a:r>
          </a:p>
          <a:p>
            <a:pPr marL="285750" indent="-285750">
              <a:buFontTx/>
              <a:buChar char="-"/>
            </a:pPr>
            <a:r>
              <a:rPr lang="en-GB" sz="2400" dirty="0"/>
              <a:t>Unpredictable approach to persistent offenders</a:t>
            </a:r>
          </a:p>
          <a:p>
            <a:pPr marL="285750" indent="-285750">
              <a:buFontTx/>
              <a:buChar char="-"/>
            </a:pPr>
            <a:r>
              <a:rPr lang="en-GB" sz="2400" dirty="0"/>
              <a:t>Ineffectiveness of short prison sentences (less than 12 months)</a:t>
            </a:r>
          </a:p>
          <a:p>
            <a:pPr marL="285750" indent="-285750">
              <a:buFontTx/>
              <a:buChar char="-"/>
            </a:pPr>
            <a:r>
              <a:rPr lang="en-GB" sz="2400" dirty="0"/>
              <a:t>66% of those persistent offenders released were reconvicted within 2 years</a:t>
            </a:r>
          </a:p>
          <a:p>
            <a:endParaRPr lang="en-GB" sz="2400" b="1" dirty="0"/>
          </a:p>
          <a:p>
            <a:r>
              <a:rPr lang="en-GB" sz="2400" b="1" dirty="0"/>
              <a:t>RECOMMENDATIONS:</a:t>
            </a:r>
          </a:p>
          <a:p>
            <a:pPr marL="285750" indent="-285750">
              <a:buFontTx/>
              <a:buChar char="-"/>
            </a:pPr>
            <a:r>
              <a:rPr lang="en-GB" sz="2400" dirty="0"/>
              <a:t>Punishment should be proportionate to the seriousness of the crime with a new presumption that severity of sentence will increase as a result of recent and relevant previous convictions.</a:t>
            </a:r>
          </a:p>
          <a:p>
            <a:pPr marL="285750" indent="-285750">
              <a:buFontTx/>
              <a:buChar char="-"/>
            </a:pPr>
            <a:r>
              <a:rPr lang="en-GB" sz="2400" dirty="0"/>
              <a:t>If a short prison sentence is not necessary, sentencers should consider non-custodial sentences.</a:t>
            </a:r>
          </a:p>
          <a:p>
            <a:pPr marL="285750" indent="-285750">
              <a:buFontTx/>
              <a:buChar char="-"/>
            </a:pPr>
            <a:r>
              <a:rPr lang="en-GB" sz="2400" dirty="0"/>
              <a:t>A new generic community punishment order</a:t>
            </a:r>
          </a:p>
          <a:p>
            <a:pPr marL="285750" indent="-285750">
              <a:buFontTx/>
              <a:buChar char="-"/>
            </a:pPr>
            <a:endParaRPr lang="en-GB" dirty="0"/>
          </a:p>
        </p:txBody>
      </p:sp>
      <p:sp>
        <p:nvSpPr>
          <p:cNvPr id="9" name="Rectangle: Rounded Corners 8">
            <a:extLst>
              <a:ext uri="{FF2B5EF4-FFF2-40B4-BE49-F238E27FC236}">
                <a16:creationId xmlns:a16="http://schemas.microsoft.com/office/drawing/2014/main" id="{77CDD3D0-EE6F-CF5C-6CA0-E018E932879F}"/>
              </a:ext>
            </a:extLst>
          </p:cNvPr>
          <p:cNvSpPr/>
          <p:nvPr/>
        </p:nvSpPr>
        <p:spPr>
          <a:xfrm>
            <a:off x="2795666" y="156459"/>
            <a:ext cx="6730583" cy="1687331"/>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63696"/>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 calcmode="lin" valueType="num">
                                      <p:cBhvr additive="base">
                                        <p:cTn id="1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8">
                                            <p:txEl>
                                              <p:pRg st="2" end="2"/>
                                            </p:txEl>
                                          </p:spTgt>
                                        </p:tgtEl>
                                        <p:attrNameLst>
                                          <p:attrName>style.visibility</p:attrName>
                                        </p:attrNameLst>
                                      </p:cBhvr>
                                      <p:to>
                                        <p:strVal val="visible"/>
                                      </p:to>
                                    </p:set>
                                    <p:anim calcmode="lin" valueType="num">
                                      <p:cBhvr additive="base">
                                        <p:cTn id="2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8">
                                            <p:txEl>
                                              <p:pRg st="3" end="3"/>
                                            </p:txEl>
                                          </p:spTgt>
                                        </p:tgtEl>
                                        <p:attrNameLst>
                                          <p:attrName>style.visibility</p:attrName>
                                        </p:attrNameLst>
                                      </p:cBhvr>
                                      <p:to>
                                        <p:strVal val="visible"/>
                                      </p:to>
                                    </p:set>
                                    <p:anim calcmode="lin" valueType="num">
                                      <p:cBhvr additive="base">
                                        <p:cTn id="2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8">
                                            <p:txEl>
                                              <p:pRg st="5" end="5"/>
                                            </p:txEl>
                                          </p:spTgt>
                                        </p:tgtEl>
                                        <p:attrNameLst>
                                          <p:attrName>style.visibility</p:attrName>
                                        </p:attrNameLst>
                                      </p:cBhvr>
                                      <p:to>
                                        <p:strVal val="visible"/>
                                      </p:to>
                                    </p:set>
                                    <p:anim calcmode="lin" valueType="num">
                                      <p:cBhvr additive="base">
                                        <p:cTn id="30"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8">
                                            <p:txEl>
                                              <p:pRg st="6" end="6"/>
                                            </p:txEl>
                                          </p:spTgt>
                                        </p:tgtEl>
                                        <p:attrNameLst>
                                          <p:attrName>style.visibility</p:attrName>
                                        </p:attrNameLst>
                                      </p:cBhvr>
                                      <p:to>
                                        <p:strVal val="visible"/>
                                      </p:to>
                                    </p:set>
                                    <p:anim calcmode="lin" valueType="num">
                                      <p:cBhvr additive="base">
                                        <p:cTn id="34"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8">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8">
                                            <p:txEl>
                                              <p:pRg st="7" end="7"/>
                                            </p:txEl>
                                          </p:spTgt>
                                        </p:tgtEl>
                                        <p:attrNameLst>
                                          <p:attrName>style.visibility</p:attrName>
                                        </p:attrNameLst>
                                      </p:cBhvr>
                                      <p:to>
                                        <p:strVal val="visible"/>
                                      </p:to>
                                    </p:set>
                                    <p:anim calcmode="lin" valueType="num">
                                      <p:cBhvr additive="base">
                                        <p:cTn id="38"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
                                            <p:txEl>
                                              <p:pRg st="7" end="7"/>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8">
                                            <p:txEl>
                                              <p:pRg st="8" end="8"/>
                                            </p:txEl>
                                          </p:spTgt>
                                        </p:tgtEl>
                                        <p:attrNameLst>
                                          <p:attrName>style.visibility</p:attrName>
                                        </p:attrNameLst>
                                      </p:cBhvr>
                                      <p:to>
                                        <p:strVal val="visible"/>
                                      </p:to>
                                    </p:set>
                                    <p:anim calcmode="lin" valueType="num">
                                      <p:cBhvr additive="base">
                                        <p:cTn id="42"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F14BA2C-0612-8A6E-6BF4-A7FF89B93671}"/>
              </a:ext>
            </a:extLst>
          </p:cNvPr>
          <p:cNvSpPr/>
          <p:nvPr/>
        </p:nvSpPr>
        <p:spPr>
          <a:xfrm>
            <a:off x="2203554" y="170400"/>
            <a:ext cx="6033541" cy="1446550"/>
          </a:xfrm>
          <a:prstGeom prst="rect">
            <a:avLst/>
          </a:prstGeom>
          <a:gradFill flip="none" rotWithShape="1">
            <a:gsLst>
              <a:gs pos="0">
                <a:schemeClr val="accent6">
                  <a:tint val="66000"/>
                  <a:satMod val="160000"/>
                </a:schemeClr>
              </a:gs>
              <a:gs pos="50000">
                <a:schemeClr val="accent6">
                  <a:tint val="44500"/>
                  <a:satMod val="160000"/>
                </a:schemeClr>
              </a:gs>
              <a:gs pos="100000">
                <a:schemeClr val="accent6">
                  <a:tint val="23500"/>
                  <a:satMod val="160000"/>
                </a:schemeClr>
              </a:gs>
            </a:gsLst>
            <a:lin ang="27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433E624-738C-777B-3D6A-39C2B47654D6}"/>
              </a:ext>
            </a:extLst>
          </p:cNvPr>
          <p:cNvSpPr>
            <a:spLocks noGrp="1"/>
          </p:cNvSpPr>
          <p:nvPr>
            <p:ph type="title"/>
          </p:nvPr>
        </p:nvSpPr>
        <p:spPr>
          <a:xfrm>
            <a:off x="2393949" y="170400"/>
            <a:ext cx="8267296" cy="1446550"/>
          </a:xfrm>
        </p:spPr>
        <p:txBody>
          <a:bodyPr>
            <a:normAutofit/>
          </a:bodyPr>
          <a:lstStyle/>
          <a:p>
            <a:r>
              <a:rPr lang="en-GB" sz="3600" dirty="0"/>
              <a:t>Punishment in 2000s:</a:t>
            </a:r>
            <a:br>
              <a:rPr lang="en-GB" sz="3600" dirty="0"/>
            </a:br>
            <a:r>
              <a:rPr lang="en-GB" sz="3600" dirty="0"/>
              <a:t>Criminal Justice Act (2003)</a:t>
            </a:r>
          </a:p>
        </p:txBody>
      </p:sp>
      <p:pic>
        <p:nvPicPr>
          <p:cNvPr id="5" name="Content Placeholder 4" descr="Document with solid fill">
            <a:hlinkClick r:id="rId3"/>
            <a:extLst>
              <a:ext uri="{FF2B5EF4-FFF2-40B4-BE49-F238E27FC236}">
                <a16:creationId xmlns:a16="http://schemas.microsoft.com/office/drawing/2014/main" id="{8721DA5A-FDFE-2548-A3E6-BEADDDFFBBE0}"/>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6355" y="256173"/>
            <a:ext cx="914400" cy="914400"/>
          </a:xfrm>
        </p:spPr>
      </p:pic>
      <p:sp>
        <p:nvSpPr>
          <p:cNvPr id="8" name="TextBox 7">
            <a:extLst>
              <a:ext uri="{FF2B5EF4-FFF2-40B4-BE49-F238E27FC236}">
                <a16:creationId xmlns:a16="http://schemas.microsoft.com/office/drawing/2014/main" id="{5CE4A1F3-4974-49C2-BDB3-1DC356ED92E1}"/>
              </a:ext>
            </a:extLst>
          </p:cNvPr>
          <p:cNvSpPr txBox="1"/>
          <p:nvPr/>
        </p:nvSpPr>
        <p:spPr>
          <a:xfrm>
            <a:off x="494676" y="1873770"/>
            <a:ext cx="10672996" cy="4708981"/>
          </a:xfrm>
          <a:prstGeom prst="rect">
            <a:avLst/>
          </a:prstGeom>
          <a:solidFill>
            <a:schemeClr val="bg2"/>
          </a:solidFill>
        </p:spPr>
        <p:txBody>
          <a:bodyPr wrap="square" rtlCol="0">
            <a:spAutoFit/>
          </a:bodyPr>
          <a:lstStyle/>
          <a:p>
            <a:pPr marL="285750" indent="-285750">
              <a:buFontTx/>
              <a:buChar char="-"/>
            </a:pPr>
            <a:r>
              <a:rPr lang="en-GB" sz="2400" dirty="0"/>
              <a:t>Introduced significant reform to sentencing policy</a:t>
            </a:r>
          </a:p>
          <a:p>
            <a:pPr marL="285750" indent="-285750">
              <a:buFontTx/>
              <a:buChar char="-"/>
            </a:pPr>
            <a:r>
              <a:rPr lang="en-GB" sz="2400" dirty="0"/>
              <a:t>Intention was to create a sentencing framework ‘in which the public has confidence and which puts public protection at its heart’. </a:t>
            </a:r>
          </a:p>
          <a:p>
            <a:pPr marL="285750" indent="-285750">
              <a:buFontTx/>
              <a:buChar char="-"/>
            </a:pPr>
            <a:r>
              <a:rPr lang="en-GB" sz="2400" dirty="0"/>
              <a:t>AIM: Purpose and principles of sentencing objectives</a:t>
            </a:r>
          </a:p>
          <a:p>
            <a:r>
              <a:rPr lang="en-GB" sz="2400" dirty="0"/>
              <a:t>punishment of offenders;</a:t>
            </a:r>
          </a:p>
          <a:p>
            <a:r>
              <a:rPr lang="en-GB" sz="2400" dirty="0"/>
              <a:t>reduction of crime (including its reduction by deterrence);</a:t>
            </a:r>
          </a:p>
          <a:p>
            <a:r>
              <a:rPr lang="en-GB" sz="2400" dirty="0"/>
              <a:t>reform and rehabilitation of offenders;</a:t>
            </a:r>
          </a:p>
          <a:p>
            <a:r>
              <a:rPr lang="en-GB" sz="2400" dirty="0"/>
              <a:t>protection of the public;</a:t>
            </a:r>
          </a:p>
          <a:p>
            <a:r>
              <a:rPr lang="en-GB" sz="2400" dirty="0"/>
              <a:t>reparation by offenders to persons affected by their offences.</a:t>
            </a:r>
          </a:p>
          <a:p>
            <a:endParaRPr lang="en-GB" sz="2400" dirty="0"/>
          </a:p>
          <a:p>
            <a:r>
              <a:rPr lang="en-GB" sz="2400" dirty="0"/>
              <a:t>- Prisons should be targeted at ‘serious, dangerous and violent offenders’</a:t>
            </a:r>
          </a:p>
          <a:p>
            <a:endParaRPr lang="en-GB" dirty="0"/>
          </a:p>
          <a:p>
            <a:pPr marL="285750" indent="-285750">
              <a:buFontTx/>
              <a:buChar char="-"/>
            </a:pPr>
            <a:endParaRPr lang="en-GB" dirty="0"/>
          </a:p>
        </p:txBody>
      </p:sp>
    </p:spTree>
    <p:extLst>
      <p:ext uri="{BB962C8B-B14F-4D97-AF65-F5344CB8AC3E}">
        <p14:creationId xmlns:p14="http://schemas.microsoft.com/office/powerpoint/2010/main" val="3067059044"/>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CCBA6-EEE6-3B35-E909-C2164359CA1A}"/>
              </a:ext>
            </a:extLst>
          </p:cNvPr>
          <p:cNvSpPr>
            <a:spLocks noGrp="1"/>
          </p:cNvSpPr>
          <p:nvPr>
            <p:ph type="title"/>
          </p:nvPr>
        </p:nvSpPr>
        <p:spPr>
          <a:xfrm>
            <a:off x="2203553" y="327796"/>
            <a:ext cx="7704945" cy="1845777"/>
          </a:xfrm>
          <a:solidFill>
            <a:schemeClr val="accent1">
              <a:lumMod val="20000"/>
              <a:lumOff val="80000"/>
            </a:schemeClr>
          </a:solidFill>
        </p:spPr>
        <p:txBody>
          <a:bodyPr>
            <a:normAutofit fontScale="90000"/>
          </a:bodyPr>
          <a:lstStyle/>
          <a:p>
            <a:pPr algn="ctr"/>
            <a:r>
              <a:rPr lang="en-GB" sz="3600" dirty="0"/>
              <a:t>Punishment in 2000s:</a:t>
            </a:r>
            <a:br>
              <a:rPr lang="en-GB" sz="3600" dirty="0"/>
            </a:br>
            <a:r>
              <a:rPr lang="en-GB" sz="4000" dirty="0"/>
              <a:t>The 2010 Coalition Government Sentencing reforms</a:t>
            </a:r>
            <a:endParaRPr lang="en-GB" sz="3600" dirty="0"/>
          </a:p>
        </p:txBody>
      </p:sp>
      <p:pic>
        <p:nvPicPr>
          <p:cNvPr id="5" name="Graphic 4" descr="Document with solid fill">
            <a:hlinkClick r:id="rId3"/>
            <a:extLst>
              <a:ext uri="{FF2B5EF4-FFF2-40B4-BE49-F238E27FC236}">
                <a16:creationId xmlns:a16="http://schemas.microsoft.com/office/drawing/2014/main" id="{704A83B9-F536-EE08-1D7C-2FCDEB062A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4452" y="176133"/>
            <a:ext cx="1369101" cy="1369101"/>
          </a:xfrm>
          <a:prstGeom prst="rect">
            <a:avLst/>
          </a:prstGeom>
        </p:spPr>
      </p:pic>
      <p:grpSp>
        <p:nvGrpSpPr>
          <p:cNvPr id="9" name="Group 8">
            <a:extLst>
              <a:ext uri="{FF2B5EF4-FFF2-40B4-BE49-F238E27FC236}">
                <a16:creationId xmlns:a16="http://schemas.microsoft.com/office/drawing/2014/main" id="{E0A91602-E3FB-FB13-212C-7572D2A02DA3}"/>
              </a:ext>
            </a:extLst>
          </p:cNvPr>
          <p:cNvGrpSpPr/>
          <p:nvPr/>
        </p:nvGrpSpPr>
        <p:grpSpPr>
          <a:xfrm>
            <a:off x="464695" y="2503357"/>
            <a:ext cx="10968173" cy="4389724"/>
            <a:chOff x="464695" y="2503357"/>
            <a:chExt cx="10968173" cy="4389724"/>
          </a:xfrm>
        </p:grpSpPr>
        <p:pic>
          <p:nvPicPr>
            <p:cNvPr id="7" name="Picture 6">
              <a:extLst>
                <a:ext uri="{FF2B5EF4-FFF2-40B4-BE49-F238E27FC236}">
                  <a16:creationId xmlns:a16="http://schemas.microsoft.com/office/drawing/2014/main" id="{89B5F8F6-77C0-36BC-A613-8D10F49566C3}"/>
                </a:ext>
              </a:extLst>
            </p:cNvPr>
            <p:cNvPicPr>
              <a:picLocks noChangeAspect="1"/>
            </p:cNvPicPr>
            <p:nvPr/>
          </p:nvPicPr>
          <p:blipFill>
            <a:blip r:embed="rId6"/>
            <a:stretch>
              <a:fillRect/>
            </a:stretch>
          </p:blipFill>
          <p:spPr>
            <a:xfrm>
              <a:off x="7190994" y="2503357"/>
              <a:ext cx="4241874" cy="3633517"/>
            </a:xfrm>
            <a:prstGeom prst="rect">
              <a:avLst/>
            </a:prstGeom>
            <a:ln>
              <a:noFill/>
            </a:ln>
            <a:effectLst>
              <a:softEdge rad="112500"/>
            </a:effectLst>
          </p:spPr>
        </p:pic>
        <p:sp>
          <p:nvSpPr>
            <p:cNvPr id="8" name="TextBox 7">
              <a:extLst>
                <a:ext uri="{FF2B5EF4-FFF2-40B4-BE49-F238E27FC236}">
                  <a16:creationId xmlns:a16="http://schemas.microsoft.com/office/drawing/2014/main" id="{5CFC7028-7EC3-6417-06F7-0494782E7E26}"/>
                </a:ext>
              </a:extLst>
            </p:cNvPr>
            <p:cNvSpPr txBox="1"/>
            <p:nvPr/>
          </p:nvSpPr>
          <p:spPr>
            <a:xfrm>
              <a:off x="464695" y="2645764"/>
              <a:ext cx="5358984" cy="4247317"/>
            </a:xfrm>
            <a:prstGeom prst="rect">
              <a:avLst/>
            </a:prstGeom>
            <a:noFill/>
          </p:spPr>
          <p:txBody>
            <a:bodyPr wrap="square" rtlCol="0">
              <a:spAutoFit/>
            </a:bodyPr>
            <a:lstStyle/>
            <a:p>
              <a:r>
                <a:rPr lang="en-GB" dirty="0"/>
                <a:t>AIM: To reduce the unsustainable prison population</a:t>
              </a:r>
            </a:p>
            <a:p>
              <a:r>
                <a:rPr lang="en-GB" dirty="0"/>
                <a:t>HOW? Remove the courts ability to remind in custody persons who were unlikely to receive a custodial sentence. </a:t>
              </a:r>
            </a:p>
            <a:p>
              <a:endParaRPr lang="en-GB" dirty="0"/>
            </a:p>
            <a:p>
              <a:r>
                <a:rPr lang="en-GB" dirty="0"/>
                <a:t>CRIMINAL JUSTICE AND COURTS ACT (2015)</a:t>
              </a:r>
            </a:p>
            <a:p>
              <a:pPr marL="285750" indent="-285750">
                <a:buFontTx/>
                <a:buChar char="-"/>
              </a:pPr>
              <a:r>
                <a:rPr lang="en-GB" dirty="0"/>
                <a:t>Ended automatic release for those with an extended determinate sentence</a:t>
              </a:r>
            </a:p>
            <a:p>
              <a:pPr marL="285750" indent="-285750">
                <a:buFontTx/>
                <a:buChar char="-"/>
              </a:pPr>
              <a:r>
                <a:rPr lang="en-GB" dirty="0"/>
                <a:t>Introduced a new Special Custodial Sentence for Offenders of Particular Concern (SOPC)</a:t>
              </a:r>
            </a:p>
            <a:p>
              <a:pPr marL="285750" indent="-285750">
                <a:buFontTx/>
                <a:buChar char="-"/>
              </a:pPr>
              <a:r>
                <a:rPr lang="en-GB" dirty="0"/>
                <a:t>Announced its desire to extend the use of restorative justice approaches </a:t>
              </a:r>
            </a:p>
            <a:p>
              <a:pPr marL="285750" indent="-285750">
                <a:buFontTx/>
                <a:buChar char="-"/>
              </a:pPr>
              <a:endParaRPr lang="en-GB" dirty="0"/>
            </a:p>
            <a:p>
              <a:endParaRPr lang="en-GB" dirty="0"/>
            </a:p>
            <a:p>
              <a:endParaRPr lang="en-GB" dirty="0"/>
            </a:p>
          </p:txBody>
        </p:sp>
      </p:grpSp>
    </p:spTree>
    <p:extLst>
      <p:ext uri="{BB962C8B-B14F-4D97-AF65-F5344CB8AC3E}">
        <p14:creationId xmlns:p14="http://schemas.microsoft.com/office/powerpoint/2010/main" val="3805155171"/>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DBB8-F5ED-9F6E-3B37-1648CF08E64A}"/>
              </a:ext>
            </a:extLst>
          </p:cNvPr>
          <p:cNvSpPr>
            <a:spLocks noGrp="1"/>
          </p:cNvSpPr>
          <p:nvPr>
            <p:ph type="title"/>
          </p:nvPr>
        </p:nvSpPr>
        <p:spPr>
          <a:xfrm>
            <a:off x="1254697" y="447718"/>
            <a:ext cx="8267296" cy="1446550"/>
          </a:xfrm>
        </p:spPr>
        <p:txBody>
          <a:bodyPr/>
          <a:lstStyle/>
          <a:p>
            <a:pPr algn="ctr"/>
            <a:r>
              <a:rPr lang="en-GB" dirty="0"/>
              <a:t>The early release from prison framework</a:t>
            </a:r>
          </a:p>
        </p:txBody>
      </p:sp>
      <p:sp>
        <p:nvSpPr>
          <p:cNvPr id="3" name="Content Placeholder 2">
            <a:extLst>
              <a:ext uri="{FF2B5EF4-FFF2-40B4-BE49-F238E27FC236}">
                <a16:creationId xmlns:a16="http://schemas.microsoft.com/office/drawing/2014/main" id="{CA55AA2F-46A7-E607-3C5D-45CCBCC31AD5}"/>
              </a:ext>
            </a:extLst>
          </p:cNvPr>
          <p:cNvSpPr>
            <a:spLocks noGrp="1"/>
          </p:cNvSpPr>
          <p:nvPr>
            <p:ph idx="1"/>
          </p:nvPr>
        </p:nvSpPr>
        <p:spPr>
          <a:xfrm>
            <a:off x="1791585" y="2691638"/>
            <a:ext cx="8608830" cy="3821588"/>
          </a:xfrm>
          <a:solidFill>
            <a:schemeClr val="tx2">
              <a:lumMod val="10000"/>
              <a:lumOff val="90000"/>
            </a:schemeClr>
          </a:solidFill>
        </p:spPr>
        <p:txBody>
          <a:bodyPr>
            <a:normAutofit/>
          </a:bodyPr>
          <a:lstStyle/>
          <a:p>
            <a:pPr marL="0" indent="0">
              <a:buNone/>
            </a:pPr>
            <a:r>
              <a:rPr lang="en-GB" sz="4000" b="1" u="sng" dirty="0"/>
              <a:t>Offender Rehabilitation Act (2014)</a:t>
            </a:r>
          </a:p>
          <a:p>
            <a:pPr>
              <a:buFontTx/>
              <a:buChar char="-"/>
            </a:pPr>
            <a:r>
              <a:rPr lang="en-GB" sz="2800" dirty="0"/>
              <a:t>Offenders sentenced to a custodial term of more than one day but less than 12 months would no longer be released unconditionally</a:t>
            </a:r>
          </a:p>
          <a:p>
            <a:pPr>
              <a:buFontTx/>
              <a:buChar char="-"/>
            </a:pPr>
            <a:r>
              <a:rPr lang="en-GB" sz="2800" dirty="0"/>
              <a:t>Offenders who received a custodial term of &gt;1day &lt;2 years would be subject to additional supervision after their licence period had ended. </a:t>
            </a:r>
          </a:p>
        </p:txBody>
      </p:sp>
      <p:pic>
        <p:nvPicPr>
          <p:cNvPr id="5" name="Graphic 4" descr="Document with solid fill">
            <a:hlinkClick r:id="rId3"/>
            <a:extLst>
              <a:ext uri="{FF2B5EF4-FFF2-40B4-BE49-F238E27FC236}">
                <a16:creationId xmlns:a16="http://schemas.microsoft.com/office/drawing/2014/main" id="{10484B4F-2D8F-DC13-FF15-8AD2645CBF0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4687" y="502681"/>
            <a:ext cx="1391587" cy="1391587"/>
          </a:xfrm>
          <a:prstGeom prst="rect">
            <a:avLst/>
          </a:prstGeom>
        </p:spPr>
      </p:pic>
    </p:spTree>
    <p:extLst>
      <p:ext uri="{BB962C8B-B14F-4D97-AF65-F5344CB8AC3E}">
        <p14:creationId xmlns:p14="http://schemas.microsoft.com/office/powerpoint/2010/main" val="664103623"/>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0BEF-58AA-49CF-9904-5C20C1BF842B}"/>
              </a:ext>
            </a:extLst>
          </p:cNvPr>
          <p:cNvSpPr>
            <a:spLocks noGrp="1"/>
          </p:cNvSpPr>
          <p:nvPr>
            <p:ph type="title"/>
          </p:nvPr>
        </p:nvSpPr>
        <p:spPr>
          <a:xfrm>
            <a:off x="565149" y="344143"/>
            <a:ext cx="9755579" cy="1575954"/>
          </a:xfrm>
        </p:spPr>
        <p:txBody>
          <a:bodyPr>
            <a:normAutofit fontScale="90000"/>
          </a:bodyPr>
          <a:lstStyle/>
          <a:p>
            <a:r>
              <a:rPr lang="en-GB" sz="3600" dirty="0"/>
              <a:t>Punishment in 2000s:</a:t>
            </a:r>
            <a:br>
              <a:rPr lang="en-GB" sz="3600" dirty="0"/>
            </a:br>
            <a:r>
              <a:rPr lang="en-GB" sz="3600" b="1" u="sng" dirty="0"/>
              <a:t>REFORMS OF THE 2019 CONSERVATIVE GOVERNMENT TO EARLY RELEASE FROM CUSTODY</a:t>
            </a:r>
          </a:p>
        </p:txBody>
      </p:sp>
      <p:sp>
        <p:nvSpPr>
          <p:cNvPr id="3" name="Content Placeholder 2">
            <a:extLst>
              <a:ext uri="{FF2B5EF4-FFF2-40B4-BE49-F238E27FC236}">
                <a16:creationId xmlns:a16="http://schemas.microsoft.com/office/drawing/2014/main" id="{1B936B15-0E49-EADD-CB91-C894B0FD96E5}"/>
              </a:ext>
            </a:extLst>
          </p:cNvPr>
          <p:cNvSpPr>
            <a:spLocks noGrp="1"/>
          </p:cNvSpPr>
          <p:nvPr>
            <p:ph idx="1"/>
          </p:nvPr>
        </p:nvSpPr>
        <p:spPr>
          <a:xfrm>
            <a:off x="565149" y="2174478"/>
            <a:ext cx="9455775" cy="3874054"/>
          </a:xfrm>
          <a:solidFill>
            <a:schemeClr val="bg2"/>
          </a:solidFill>
        </p:spPr>
        <p:txBody>
          <a:bodyPr>
            <a:normAutofit fontScale="92500"/>
          </a:bodyPr>
          <a:lstStyle/>
          <a:p>
            <a:endParaRPr lang="en-GB" dirty="0"/>
          </a:p>
          <a:p>
            <a:pPr marL="0" indent="0">
              <a:buNone/>
            </a:pPr>
            <a:r>
              <a:rPr lang="en-GB" dirty="0"/>
              <a:t>The 2019 Conservative government expressed concern that</a:t>
            </a:r>
          </a:p>
          <a:p>
            <a:endParaRPr lang="en-GB" dirty="0"/>
          </a:p>
          <a:p>
            <a:r>
              <a:rPr lang="en-GB" b="1" dirty="0"/>
              <a:t>the blanket use of automatic early release has undermined confidence in the system. Too many serious and dangerous offenders are still released too early from custody; this risks public safety, and means the time spent in prison does not always properly fit the crime.</a:t>
            </a:r>
          </a:p>
          <a:p>
            <a:endParaRPr lang="en-GB" dirty="0"/>
          </a:p>
          <a:p>
            <a:r>
              <a:rPr lang="en-GB" dirty="0"/>
              <a:t>(Ministry of Justice 2020: 6)</a:t>
            </a:r>
          </a:p>
          <a:p>
            <a:endParaRPr lang="en-GB" dirty="0"/>
          </a:p>
        </p:txBody>
      </p:sp>
      <p:pic>
        <p:nvPicPr>
          <p:cNvPr id="5" name="Graphic 4" descr="Document with solid fill">
            <a:hlinkClick r:id="rId3"/>
            <a:extLst>
              <a:ext uri="{FF2B5EF4-FFF2-40B4-BE49-F238E27FC236}">
                <a16:creationId xmlns:a16="http://schemas.microsoft.com/office/drawing/2014/main" id="{18DBD7BF-3CB6-3F50-F15D-729FDC14D14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33547" y="2724509"/>
            <a:ext cx="1868774" cy="1868774"/>
          </a:xfrm>
          <a:prstGeom prst="rect">
            <a:avLst/>
          </a:prstGeom>
        </p:spPr>
      </p:pic>
    </p:spTree>
    <p:extLst>
      <p:ext uri="{BB962C8B-B14F-4D97-AF65-F5344CB8AC3E}">
        <p14:creationId xmlns:p14="http://schemas.microsoft.com/office/powerpoint/2010/main" val="3922610624"/>
      </p:ext>
    </p:extLst>
  </p:cSld>
  <p:clrMapOvr>
    <a:masterClrMapping/>
  </p:clrMapOvr>
  <p:transition spd="slow" advTm="81930">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BA8DEF-E831-42CB-A62D-82BE23087BCC}"/>
              </a:ext>
            </a:extLst>
          </p:cNvPr>
          <p:cNvPicPr>
            <a:picLocks noChangeAspect="1"/>
          </p:cNvPicPr>
          <p:nvPr/>
        </p:nvPicPr>
        <p:blipFill rotWithShape="1">
          <a:blip r:embed="rId3"/>
          <a:srcRect t="20886" r="1" b="1"/>
          <a:stretch/>
        </p:blipFill>
        <p:spPr>
          <a:xfrm>
            <a:off x="20" y="10"/>
            <a:ext cx="8668492" cy="6857990"/>
          </a:xfrm>
          <a:prstGeom prst="rect">
            <a:avLst/>
          </a:prstGeom>
        </p:spPr>
      </p:pic>
      <p:sp>
        <p:nvSpPr>
          <p:cNvPr id="2" name="Title 1">
            <a:extLst>
              <a:ext uri="{FF2B5EF4-FFF2-40B4-BE49-F238E27FC236}">
                <a16:creationId xmlns:a16="http://schemas.microsoft.com/office/drawing/2014/main" id="{9C400D1D-02EB-4CFD-82EC-04E85B4F7882}"/>
              </a:ext>
            </a:extLst>
          </p:cNvPr>
          <p:cNvSpPr>
            <a:spLocks noGrp="1"/>
          </p:cNvSpPr>
          <p:nvPr>
            <p:ph type="title"/>
          </p:nvPr>
        </p:nvSpPr>
        <p:spPr>
          <a:xfrm>
            <a:off x="8818630" y="1122363"/>
            <a:ext cx="3053329" cy="3051340"/>
          </a:xfrm>
        </p:spPr>
        <p:txBody>
          <a:bodyPr vert="horz" lIns="91440" tIns="45720" rIns="91440" bIns="45720" rtlCol="0" anchor="b">
            <a:normAutofit fontScale="90000"/>
          </a:bodyPr>
          <a:lstStyle/>
          <a:p>
            <a:r>
              <a:rPr lang="en-US" sz="4800" dirty="0"/>
              <a:t>Does harsher punishment deter crime?</a:t>
            </a:r>
          </a:p>
        </p:txBody>
      </p:sp>
    </p:spTree>
    <p:extLst>
      <p:ext uri="{BB962C8B-B14F-4D97-AF65-F5344CB8AC3E}">
        <p14:creationId xmlns:p14="http://schemas.microsoft.com/office/powerpoint/2010/main" val="44039351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F22181-C8C2-46BB-9484-B415172C33C1}"/>
              </a:ext>
            </a:extLst>
          </p:cNvPr>
          <p:cNvPicPr>
            <a:picLocks noChangeAspect="1"/>
          </p:cNvPicPr>
          <p:nvPr/>
        </p:nvPicPr>
        <p:blipFill rotWithShape="1">
          <a:blip r:embed="rId3"/>
          <a:srcRect t="10867" r="31636" b="8393"/>
          <a:stretch/>
        </p:blipFill>
        <p:spPr>
          <a:xfrm>
            <a:off x="3523488" y="745264"/>
            <a:ext cx="7023742" cy="5537124"/>
          </a:xfrm>
          <a:prstGeom prst="rect">
            <a:avLst/>
          </a:prstGeom>
        </p:spPr>
      </p:pic>
      <p:sp>
        <p:nvSpPr>
          <p:cNvPr id="2" name="Title 1">
            <a:extLst>
              <a:ext uri="{FF2B5EF4-FFF2-40B4-BE49-F238E27FC236}">
                <a16:creationId xmlns:a16="http://schemas.microsoft.com/office/drawing/2014/main" id="{AE910D71-AF9A-43EA-B060-7731C45A832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Custody vs Community?</a:t>
            </a:r>
          </a:p>
        </p:txBody>
      </p:sp>
      <p:sp>
        <p:nvSpPr>
          <p:cNvPr id="4" name="TextBox 3">
            <a:extLst>
              <a:ext uri="{FF2B5EF4-FFF2-40B4-BE49-F238E27FC236}">
                <a16:creationId xmlns:a16="http://schemas.microsoft.com/office/drawing/2014/main" id="{615E0602-A8DB-44DA-ADBD-92BD664E3C91}"/>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sz="1700">
                <a:hlinkClick r:id="rId4"/>
              </a:rPr>
              <a:t>Community or custody? A tough question - BBC News</a:t>
            </a:r>
            <a:endParaRPr lang="en-US" sz="1700"/>
          </a:p>
        </p:txBody>
      </p:sp>
    </p:spTree>
    <p:extLst>
      <p:ext uri="{BB962C8B-B14F-4D97-AF65-F5344CB8AC3E}">
        <p14:creationId xmlns:p14="http://schemas.microsoft.com/office/powerpoint/2010/main" val="3338874220"/>
      </p:ext>
    </p:extLst>
  </p:cSld>
  <p:clrMapOvr>
    <a:masterClrMapping/>
  </p:clrMapOvr>
  <p:transition spd="slow" advTm="8193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2EB0475-BA41-4881-99E1-91838B3FDBBA}"/>
              </a:ext>
            </a:extLst>
          </p:cNvPr>
          <p:cNvSpPr>
            <a:spLocks noGrp="1" noChangeArrowheads="1"/>
          </p:cNvSpPr>
          <p:nvPr>
            <p:ph type="title"/>
          </p:nvPr>
        </p:nvSpPr>
        <p:spPr>
          <a:xfrm>
            <a:off x="1981200" y="152400"/>
            <a:ext cx="8229600" cy="1143000"/>
          </a:xfrm>
        </p:spPr>
        <p:txBody>
          <a:bodyPr/>
          <a:lstStyle/>
          <a:p>
            <a:pPr eaLnBrk="1" hangingPunct="1"/>
            <a:r>
              <a:rPr lang="en-GB" altLang="en-US"/>
              <a:t>Does Deterrence Work?</a:t>
            </a:r>
          </a:p>
        </p:txBody>
      </p:sp>
      <p:sp>
        <p:nvSpPr>
          <p:cNvPr id="14339" name="Rectangle 3">
            <a:extLst>
              <a:ext uri="{FF2B5EF4-FFF2-40B4-BE49-F238E27FC236}">
                <a16:creationId xmlns:a16="http://schemas.microsoft.com/office/drawing/2014/main" id="{24FACFCF-B381-4568-ACAF-FBED9C963F10}"/>
              </a:ext>
            </a:extLst>
          </p:cNvPr>
          <p:cNvSpPr>
            <a:spLocks noGrp="1" noChangeArrowheads="1"/>
          </p:cNvSpPr>
          <p:nvPr>
            <p:ph type="body" idx="1"/>
          </p:nvPr>
        </p:nvSpPr>
        <p:spPr>
          <a:xfrm>
            <a:off x="1416570" y="1142999"/>
            <a:ext cx="8434466" cy="5655039"/>
          </a:xfrm>
          <a:solidFill>
            <a:schemeClr val="bg1">
              <a:lumMod val="95000"/>
            </a:schemeClr>
          </a:solidFill>
        </p:spPr>
        <p:txBody>
          <a:bodyPr>
            <a:normAutofit/>
          </a:bodyPr>
          <a:lstStyle/>
          <a:p>
            <a:pPr eaLnBrk="1" hangingPunct="1">
              <a:lnSpc>
                <a:spcPct val="80000"/>
              </a:lnSpc>
            </a:pPr>
            <a:r>
              <a:rPr lang="en-GB" altLang="en-US" sz="2000" dirty="0"/>
              <a:t>Limited support of deterrence has been found in the areas of car crime (Di </a:t>
            </a:r>
            <a:r>
              <a:rPr lang="en-GB" altLang="en-US" sz="2000" dirty="0" err="1"/>
              <a:t>Tella</a:t>
            </a:r>
            <a:r>
              <a:rPr lang="en-GB" altLang="en-US" sz="2000" dirty="0"/>
              <a:t> and </a:t>
            </a:r>
            <a:r>
              <a:rPr lang="en-GB" altLang="en-US" sz="2000" dirty="0" err="1"/>
              <a:t>Schardrodsky</a:t>
            </a:r>
            <a:r>
              <a:rPr lang="en-GB" altLang="en-US" sz="2000" dirty="0"/>
              <a:t> 2004), drunk driving (Walker 1998), luggage theft (</a:t>
            </a:r>
            <a:r>
              <a:rPr lang="en-GB" altLang="en-US" sz="2000" dirty="0" err="1"/>
              <a:t>Trivizas</a:t>
            </a:r>
            <a:r>
              <a:rPr lang="en-GB" altLang="en-US" sz="2000" dirty="0"/>
              <a:t> and Smith 1997), as well as petty crime trends in general (</a:t>
            </a:r>
            <a:r>
              <a:rPr lang="en-GB" altLang="en-US" sz="2000" dirty="0" err="1"/>
              <a:t>D’Alessio</a:t>
            </a:r>
            <a:r>
              <a:rPr lang="en-GB" altLang="en-US" sz="2000" dirty="0"/>
              <a:t>  and </a:t>
            </a:r>
            <a:r>
              <a:rPr lang="en-GB" altLang="en-US" sz="2000" dirty="0" err="1"/>
              <a:t>Stolzenberg</a:t>
            </a:r>
            <a:r>
              <a:rPr lang="en-GB" altLang="en-US" sz="2000" dirty="0"/>
              <a:t> 1998). </a:t>
            </a:r>
          </a:p>
          <a:p>
            <a:pPr eaLnBrk="1" hangingPunct="1">
              <a:lnSpc>
                <a:spcPct val="80000"/>
              </a:lnSpc>
            </a:pPr>
            <a:r>
              <a:rPr lang="en-GB" altLang="en-US" sz="2000" dirty="0"/>
              <a:t>No good methodologically sound research which supports claim that there would be fewer murders if more killers were executed rather than kept in prison. Neither is there much evidence that deterrence works for hardened repeat offenders (Cromwell 1999). </a:t>
            </a:r>
          </a:p>
          <a:p>
            <a:pPr eaLnBrk="1" hangingPunct="1">
              <a:lnSpc>
                <a:spcPct val="80000"/>
              </a:lnSpc>
            </a:pPr>
            <a:r>
              <a:rPr lang="en-GB" altLang="en-US" sz="2000" dirty="0"/>
              <a:t>Also some criminals do crime as an act of defiance when unfair deterrence's are in place (i.e. some young and first-time offenders Sherman 2003) </a:t>
            </a:r>
          </a:p>
          <a:p>
            <a:pPr eaLnBrk="1" hangingPunct="1">
              <a:lnSpc>
                <a:spcPct val="80000"/>
              </a:lnSpc>
            </a:pPr>
            <a:r>
              <a:rPr lang="en-GB" altLang="en-US" sz="2000" dirty="0"/>
              <a:t>However,  the thought of swift, certain and relatively severe punishment can still be said to deter some individuals from committing some crimes in some circumstances. We need to refine the classical criminological position that all people can be deterred by the thought of</a:t>
            </a:r>
          </a:p>
          <a:p>
            <a:pPr eaLnBrk="1" hangingPunct="1">
              <a:lnSpc>
                <a:spcPct val="80000"/>
              </a:lnSpc>
            </a:pPr>
            <a:endParaRPr lang="en-GB" altLang="en-US" sz="1800" b="1" dirty="0"/>
          </a:p>
          <a:p>
            <a:pPr eaLnBrk="1" hangingPunct="1">
              <a:lnSpc>
                <a:spcPct val="80000"/>
              </a:lnSpc>
            </a:pPr>
            <a:r>
              <a:rPr lang="en-GB" altLang="en-US" sz="1800" b="1" dirty="0"/>
              <a:t>CONCLUSION: ALTHOUGH JUDGES/POLITICIANS/MASS MEDIA/GENERAL PUBLIC MIGHT LIKE TO THINK OTHERWISE, HARSHER PUNISHMENTS DOES  NOT NECESSARILY DETER CRIME.</a:t>
            </a:r>
          </a:p>
        </p:txBody>
      </p:sp>
    </p:spTree>
  </p:cSld>
  <p:clrMapOvr>
    <a:masterClrMapping/>
  </p:clrMapOvr>
  <p:transition spd="slow" advTm="81930">
    <p:wipe/>
  </p:transition>
</p:sld>
</file>

<file path=ppt/theme/theme1.xml><?xml version="1.0" encoding="utf-8"?>
<a:theme xmlns:a="http://schemas.openxmlformats.org/drawingml/2006/main" name="Madri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2467</Words>
  <Application>Microsoft Office PowerPoint</Application>
  <PresentationFormat>Widescreen</PresentationFormat>
  <Paragraphs>174</Paragraphs>
  <Slides>20</Slides>
  <Notes>15</Notes>
  <HiddenSlides>1</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System Font Regular</vt:lpstr>
      <vt:lpstr>Arial</vt:lpstr>
      <vt:lpstr>Bahnschrift Light</vt:lpstr>
      <vt:lpstr>Calibri</vt:lpstr>
      <vt:lpstr>Seaford Display</vt:lpstr>
      <vt:lpstr>Tenorite</vt:lpstr>
      <vt:lpstr>MadridVTI</vt:lpstr>
      <vt:lpstr>Understanding crime, justice and punishment </vt:lpstr>
      <vt:lpstr>What will we be looking at?</vt:lpstr>
      <vt:lpstr>ASSESSMENTS: </vt:lpstr>
      <vt:lpstr>Suggested reading</vt:lpstr>
      <vt:lpstr>WHAT IS CRIMINOLOGY?</vt:lpstr>
      <vt:lpstr>WHAT IS CRIME?</vt:lpstr>
      <vt:lpstr>HOW DO PUBLIC PERCEPTIONS SHAPE CRIME?</vt:lpstr>
      <vt:lpstr>Crime statistics exercise</vt:lpstr>
      <vt:lpstr>PowerPoint Presentation</vt:lpstr>
      <vt:lpstr>Aims of punishment </vt:lpstr>
      <vt:lpstr>PowerPoint Presentation</vt:lpstr>
      <vt:lpstr>Questions from documentary</vt:lpstr>
      <vt:lpstr>Punishment in 2000s: Halliday Report May 2000</vt:lpstr>
      <vt:lpstr>Punishment in 2000s: Criminal Justice Act (2003)</vt:lpstr>
      <vt:lpstr>Punishment in 2000s: The 2010 Coalition Government Sentencing reforms</vt:lpstr>
      <vt:lpstr>The early release from prison framework</vt:lpstr>
      <vt:lpstr>Punishment in 2000s: REFORMS OF THE 2019 CONSERVATIVE GOVERNMENT TO EARLY RELEASE FROM CUSTODY</vt:lpstr>
      <vt:lpstr>Does harsher punishment deter crime?</vt:lpstr>
      <vt:lpstr>Custody vs Community?</vt:lpstr>
      <vt:lpstr>Does Deterrence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crime, justice and punishment </dc:title>
  <dc:creator>Laura Knight</dc:creator>
  <cp:lastModifiedBy>Laura Knight</cp:lastModifiedBy>
  <cp:revision>2</cp:revision>
  <dcterms:created xsi:type="dcterms:W3CDTF">2022-08-02T14:28:07Z</dcterms:created>
  <dcterms:modified xsi:type="dcterms:W3CDTF">2023-09-21T14:54:49Z</dcterms:modified>
</cp:coreProperties>
</file>