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69" r:id="rId2"/>
    <p:sldId id="256" r:id="rId3"/>
    <p:sldId id="257" r:id="rId4"/>
    <p:sldId id="258" r:id="rId5"/>
    <p:sldId id="259" r:id="rId6"/>
    <p:sldId id="260" r:id="rId7"/>
    <p:sldId id="261" r:id="rId8"/>
    <p:sldId id="262" r:id="rId9"/>
    <p:sldId id="263" r:id="rId10"/>
    <p:sldId id="273" r:id="rId11"/>
    <p:sldId id="264" r:id="rId12"/>
    <p:sldId id="265" r:id="rId13"/>
    <p:sldId id="266" r:id="rId14"/>
    <p:sldId id="267" r:id="rId15"/>
    <p:sldId id="271" r:id="rId16"/>
    <p:sldId id="268" r:id="rId17"/>
    <p:sldId id="272" r:id="rId18"/>
    <p:sldId id="270" r:id="rId19"/>
  </p:sldIdLst>
  <p:sldSz cx="18288000" cy="10287000"/>
  <p:notesSz cx="6858000" cy="9144000"/>
  <p:embeddedFontLst>
    <p:embeddedFont>
      <p:font typeface="Canva Sans" panose="020B0604020202020204" charset="0"/>
      <p:regular r:id="rId21"/>
    </p:embeddedFont>
    <p:embeddedFont>
      <p:font typeface="Poppins" panose="00000500000000000000" pitchFamily="2" charset="0"/>
      <p:regular r:id="rId22"/>
      <p:bold r:id="rId23"/>
      <p:italic r:id="rId24"/>
      <p:boldItalic r:id="rId25"/>
    </p:embeddedFont>
    <p:embeddedFont>
      <p:font typeface="Poppins Bold" panose="00000800000000000000" charset="0"/>
      <p:regular r:id="rId26"/>
    </p:embeddedFont>
    <p:embeddedFont>
      <p:font typeface="Poppins Light" panose="00000400000000000000" pitchFamily="2" charset="0"/>
      <p:regular r:id="rId27"/>
      <p: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5C33B-4F65-4971-9778-FADD62E2F6D0}" v="159" dt="2025-11-16T11:09:40.4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622" autoAdjust="0"/>
  </p:normalViewPr>
  <p:slideViewPr>
    <p:cSldViewPr>
      <p:cViewPr varScale="1">
        <p:scale>
          <a:sx n="42" d="100"/>
          <a:sy n="42" d="100"/>
        </p:scale>
        <p:origin x="780"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F0A51A-CEED-4479-829D-72F021B39B55}"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BD46DE-3690-4B8F-951A-252C79F94BDF}" type="slidenum">
              <a:rPr lang="en-GB" smtClean="0"/>
              <a:t>‹#›</a:t>
            </a:fld>
            <a:endParaRPr lang="en-GB"/>
          </a:p>
        </p:txBody>
      </p:sp>
    </p:spTree>
    <p:extLst>
      <p:ext uri="{BB962C8B-B14F-4D97-AF65-F5344CB8AC3E}">
        <p14:creationId xmlns:p14="http://schemas.microsoft.com/office/powerpoint/2010/main" val="2349123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BD46DE-3690-4B8F-951A-252C79F94BDF}" type="slidenum">
              <a:rPr lang="en-GB" smtClean="0"/>
              <a:t>16</a:t>
            </a:fld>
            <a:endParaRPr lang="en-GB"/>
          </a:p>
        </p:txBody>
      </p:sp>
    </p:spTree>
    <p:extLst>
      <p:ext uri="{BB962C8B-B14F-4D97-AF65-F5344CB8AC3E}">
        <p14:creationId xmlns:p14="http://schemas.microsoft.com/office/powerpoint/2010/main" val="4113823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BD46DE-3690-4B8F-951A-252C79F94BDF}" type="slidenum">
              <a:rPr lang="en-GB" smtClean="0"/>
              <a:t>17</a:t>
            </a:fld>
            <a:endParaRPr lang="en-GB"/>
          </a:p>
        </p:txBody>
      </p:sp>
    </p:spTree>
    <p:extLst>
      <p:ext uri="{BB962C8B-B14F-4D97-AF65-F5344CB8AC3E}">
        <p14:creationId xmlns:p14="http://schemas.microsoft.com/office/powerpoint/2010/main" val="837052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4a"/><Relationship Id="rId1" Type="http://schemas.openxmlformats.org/officeDocument/2006/relationships/audio" Target="NULL"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microsoft.com/office/2007/relationships/media" Target="../media/media2.m4a"/><Relationship Id="rId1" Type="http://schemas.openxmlformats.org/officeDocument/2006/relationships/audio" Target="NULL" TargetMode="Externa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microsoft.com/office/2007/relationships/media" Target="../media/media4.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microsoft.com/office/2007/relationships/media" Target="../media/media6.m4a"/><Relationship Id="rId1" Type="http://schemas.openxmlformats.org/officeDocument/2006/relationships/audio" Target="NULL" TargetMode="Externa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7.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0.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0.m4a"/><Relationship Id="rId1" Type="http://schemas.openxmlformats.org/officeDocument/2006/relationships/audio" Target="NULL" TargetMode="External"/><Relationship Id="rId5" Type="http://schemas.openxmlformats.org/officeDocument/2006/relationships/image" Target="../media/image11.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2.png"/><Relationship Id="rId2" Type="http://schemas.microsoft.com/office/2007/relationships/media" Target="../media/media11.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5.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5.m4a"/><Relationship Id="rId1" Type="http://schemas.openxmlformats.org/officeDocument/2006/relationships/audio" Target="NULL" TargetMode="Externa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hyperlink" Target="https://www.vecteezy.com/free-vector/healthy-lifestyle"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stock.adobe.com/uk/search?k=55+year+old+man&amp;asset_id=1478018026" TargetMode="External"/><Relationship Id="rId7" Type="http://schemas.openxmlformats.org/officeDocument/2006/relationships/hyperlink" Target="https://www.myhealthexplained.com/diabetes-information/diabetes-articles/prediabetes-monitoring"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freepik.com/free-photos-vectors/evaluation-clipart" TargetMode="External"/><Relationship Id="rId5" Type="http://schemas.openxmlformats.org/officeDocument/2006/relationships/hyperlink" Target="https://www.epicshare.org/share-and-learn/normalizing-advance-care-planning-gives-patients-power-and-families-peace-of-mind" TargetMode="External"/><Relationship Id="rId4" Type="http://schemas.openxmlformats.org/officeDocument/2006/relationships/hyperlink" Target="https://www.pexels.com/photo/strawberries-and-blueberries-on-glass-bowl-122853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8175D1-5CFC-B16B-796E-0773510B32F6}"/>
              </a:ext>
            </a:extLst>
          </p:cNvPr>
          <p:cNvSpPr txBox="1"/>
          <p:nvPr/>
        </p:nvSpPr>
        <p:spPr>
          <a:xfrm>
            <a:off x="3848100" y="3158341"/>
            <a:ext cx="10591800" cy="4524315"/>
          </a:xfrm>
          <a:prstGeom prst="rect">
            <a:avLst/>
          </a:prstGeom>
          <a:solidFill>
            <a:schemeClr val="tx1"/>
          </a:solidFill>
        </p:spPr>
        <p:txBody>
          <a:bodyPr wrap="square" rtlCol="0">
            <a:spAutoFit/>
          </a:bodyPr>
          <a:lstStyle/>
          <a:p>
            <a:r>
              <a:rPr lang="en-GB" sz="3600" dirty="0">
                <a:solidFill>
                  <a:schemeClr val="bg1"/>
                </a:solidFill>
              </a:rPr>
              <a:t>Name: Shabana Qamar</a:t>
            </a:r>
          </a:p>
          <a:p>
            <a:r>
              <a:rPr lang="en-GB" sz="3600" dirty="0">
                <a:solidFill>
                  <a:schemeClr val="bg1"/>
                </a:solidFill>
              </a:rPr>
              <a:t>Student Number: 2333635</a:t>
            </a:r>
          </a:p>
          <a:p>
            <a:r>
              <a:rPr lang="en-GB" sz="3600" dirty="0">
                <a:solidFill>
                  <a:schemeClr val="bg1"/>
                </a:solidFill>
              </a:rPr>
              <a:t>Module code and Title: Introduction to Physiology</a:t>
            </a:r>
          </a:p>
          <a:p>
            <a:r>
              <a:rPr lang="en-GB" sz="3600" dirty="0">
                <a:solidFill>
                  <a:schemeClr val="bg1"/>
                </a:solidFill>
              </a:rPr>
              <a:t>Module code: BMHP5023</a:t>
            </a:r>
          </a:p>
          <a:p>
            <a:r>
              <a:rPr lang="en-GB" sz="3600" dirty="0">
                <a:solidFill>
                  <a:schemeClr val="bg1"/>
                </a:solidFill>
              </a:rPr>
              <a:t>Assignment title: Component 2:  PowerPoint Presentation with voice record (care plan for Type 2 diabetes)</a:t>
            </a:r>
          </a:p>
          <a:p>
            <a:r>
              <a:rPr lang="en-GB" sz="3600" dirty="0">
                <a:solidFill>
                  <a:schemeClr val="bg1"/>
                </a:solidFill>
              </a:rPr>
              <a:t>Lecturer:  Robert </a:t>
            </a:r>
            <a:r>
              <a:rPr lang="en-GB" sz="3600" dirty="0" err="1">
                <a:solidFill>
                  <a:schemeClr val="bg1"/>
                </a:solidFill>
              </a:rPr>
              <a:t>Nartowski</a:t>
            </a:r>
            <a:endParaRPr lang="en-GB" sz="3600" dirty="0">
              <a:solidFill>
                <a:schemeClr val="bg1"/>
              </a:solidFill>
            </a:endParaRPr>
          </a:p>
        </p:txBody>
      </p:sp>
      <p:pic>
        <p:nvPicPr>
          <p:cNvPr id="16" name="Audio 15">
            <a:hlinkClick r:id="" action="ppaction://media"/>
            <a:extLst>
              <a:ext uri="{FF2B5EF4-FFF2-40B4-BE49-F238E27FC236}">
                <a16:creationId xmlns:a16="http://schemas.microsoft.com/office/drawing/2014/main" id="{5954DAC8-46E7-B522-01B5-1711F51323EA}"/>
              </a:ext>
            </a:extLst>
          </p:cNvPr>
          <p:cNvPicPr>
            <a:picLocks noChangeAspect="1"/>
          </p:cNvPicPr>
          <p:nvPr>
            <a:audioFile r:link="rId1"/>
            <p:extLst>
              <p:ext uri="{DAA4B4D4-6D71-4841-9C94-3DE7FCFB9230}">
                <p14:media xmlns:p14="http://schemas.microsoft.com/office/powerpoint/2010/main" r:embed="rId2">
                  <p14:trim st="1220"/>
                </p14:media>
              </p:ext>
            </p:extLst>
          </p:nvPr>
        </p:nvPicPr>
        <p:blipFill>
          <a:blip r:embed="rId4"/>
          <a:srcRect l="-329688" t="-329688" r="-329688" b="-329688"/>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644921477"/>
      </p:ext>
    </p:extLst>
  </p:cSld>
  <p:clrMapOvr>
    <a:masterClrMapping/>
  </p:clrMapOvr>
  <mc:AlternateContent xmlns:mc="http://schemas.openxmlformats.org/markup-compatibility/2006" xmlns:p14="http://schemas.microsoft.com/office/powerpoint/2010/main">
    <mc:Choice Requires="p14">
      <p:transition spd="slow" p14:dur="2000" advTm="11536"/>
    </mc:Choice>
    <mc:Fallback xmlns="">
      <p:transition spd="slow" advTm="11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6777" b="-6777"/>
            </a:stretch>
          </a:blipFill>
        </p:spPr>
        <p:txBody>
          <a:bodyPr/>
          <a:lstStyle/>
          <a:p>
            <a:endParaRPr lang="en-GB"/>
          </a:p>
        </p:txBody>
      </p:sp>
      <p:grpSp>
        <p:nvGrpSpPr>
          <p:cNvPr id="3" name="Group 3"/>
          <p:cNvGrpSpPr/>
          <p:nvPr/>
        </p:nvGrpSpPr>
        <p:grpSpPr>
          <a:xfrm>
            <a:off x="1028700" y="3843504"/>
            <a:ext cx="78848" cy="697441"/>
            <a:chOff x="0" y="0"/>
            <a:chExt cx="18448" cy="163182"/>
          </a:xfrm>
        </p:grpSpPr>
        <p:sp>
          <p:nvSpPr>
            <p:cNvPr id="4" name="Freeform 4"/>
            <p:cNvSpPr/>
            <p:nvPr/>
          </p:nvSpPr>
          <p:spPr>
            <a:xfrm>
              <a:off x="0" y="0"/>
              <a:ext cx="18448" cy="163182"/>
            </a:xfrm>
            <a:custGeom>
              <a:avLst/>
              <a:gdLst/>
              <a:ahLst/>
              <a:cxnLst/>
              <a:rect l="l" t="t" r="r" b="b"/>
              <a:pathLst>
                <a:path w="18448" h="163182">
                  <a:moveTo>
                    <a:pt x="0" y="0"/>
                  </a:moveTo>
                  <a:lnTo>
                    <a:pt x="18448" y="0"/>
                  </a:lnTo>
                  <a:lnTo>
                    <a:pt x="18448" y="163182"/>
                  </a:lnTo>
                  <a:lnTo>
                    <a:pt x="0" y="163182"/>
                  </a:lnTo>
                  <a:close/>
                </a:path>
              </a:pathLst>
            </a:custGeom>
            <a:solidFill>
              <a:srgbClr val="AD2D35"/>
            </a:solidFill>
          </p:spPr>
          <p:txBody>
            <a:bodyPr/>
            <a:lstStyle/>
            <a:p>
              <a:endParaRPr lang="en-GB"/>
            </a:p>
          </p:txBody>
        </p:sp>
        <p:sp>
          <p:nvSpPr>
            <p:cNvPr id="5" name="TextBox 5"/>
            <p:cNvSpPr txBox="1"/>
            <p:nvPr/>
          </p:nvSpPr>
          <p:spPr>
            <a:xfrm>
              <a:off x="0" y="0"/>
              <a:ext cx="18448" cy="163182"/>
            </a:xfrm>
            <a:prstGeom prst="rect">
              <a:avLst/>
            </a:prstGeom>
          </p:spPr>
          <p:txBody>
            <a:bodyPr lIns="50800" tIns="50800" rIns="50800" bIns="50800" rtlCol="0" anchor="ctr"/>
            <a:lstStyle/>
            <a:p>
              <a:pPr algn="ctr">
                <a:lnSpc>
                  <a:spcPts val="2640"/>
                </a:lnSpc>
              </a:pPr>
              <a:endParaRPr/>
            </a:p>
          </p:txBody>
        </p:sp>
      </p:grpSp>
      <p:sp>
        <p:nvSpPr>
          <p:cNvPr id="9" name="Freeform 9"/>
          <p:cNvSpPr/>
          <p:nvPr/>
        </p:nvSpPr>
        <p:spPr>
          <a:xfrm>
            <a:off x="16822464" y="8821464"/>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TextBox 10"/>
          <p:cNvSpPr txBox="1"/>
          <p:nvPr/>
        </p:nvSpPr>
        <p:spPr>
          <a:xfrm>
            <a:off x="1028700" y="394159"/>
            <a:ext cx="15432910" cy="2736619"/>
          </a:xfrm>
          <a:prstGeom prst="rect">
            <a:avLst/>
          </a:prstGeom>
        </p:spPr>
        <p:txBody>
          <a:bodyPr lIns="0" tIns="0" rIns="0" bIns="0" rtlCol="0" anchor="t">
            <a:spAutoFit/>
          </a:bodyPr>
          <a:lstStyle/>
          <a:p>
            <a:pPr algn="l">
              <a:lnSpc>
                <a:spcPts val="10692"/>
              </a:lnSpc>
            </a:pPr>
            <a:r>
              <a:rPr lang="en-US" sz="7804" b="1" spc="-546" dirty="0">
                <a:solidFill>
                  <a:srgbClr val="FFFFFF"/>
                </a:solidFill>
                <a:latin typeface="Poppins Bold"/>
                <a:ea typeface="Poppins Bold"/>
                <a:cs typeface="Poppins Bold"/>
                <a:sym typeface="Poppins Bold"/>
              </a:rPr>
              <a:t>CARE PLAN FOR Mr. James, 55-YEAR-OLD WITH TYPE 2 DIABETES</a:t>
            </a:r>
          </a:p>
        </p:txBody>
      </p:sp>
      <p:sp>
        <p:nvSpPr>
          <p:cNvPr id="11" name="TextBox 11"/>
          <p:cNvSpPr txBox="1"/>
          <p:nvPr/>
        </p:nvSpPr>
        <p:spPr>
          <a:xfrm>
            <a:off x="1413306" y="3799801"/>
            <a:ext cx="3776403" cy="784847"/>
          </a:xfrm>
          <a:prstGeom prst="rect">
            <a:avLst/>
          </a:prstGeom>
        </p:spPr>
        <p:txBody>
          <a:bodyPr lIns="0" tIns="0" rIns="0" bIns="0" rtlCol="0" anchor="t">
            <a:spAutoFit/>
          </a:bodyPr>
          <a:lstStyle/>
          <a:p>
            <a:pPr algn="l">
              <a:lnSpc>
                <a:spcPts val="2971"/>
              </a:lnSpc>
            </a:pPr>
            <a:r>
              <a:rPr lang="en-US" sz="2701" spc="-108">
                <a:solidFill>
                  <a:srgbClr val="FFFFFF"/>
                </a:solidFill>
                <a:latin typeface="Poppins Light"/>
                <a:ea typeface="Poppins Light"/>
                <a:cs typeface="Poppins Light"/>
                <a:sym typeface="Poppins Light"/>
              </a:rPr>
              <a:t>UNDERSTANDING GLUCOSE IN THE BODY</a:t>
            </a:r>
          </a:p>
        </p:txBody>
      </p:sp>
      <p:pic>
        <p:nvPicPr>
          <p:cNvPr id="52" name="Audio 51">
            <a:hlinkClick r:id="" action="ppaction://media"/>
            <a:extLst>
              <a:ext uri="{FF2B5EF4-FFF2-40B4-BE49-F238E27FC236}">
                <a16:creationId xmlns:a16="http://schemas.microsoft.com/office/drawing/2014/main" id="{885A2F5C-F9AF-A4A7-EF7F-E98028E5A548}"/>
              </a:ext>
            </a:extLst>
          </p:cNvPr>
          <p:cNvPicPr>
            <a:picLocks noChangeAspect="1"/>
          </p:cNvPicPr>
          <p:nvPr>
            <a:audioFile r:link="rId1"/>
            <p:extLst>
              <p:ext uri="{DAA4B4D4-6D71-4841-9C94-3DE7FCFB9230}">
                <p14:media xmlns:p14="http://schemas.microsoft.com/office/powerpoint/2010/main" r:embed="rId2">
                  <p14:trim st="5800" end="722.8344"/>
                </p14:media>
              </p:ext>
            </p:extLst>
          </p:nvPr>
        </p:nvPicPr>
        <p:blipFill>
          <a:blip r:embed="rId7"/>
          <a:srcRect l="-329688" t="-329688" r="-329688" b="-329688"/>
          <a:stretch>
            <a:fillRect/>
          </a:stretch>
        </p:blipFill>
        <p:spPr>
          <a:xfrm>
            <a:off x="13954782" y="7223760"/>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4865"/>
    </mc:Choice>
    <mc:Fallback xmlns="">
      <p:transition spd="slow" advTm="14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5" name="Freeform 5"/>
          <p:cNvSpPr/>
          <p:nvPr/>
        </p:nvSpPr>
        <p:spPr>
          <a:xfrm>
            <a:off x="15793764" y="1028700"/>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743556" y="3581652"/>
            <a:ext cx="6980619" cy="3292475"/>
          </a:xfrm>
          <a:prstGeom prst="rect">
            <a:avLst/>
          </a:prstGeom>
        </p:spPr>
        <p:txBody>
          <a:bodyPr lIns="0" tIns="0" rIns="0" bIns="0" rtlCol="0" anchor="t">
            <a:spAutoFit/>
          </a:bodyPr>
          <a:lstStyle/>
          <a:p>
            <a:pPr>
              <a:lnSpc>
                <a:spcPts val="3249"/>
              </a:lnSpc>
            </a:pPr>
            <a:r>
              <a:rPr lang="en-US" sz="2499" spc="-49" dirty="0">
                <a:solidFill>
                  <a:srgbClr val="FFFFFF"/>
                </a:solidFill>
                <a:latin typeface="Poppins Light"/>
                <a:ea typeface="Poppins Light"/>
                <a:cs typeface="Poppins Light"/>
                <a:sym typeface="Poppins Light"/>
              </a:rPr>
              <a:t>Type 2 diabetes is a chronic condition affecting 4.3million in the UK, caused by insulin resistance and impaired glucose regulation. This presentation explores the disease’s physiology, impact on health, and a comprehensive care plan to support effective management and lifestyle improvement (Ahmad et al, 2022).</a:t>
            </a:r>
          </a:p>
        </p:txBody>
      </p:sp>
      <p:sp>
        <p:nvSpPr>
          <p:cNvPr id="7" name="TextBox 7"/>
          <p:cNvSpPr txBox="1"/>
          <p:nvPr/>
        </p:nvSpPr>
        <p:spPr>
          <a:xfrm>
            <a:off x="11781651" y="2691125"/>
            <a:ext cx="3030381" cy="1339850"/>
          </a:xfrm>
          <a:prstGeom prst="rect">
            <a:avLst/>
          </a:prstGeom>
        </p:spPr>
        <p:txBody>
          <a:bodyPr lIns="0" tIns="0" rIns="0" bIns="0" rtlCol="0" anchor="t">
            <a:spAutoFit/>
          </a:bodyPr>
          <a:lstStyle/>
          <a:p>
            <a:pPr algn="l">
              <a:lnSpc>
                <a:spcPts val="9625"/>
              </a:lnSpc>
            </a:pPr>
            <a:r>
              <a:rPr lang="en-US" sz="8750" b="1" spc="-350">
                <a:solidFill>
                  <a:srgbClr val="FFFFFF"/>
                </a:solidFill>
                <a:latin typeface="Poppins Bold"/>
                <a:ea typeface="Poppins Bold"/>
                <a:cs typeface="Poppins Bold"/>
                <a:sym typeface="Poppins Bold"/>
              </a:rPr>
              <a:t>AIMS</a:t>
            </a:r>
          </a:p>
        </p:txBody>
      </p:sp>
      <p:sp>
        <p:nvSpPr>
          <p:cNvPr id="8" name="TextBox 8"/>
          <p:cNvSpPr txBox="1"/>
          <p:nvPr/>
        </p:nvSpPr>
        <p:spPr>
          <a:xfrm>
            <a:off x="1028700" y="2003944"/>
            <a:ext cx="8410331" cy="1153905"/>
          </a:xfrm>
          <a:prstGeom prst="rect">
            <a:avLst/>
          </a:prstGeom>
        </p:spPr>
        <p:txBody>
          <a:bodyPr lIns="0" tIns="0" rIns="0" bIns="0" rtlCol="0" anchor="t">
            <a:spAutoFit/>
          </a:bodyPr>
          <a:lstStyle/>
          <a:p>
            <a:pPr algn="l">
              <a:lnSpc>
                <a:spcPts val="7756"/>
              </a:lnSpc>
            </a:pPr>
            <a:r>
              <a:rPr lang="en-US" sz="8715" b="1" spc="-610">
                <a:solidFill>
                  <a:srgbClr val="FFFFFF"/>
                </a:solidFill>
                <a:latin typeface="Poppins Bold"/>
                <a:ea typeface="Poppins Bold"/>
                <a:cs typeface="Poppins Bold"/>
                <a:sym typeface="Poppins Bold"/>
              </a:rPr>
              <a:t>INTRODUCTION</a:t>
            </a:r>
          </a:p>
        </p:txBody>
      </p:sp>
      <p:sp>
        <p:nvSpPr>
          <p:cNvPr id="12" name="TextBox 12"/>
          <p:cNvSpPr txBox="1"/>
          <p:nvPr/>
        </p:nvSpPr>
        <p:spPr>
          <a:xfrm>
            <a:off x="10068406" y="4391277"/>
            <a:ext cx="6980619" cy="3270062"/>
          </a:xfrm>
          <a:prstGeom prst="rect">
            <a:avLst/>
          </a:prstGeom>
        </p:spPr>
        <p:txBody>
          <a:bodyPr wrap="square" lIns="0" tIns="0" rIns="0" bIns="0" rtlCol="0" anchor="t">
            <a:spAutoFit/>
          </a:bodyPr>
          <a:lstStyle/>
          <a:p>
            <a:pPr marL="539745" lvl="1" indent="-269872">
              <a:lnSpc>
                <a:spcPts val="3249"/>
              </a:lnSpc>
              <a:buFont typeface="Arial"/>
              <a:buChar char="•"/>
            </a:pPr>
            <a:r>
              <a:rPr lang="en-US" sz="2499" spc="-49" dirty="0">
                <a:solidFill>
                  <a:srgbClr val="FFFFFF"/>
                </a:solidFill>
                <a:latin typeface="Poppins Light"/>
                <a:ea typeface="Poppins Light"/>
                <a:cs typeface="Poppins Light"/>
                <a:sym typeface="Poppins Light"/>
              </a:rPr>
              <a:t>To explain the research and physiology related to diabetes.</a:t>
            </a:r>
          </a:p>
          <a:p>
            <a:pPr marL="539745" lvl="1" indent="-269872">
              <a:lnSpc>
                <a:spcPts val="3249"/>
              </a:lnSpc>
              <a:buFont typeface="Arial"/>
              <a:buChar char="•"/>
            </a:pPr>
            <a:r>
              <a:rPr lang="en-US" sz="2499" spc="-49" dirty="0">
                <a:solidFill>
                  <a:srgbClr val="FFFFFF"/>
                </a:solidFill>
                <a:latin typeface="Poppins Light"/>
                <a:ea typeface="Poppins Light"/>
                <a:cs typeface="Poppins Light"/>
                <a:sym typeface="Poppins Light"/>
              </a:rPr>
              <a:t>To examine how the condition disrupts normal body functions.</a:t>
            </a:r>
          </a:p>
          <a:p>
            <a:pPr marL="539745" lvl="1" indent="-269872">
              <a:lnSpc>
                <a:spcPts val="3249"/>
              </a:lnSpc>
              <a:buFont typeface="Arial"/>
              <a:buChar char="•"/>
            </a:pPr>
            <a:r>
              <a:rPr lang="en-US" sz="2499" spc="-49" dirty="0">
                <a:solidFill>
                  <a:srgbClr val="FFFFFF"/>
                </a:solidFill>
                <a:latin typeface="Poppins Light"/>
                <a:ea typeface="Poppins Light"/>
                <a:cs typeface="Poppins Light"/>
                <a:sym typeface="Poppins Light"/>
              </a:rPr>
              <a:t>To identify key risk factors and complications.</a:t>
            </a:r>
          </a:p>
          <a:p>
            <a:pPr marL="539745" lvl="1" indent="-269872">
              <a:lnSpc>
                <a:spcPts val="3249"/>
              </a:lnSpc>
              <a:buFont typeface="Arial"/>
              <a:buChar char="•"/>
            </a:pPr>
            <a:r>
              <a:rPr lang="en-US" sz="2499" spc="-49" dirty="0">
                <a:solidFill>
                  <a:srgbClr val="FFFFFF"/>
                </a:solidFill>
                <a:latin typeface="Poppins Light"/>
                <a:ea typeface="Poppins Light"/>
                <a:cs typeface="Poppins Light"/>
                <a:sym typeface="Poppins Light"/>
              </a:rPr>
              <a:t>To present an evidence-based care plan aligned with NICE and NHS guidelines.</a:t>
            </a:r>
          </a:p>
        </p:txBody>
      </p:sp>
      <p:pic>
        <p:nvPicPr>
          <p:cNvPr id="15" name="Audio 14">
            <a:hlinkClick r:id="" action="ppaction://media"/>
            <a:extLst>
              <a:ext uri="{FF2B5EF4-FFF2-40B4-BE49-F238E27FC236}">
                <a16:creationId xmlns:a16="http://schemas.microsoft.com/office/drawing/2014/main" id="{09456650-0B9E-A2BA-CB1C-4209F1057C0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0778"/>
    </mc:Choice>
    <mc:Fallback xmlns="">
      <p:transition spd="slow" advTm="40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TextBox 2"/>
          <p:cNvSpPr txBox="1"/>
          <p:nvPr/>
        </p:nvSpPr>
        <p:spPr>
          <a:xfrm>
            <a:off x="10144125" y="5527804"/>
            <a:ext cx="7473140" cy="2353948"/>
          </a:xfrm>
          <a:prstGeom prst="rect">
            <a:avLst/>
          </a:prstGeom>
        </p:spPr>
        <p:txBody>
          <a:bodyPr lIns="0" tIns="0" rIns="0" bIns="0" rtlCol="0" anchor="t">
            <a:spAutoFit/>
          </a:bodyPr>
          <a:lstStyle/>
          <a:p>
            <a:pPr algn="l">
              <a:lnSpc>
                <a:spcPts val="9105"/>
              </a:lnSpc>
            </a:pPr>
            <a:r>
              <a:rPr lang="en-US" sz="6845" b="1" spc="-479">
                <a:solidFill>
                  <a:srgbClr val="FFFFFF"/>
                </a:solidFill>
                <a:latin typeface="Poppins Bold"/>
                <a:ea typeface="Poppins Bold"/>
                <a:cs typeface="Poppins Bold"/>
                <a:sym typeface="Poppins Bold"/>
              </a:rPr>
              <a:t>PATIENT PROFILE (DEMOGRAPHICS)</a:t>
            </a:r>
          </a:p>
        </p:txBody>
      </p:sp>
      <p:grpSp>
        <p:nvGrpSpPr>
          <p:cNvPr id="3" name="Group 3"/>
          <p:cNvGrpSpPr/>
          <p:nvPr/>
        </p:nvGrpSpPr>
        <p:grpSpPr>
          <a:xfrm>
            <a:off x="9144000" y="4047489"/>
            <a:ext cx="47625" cy="2192023"/>
            <a:chOff x="0" y="0"/>
            <a:chExt cx="11143" cy="512873"/>
          </a:xfrm>
        </p:grpSpPr>
        <p:sp>
          <p:nvSpPr>
            <p:cNvPr id="4" name="Freeform 4"/>
            <p:cNvSpPr/>
            <p:nvPr/>
          </p:nvSpPr>
          <p:spPr>
            <a:xfrm>
              <a:off x="0" y="0"/>
              <a:ext cx="11143" cy="512873"/>
            </a:xfrm>
            <a:custGeom>
              <a:avLst/>
              <a:gdLst/>
              <a:ahLst/>
              <a:cxnLst/>
              <a:rect l="l" t="t" r="r" b="b"/>
              <a:pathLst>
                <a:path w="11143" h="512873">
                  <a:moveTo>
                    <a:pt x="0" y="0"/>
                  </a:moveTo>
                  <a:lnTo>
                    <a:pt x="11143" y="0"/>
                  </a:lnTo>
                  <a:lnTo>
                    <a:pt x="11143" y="512873"/>
                  </a:lnTo>
                  <a:lnTo>
                    <a:pt x="0" y="512873"/>
                  </a:lnTo>
                  <a:close/>
                </a:path>
              </a:pathLst>
            </a:custGeom>
            <a:solidFill>
              <a:srgbClr val="AD2D35"/>
            </a:solidFill>
          </p:spPr>
          <p:txBody>
            <a:bodyPr/>
            <a:lstStyle/>
            <a:p>
              <a:endParaRPr lang="en-GB"/>
            </a:p>
          </p:txBody>
        </p:sp>
        <p:sp>
          <p:nvSpPr>
            <p:cNvPr id="5" name="TextBox 5"/>
            <p:cNvSpPr txBox="1"/>
            <p:nvPr/>
          </p:nvSpPr>
          <p:spPr>
            <a:xfrm>
              <a:off x="0" y="0"/>
              <a:ext cx="11143" cy="512873"/>
            </a:xfrm>
            <a:prstGeom prst="rect">
              <a:avLst/>
            </a:prstGeom>
          </p:spPr>
          <p:txBody>
            <a:bodyPr lIns="50800" tIns="50800" rIns="50800" bIns="50800" rtlCol="0" anchor="ctr"/>
            <a:lstStyle/>
            <a:p>
              <a:pPr algn="ctr">
                <a:lnSpc>
                  <a:spcPts val="2640"/>
                </a:lnSpc>
              </a:pPr>
              <a:endParaRPr/>
            </a:p>
          </p:txBody>
        </p:sp>
      </p:grpSp>
      <p:sp>
        <p:nvSpPr>
          <p:cNvPr id="6" name="Freeform 6"/>
          <p:cNvSpPr/>
          <p:nvPr/>
        </p:nvSpPr>
        <p:spPr>
          <a:xfrm>
            <a:off x="1028700" y="1021036"/>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10144125" y="2298700"/>
            <a:ext cx="7019222" cy="2859694"/>
          </a:xfrm>
          <a:prstGeom prst="rect">
            <a:avLst/>
          </a:prstGeom>
        </p:spPr>
        <p:txBody>
          <a:bodyPr lIns="0" tIns="0" rIns="0" bIns="0" rtlCol="0" anchor="t">
            <a:spAutoFit/>
          </a:bodyPr>
          <a:lstStyle/>
          <a:p>
            <a:pPr>
              <a:lnSpc>
                <a:spcPts val="3249"/>
              </a:lnSpc>
            </a:pPr>
            <a:r>
              <a:rPr lang="en-US" sz="2499" spc="-49" dirty="0">
                <a:solidFill>
                  <a:srgbClr val="FFFFFF"/>
                </a:solidFill>
                <a:latin typeface="Poppins Light"/>
                <a:ea typeface="Poppins Light"/>
                <a:cs typeface="Poppins Light"/>
                <a:sym typeface="Poppins Light"/>
              </a:rPr>
              <a:t>Mr. James is a 55-year-old, living in London. He works a sedentary office, has a BMI of 31 (obese), and a family history of diabetes and genetic predisposition. He smokes occasionally, eats processed foods, and performs minimal exercise, increasing his risk of Type 2 diabetes.</a:t>
            </a:r>
          </a:p>
        </p:txBody>
      </p:sp>
      <p:pic>
        <p:nvPicPr>
          <p:cNvPr id="11" name="Audio 10">
            <a:hlinkClick r:id="" action="ppaction://media"/>
            <a:extLst>
              <a:ext uri="{FF2B5EF4-FFF2-40B4-BE49-F238E27FC236}">
                <a16:creationId xmlns:a16="http://schemas.microsoft.com/office/drawing/2014/main" id="{0311FC1B-44A9-F22C-7580-3A0E93CB7098}"/>
              </a:ext>
            </a:extLst>
          </p:cNvPr>
          <p:cNvPicPr>
            <a:picLocks noChangeAspect="1"/>
          </p:cNvPicPr>
          <p:nvPr>
            <a:audioFile r:link="rId1"/>
            <p:extLst>
              <p:ext uri="{DAA4B4D4-6D71-4841-9C94-3DE7FCFB9230}">
                <p14:media xmlns:p14="http://schemas.microsoft.com/office/powerpoint/2010/main" r:embed="rId2">
                  <p14:trim st="761"/>
                </p14:media>
              </p:ext>
            </p:extLst>
          </p:nvPr>
        </p:nvPicPr>
        <p:blipFill>
          <a:blip r:embed="rId6"/>
          <a:srcRect l="-329688" t="-329688" r="-329688" b="-329688"/>
          <a:stretch>
            <a:fillRect/>
          </a:stretch>
        </p:blipFill>
        <p:spPr>
          <a:xfrm>
            <a:off x="15078456" y="7077456"/>
            <a:ext cx="3086100" cy="3086100"/>
          </a:xfrm>
          <a:prstGeom prst="ellipse">
            <a:avLst/>
          </a:prstGeom>
        </p:spPr>
      </p:pic>
      <p:pic>
        <p:nvPicPr>
          <p:cNvPr id="9" name="Picture 8">
            <a:extLst>
              <a:ext uri="{FF2B5EF4-FFF2-40B4-BE49-F238E27FC236}">
                <a16:creationId xmlns:a16="http://schemas.microsoft.com/office/drawing/2014/main" id="{B8B007B9-85EF-608B-1ECD-C2C394DFAA23}"/>
              </a:ext>
            </a:extLst>
          </p:cNvPr>
          <p:cNvPicPr>
            <a:picLocks noChangeAspect="1"/>
          </p:cNvPicPr>
          <p:nvPr/>
        </p:nvPicPr>
        <p:blipFill>
          <a:blip r:embed="rId7"/>
          <a:stretch>
            <a:fillRect/>
          </a:stretch>
        </p:blipFill>
        <p:spPr>
          <a:xfrm>
            <a:off x="1007189" y="2170329"/>
            <a:ext cx="7658100" cy="5105400"/>
          </a:xfrm>
          <a:prstGeom prst="rect">
            <a:avLst/>
          </a:prstGeom>
        </p:spPr>
      </p:pic>
      <p:sp>
        <p:nvSpPr>
          <p:cNvPr id="12" name="TextBox 11">
            <a:extLst>
              <a:ext uri="{FF2B5EF4-FFF2-40B4-BE49-F238E27FC236}">
                <a16:creationId xmlns:a16="http://schemas.microsoft.com/office/drawing/2014/main" id="{4079E726-F5C5-3A4E-8416-431665221804}"/>
              </a:ext>
            </a:extLst>
          </p:cNvPr>
          <p:cNvSpPr txBox="1"/>
          <p:nvPr/>
        </p:nvSpPr>
        <p:spPr>
          <a:xfrm>
            <a:off x="1247118" y="7803520"/>
            <a:ext cx="9144000" cy="369332"/>
          </a:xfrm>
          <a:prstGeom prst="rect">
            <a:avLst/>
          </a:prstGeom>
          <a:noFill/>
        </p:spPr>
        <p:txBody>
          <a:bodyPr wrap="square">
            <a:spAutoFit/>
          </a:bodyPr>
          <a:lstStyle/>
          <a:p>
            <a:r>
              <a:rPr lang="en-GB" dirty="0">
                <a:solidFill>
                  <a:schemeClr val="bg1"/>
                </a:solidFill>
              </a:rPr>
              <a:t> (Light Odyssey. 2025)</a:t>
            </a:r>
          </a:p>
        </p:txBody>
      </p:sp>
    </p:spTree>
  </p:cSld>
  <p:clrMapOvr>
    <a:masterClrMapping/>
  </p:clrMapOvr>
  <mc:AlternateContent xmlns:mc="http://schemas.openxmlformats.org/markup-compatibility/2006" xmlns:p14="http://schemas.microsoft.com/office/powerpoint/2010/main">
    <mc:Choice Requires="p14">
      <p:transition spd="slow" p14:dur="2000" advTm="47699"/>
    </mc:Choice>
    <mc:Fallback xmlns="">
      <p:transition spd="slow" advTm="47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2551030" y="-331196"/>
            <a:ext cx="78848" cy="7292959"/>
            <a:chOff x="0" y="0"/>
            <a:chExt cx="18448" cy="1706352"/>
          </a:xfrm>
        </p:grpSpPr>
        <p:sp>
          <p:nvSpPr>
            <p:cNvPr id="3" name="Freeform 3"/>
            <p:cNvSpPr/>
            <p:nvPr/>
          </p:nvSpPr>
          <p:spPr>
            <a:xfrm>
              <a:off x="0" y="0"/>
              <a:ext cx="18448" cy="1706352"/>
            </a:xfrm>
            <a:custGeom>
              <a:avLst/>
              <a:gdLst/>
              <a:ahLst/>
              <a:cxnLst/>
              <a:rect l="l" t="t" r="r" b="b"/>
              <a:pathLst>
                <a:path w="18448" h="1706352">
                  <a:moveTo>
                    <a:pt x="0" y="0"/>
                  </a:moveTo>
                  <a:lnTo>
                    <a:pt x="18448" y="0"/>
                  </a:lnTo>
                  <a:lnTo>
                    <a:pt x="18448" y="1706352"/>
                  </a:lnTo>
                  <a:lnTo>
                    <a:pt x="0" y="1706352"/>
                  </a:lnTo>
                  <a:close/>
                </a:path>
              </a:pathLst>
            </a:custGeom>
            <a:solidFill>
              <a:srgbClr val="AD2D35"/>
            </a:solidFill>
          </p:spPr>
          <p:txBody>
            <a:bodyPr/>
            <a:lstStyle/>
            <a:p>
              <a:endParaRPr lang="en-GB"/>
            </a:p>
          </p:txBody>
        </p:sp>
        <p:sp>
          <p:nvSpPr>
            <p:cNvPr id="4" name="TextBox 4"/>
            <p:cNvSpPr txBox="1"/>
            <p:nvPr/>
          </p:nvSpPr>
          <p:spPr>
            <a:xfrm>
              <a:off x="0" y="0"/>
              <a:ext cx="18448" cy="1706352"/>
            </a:xfrm>
            <a:prstGeom prst="rect">
              <a:avLst/>
            </a:prstGeom>
          </p:spPr>
          <p:txBody>
            <a:bodyPr lIns="50800" tIns="50800" rIns="50800" bIns="50800" rtlCol="0" anchor="ctr"/>
            <a:lstStyle/>
            <a:p>
              <a:pPr algn="ctr">
                <a:lnSpc>
                  <a:spcPts val="2640"/>
                </a:lnSpc>
              </a:pPr>
              <a:endParaRPr/>
            </a:p>
          </p:txBody>
        </p:sp>
      </p:grpSp>
      <p:sp>
        <p:nvSpPr>
          <p:cNvPr id="5" name="Freeform 5"/>
          <p:cNvSpPr/>
          <p:nvPr/>
        </p:nvSpPr>
        <p:spPr>
          <a:xfrm>
            <a:off x="1247118" y="2257994"/>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9128760" y="3824498"/>
            <a:ext cx="6428464" cy="4592953"/>
          </a:xfrm>
          <a:custGeom>
            <a:avLst/>
            <a:gdLst/>
            <a:ahLst/>
            <a:cxnLst/>
            <a:rect l="l" t="t" r="r" b="b"/>
            <a:pathLst>
              <a:path w="8743570" h="5825403">
                <a:moveTo>
                  <a:pt x="0" y="0"/>
                </a:moveTo>
                <a:lnTo>
                  <a:pt x="8743569" y="0"/>
                </a:lnTo>
                <a:lnTo>
                  <a:pt x="8743569" y="5825404"/>
                </a:lnTo>
                <a:lnTo>
                  <a:pt x="0" y="5825404"/>
                </a:lnTo>
                <a:lnTo>
                  <a:pt x="0" y="0"/>
                </a:lnTo>
                <a:close/>
              </a:path>
            </a:pathLst>
          </a:custGeom>
          <a:blipFill>
            <a:blip r:embed="rId6"/>
            <a:stretch>
              <a:fillRect/>
            </a:stretch>
          </a:blipFill>
        </p:spPr>
        <p:txBody>
          <a:bodyPr/>
          <a:lstStyle/>
          <a:p>
            <a:endParaRPr lang="en-GB"/>
          </a:p>
        </p:txBody>
      </p:sp>
      <p:sp>
        <p:nvSpPr>
          <p:cNvPr id="7" name="TextBox 7"/>
          <p:cNvSpPr txBox="1"/>
          <p:nvPr/>
        </p:nvSpPr>
        <p:spPr>
          <a:xfrm>
            <a:off x="8580561" y="857250"/>
            <a:ext cx="9021639" cy="2194429"/>
          </a:xfrm>
          <a:prstGeom prst="rect">
            <a:avLst/>
          </a:prstGeom>
        </p:spPr>
        <p:txBody>
          <a:bodyPr lIns="0" tIns="0" rIns="0" bIns="0" rtlCol="0" anchor="t">
            <a:spAutoFit/>
          </a:bodyPr>
          <a:lstStyle/>
          <a:p>
            <a:pPr algn="l">
              <a:lnSpc>
                <a:spcPts val="8567"/>
              </a:lnSpc>
            </a:pPr>
            <a:r>
              <a:rPr lang="en-US" sz="6163" b="1" spc="-431">
                <a:solidFill>
                  <a:srgbClr val="FFFFFF"/>
                </a:solidFill>
                <a:latin typeface="Poppins Bold"/>
                <a:ea typeface="Poppins Bold"/>
                <a:cs typeface="Poppins Bold"/>
                <a:sym typeface="Poppins Bold"/>
              </a:rPr>
              <a:t>RELEVANT BODY SYSTEMS OVERVIEW</a:t>
            </a:r>
          </a:p>
        </p:txBody>
      </p:sp>
      <p:sp>
        <p:nvSpPr>
          <p:cNvPr id="8" name="TextBox 8"/>
          <p:cNvSpPr txBox="1"/>
          <p:nvPr/>
        </p:nvSpPr>
        <p:spPr>
          <a:xfrm>
            <a:off x="1247118" y="3566054"/>
            <a:ext cx="6428463" cy="4076822"/>
          </a:xfrm>
          <a:prstGeom prst="rect">
            <a:avLst/>
          </a:prstGeom>
        </p:spPr>
        <p:txBody>
          <a:bodyPr lIns="0" tIns="0" rIns="0" bIns="0" rtlCol="0" anchor="t">
            <a:spAutoFit/>
          </a:bodyPr>
          <a:lstStyle/>
          <a:p>
            <a:pPr>
              <a:lnSpc>
                <a:spcPts val="2859"/>
              </a:lnSpc>
            </a:pPr>
            <a:r>
              <a:rPr lang="en-US" sz="2199" spc="-43" dirty="0">
                <a:solidFill>
                  <a:srgbClr val="FFFFFF"/>
                </a:solidFill>
                <a:latin typeface="Poppins"/>
                <a:ea typeface="Poppins"/>
                <a:cs typeface="Poppins"/>
                <a:sym typeface="Poppins"/>
              </a:rPr>
              <a:t>Type 2 diabetes primarily affects the endocrine and circulatory systems. The endocrine system, especially the pancreas, controls blood glucose through insulin secretion. When insulin production or sensitivity decreases, glucose builds up in the bloodstream. The circulatory system then suffers damage to blood vessels, increasing risks of heart disease, neuropathy, and poor wound healing due to impaired glucose transport and oxygen delivery (</a:t>
            </a:r>
            <a:r>
              <a:rPr lang="en-US" sz="2199" spc="-43" dirty="0" err="1">
                <a:solidFill>
                  <a:srgbClr val="FFFFFF"/>
                </a:solidFill>
                <a:latin typeface="Poppins"/>
                <a:ea typeface="Poppins"/>
                <a:cs typeface="Poppins"/>
                <a:sym typeface="Poppins"/>
              </a:rPr>
              <a:t>sanches</a:t>
            </a:r>
            <a:r>
              <a:rPr lang="en-US" sz="2199" spc="-43" dirty="0">
                <a:solidFill>
                  <a:srgbClr val="FFFFFF"/>
                </a:solidFill>
                <a:latin typeface="Poppins"/>
                <a:ea typeface="Poppins"/>
                <a:cs typeface="Poppins"/>
                <a:sym typeface="Poppins"/>
              </a:rPr>
              <a:t> et al, 2023).</a:t>
            </a:r>
          </a:p>
        </p:txBody>
      </p:sp>
      <p:pic>
        <p:nvPicPr>
          <p:cNvPr id="23" name="Audio 22">
            <a:hlinkClick r:id="" action="ppaction://media"/>
            <a:extLst>
              <a:ext uri="{FF2B5EF4-FFF2-40B4-BE49-F238E27FC236}">
                <a16:creationId xmlns:a16="http://schemas.microsoft.com/office/drawing/2014/main" id="{6231C828-525F-3D82-69F9-4B551ECDA46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
        <p:nvSpPr>
          <p:cNvPr id="9" name="TextBox 8">
            <a:extLst>
              <a:ext uri="{FF2B5EF4-FFF2-40B4-BE49-F238E27FC236}">
                <a16:creationId xmlns:a16="http://schemas.microsoft.com/office/drawing/2014/main" id="{D849AD2E-9C99-DE4E-2BDB-2524340D18BB}"/>
              </a:ext>
            </a:extLst>
          </p:cNvPr>
          <p:cNvSpPr txBox="1"/>
          <p:nvPr/>
        </p:nvSpPr>
        <p:spPr>
          <a:xfrm>
            <a:off x="9144000" y="8517909"/>
            <a:ext cx="3596640" cy="369332"/>
          </a:xfrm>
          <a:prstGeom prst="rect">
            <a:avLst/>
          </a:prstGeom>
          <a:noFill/>
        </p:spPr>
        <p:txBody>
          <a:bodyPr wrap="square" rtlCol="0">
            <a:spAutoFit/>
          </a:bodyPr>
          <a:lstStyle/>
          <a:p>
            <a:r>
              <a:rPr lang="en-GB" dirty="0">
                <a:solidFill>
                  <a:schemeClr val="bg1"/>
                </a:solidFill>
              </a:rPr>
              <a:t>(SANCHES ET AL, 2023)</a:t>
            </a:r>
          </a:p>
        </p:txBody>
      </p:sp>
    </p:spTree>
  </p:cSld>
  <p:clrMapOvr>
    <a:masterClrMapping/>
  </p:clrMapOvr>
  <mc:AlternateContent xmlns:mc="http://schemas.openxmlformats.org/markup-compatibility/2006" xmlns:p14="http://schemas.microsoft.com/office/powerpoint/2010/main">
    <mc:Choice Requires="p14">
      <p:transition spd="slow" p14:dur="2000" advTm="46908"/>
    </mc:Choice>
    <mc:Fallback xmlns="">
      <p:transition spd="slow" advTm="46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Freeform 2"/>
          <p:cNvSpPr/>
          <p:nvPr/>
        </p:nvSpPr>
        <p:spPr>
          <a:xfrm>
            <a:off x="1028700" y="2005667"/>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2430635" y="2749489"/>
            <a:ext cx="4285531" cy="5513471"/>
          </a:xfrm>
          <a:custGeom>
            <a:avLst/>
            <a:gdLst/>
            <a:ahLst/>
            <a:cxnLst/>
            <a:rect l="l" t="t" r="r" b="b"/>
            <a:pathLst>
              <a:path w="4686977" h="5970671">
                <a:moveTo>
                  <a:pt x="0" y="0"/>
                </a:moveTo>
                <a:lnTo>
                  <a:pt x="4686976" y="0"/>
                </a:lnTo>
                <a:lnTo>
                  <a:pt x="4686976" y="5970671"/>
                </a:lnTo>
                <a:lnTo>
                  <a:pt x="0" y="5970671"/>
                </a:lnTo>
                <a:lnTo>
                  <a:pt x="0" y="0"/>
                </a:lnTo>
                <a:close/>
              </a:path>
            </a:pathLst>
          </a:custGeom>
          <a:blipFill>
            <a:blip r:embed="rId6"/>
            <a:stretch>
              <a:fillRect/>
            </a:stretch>
          </a:blipFill>
        </p:spPr>
        <p:txBody>
          <a:bodyPr/>
          <a:lstStyle/>
          <a:p>
            <a:endParaRPr lang="en-GB"/>
          </a:p>
        </p:txBody>
      </p:sp>
      <p:sp>
        <p:nvSpPr>
          <p:cNvPr id="9" name="TextBox 9"/>
          <p:cNvSpPr txBox="1"/>
          <p:nvPr/>
        </p:nvSpPr>
        <p:spPr>
          <a:xfrm>
            <a:off x="2266104" y="5095875"/>
            <a:ext cx="8225517" cy="3167085"/>
          </a:xfrm>
          <a:prstGeom prst="rect">
            <a:avLst/>
          </a:prstGeom>
        </p:spPr>
        <p:txBody>
          <a:bodyPr lIns="0" tIns="0" rIns="0" bIns="0" rtlCol="0" anchor="t">
            <a:spAutoFit/>
          </a:bodyPr>
          <a:lstStyle/>
          <a:p>
            <a:pPr>
              <a:lnSpc>
                <a:spcPts val="3119"/>
              </a:lnSpc>
            </a:pPr>
            <a:r>
              <a:rPr lang="en-US" sz="2399" spc="-47" dirty="0">
                <a:solidFill>
                  <a:srgbClr val="FFFFFF"/>
                </a:solidFill>
                <a:latin typeface="Poppins Light"/>
                <a:ea typeface="Poppins Light"/>
                <a:cs typeface="Poppins Light"/>
                <a:sym typeface="Poppins Light"/>
              </a:rPr>
              <a:t>After eating, carbohydrates break down into glucose, increasing blood sugar levels. The pancreas detects this rise and releases insulin from beta cells. Insulin enables body cells, especially in muscles and the liver, to absorb glucose for energy. When glucose levels fall, insulin secretion decreases, and glucagon promotes glycogen breakdown to maintain stable blood sugar levels (Bergman, 2021).</a:t>
            </a:r>
          </a:p>
        </p:txBody>
      </p:sp>
      <p:sp>
        <p:nvSpPr>
          <p:cNvPr id="10" name="TextBox 10"/>
          <p:cNvSpPr txBox="1"/>
          <p:nvPr/>
        </p:nvSpPr>
        <p:spPr>
          <a:xfrm>
            <a:off x="2266104" y="2081210"/>
            <a:ext cx="9161314" cy="2114383"/>
          </a:xfrm>
          <a:prstGeom prst="rect">
            <a:avLst/>
          </a:prstGeom>
        </p:spPr>
        <p:txBody>
          <a:bodyPr lIns="0" tIns="0" rIns="0" bIns="0" rtlCol="0" anchor="t">
            <a:spAutoFit/>
          </a:bodyPr>
          <a:lstStyle/>
          <a:p>
            <a:pPr algn="l">
              <a:lnSpc>
                <a:spcPts val="8298"/>
              </a:lnSpc>
            </a:pPr>
            <a:r>
              <a:rPr lang="en-US" sz="6101" b="1" spc="-427">
                <a:solidFill>
                  <a:srgbClr val="FFFFFF"/>
                </a:solidFill>
                <a:latin typeface="Poppins Bold"/>
                <a:ea typeface="Poppins Bold"/>
                <a:cs typeface="Poppins Bold"/>
                <a:sym typeface="Poppins Bold"/>
              </a:rPr>
              <a:t>NORMAL PHYSIOLOGY OF GLUCOSE REGULATION</a:t>
            </a:r>
          </a:p>
        </p:txBody>
      </p:sp>
      <p:pic>
        <p:nvPicPr>
          <p:cNvPr id="21" name="Audio 20">
            <a:hlinkClick r:id="" action="ppaction://media"/>
            <a:extLst>
              <a:ext uri="{FF2B5EF4-FFF2-40B4-BE49-F238E27FC236}">
                <a16:creationId xmlns:a16="http://schemas.microsoft.com/office/drawing/2014/main" id="{B87E2527-4BC8-7569-7A8B-C45A27DBEFE1}"/>
              </a:ext>
            </a:extLst>
          </p:cNvPr>
          <p:cNvPicPr>
            <a:picLocks noChangeAspect="1"/>
          </p:cNvPicPr>
          <p:nvPr>
            <a:audioFile r:link="rId1"/>
            <p:extLst>
              <p:ext uri="{DAA4B4D4-6D71-4841-9C94-3DE7FCFB9230}">
                <p14:media xmlns:p14="http://schemas.microsoft.com/office/powerpoint/2010/main" r:embed="rId2">
                  <p14:trim st="1342" end="3146.3764"/>
                </p14:media>
              </p:ext>
            </p:extLst>
          </p:nvPr>
        </p:nvPicPr>
        <p:blipFill>
          <a:blip r:embed="rId7"/>
          <a:srcRect l="-329688" t="-329688" r="-329688" b="-329688"/>
          <a:stretch>
            <a:fillRect/>
          </a:stretch>
        </p:blipFill>
        <p:spPr>
          <a:xfrm>
            <a:off x="14972243" y="7505700"/>
            <a:ext cx="3086100" cy="3086100"/>
          </a:xfrm>
          <a:prstGeom prst="ellipse">
            <a:avLst/>
          </a:prstGeom>
        </p:spPr>
      </p:pic>
      <p:sp>
        <p:nvSpPr>
          <p:cNvPr id="3" name="TextBox 2">
            <a:extLst>
              <a:ext uri="{FF2B5EF4-FFF2-40B4-BE49-F238E27FC236}">
                <a16:creationId xmlns:a16="http://schemas.microsoft.com/office/drawing/2014/main" id="{DAA32F10-24B9-1D67-DE53-94D4230B9678}"/>
              </a:ext>
            </a:extLst>
          </p:cNvPr>
          <p:cNvSpPr txBox="1"/>
          <p:nvPr/>
        </p:nvSpPr>
        <p:spPr>
          <a:xfrm>
            <a:off x="12430635" y="8603698"/>
            <a:ext cx="2123565" cy="369332"/>
          </a:xfrm>
          <a:prstGeom prst="rect">
            <a:avLst/>
          </a:prstGeom>
          <a:noFill/>
        </p:spPr>
        <p:txBody>
          <a:bodyPr wrap="square" rtlCol="0">
            <a:spAutoFit/>
          </a:bodyPr>
          <a:lstStyle/>
          <a:p>
            <a:r>
              <a:rPr lang="en-GB" dirty="0">
                <a:solidFill>
                  <a:schemeClr val="bg1"/>
                </a:solidFill>
              </a:rPr>
              <a:t>(Bergman, 2021)</a:t>
            </a:r>
          </a:p>
        </p:txBody>
      </p:sp>
    </p:spTree>
  </p:cSld>
  <p:clrMapOvr>
    <a:masterClrMapping/>
  </p:clrMapOvr>
  <mc:AlternateContent xmlns:mc="http://schemas.openxmlformats.org/markup-compatibility/2006" xmlns:p14="http://schemas.microsoft.com/office/powerpoint/2010/main">
    <mc:Choice Requires="p14">
      <p:transition spd="slow" p14:dur="2000" advTm="76670"/>
    </mc:Choice>
    <mc:Fallback xmlns="">
      <p:transition spd="slow" advTm="76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TextBox 2"/>
          <p:cNvSpPr txBox="1"/>
          <p:nvPr/>
        </p:nvSpPr>
        <p:spPr>
          <a:xfrm>
            <a:off x="1028700" y="1066143"/>
            <a:ext cx="6720479" cy="2067049"/>
          </a:xfrm>
          <a:prstGeom prst="rect">
            <a:avLst/>
          </a:prstGeom>
        </p:spPr>
        <p:txBody>
          <a:bodyPr lIns="0" tIns="0" rIns="0" bIns="0" rtlCol="0" anchor="t">
            <a:spAutoFit/>
          </a:bodyPr>
          <a:lstStyle/>
          <a:p>
            <a:pPr algn="l">
              <a:lnSpc>
                <a:spcPts val="8050"/>
              </a:lnSpc>
            </a:pPr>
            <a:r>
              <a:rPr lang="en-US" sz="5709" b="1" spc="-399">
                <a:solidFill>
                  <a:srgbClr val="FFFFFF"/>
                </a:solidFill>
                <a:latin typeface="Poppins Bold"/>
                <a:ea typeface="Poppins Bold"/>
                <a:cs typeface="Poppins Bold"/>
                <a:sym typeface="Poppins Bold"/>
              </a:rPr>
              <a:t>PATHOPHYSIOLOGY OF TYPE 2 DIABETES</a:t>
            </a:r>
          </a:p>
        </p:txBody>
      </p:sp>
      <p:grpSp>
        <p:nvGrpSpPr>
          <p:cNvPr id="3" name="Group 3"/>
          <p:cNvGrpSpPr/>
          <p:nvPr/>
        </p:nvGrpSpPr>
        <p:grpSpPr>
          <a:xfrm rot="-5400000">
            <a:off x="2346649" y="7544671"/>
            <a:ext cx="78848" cy="2714746"/>
            <a:chOff x="0" y="0"/>
            <a:chExt cx="18448" cy="635176"/>
          </a:xfrm>
        </p:grpSpPr>
        <p:sp>
          <p:nvSpPr>
            <p:cNvPr id="4" name="Freeform 4"/>
            <p:cNvSpPr/>
            <p:nvPr/>
          </p:nvSpPr>
          <p:spPr>
            <a:xfrm>
              <a:off x="0" y="0"/>
              <a:ext cx="18448" cy="635176"/>
            </a:xfrm>
            <a:custGeom>
              <a:avLst/>
              <a:gdLst/>
              <a:ahLst/>
              <a:cxnLst/>
              <a:rect l="l" t="t" r="r" b="b"/>
              <a:pathLst>
                <a:path w="18448" h="635176">
                  <a:moveTo>
                    <a:pt x="0" y="0"/>
                  </a:moveTo>
                  <a:lnTo>
                    <a:pt x="18448" y="0"/>
                  </a:lnTo>
                  <a:lnTo>
                    <a:pt x="18448" y="635176"/>
                  </a:lnTo>
                  <a:lnTo>
                    <a:pt x="0" y="635176"/>
                  </a:lnTo>
                  <a:close/>
                </a:path>
              </a:pathLst>
            </a:custGeom>
            <a:solidFill>
              <a:srgbClr val="AD2D35"/>
            </a:solidFill>
          </p:spPr>
          <p:txBody>
            <a:bodyPr/>
            <a:lstStyle/>
            <a:p>
              <a:endParaRPr lang="en-GB"/>
            </a:p>
          </p:txBody>
        </p:sp>
        <p:sp>
          <p:nvSpPr>
            <p:cNvPr id="5" name="TextBox 5"/>
            <p:cNvSpPr txBox="1"/>
            <p:nvPr/>
          </p:nvSpPr>
          <p:spPr>
            <a:xfrm>
              <a:off x="0" y="0"/>
              <a:ext cx="18448" cy="635176"/>
            </a:xfrm>
            <a:prstGeom prst="rect">
              <a:avLst/>
            </a:prstGeom>
          </p:spPr>
          <p:txBody>
            <a:bodyPr lIns="50800" tIns="50800" rIns="50800" bIns="50800" rtlCol="0" anchor="ctr"/>
            <a:lstStyle/>
            <a:p>
              <a:pPr algn="ctr">
                <a:lnSpc>
                  <a:spcPts val="2640"/>
                </a:lnSpc>
              </a:pPr>
              <a:endParaRPr/>
            </a:p>
          </p:txBody>
        </p:sp>
      </p:grpSp>
      <p:grpSp>
        <p:nvGrpSpPr>
          <p:cNvPr id="6" name="Group 6"/>
          <p:cNvGrpSpPr/>
          <p:nvPr/>
        </p:nvGrpSpPr>
        <p:grpSpPr>
          <a:xfrm rot="-5400000">
            <a:off x="6054647" y="7544671"/>
            <a:ext cx="78848" cy="2714746"/>
            <a:chOff x="0" y="0"/>
            <a:chExt cx="18448" cy="635176"/>
          </a:xfrm>
        </p:grpSpPr>
        <p:sp>
          <p:nvSpPr>
            <p:cNvPr id="7" name="Freeform 7"/>
            <p:cNvSpPr/>
            <p:nvPr/>
          </p:nvSpPr>
          <p:spPr>
            <a:xfrm>
              <a:off x="0" y="0"/>
              <a:ext cx="18448" cy="635176"/>
            </a:xfrm>
            <a:custGeom>
              <a:avLst/>
              <a:gdLst/>
              <a:ahLst/>
              <a:cxnLst/>
              <a:rect l="l" t="t" r="r" b="b"/>
              <a:pathLst>
                <a:path w="18448" h="635176">
                  <a:moveTo>
                    <a:pt x="0" y="0"/>
                  </a:moveTo>
                  <a:lnTo>
                    <a:pt x="18448" y="0"/>
                  </a:lnTo>
                  <a:lnTo>
                    <a:pt x="18448" y="635176"/>
                  </a:lnTo>
                  <a:lnTo>
                    <a:pt x="0" y="635176"/>
                  </a:lnTo>
                  <a:close/>
                </a:path>
              </a:pathLst>
            </a:custGeom>
            <a:solidFill>
              <a:srgbClr val="AD2D35"/>
            </a:solidFill>
          </p:spPr>
          <p:txBody>
            <a:bodyPr/>
            <a:lstStyle/>
            <a:p>
              <a:endParaRPr lang="en-GB"/>
            </a:p>
          </p:txBody>
        </p:sp>
        <p:sp>
          <p:nvSpPr>
            <p:cNvPr id="8" name="TextBox 8"/>
            <p:cNvSpPr txBox="1"/>
            <p:nvPr/>
          </p:nvSpPr>
          <p:spPr>
            <a:xfrm>
              <a:off x="0" y="0"/>
              <a:ext cx="18448" cy="635176"/>
            </a:xfrm>
            <a:prstGeom prst="rect">
              <a:avLst/>
            </a:prstGeom>
          </p:spPr>
          <p:txBody>
            <a:bodyPr lIns="50800" tIns="50800" rIns="50800" bIns="50800" rtlCol="0" anchor="ctr"/>
            <a:lstStyle/>
            <a:p>
              <a:pPr algn="ctr">
                <a:lnSpc>
                  <a:spcPts val="2640"/>
                </a:lnSpc>
              </a:pPr>
              <a:endParaRPr/>
            </a:p>
          </p:txBody>
        </p:sp>
      </p:grpSp>
      <p:sp>
        <p:nvSpPr>
          <p:cNvPr id="9" name="Freeform 9"/>
          <p:cNvSpPr/>
          <p:nvPr/>
        </p:nvSpPr>
        <p:spPr>
          <a:xfrm>
            <a:off x="9144000" y="2039905"/>
            <a:ext cx="8809412" cy="5814212"/>
          </a:xfrm>
          <a:custGeom>
            <a:avLst/>
            <a:gdLst/>
            <a:ahLst/>
            <a:cxnLst/>
            <a:rect l="l" t="t" r="r" b="b"/>
            <a:pathLst>
              <a:path w="8809412" h="5814212">
                <a:moveTo>
                  <a:pt x="0" y="0"/>
                </a:moveTo>
                <a:lnTo>
                  <a:pt x="8809412" y="0"/>
                </a:lnTo>
                <a:lnTo>
                  <a:pt x="8809412" y="5814212"/>
                </a:lnTo>
                <a:lnTo>
                  <a:pt x="0" y="5814212"/>
                </a:lnTo>
                <a:lnTo>
                  <a:pt x="0" y="0"/>
                </a:lnTo>
                <a:close/>
              </a:path>
            </a:pathLst>
          </a:custGeom>
          <a:blipFill>
            <a:blip r:embed="rId4"/>
            <a:stretch>
              <a:fillRect/>
            </a:stretch>
          </a:blipFill>
        </p:spPr>
        <p:txBody>
          <a:bodyPr/>
          <a:lstStyle/>
          <a:p>
            <a:endParaRPr lang="en-GB"/>
          </a:p>
        </p:txBody>
      </p:sp>
      <p:sp>
        <p:nvSpPr>
          <p:cNvPr id="10" name="TextBox 10"/>
          <p:cNvSpPr txBox="1"/>
          <p:nvPr/>
        </p:nvSpPr>
        <p:spPr>
          <a:xfrm>
            <a:off x="1028700" y="3615342"/>
            <a:ext cx="6422744" cy="4473084"/>
          </a:xfrm>
          <a:prstGeom prst="rect">
            <a:avLst/>
          </a:prstGeom>
        </p:spPr>
        <p:txBody>
          <a:bodyPr lIns="0" tIns="0" rIns="0" bIns="0" rtlCol="0" anchor="t">
            <a:spAutoFit/>
          </a:bodyPr>
          <a:lstStyle/>
          <a:p>
            <a:pPr>
              <a:lnSpc>
                <a:spcPts val="3509"/>
              </a:lnSpc>
            </a:pPr>
            <a:r>
              <a:rPr lang="en-US" sz="2699" spc="-53" dirty="0">
                <a:solidFill>
                  <a:srgbClr val="FFFFFF"/>
                </a:solidFill>
                <a:latin typeface="Poppins Light"/>
                <a:ea typeface="Poppins Light"/>
                <a:cs typeface="Poppins Light"/>
                <a:sym typeface="Poppins Light"/>
              </a:rPr>
              <a:t>In Type 2 diabetes, body cells become resistant to insulin, and the pancreas struggles to produce enough to maintain normal glucose levels. This leads to chronic hyperglycemia, causing damage to blood vessels and nerves (Ke et al, 2022). Over time, it affects multiple organs, increasing risks of heart disease, kidney failure, and neuropathy.</a:t>
            </a:r>
          </a:p>
        </p:txBody>
      </p:sp>
      <p:sp>
        <p:nvSpPr>
          <p:cNvPr id="11" name="TextBox 10">
            <a:extLst>
              <a:ext uri="{FF2B5EF4-FFF2-40B4-BE49-F238E27FC236}">
                <a16:creationId xmlns:a16="http://schemas.microsoft.com/office/drawing/2014/main" id="{B25069E4-59B2-EE22-7E44-F56CC7EF3032}"/>
              </a:ext>
            </a:extLst>
          </p:cNvPr>
          <p:cNvSpPr txBox="1"/>
          <p:nvPr/>
        </p:nvSpPr>
        <p:spPr>
          <a:xfrm>
            <a:off x="9318238" y="8062429"/>
            <a:ext cx="3962400" cy="369332"/>
          </a:xfrm>
          <a:prstGeom prst="rect">
            <a:avLst/>
          </a:prstGeom>
          <a:noFill/>
        </p:spPr>
        <p:txBody>
          <a:bodyPr wrap="square" rtlCol="0">
            <a:spAutoFit/>
          </a:bodyPr>
          <a:lstStyle/>
          <a:p>
            <a:r>
              <a:rPr lang="en-GB" dirty="0">
                <a:solidFill>
                  <a:schemeClr val="bg1"/>
                </a:solidFill>
              </a:rPr>
              <a:t>(Bergman, 2021)</a:t>
            </a:r>
          </a:p>
        </p:txBody>
      </p:sp>
      <p:pic>
        <p:nvPicPr>
          <p:cNvPr id="43" name="Audio 42">
            <a:hlinkClick r:id="" action="ppaction://media"/>
            <a:extLst>
              <a:ext uri="{FF2B5EF4-FFF2-40B4-BE49-F238E27FC236}">
                <a16:creationId xmlns:a16="http://schemas.microsoft.com/office/drawing/2014/main" id="{55232B4D-3E95-337B-893E-97C32061961A}"/>
              </a:ext>
            </a:extLst>
          </p:cNvPr>
          <p:cNvPicPr>
            <a:picLocks noChangeAspect="1"/>
          </p:cNvPicPr>
          <p:nvPr>
            <a:audioFile r:link="rId1"/>
            <p:extLst>
              <p:ext uri="{DAA4B4D4-6D71-4841-9C94-3DE7FCFB9230}">
                <p14:media xmlns:p14="http://schemas.microsoft.com/office/powerpoint/2010/main" r:embed="rId2">
                  <p14:trim st="540"/>
                </p14:media>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7849"/>
    </mc:Choice>
    <mc:Fallback xmlns="">
      <p:transition spd="slow" advTm="67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TextBox 2"/>
          <p:cNvSpPr txBox="1"/>
          <p:nvPr/>
        </p:nvSpPr>
        <p:spPr>
          <a:xfrm>
            <a:off x="8534400" y="647700"/>
            <a:ext cx="8839200" cy="8194487"/>
          </a:xfrm>
          <a:prstGeom prst="rect">
            <a:avLst/>
          </a:prstGeom>
        </p:spPr>
        <p:txBody>
          <a:bodyPr wrap="square" lIns="0" tIns="0" rIns="0" bIns="0" rtlCol="0" anchor="t">
            <a:spAutoFit/>
          </a:bodyPr>
          <a:lstStyle/>
          <a:p>
            <a:pPr>
              <a:lnSpc>
                <a:spcPts val="3249"/>
              </a:lnSpc>
            </a:pPr>
            <a:r>
              <a:rPr lang="en-US" sz="2499" spc="-49" dirty="0">
                <a:solidFill>
                  <a:srgbClr val="FFFFFF"/>
                </a:solidFill>
                <a:latin typeface="Poppins Light"/>
                <a:ea typeface="Poppins Light"/>
                <a:cs typeface="Poppins Light"/>
                <a:sym typeface="Poppins Light"/>
              </a:rPr>
              <a:t>Type 2 diabetes affects several body systems due to prolonged high blood glucose levels. Persistent hyperglycemia damages blood vessels and nerves, leading to complications that impair the cardiovascular, nervous, renal, and visual systems, significantly reducing overall quality of life and health outcomes (</a:t>
            </a:r>
            <a:r>
              <a:rPr lang="en-US" sz="2499" spc="-49" dirty="0" err="1">
                <a:solidFill>
                  <a:srgbClr val="FFFFFF"/>
                </a:solidFill>
                <a:latin typeface="Poppins Light"/>
                <a:ea typeface="Poppins Light"/>
                <a:cs typeface="Poppins Light"/>
                <a:sym typeface="Poppins Light"/>
              </a:rPr>
              <a:t>Jwad</a:t>
            </a:r>
            <a:r>
              <a:rPr lang="en-US" sz="2499" spc="-49" dirty="0">
                <a:solidFill>
                  <a:srgbClr val="FFFFFF"/>
                </a:solidFill>
                <a:latin typeface="Poppins Light"/>
                <a:ea typeface="Poppins Light"/>
                <a:cs typeface="Poppins Light"/>
                <a:sym typeface="Poppins Light"/>
              </a:rPr>
              <a:t> and Al-</a:t>
            </a:r>
            <a:r>
              <a:rPr lang="en-US" sz="2499" spc="-49" dirty="0" err="1">
                <a:solidFill>
                  <a:srgbClr val="FFFFFF"/>
                </a:solidFill>
                <a:latin typeface="Poppins Light"/>
                <a:ea typeface="Poppins Light"/>
                <a:cs typeface="Poppins Light"/>
                <a:sym typeface="Poppins Light"/>
              </a:rPr>
              <a:t>Fatlawi</a:t>
            </a:r>
            <a:r>
              <a:rPr lang="en-US" sz="2499" spc="-49" dirty="0">
                <a:solidFill>
                  <a:srgbClr val="FFFFFF"/>
                </a:solidFill>
                <a:latin typeface="Poppins Light"/>
                <a:ea typeface="Poppins Light"/>
                <a:cs typeface="Poppins Light"/>
                <a:sym typeface="Poppins Light"/>
              </a:rPr>
              <a:t>, 2022).</a:t>
            </a:r>
          </a:p>
          <a:p>
            <a:pPr>
              <a:lnSpc>
                <a:spcPts val="3249"/>
              </a:lnSpc>
            </a:pPr>
            <a:endParaRPr lang="en-US" sz="2499" spc="-49" dirty="0">
              <a:solidFill>
                <a:srgbClr val="FFFFFF"/>
              </a:solidFill>
              <a:latin typeface="Poppins Light"/>
              <a:ea typeface="Poppins Light"/>
              <a:cs typeface="Poppins Light"/>
              <a:sym typeface="Poppins Light"/>
            </a:endParaRPr>
          </a:p>
          <a:p>
            <a:pPr>
              <a:lnSpc>
                <a:spcPts val="3249"/>
              </a:lnSpc>
            </a:pPr>
            <a:r>
              <a:rPr lang="en-US" sz="2499" spc="-49" dirty="0">
                <a:solidFill>
                  <a:srgbClr val="FFFFFF"/>
                </a:solidFill>
                <a:latin typeface="Poppins Light"/>
                <a:ea typeface="Poppins Light"/>
                <a:cs typeface="Poppins Light"/>
                <a:sym typeface="Poppins Light"/>
              </a:rPr>
              <a:t>Key Impacts:</a:t>
            </a:r>
          </a:p>
          <a:p>
            <a:pPr marL="539749" lvl="1" indent="-269875">
              <a:lnSpc>
                <a:spcPts val="3249"/>
              </a:lnSpc>
              <a:buFont typeface="Arial"/>
              <a:buChar char="•"/>
            </a:pPr>
            <a:r>
              <a:rPr lang="en-US" sz="2499" b="1" spc="-49" dirty="0">
                <a:solidFill>
                  <a:srgbClr val="FFFFFF"/>
                </a:solidFill>
                <a:latin typeface="Poppins Bold"/>
                <a:ea typeface="Poppins Bold"/>
                <a:cs typeface="Poppins Bold"/>
                <a:sym typeface="Poppins Bold"/>
              </a:rPr>
              <a:t>Cardiovascular System</a:t>
            </a:r>
            <a:r>
              <a:rPr lang="en-US" sz="2499" spc="-49" dirty="0">
                <a:solidFill>
                  <a:srgbClr val="FFFFFF"/>
                </a:solidFill>
                <a:latin typeface="Poppins Light"/>
                <a:ea typeface="Poppins Light"/>
                <a:cs typeface="Poppins Light"/>
                <a:sym typeface="Poppins Light"/>
              </a:rPr>
              <a:t>: Increased risk of hypertension, stroke, and coronary artery disease.</a:t>
            </a:r>
          </a:p>
          <a:p>
            <a:pPr marL="539749" lvl="1" indent="-269875">
              <a:lnSpc>
                <a:spcPts val="3249"/>
              </a:lnSpc>
              <a:buFont typeface="Arial"/>
              <a:buChar char="•"/>
            </a:pPr>
            <a:r>
              <a:rPr lang="en-US" sz="2499" b="1" spc="-49" dirty="0">
                <a:solidFill>
                  <a:srgbClr val="FFFFFF"/>
                </a:solidFill>
                <a:latin typeface="Poppins Bold"/>
                <a:ea typeface="Poppins Bold"/>
                <a:cs typeface="Poppins Bold"/>
                <a:sym typeface="Poppins Bold"/>
              </a:rPr>
              <a:t>Nervous System</a:t>
            </a:r>
            <a:r>
              <a:rPr lang="en-US" sz="2499" spc="-49" dirty="0">
                <a:solidFill>
                  <a:srgbClr val="FFFFFF"/>
                </a:solidFill>
                <a:latin typeface="Poppins Light"/>
                <a:ea typeface="Poppins Light"/>
                <a:cs typeface="Poppins Light"/>
                <a:sym typeface="Poppins Light"/>
              </a:rPr>
              <a:t>: Peripheral neuropathy causing pain, numbness, and weakness in limbs (Garg and Duggal, 2022).</a:t>
            </a:r>
          </a:p>
          <a:p>
            <a:pPr marL="539749" lvl="1" indent="-269875">
              <a:lnSpc>
                <a:spcPts val="3249"/>
              </a:lnSpc>
              <a:buFont typeface="Arial"/>
              <a:buChar char="•"/>
            </a:pPr>
            <a:r>
              <a:rPr lang="en-US" sz="2499" b="1" spc="-49" dirty="0">
                <a:solidFill>
                  <a:srgbClr val="FFFFFF"/>
                </a:solidFill>
                <a:latin typeface="Poppins Bold"/>
                <a:ea typeface="Poppins Bold"/>
                <a:cs typeface="Poppins Bold"/>
                <a:sym typeface="Poppins Bold"/>
              </a:rPr>
              <a:t>Renal System</a:t>
            </a:r>
            <a:r>
              <a:rPr lang="en-US" sz="2499" spc="-49" dirty="0">
                <a:solidFill>
                  <a:srgbClr val="FFFFFF"/>
                </a:solidFill>
                <a:latin typeface="Poppins Light"/>
                <a:ea typeface="Poppins Light"/>
                <a:cs typeface="Poppins Light"/>
                <a:sym typeface="Poppins Light"/>
              </a:rPr>
              <a:t>: Diabetic nephropathy leading to protein loss and kidney damage.</a:t>
            </a:r>
          </a:p>
          <a:p>
            <a:pPr marL="539749" lvl="1" indent="-269875">
              <a:lnSpc>
                <a:spcPts val="3249"/>
              </a:lnSpc>
              <a:buFont typeface="Arial"/>
              <a:buChar char="•"/>
            </a:pPr>
            <a:r>
              <a:rPr lang="en-US" sz="2499" b="1" spc="-49" dirty="0">
                <a:solidFill>
                  <a:srgbClr val="FFFFFF"/>
                </a:solidFill>
                <a:latin typeface="Poppins Bold"/>
                <a:ea typeface="Poppins Bold"/>
                <a:cs typeface="Poppins Bold"/>
                <a:sym typeface="Poppins Bold"/>
              </a:rPr>
              <a:t>Visual System</a:t>
            </a:r>
            <a:r>
              <a:rPr lang="en-US" sz="2499" spc="-49" dirty="0">
                <a:solidFill>
                  <a:srgbClr val="FFFFFF"/>
                </a:solidFill>
                <a:latin typeface="Poppins Light"/>
                <a:ea typeface="Poppins Light"/>
                <a:cs typeface="Poppins Light"/>
                <a:sym typeface="Poppins Light"/>
              </a:rPr>
              <a:t>: Retinopathy resulting in blurred vision or blindness.</a:t>
            </a:r>
          </a:p>
          <a:p>
            <a:pPr marL="539749" lvl="1" indent="-269875">
              <a:lnSpc>
                <a:spcPts val="3249"/>
              </a:lnSpc>
              <a:buFont typeface="Arial"/>
              <a:buChar char="•"/>
            </a:pPr>
            <a:r>
              <a:rPr lang="en-US" sz="2499" b="1" spc="-49" dirty="0">
                <a:solidFill>
                  <a:srgbClr val="FFFFFF"/>
                </a:solidFill>
                <a:latin typeface="Poppins Bold"/>
                <a:ea typeface="Poppins Bold"/>
                <a:cs typeface="Poppins Bold"/>
                <a:sym typeface="Poppins Bold"/>
              </a:rPr>
              <a:t>Integumentary System</a:t>
            </a:r>
            <a:r>
              <a:rPr lang="en-US" sz="2499" spc="-49" dirty="0">
                <a:solidFill>
                  <a:srgbClr val="FFFFFF"/>
                </a:solidFill>
                <a:latin typeface="Poppins Light"/>
                <a:ea typeface="Poppins Light"/>
                <a:cs typeface="Poppins Light"/>
                <a:sym typeface="Poppins Light"/>
              </a:rPr>
              <a:t>: Poor wound healing and increased infection risk due to impaired circulation.</a:t>
            </a:r>
          </a:p>
        </p:txBody>
      </p:sp>
      <p:sp>
        <p:nvSpPr>
          <p:cNvPr id="3" name="TextBox 3"/>
          <p:cNvSpPr txBox="1"/>
          <p:nvPr/>
        </p:nvSpPr>
        <p:spPr>
          <a:xfrm>
            <a:off x="1028700" y="1299851"/>
            <a:ext cx="7078725" cy="1887061"/>
          </a:xfrm>
          <a:prstGeom prst="rect">
            <a:avLst/>
          </a:prstGeom>
        </p:spPr>
        <p:txBody>
          <a:bodyPr lIns="0" tIns="0" rIns="0" bIns="0" rtlCol="0" anchor="t">
            <a:spAutoFit/>
          </a:bodyPr>
          <a:lstStyle/>
          <a:p>
            <a:pPr algn="l">
              <a:lnSpc>
                <a:spcPts val="7281"/>
              </a:lnSpc>
            </a:pPr>
            <a:r>
              <a:rPr lang="en-US" sz="5825" b="1" spc="-407">
                <a:solidFill>
                  <a:srgbClr val="FFFFFF"/>
                </a:solidFill>
                <a:latin typeface="Poppins Bold"/>
                <a:ea typeface="Poppins Bold"/>
                <a:cs typeface="Poppins Bold"/>
                <a:sym typeface="Poppins Bold"/>
              </a:rPr>
              <a:t>IMPACT ON BODY SYSTEMS</a:t>
            </a:r>
          </a:p>
        </p:txBody>
      </p:sp>
      <p:grpSp>
        <p:nvGrpSpPr>
          <p:cNvPr id="4" name="Group 4"/>
          <p:cNvGrpSpPr/>
          <p:nvPr/>
        </p:nvGrpSpPr>
        <p:grpSpPr>
          <a:xfrm>
            <a:off x="587432" y="3448026"/>
            <a:ext cx="7519993" cy="5539123"/>
            <a:chOff x="0" y="0"/>
            <a:chExt cx="4851518" cy="4062435"/>
          </a:xfrm>
        </p:grpSpPr>
        <p:sp>
          <p:nvSpPr>
            <p:cNvPr id="5" name="Freeform 5"/>
            <p:cNvSpPr/>
            <p:nvPr/>
          </p:nvSpPr>
          <p:spPr>
            <a:xfrm flipH="1">
              <a:off x="0" y="0"/>
              <a:ext cx="4851519" cy="4062435"/>
            </a:xfrm>
            <a:custGeom>
              <a:avLst/>
              <a:gdLst/>
              <a:ahLst/>
              <a:cxnLst/>
              <a:rect l="l" t="t" r="r" b="b"/>
              <a:pathLst>
                <a:path w="4851519" h="4062435">
                  <a:moveTo>
                    <a:pt x="4851519" y="0"/>
                  </a:moveTo>
                  <a:lnTo>
                    <a:pt x="0" y="0"/>
                  </a:lnTo>
                  <a:lnTo>
                    <a:pt x="0" y="4062435"/>
                  </a:lnTo>
                  <a:lnTo>
                    <a:pt x="4851519" y="4062435"/>
                  </a:lnTo>
                  <a:close/>
                </a:path>
              </a:pathLst>
            </a:custGeom>
            <a:blipFill>
              <a:blip r:embed="rId4"/>
              <a:stretch>
                <a:fillRect l="-12801" r="-12801"/>
              </a:stretch>
            </a:blipFill>
          </p:spPr>
          <p:txBody>
            <a:bodyPr/>
            <a:lstStyle/>
            <a:p>
              <a:endParaRPr lang="en-GB"/>
            </a:p>
          </p:txBody>
        </p:sp>
      </p:grpSp>
      <p:grpSp>
        <p:nvGrpSpPr>
          <p:cNvPr id="6" name="Group 6"/>
          <p:cNvGrpSpPr/>
          <p:nvPr/>
        </p:nvGrpSpPr>
        <p:grpSpPr>
          <a:xfrm rot="-5400000">
            <a:off x="3276832" y="-1700124"/>
            <a:ext cx="78848" cy="5457649"/>
            <a:chOff x="0" y="0"/>
            <a:chExt cx="18448" cy="1276940"/>
          </a:xfrm>
        </p:grpSpPr>
        <p:sp>
          <p:nvSpPr>
            <p:cNvPr id="7" name="Freeform 7"/>
            <p:cNvSpPr/>
            <p:nvPr/>
          </p:nvSpPr>
          <p:spPr>
            <a:xfrm>
              <a:off x="0" y="0"/>
              <a:ext cx="18448" cy="1276940"/>
            </a:xfrm>
            <a:custGeom>
              <a:avLst/>
              <a:gdLst/>
              <a:ahLst/>
              <a:cxnLst/>
              <a:rect l="l" t="t" r="r" b="b"/>
              <a:pathLst>
                <a:path w="18448" h="1276940">
                  <a:moveTo>
                    <a:pt x="0" y="0"/>
                  </a:moveTo>
                  <a:lnTo>
                    <a:pt x="18448" y="0"/>
                  </a:lnTo>
                  <a:lnTo>
                    <a:pt x="18448" y="1276940"/>
                  </a:lnTo>
                  <a:lnTo>
                    <a:pt x="0" y="1276940"/>
                  </a:lnTo>
                  <a:close/>
                </a:path>
              </a:pathLst>
            </a:custGeom>
            <a:solidFill>
              <a:srgbClr val="AD2D35"/>
            </a:solidFill>
          </p:spPr>
          <p:txBody>
            <a:bodyPr/>
            <a:lstStyle/>
            <a:p>
              <a:endParaRPr lang="en-GB"/>
            </a:p>
          </p:txBody>
        </p:sp>
        <p:sp>
          <p:nvSpPr>
            <p:cNvPr id="8" name="TextBox 8"/>
            <p:cNvSpPr txBox="1"/>
            <p:nvPr/>
          </p:nvSpPr>
          <p:spPr>
            <a:xfrm>
              <a:off x="0" y="0"/>
              <a:ext cx="18448" cy="1276940"/>
            </a:xfrm>
            <a:prstGeom prst="rect">
              <a:avLst/>
            </a:prstGeom>
          </p:spPr>
          <p:txBody>
            <a:bodyPr lIns="50800" tIns="50800" rIns="50800" bIns="50800" rtlCol="0" anchor="ctr"/>
            <a:lstStyle/>
            <a:p>
              <a:pPr algn="ctr">
                <a:lnSpc>
                  <a:spcPts val="2640"/>
                </a:lnSpc>
              </a:pPr>
              <a:endParaRPr/>
            </a:p>
          </p:txBody>
        </p:sp>
      </p:grpSp>
      <p:sp>
        <p:nvSpPr>
          <p:cNvPr id="9" name="TextBox 8">
            <a:extLst>
              <a:ext uri="{FF2B5EF4-FFF2-40B4-BE49-F238E27FC236}">
                <a16:creationId xmlns:a16="http://schemas.microsoft.com/office/drawing/2014/main" id="{072D5DEF-7C42-694A-DED0-2AB8F5F54FB5}"/>
              </a:ext>
            </a:extLst>
          </p:cNvPr>
          <p:cNvSpPr txBox="1"/>
          <p:nvPr/>
        </p:nvSpPr>
        <p:spPr>
          <a:xfrm>
            <a:off x="587431" y="9248263"/>
            <a:ext cx="4136969" cy="461665"/>
          </a:xfrm>
          <a:prstGeom prst="rect">
            <a:avLst/>
          </a:prstGeom>
          <a:noFill/>
        </p:spPr>
        <p:txBody>
          <a:bodyPr wrap="square" rtlCol="0">
            <a:spAutoFit/>
          </a:bodyPr>
          <a:lstStyle/>
          <a:p>
            <a:r>
              <a:rPr lang="en-GB" sz="2400" dirty="0">
                <a:solidFill>
                  <a:schemeClr val="bg1"/>
                </a:solidFill>
              </a:rPr>
              <a:t>(Bergman, 2021)</a:t>
            </a:r>
          </a:p>
        </p:txBody>
      </p:sp>
      <p:pic>
        <p:nvPicPr>
          <p:cNvPr id="16" name="Audio 15">
            <a:hlinkClick r:id="" action="ppaction://media"/>
            <a:extLst>
              <a:ext uri="{FF2B5EF4-FFF2-40B4-BE49-F238E27FC236}">
                <a16:creationId xmlns:a16="http://schemas.microsoft.com/office/drawing/2014/main" id="{C5DE0305-A87D-7D83-DAA3-1FFD70D9A1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621000" y="7705213"/>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64336"/>
    </mc:Choice>
    <mc:Fallback xmlns="">
      <p:transition spd="slow" advTm="164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TextBox 2"/>
          <p:cNvSpPr txBox="1"/>
          <p:nvPr/>
        </p:nvSpPr>
        <p:spPr>
          <a:xfrm>
            <a:off x="11887200" y="994514"/>
            <a:ext cx="4860554" cy="1168711"/>
          </a:xfrm>
          <a:prstGeom prst="rect">
            <a:avLst/>
          </a:prstGeom>
        </p:spPr>
        <p:txBody>
          <a:bodyPr lIns="0" tIns="0" rIns="0" bIns="0" rtlCol="0" anchor="t">
            <a:spAutoFit/>
          </a:bodyPr>
          <a:lstStyle/>
          <a:p>
            <a:pPr algn="l">
              <a:lnSpc>
                <a:spcPts val="7902"/>
              </a:lnSpc>
            </a:pPr>
            <a:r>
              <a:rPr lang="en-US" sz="8878" b="1" spc="-621" dirty="0">
                <a:solidFill>
                  <a:srgbClr val="FFFFFF"/>
                </a:solidFill>
                <a:latin typeface="Poppins Bold"/>
                <a:ea typeface="Poppins Bold"/>
                <a:cs typeface="Poppins Bold"/>
                <a:sym typeface="Poppins Bold"/>
              </a:rPr>
              <a:t>LIFESTYLE</a:t>
            </a:r>
          </a:p>
        </p:txBody>
      </p:sp>
      <p:sp>
        <p:nvSpPr>
          <p:cNvPr id="3" name="TextBox 3"/>
          <p:cNvSpPr txBox="1"/>
          <p:nvPr/>
        </p:nvSpPr>
        <p:spPr>
          <a:xfrm>
            <a:off x="14706600" y="2324100"/>
            <a:ext cx="2717252" cy="720543"/>
          </a:xfrm>
          <a:prstGeom prst="rect">
            <a:avLst/>
          </a:prstGeom>
        </p:spPr>
        <p:txBody>
          <a:bodyPr lIns="0" tIns="0" rIns="0" bIns="0" rtlCol="0" anchor="t">
            <a:spAutoFit/>
          </a:bodyPr>
          <a:lstStyle/>
          <a:p>
            <a:pPr algn="l">
              <a:lnSpc>
                <a:spcPts val="4876"/>
              </a:lnSpc>
            </a:pPr>
            <a:r>
              <a:rPr lang="en-US" sz="5479" spc="-383" dirty="0">
                <a:solidFill>
                  <a:srgbClr val="FFFFFF"/>
                </a:solidFill>
                <a:latin typeface="Poppins"/>
                <a:ea typeface="Poppins"/>
                <a:cs typeface="Poppins"/>
                <a:sym typeface="Poppins"/>
              </a:rPr>
              <a:t>CHOICES</a:t>
            </a:r>
          </a:p>
        </p:txBody>
      </p:sp>
      <p:sp>
        <p:nvSpPr>
          <p:cNvPr id="4" name="TextBox 4"/>
          <p:cNvSpPr txBox="1"/>
          <p:nvPr/>
        </p:nvSpPr>
        <p:spPr>
          <a:xfrm>
            <a:off x="504496" y="1578870"/>
            <a:ext cx="11382704" cy="3167085"/>
          </a:xfrm>
          <a:prstGeom prst="rect">
            <a:avLst/>
          </a:prstGeom>
        </p:spPr>
        <p:txBody>
          <a:bodyPr wrap="square" lIns="0" tIns="0" rIns="0" bIns="0" rtlCol="0" anchor="t">
            <a:spAutoFit/>
          </a:bodyPr>
          <a:lstStyle/>
          <a:p>
            <a:pPr>
              <a:lnSpc>
                <a:spcPts val="3119"/>
              </a:lnSpc>
            </a:pPr>
            <a:r>
              <a:rPr lang="en-US" sz="2399" spc="-47" dirty="0">
                <a:solidFill>
                  <a:srgbClr val="FFFFFF"/>
                </a:solidFill>
                <a:latin typeface="Poppins Light"/>
                <a:ea typeface="Poppins Light"/>
                <a:cs typeface="Poppins Light"/>
                <a:sym typeface="Poppins Light"/>
              </a:rPr>
              <a:t>Lifestyle and environment play major roles in the development and progression of Type 2 diabetes. Poor dietary habits, high intake of processed foods, and physical inactivity contribute to obesity and insulin resistance. Smoking, alcohol use, stress, and lack of sleep worsen glucose control (</a:t>
            </a:r>
            <a:r>
              <a:rPr lang="en-US" sz="2399" spc="-47" dirty="0" err="1">
                <a:solidFill>
                  <a:srgbClr val="FFFFFF"/>
                </a:solidFill>
                <a:latin typeface="Poppins Light"/>
                <a:ea typeface="Poppins Light"/>
                <a:cs typeface="Poppins Light"/>
                <a:sym typeface="Poppins Light"/>
              </a:rPr>
              <a:t>Beulens</a:t>
            </a:r>
            <a:r>
              <a:rPr lang="en-US" sz="2399" spc="-47" dirty="0">
                <a:solidFill>
                  <a:srgbClr val="FFFFFF"/>
                </a:solidFill>
                <a:latin typeface="Poppins Light"/>
                <a:ea typeface="Poppins Light"/>
                <a:cs typeface="Poppins Light"/>
                <a:sym typeface="Poppins Light"/>
              </a:rPr>
              <a:t> et al, 2022). Socio-economic barriers and limited health awareness also hinder effective disease management and prevention. Mr. James changes his lifestyle with support and understanding the importance to avoid any serious health problems. </a:t>
            </a:r>
          </a:p>
        </p:txBody>
      </p:sp>
      <p:pic>
        <p:nvPicPr>
          <p:cNvPr id="30" name="Audio 29">
            <a:hlinkClick r:id="" action="ppaction://media"/>
            <a:extLst>
              <a:ext uri="{FF2B5EF4-FFF2-40B4-BE49-F238E27FC236}">
                <a16:creationId xmlns:a16="http://schemas.microsoft.com/office/drawing/2014/main" id="{A3AD073E-96DD-5B1E-14B0-7EA658B343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pic>
        <p:nvPicPr>
          <p:cNvPr id="15" name="Picture 14">
            <a:extLst>
              <a:ext uri="{FF2B5EF4-FFF2-40B4-BE49-F238E27FC236}">
                <a16:creationId xmlns:a16="http://schemas.microsoft.com/office/drawing/2014/main" id="{982BF1F1-2664-A1BB-A444-48F35E39122B}"/>
              </a:ext>
            </a:extLst>
          </p:cNvPr>
          <p:cNvPicPr>
            <a:picLocks noChangeAspect="1"/>
          </p:cNvPicPr>
          <p:nvPr/>
        </p:nvPicPr>
        <p:blipFill rotWithShape="1">
          <a:blip r:embed="rId5"/>
          <a:srcRect l="11461" b="34679"/>
          <a:stretch/>
        </p:blipFill>
        <p:spPr>
          <a:xfrm>
            <a:off x="4191000" y="4993958"/>
            <a:ext cx="8825906" cy="4321139"/>
          </a:xfrm>
          <a:prstGeom prst="rect">
            <a:avLst/>
          </a:prstGeom>
        </p:spPr>
      </p:pic>
      <p:sp>
        <p:nvSpPr>
          <p:cNvPr id="17" name="TextBox 16">
            <a:extLst>
              <a:ext uri="{FF2B5EF4-FFF2-40B4-BE49-F238E27FC236}">
                <a16:creationId xmlns:a16="http://schemas.microsoft.com/office/drawing/2014/main" id="{1FFC8896-F090-B676-74C3-F6E2F256A322}"/>
              </a:ext>
            </a:extLst>
          </p:cNvPr>
          <p:cNvSpPr txBox="1"/>
          <p:nvPr/>
        </p:nvSpPr>
        <p:spPr>
          <a:xfrm>
            <a:off x="4191000" y="9525000"/>
            <a:ext cx="2590800" cy="461665"/>
          </a:xfrm>
          <a:prstGeom prst="rect">
            <a:avLst/>
          </a:prstGeom>
          <a:noFill/>
        </p:spPr>
        <p:txBody>
          <a:bodyPr wrap="square" rtlCol="0">
            <a:spAutoFit/>
          </a:bodyPr>
          <a:lstStyle/>
          <a:p>
            <a:r>
              <a:rPr lang="en-GB" sz="2400" dirty="0">
                <a:solidFill>
                  <a:schemeClr val="bg1"/>
                </a:solidFill>
              </a:rPr>
              <a:t>(</a:t>
            </a:r>
            <a:r>
              <a:rPr lang="en-GB" sz="2400" dirty="0" err="1">
                <a:solidFill>
                  <a:schemeClr val="bg1"/>
                </a:solidFill>
              </a:rPr>
              <a:t>Pexels</a:t>
            </a:r>
            <a:r>
              <a:rPr lang="en-GB" sz="2400" dirty="0">
                <a:solidFill>
                  <a:schemeClr val="bg1"/>
                </a:solidFill>
              </a:rPr>
              <a:t>, 2024)</a:t>
            </a:r>
          </a:p>
        </p:txBody>
      </p:sp>
    </p:spTree>
  </p:cSld>
  <p:clrMapOvr>
    <a:masterClrMapping/>
  </p:clrMapOvr>
  <mc:AlternateContent xmlns:mc="http://schemas.openxmlformats.org/markup-compatibility/2006" xmlns:p14="http://schemas.microsoft.com/office/powerpoint/2010/main">
    <mc:Choice Requires="p14">
      <p:transition spd="slow" p14:dur="2000" advTm="76646"/>
    </mc:Choice>
    <mc:Fallback xmlns="">
      <p:transition spd="slow" advTm="76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1008041-7B48-FACB-0325-21E9E5D32BFB}"/>
              </a:ext>
            </a:extLst>
          </p:cNvPr>
          <p:cNvGraphicFramePr>
            <a:graphicFrameLocks noGrp="1"/>
          </p:cNvGraphicFramePr>
          <p:nvPr>
            <p:extLst>
              <p:ext uri="{D42A27DB-BD31-4B8C-83A1-F6EECF244321}">
                <p14:modId xmlns:p14="http://schemas.microsoft.com/office/powerpoint/2010/main" val="2075695439"/>
              </p:ext>
            </p:extLst>
          </p:nvPr>
        </p:nvGraphicFramePr>
        <p:xfrm>
          <a:off x="457200" y="4281578"/>
          <a:ext cx="13106400" cy="5281522"/>
        </p:xfrm>
        <a:graphic>
          <a:graphicData uri="http://schemas.openxmlformats.org/drawingml/2006/table">
            <a:tbl>
              <a:tblPr firstRow="1" bandRow="1">
                <a:tableStyleId>{073A0DAA-6AF3-43AB-8588-CEC1D06C72B9}</a:tableStyleId>
              </a:tblPr>
              <a:tblGrid>
                <a:gridCol w="2057400">
                  <a:extLst>
                    <a:ext uri="{9D8B030D-6E8A-4147-A177-3AD203B41FA5}">
                      <a16:colId xmlns:a16="http://schemas.microsoft.com/office/drawing/2014/main" val="670304620"/>
                    </a:ext>
                  </a:extLst>
                </a:gridCol>
                <a:gridCol w="4962144">
                  <a:extLst>
                    <a:ext uri="{9D8B030D-6E8A-4147-A177-3AD203B41FA5}">
                      <a16:colId xmlns:a16="http://schemas.microsoft.com/office/drawing/2014/main" val="2858254882"/>
                    </a:ext>
                  </a:extLst>
                </a:gridCol>
                <a:gridCol w="3038856">
                  <a:extLst>
                    <a:ext uri="{9D8B030D-6E8A-4147-A177-3AD203B41FA5}">
                      <a16:colId xmlns:a16="http://schemas.microsoft.com/office/drawing/2014/main" val="3527230658"/>
                    </a:ext>
                  </a:extLst>
                </a:gridCol>
                <a:gridCol w="3048000">
                  <a:extLst>
                    <a:ext uri="{9D8B030D-6E8A-4147-A177-3AD203B41FA5}">
                      <a16:colId xmlns:a16="http://schemas.microsoft.com/office/drawing/2014/main" val="72387881"/>
                    </a:ext>
                  </a:extLst>
                </a:gridCol>
              </a:tblGrid>
              <a:tr h="990600">
                <a:tc>
                  <a:txBody>
                    <a:bodyPr/>
                    <a:lstStyle/>
                    <a:p>
                      <a:r>
                        <a:rPr lang="en-GB" sz="2400" dirty="0"/>
                        <a:t>Type</a:t>
                      </a:r>
                    </a:p>
                  </a:txBody>
                  <a:tcPr/>
                </a:tc>
                <a:tc>
                  <a:txBody>
                    <a:bodyPr/>
                    <a:lstStyle/>
                    <a:p>
                      <a:r>
                        <a:rPr lang="en-GB" sz="2400" dirty="0"/>
                        <a:t>Recommendation</a:t>
                      </a:r>
                    </a:p>
                  </a:txBody>
                  <a:tcPr/>
                </a:tc>
                <a:tc>
                  <a:txBody>
                    <a:bodyPr/>
                    <a:lstStyle/>
                    <a:p>
                      <a:r>
                        <a:rPr lang="en-GB" sz="2400" dirty="0"/>
                        <a:t>Frequency                                                                         </a:t>
                      </a:r>
                    </a:p>
                  </a:txBody>
                  <a:tcPr/>
                </a:tc>
                <a:tc>
                  <a:txBody>
                    <a:bodyPr/>
                    <a:lstStyle/>
                    <a:p>
                      <a:r>
                        <a:rPr lang="en-GB" sz="2400" dirty="0"/>
                        <a:t>Tired (signs)</a:t>
                      </a:r>
                    </a:p>
                  </a:txBody>
                  <a:tcPr/>
                </a:tc>
                <a:extLst>
                  <a:ext uri="{0D108BD9-81ED-4DB2-BD59-A6C34878D82A}">
                    <a16:rowId xmlns:a16="http://schemas.microsoft.com/office/drawing/2014/main" val="2047515869"/>
                  </a:ext>
                </a:extLst>
              </a:tr>
              <a:tr h="869111">
                <a:tc>
                  <a:txBody>
                    <a:bodyPr/>
                    <a:lstStyle/>
                    <a:p>
                      <a:r>
                        <a:rPr lang="en-GB" sz="2000" dirty="0"/>
                        <a:t>Diet</a:t>
                      </a:r>
                    </a:p>
                  </a:txBody>
                  <a:tcPr/>
                </a:tc>
                <a:tc>
                  <a:txBody>
                    <a:bodyPr/>
                    <a:lstStyle/>
                    <a:p>
                      <a:r>
                        <a:rPr lang="en-GB" sz="2000" dirty="0"/>
                        <a:t>Balance meal: fruit and vegetables, bread, whole grain.</a:t>
                      </a:r>
                    </a:p>
                  </a:txBody>
                  <a:tcPr/>
                </a:tc>
                <a:tc>
                  <a:txBody>
                    <a:bodyPr/>
                    <a:lstStyle/>
                    <a:p>
                      <a:r>
                        <a:rPr lang="en-GB" sz="2000" dirty="0"/>
                        <a:t> 3 meals  +2 snack daily                       </a:t>
                      </a:r>
                    </a:p>
                    <a:p>
                      <a:r>
                        <a:rPr lang="en-GB" sz="2000" dirty="0"/>
                        <a:t>                                  </a:t>
                      </a:r>
                    </a:p>
                  </a:txBody>
                  <a:tcPr/>
                </a:tc>
                <a:tc>
                  <a:txBody>
                    <a:bodyPr/>
                    <a:lstStyle/>
                    <a:p>
                      <a:r>
                        <a:rPr lang="en-GB" sz="2000" dirty="0"/>
                        <a:t>Low of energy (if skipped)</a:t>
                      </a:r>
                    </a:p>
                  </a:txBody>
                  <a:tcPr/>
                </a:tc>
                <a:extLst>
                  <a:ext uri="{0D108BD9-81ED-4DB2-BD59-A6C34878D82A}">
                    <a16:rowId xmlns:a16="http://schemas.microsoft.com/office/drawing/2014/main" val="211424565"/>
                  </a:ext>
                </a:extLst>
              </a:tr>
              <a:tr h="914400">
                <a:tc>
                  <a:txBody>
                    <a:bodyPr/>
                    <a:lstStyle/>
                    <a:p>
                      <a:r>
                        <a:rPr lang="en-GB" sz="2000" dirty="0"/>
                        <a:t>Sleep</a:t>
                      </a:r>
                    </a:p>
                  </a:txBody>
                  <a:tcPr/>
                </a:tc>
                <a:tc>
                  <a:txBody>
                    <a:bodyPr/>
                    <a:lstStyle/>
                    <a:p>
                      <a:r>
                        <a:rPr lang="en-GB" sz="2000" dirty="0"/>
                        <a:t>Dark/quiet environment </a:t>
                      </a:r>
                    </a:p>
                  </a:txBody>
                  <a:tcPr/>
                </a:tc>
                <a:tc>
                  <a:txBody>
                    <a:bodyPr/>
                    <a:lstStyle/>
                    <a:p>
                      <a:r>
                        <a:rPr lang="en-GB" sz="2000" dirty="0"/>
                        <a:t>Nightly (2-3 times day)</a:t>
                      </a:r>
                    </a:p>
                  </a:txBody>
                  <a:tcPr/>
                </a:tc>
                <a:tc>
                  <a:txBody>
                    <a:bodyPr/>
                    <a:lstStyle/>
                    <a:p>
                      <a:r>
                        <a:rPr lang="en-GB" sz="2000" dirty="0"/>
                        <a:t>Frequent yawing</a:t>
                      </a:r>
                    </a:p>
                  </a:txBody>
                  <a:tcPr/>
                </a:tc>
                <a:extLst>
                  <a:ext uri="{0D108BD9-81ED-4DB2-BD59-A6C34878D82A}">
                    <a16:rowId xmlns:a16="http://schemas.microsoft.com/office/drawing/2014/main" val="732720673"/>
                  </a:ext>
                </a:extLst>
              </a:tr>
              <a:tr h="838200">
                <a:tc>
                  <a:txBody>
                    <a:bodyPr/>
                    <a:lstStyle/>
                    <a:p>
                      <a:r>
                        <a:rPr lang="en-GB" sz="2000" dirty="0"/>
                        <a:t>Rest breaks</a:t>
                      </a:r>
                    </a:p>
                  </a:txBody>
                  <a:tcPr/>
                </a:tc>
                <a:tc>
                  <a:txBody>
                    <a:bodyPr/>
                    <a:lstStyle/>
                    <a:p>
                      <a:r>
                        <a:rPr lang="en-GB" sz="2000" dirty="0"/>
                        <a:t>Light stretching. Deep breaths</a:t>
                      </a:r>
                    </a:p>
                  </a:txBody>
                  <a:tcPr/>
                </a:tc>
                <a:tc>
                  <a:txBody>
                    <a:bodyPr/>
                    <a:lstStyle/>
                    <a:p>
                      <a:r>
                        <a:rPr lang="en-GB" sz="2000" dirty="0"/>
                        <a:t>10-15 minutes</a:t>
                      </a:r>
                    </a:p>
                  </a:txBody>
                  <a:tcPr/>
                </a:tc>
                <a:tc>
                  <a:txBody>
                    <a:bodyPr/>
                    <a:lstStyle/>
                    <a:p>
                      <a:r>
                        <a:rPr lang="en-GB" sz="2000" dirty="0"/>
                        <a:t>Faint</a:t>
                      </a:r>
                    </a:p>
                  </a:txBody>
                  <a:tcPr/>
                </a:tc>
                <a:extLst>
                  <a:ext uri="{0D108BD9-81ED-4DB2-BD59-A6C34878D82A}">
                    <a16:rowId xmlns:a16="http://schemas.microsoft.com/office/drawing/2014/main" val="2988738064"/>
                  </a:ext>
                </a:extLst>
              </a:tr>
              <a:tr h="762000">
                <a:tc>
                  <a:txBody>
                    <a:bodyPr/>
                    <a:lstStyle/>
                    <a:p>
                      <a:r>
                        <a:rPr lang="en-GB" sz="2000" dirty="0"/>
                        <a:t>Physical activity  </a:t>
                      </a:r>
                    </a:p>
                  </a:txBody>
                  <a:tcPr/>
                </a:tc>
                <a:tc>
                  <a:txBody>
                    <a:bodyPr/>
                    <a:lstStyle/>
                    <a:p>
                      <a:r>
                        <a:rPr lang="en-GB" sz="2000" dirty="0"/>
                        <a:t>Light exercise ( walking, jogging) </a:t>
                      </a:r>
                    </a:p>
                  </a:txBody>
                  <a:tcPr/>
                </a:tc>
                <a:tc>
                  <a:txBody>
                    <a:bodyPr/>
                    <a:lstStyle/>
                    <a:p>
                      <a:r>
                        <a:rPr lang="en-GB" sz="2000" dirty="0"/>
                        <a:t>20-30 minutes a day</a:t>
                      </a:r>
                    </a:p>
                  </a:txBody>
                  <a:tcPr/>
                </a:tc>
                <a:tc>
                  <a:txBody>
                    <a:bodyPr/>
                    <a:lstStyle/>
                    <a:p>
                      <a:r>
                        <a:rPr lang="en-GB" sz="2000" dirty="0"/>
                        <a:t>Tired. exhausted</a:t>
                      </a:r>
                    </a:p>
                  </a:txBody>
                  <a:tcPr/>
                </a:tc>
                <a:extLst>
                  <a:ext uri="{0D108BD9-81ED-4DB2-BD59-A6C34878D82A}">
                    <a16:rowId xmlns:a16="http://schemas.microsoft.com/office/drawing/2014/main" val="2525376379"/>
                  </a:ext>
                </a:extLst>
              </a:tr>
              <a:tr h="907211">
                <a:tc>
                  <a:txBody>
                    <a:bodyPr/>
                    <a:lstStyle/>
                    <a:p>
                      <a:r>
                        <a:rPr lang="en-GB" sz="2000" dirty="0"/>
                        <a:t>Hydration </a:t>
                      </a:r>
                    </a:p>
                  </a:txBody>
                  <a:tcPr/>
                </a:tc>
                <a:tc>
                  <a:txBody>
                    <a:bodyPr/>
                    <a:lstStyle/>
                    <a:p>
                      <a:r>
                        <a:rPr lang="en-GB" sz="2000" dirty="0"/>
                        <a:t>Water or sugar free drinks</a:t>
                      </a:r>
                    </a:p>
                  </a:txBody>
                  <a:tcPr/>
                </a:tc>
                <a:tc>
                  <a:txBody>
                    <a:bodyPr/>
                    <a:lstStyle/>
                    <a:p>
                      <a:r>
                        <a:rPr lang="en-GB" sz="2000" dirty="0"/>
                        <a:t>6-8 cups daily </a:t>
                      </a:r>
                    </a:p>
                  </a:txBody>
                  <a:tcPr/>
                </a:tc>
                <a:tc>
                  <a:txBody>
                    <a:bodyPr/>
                    <a:lstStyle/>
                    <a:p>
                      <a:r>
                        <a:rPr lang="en-GB" sz="2000" dirty="0"/>
                        <a:t>Dry mouth, headaches</a:t>
                      </a:r>
                    </a:p>
                  </a:txBody>
                  <a:tcPr/>
                </a:tc>
                <a:extLst>
                  <a:ext uri="{0D108BD9-81ED-4DB2-BD59-A6C34878D82A}">
                    <a16:rowId xmlns:a16="http://schemas.microsoft.com/office/drawing/2014/main" val="2406324988"/>
                  </a:ext>
                </a:extLst>
              </a:tr>
            </a:tbl>
          </a:graphicData>
        </a:graphic>
      </p:graphicFrame>
      <p:sp>
        <p:nvSpPr>
          <p:cNvPr id="2" name="TextBox 1">
            <a:extLst>
              <a:ext uri="{FF2B5EF4-FFF2-40B4-BE49-F238E27FC236}">
                <a16:creationId xmlns:a16="http://schemas.microsoft.com/office/drawing/2014/main" id="{DF159EF6-0369-BDAD-D78D-9A2666D2820A}"/>
              </a:ext>
            </a:extLst>
          </p:cNvPr>
          <p:cNvSpPr txBox="1"/>
          <p:nvPr/>
        </p:nvSpPr>
        <p:spPr>
          <a:xfrm>
            <a:off x="609601" y="723900"/>
            <a:ext cx="8839200" cy="1868204"/>
          </a:xfrm>
          <a:prstGeom prst="rect">
            <a:avLst/>
          </a:prstGeom>
          <a:noFill/>
        </p:spPr>
        <p:txBody>
          <a:bodyPr wrap="square" rtlCol="0">
            <a:spAutoFit/>
          </a:bodyPr>
          <a:lstStyle/>
          <a:p>
            <a:r>
              <a:rPr lang="en-GB" sz="5770" dirty="0">
                <a:solidFill>
                  <a:schemeClr val="bg1"/>
                </a:solidFill>
                <a:latin typeface="Poppins" panose="00000500000000000000" pitchFamily="2" charset="0"/>
                <a:cs typeface="Poppins" panose="00000500000000000000" pitchFamily="2" charset="0"/>
              </a:rPr>
              <a:t>Lifestyle </a:t>
            </a:r>
            <a:r>
              <a:rPr lang="en-GB" sz="5770" b="1" dirty="0">
                <a:solidFill>
                  <a:schemeClr val="bg1"/>
                </a:solidFill>
                <a:latin typeface="Poppins" panose="00000500000000000000" pitchFamily="2" charset="0"/>
                <a:cs typeface="Poppins" panose="00000500000000000000" pitchFamily="2" charset="0"/>
              </a:rPr>
              <a:t>Recommendation</a:t>
            </a:r>
            <a:r>
              <a:rPr lang="en-GB" sz="5770" dirty="0">
                <a:solidFill>
                  <a:schemeClr val="bg1"/>
                </a:solidFill>
                <a:latin typeface="Poppins" panose="00000500000000000000" pitchFamily="2" charset="0"/>
                <a:cs typeface="Poppins" panose="00000500000000000000" pitchFamily="2" charset="0"/>
              </a:rPr>
              <a:t> </a:t>
            </a:r>
          </a:p>
        </p:txBody>
      </p:sp>
      <p:pic>
        <p:nvPicPr>
          <p:cNvPr id="10" name="Audio 9">
            <a:hlinkClick r:id="" action="ppaction://media"/>
            <a:extLst>
              <a:ext uri="{FF2B5EF4-FFF2-40B4-BE49-F238E27FC236}">
                <a16:creationId xmlns:a16="http://schemas.microsoft.com/office/drawing/2014/main" id="{12D92BA8-7861-20AA-827C-E3473B6EB143}"/>
              </a:ext>
            </a:extLst>
          </p:cNvPr>
          <p:cNvPicPr>
            <a:picLocks noChangeAspect="1"/>
          </p:cNvPicPr>
          <p:nvPr>
            <a:audioFile r:link="rId1"/>
            <p:extLst>
              <p:ext uri="{DAA4B4D4-6D71-4841-9C94-3DE7FCFB9230}">
                <p14:media xmlns:p14="http://schemas.microsoft.com/office/powerpoint/2010/main" r:embed="rId2">
                  <p14:trim end="5010.1768"/>
                </p14:media>
              </p:ext>
            </p:extLst>
          </p:nvPr>
        </p:nvPicPr>
        <p:blipFill>
          <a:blip r:embed="rId4"/>
          <a:srcRect l="-329688" t="-329688" r="-329688" b="-329688"/>
          <a:stretch>
            <a:fillRect/>
          </a:stretch>
        </p:blipFill>
        <p:spPr>
          <a:xfrm>
            <a:off x="15078456" y="7077456"/>
            <a:ext cx="3086100" cy="3086100"/>
          </a:xfrm>
          <a:prstGeom prst="ellipse">
            <a:avLst/>
          </a:prstGeom>
        </p:spPr>
      </p:pic>
      <p:pic>
        <p:nvPicPr>
          <p:cNvPr id="13" name="Picture 12">
            <a:extLst>
              <a:ext uri="{FF2B5EF4-FFF2-40B4-BE49-F238E27FC236}">
                <a16:creationId xmlns:a16="http://schemas.microsoft.com/office/drawing/2014/main" id="{68ADCF72-83E1-858A-771B-011C39D70F50}"/>
              </a:ext>
            </a:extLst>
          </p:cNvPr>
          <p:cNvPicPr>
            <a:picLocks noChangeAspect="1"/>
          </p:cNvPicPr>
          <p:nvPr/>
        </p:nvPicPr>
        <p:blipFill rotWithShape="1">
          <a:blip r:embed="rId5"/>
          <a:srcRect l="6860" t="12886" r="5672" b="8198"/>
          <a:stretch/>
        </p:blipFill>
        <p:spPr>
          <a:xfrm>
            <a:off x="12344399" y="495300"/>
            <a:ext cx="5334000" cy="3202493"/>
          </a:xfrm>
          <a:prstGeom prst="rect">
            <a:avLst/>
          </a:prstGeom>
        </p:spPr>
      </p:pic>
      <p:sp>
        <p:nvSpPr>
          <p:cNvPr id="14" name="TextBox 13">
            <a:extLst>
              <a:ext uri="{FF2B5EF4-FFF2-40B4-BE49-F238E27FC236}">
                <a16:creationId xmlns:a16="http://schemas.microsoft.com/office/drawing/2014/main" id="{478D081E-C8F2-4A24-B214-5C9FFA1BDD52}"/>
              </a:ext>
            </a:extLst>
          </p:cNvPr>
          <p:cNvSpPr txBox="1"/>
          <p:nvPr/>
        </p:nvSpPr>
        <p:spPr>
          <a:xfrm>
            <a:off x="15849599" y="3819913"/>
            <a:ext cx="1828800" cy="461665"/>
          </a:xfrm>
          <a:prstGeom prst="rect">
            <a:avLst/>
          </a:prstGeom>
          <a:noFill/>
        </p:spPr>
        <p:txBody>
          <a:bodyPr wrap="square" rtlCol="0">
            <a:spAutoFit/>
          </a:bodyPr>
          <a:lstStyle/>
          <a:p>
            <a:r>
              <a:rPr lang="en-GB" sz="2400" dirty="0">
                <a:solidFill>
                  <a:schemeClr val="bg1"/>
                </a:solidFill>
              </a:rPr>
              <a:t>(Vectors)</a:t>
            </a:r>
          </a:p>
        </p:txBody>
      </p:sp>
    </p:spTree>
    <p:extLst>
      <p:ext uri="{BB962C8B-B14F-4D97-AF65-F5344CB8AC3E}">
        <p14:creationId xmlns:p14="http://schemas.microsoft.com/office/powerpoint/2010/main" val="3930226858"/>
      </p:ext>
    </p:extLst>
  </p:cSld>
  <p:clrMapOvr>
    <a:masterClrMapping/>
  </p:clrMapOvr>
  <mc:AlternateContent xmlns:mc="http://schemas.openxmlformats.org/markup-compatibility/2006" xmlns:p14="http://schemas.microsoft.com/office/powerpoint/2010/main">
    <mc:Choice Requires="p14">
      <p:transition spd="slow" p14:dur="2000" advTm="117209"/>
    </mc:Choice>
    <mc:Fallback xmlns="">
      <p:transition spd="slow" advTm="117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TextBox 2"/>
          <p:cNvSpPr txBox="1"/>
          <p:nvPr/>
        </p:nvSpPr>
        <p:spPr>
          <a:xfrm>
            <a:off x="1358271" y="1842903"/>
            <a:ext cx="8935460" cy="2316635"/>
          </a:xfrm>
          <a:prstGeom prst="rect">
            <a:avLst/>
          </a:prstGeom>
        </p:spPr>
        <p:txBody>
          <a:bodyPr lIns="0" tIns="0" rIns="0" bIns="0" rtlCol="0" anchor="t">
            <a:spAutoFit/>
          </a:bodyPr>
          <a:lstStyle/>
          <a:p>
            <a:pPr algn="l">
              <a:lnSpc>
                <a:spcPts val="9093"/>
              </a:lnSpc>
            </a:pPr>
            <a:r>
              <a:rPr lang="en-US" sz="6403" b="1" spc="-448">
                <a:solidFill>
                  <a:srgbClr val="FFFFFF"/>
                </a:solidFill>
                <a:latin typeface="Poppins Bold"/>
                <a:ea typeface="Poppins Bold"/>
                <a:cs typeface="Poppins Bold"/>
                <a:sym typeface="Poppins Bold"/>
              </a:rPr>
              <a:t>EVIDENCE-BASED CARE PLAN (OVERVIEW)</a:t>
            </a:r>
          </a:p>
        </p:txBody>
      </p:sp>
      <p:sp>
        <p:nvSpPr>
          <p:cNvPr id="3" name="TextBox 3"/>
          <p:cNvSpPr txBox="1"/>
          <p:nvPr/>
        </p:nvSpPr>
        <p:spPr>
          <a:xfrm>
            <a:off x="1226986" y="4995268"/>
            <a:ext cx="9754958" cy="3448829"/>
          </a:xfrm>
          <a:prstGeom prst="rect">
            <a:avLst/>
          </a:prstGeom>
        </p:spPr>
        <p:txBody>
          <a:bodyPr lIns="0" tIns="0" rIns="0" bIns="0" rtlCol="0" anchor="t">
            <a:spAutoFit/>
          </a:bodyPr>
          <a:lstStyle/>
          <a:p>
            <a:pPr>
              <a:lnSpc>
                <a:spcPts val="2989"/>
              </a:lnSpc>
            </a:pPr>
            <a:r>
              <a:rPr lang="en-US" sz="2299" spc="-45" dirty="0">
                <a:solidFill>
                  <a:srgbClr val="FFFFFF"/>
                </a:solidFill>
                <a:latin typeface="Poppins Light"/>
                <a:ea typeface="Poppins Light"/>
                <a:cs typeface="Poppins Light"/>
                <a:sym typeface="Poppins Light"/>
              </a:rPr>
              <a:t>Following NICE NG17 guidelines, the care plan for Mr. James focuses on controlling blood glucose, improving lifestyle, and preventing complications. Regular blood glucose monitoring and maintaining HbA1c below 48 mmol/mol are key goals. The plan includes a structured weight loss </a:t>
            </a:r>
            <a:r>
              <a:rPr lang="en-US" sz="2299" spc="-45" dirty="0" err="1">
                <a:solidFill>
                  <a:srgbClr val="FFFFFF"/>
                </a:solidFill>
                <a:latin typeface="Poppins Light"/>
                <a:ea typeface="Poppins Light"/>
                <a:cs typeface="Poppins Light"/>
                <a:sym typeface="Poppins Light"/>
              </a:rPr>
              <a:t>programme</a:t>
            </a:r>
            <a:r>
              <a:rPr lang="en-US" sz="2299" spc="-45" dirty="0">
                <a:solidFill>
                  <a:srgbClr val="FFFFFF"/>
                </a:solidFill>
                <a:latin typeface="Poppins Light"/>
                <a:ea typeface="Poppins Light"/>
                <a:cs typeface="Poppins Light"/>
                <a:sym typeface="Poppins Light"/>
              </a:rPr>
              <a:t> through diet and exercise, medication adherence, and annual reviews for blood pressure, cholesterol, kidney, and eye health (Nelson et al, 2021). Continuous education, self-management support, and multidisciplinary coordination ensure long-term stability and improved quality of life.</a:t>
            </a:r>
          </a:p>
        </p:txBody>
      </p:sp>
      <p:sp>
        <p:nvSpPr>
          <p:cNvPr id="4" name="Freeform 4"/>
          <p:cNvSpPr/>
          <p:nvPr/>
        </p:nvSpPr>
        <p:spPr>
          <a:xfrm>
            <a:off x="16244998" y="1432293"/>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14" name="Audio 13">
            <a:hlinkClick r:id="" action="ppaction://media"/>
            <a:extLst>
              <a:ext uri="{FF2B5EF4-FFF2-40B4-BE49-F238E27FC236}">
                <a16:creationId xmlns:a16="http://schemas.microsoft.com/office/drawing/2014/main" id="{91F4D9F3-1EE8-43CE-89E0-0203E816AFFE}"/>
              </a:ext>
            </a:extLst>
          </p:cNvPr>
          <p:cNvPicPr>
            <a:picLocks noChangeAspect="1"/>
          </p:cNvPicPr>
          <p:nvPr>
            <a:audioFile r:link="rId1"/>
            <p:extLst>
              <p:ext uri="{DAA4B4D4-6D71-4841-9C94-3DE7FCFB9230}">
                <p14:media xmlns:p14="http://schemas.microsoft.com/office/powerpoint/2010/main" r:embed="rId2">
                  <p14:trim st="1650"/>
                </p14:media>
              </p:ext>
            </p:extLst>
          </p:nvPr>
        </p:nvPicPr>
        <p:blipFill>
          <a:blip r:embed="rId6"/>
          <a:srcRect l="-329688" t="-329688" r="-329688" b="-329688"/>
          <a:stretch>
            <a:fillRect/>
          </a:stretch>
        </p:blipFill>
        <p:spPr>
          <a:xfrm>
            <a:off x="15078456" y="7077456"/>
            <a:ext cx="3086100" cy="3086100"/>
          </a:xfrm>
          <a:prstGeom prst="ellipse">
            <a:avLst/>
          </a:prstGeom>
        </p:spPr>
      </p:pic>
      <p:pic>
        <p:nvPicPr>
          <p:cNvPr id="15" name="Picture 14">
            <a:extLst>
              <a:ext uri="{FF2B5EF4-FFF2-40B4-BE49-F238E27FC236}">
                <a16:creationId xmlns:a16="http://schemas.microsoft.com/office/drawing/2014/main" id="{334D06BC-FAAE-3EF4-F479-9915BFCF5C65}"/>
              </a:ext>
            </a:extLst>
          </p:cNvPr>
          <p:cNvPicPr>
            <a:picLocks noChangeAspect="1"/>
          </p:cNvPicPr>
          <p:nvPr/>
        </p:nvPicPr>
        <p:blipFill rotWithShape="1">
          <a:blip r:embed="rId7"/>
          <a:srcRect l="8620" r="6380"/>
          <a:stretch/>
        </p:blipFill>
        <p:spPr>
          <a:xfrm>
            <a:off x="11201400" y="2505456"/>
            <a:ext cx="6477000" cy="4572000"/>
          </a:xfrm>
          <a:prstGeom prst="rect">
            <a:avLst/>
          </a:prstGeom>
        </p:spPr>
      </p:pic>
      <p:sp>
        <p:nvSpPr>
          <p:cNvPr id="16" name="TextBox 15">
            <a:extLst>
              <a:ext uri="{FF2B5EF4-FFF2-40B4-BE49-F238E27FC236}">
                <a16:creationId xmlns:a16="http://schemas.microsoft.com/office/drawing/2014/main" id="{182EDB39-C8F4-562B-0DA2-F88AE3CF97BA}"/>
              </a:ext>
            </a:extLst>
          </p:cNvPr>
          <p:cNvSpPr txBox="1"/>
          <p:nvPr/>
        </p:nvSpPr>
        <p:spPr>
          <a:xfrm>
            <a:off x="11887200" y="7221581"/>
            <a:ext cx="2286000" cy="369332"/>
          </a:xfrm>
          <a:prstGeom prst="rect">
            <a:avLst/>
          </a:prstGeom>
          <a:noFill/>
        </p:spPr>
        <p:txBody>
          <a:bodyPr wrap="square" rtlCol="0">
            <a:spAutoFit/>
          </a:bodyPr>
          <a:lstStyle/>
          <a:p>
            <a:r>
              <a:rPr lang="en-GB" dirty="0">
                <a:solidFill>
                  <a:schemeClr val="bg1"/>
                </a:solidFill>
              </a:rPr>
              <a:t>(Epic Share, 2021)</a:t>
            </a:r>
          </a:p>
        </p:txBody>
      </p:sp>
    </p:spTree>
  </p:cSld>
  <p:clrMapOvr>
    <a:masterClrMapping/>
  </p:clrMapOvr>
  <mc:AlternateContent xmlns:mc="http://schemas.openxmlformats.org/markup-compatibility/2006" xmlns:p14="http://schemas.microsoft.com/office/powerpoint/2010/main">
    <mc:Choice Requires="p14">
      <p:transition spd="slow" p14:dur="2000" advTm="79361"/>
    </mc:Choice>
    <mc:Fallback xmlns="">
      <p:transition spd="slow" advTm="79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2" name="TextBox 2"/>
          <p:cNvSpPr txBox="1"/>
          <p:nvPr/>
        </p:nvSpPr>
        <p:spPr>
          <a:xfrm>
            <a:off x="1247118" y="4698824"/>
            <a:ext cx="7763871" cy="4757264"/>
          </a:xfrm>
          <a:prstGeom prst="rect">
            <a:avLst/>
          </a:prstGeom>
        </p:spPr>
        <p:txBody>
          <a:bodyPr lIns="0" tIns="0" rIns="0" bIns="0" rtlCol="0" anchor="t">
            <a:spAutoFit/>
          </a:bodyPr>
          <a:lstStyle/>
          <a:p>
            <a:pPr marL="518155" lvl="1" indent="-259078">
              <a:lnSpc>
                <a:spcPts val="3119"/>
              </a:lnSpc>
              <a:buFont typeface="Arial"/>
              <a:buChar char="•"/>
            </a:pPr>
            <a:r>
              <a:rPr lang="en-US" sz="2399" b="1" spc="-47" dirty="0">
                <a:solidFill>
                  <a:srgbClr val="FFFFFF"/>
                </a:solidFill>
                <a:latin typeface="Poppins Bold"/>
                <a:ea typeface="Poppins Bold"/>
                <a:cs typeface="Poppins Bold"/>
                <a:sym typeface="Poppins Bold"/>
              </a:rPr>
              <a:t>Medication</a:t>
            </a:r>
            <a:r>
              <a:rPr lang="en-US" sz="2399" spc="-47" dirty="0">
                <a:solidFill>
                  <a:srgbClr val="FFFFFF"/>
                </a:solidFill>
                <a:latin typeface="Poppins Light"/>
                <a:ea typeface="Poppins Light"/>
                <a:cs typeface="Poppins Light"/>
                <a:sym typeface="Poppins Light"/>
              </a:rPr>
              <a:t>: Start metformin; adjust doses as needed.</a:t>
            </a:r>
          </a:p>
          <a:p>
            <a:pPr marL="518155" lvl="1" indent="-259078">
              <a:lnSpc>
                <a:spcPts val="3119"/>
              </a:lnSpc>
              <a:buFont typeface="Arial"/>
              <a:buChar char="•"/>
            </a:pPr>
            <a:r>
              <a:rPr lang="en-US" sz="2399" b="1" spc="-47" dirty="0">
                <a:solidFill>
                  <a:srgbClr val="FFFFFF"/>
                </a:solidFill>
                <a:latin typeface="Poppins Bold"/>
                <a:ea typeface="Poppins Bold"/>
                <a:cs typeface="Poppins Bold"/>
                <a:sym typeface="Poppins Bold"/>
              </a:rPr>
              <a:t>Diet</a:t>
            </a:r>
            <a:r>
              <a:rPr lang="en-US" sz="2399" spc="-47" dirty="0">
                <a:solidFill>
                  <a:srgbClr val="FFFFFF"/>
                </a:solidFill>
                <a:latin typeface="Poppins Light"/>
                <a:ea typeface="Poppins Light"/>
                <a:cs typeface="Poppins Light"/>
                <a:sym typeface="Poppins Light"/>
              </a:rPr>
              <a:t>: Reduce sugar, refined carbs, and saturated fats. (Wang and </a:t>
            </a:r>
            <a:r>
              <a:rPr lang="en-US" sz="2399" spc="-47" dirty="0" err="1">
                <a:solidFill>
                  <a:srgbClr val="FFFFFF"/>
                </a:solidFill>
                <a:latin typeface="Poppins Light"/>
                <a:ea typeface="Poppins Light"/>
                <a:cs typeface="Poppins Light"/>
                <a:sym typeface="Poppins Light"/>
              </a:rPr>
              <a:t>Hng</a:t>
            </a:r>
            <a:r>
              <a:rPr lang="en-US" sz="2399" spc="-47" dirty="0">
                <a:solidFill>
                  <a:srgbClr val="FFFFFF"/>
                </a:solidFill>
                <a:latin typeface="Poppins Light"/>
                <a:ea typeface="Poppins Light"/>
                <a:cs typeface="Poppins Light"/>
                <a:sym typeface="Poppins Light"/>
              </a:rPr>
              <a:t>, 2021)</a:t>
            </a:r>
          </a:p>
          <a:p>
            <a:pPr marL="518155" lvl="1" indent="-259078">
              <a:lnSpc>
                <a:spcPts val="3119"/>
              </a:lnSpc>
              <a:buFont typeface="Arial"/>
              <a:buChar char="•"/>
            </a:pPr>
            <a:r>
              <a:rPr lang="en-US" sz="2399" b="1" spc="-47" dirty="0">
                <a:solidFill>
                  <a:srgbClr val="FFFFFF"/>
                </a:solidFill>
                <a:latin typeface="Poppins Bold"/>
                <a:ea typeface="Poppins Bold"/>
                <a:cs typeface="Poppins Bold"/>
                <a:sym typeface="Poppins Bold"/>
              </a:rPr>
              <a:t>Exercise</a:t>
            </a:r>
            <a:r>
              <a:rPr lang="en-US" sz="2399" spc="-47" dirty="0">
                <a:solidFill>
                  <a:srgbClr val="FFFFFF"/>
                </a:solidFill>
                <a:latin typeface="Poppins Light"/>
                <a:ea typeface="Poppins Light"/>
                <a:cs typeface="Poppins Light"/>
                <a:sym typeface="Poppins Light"/>
              </a:rPr>
              <a:t>: At least 150 minutes of moderate activity weekly.</a:t>
            </a:r>
          </a:p>
          <a:p>
            <a:pPr marL="518155" lvl="1" indent="-259078">
              <a:lnSpc>
                <a:spcPts val="3119"/>
              </a:lnSpc>
              <a:buFont typeface="Arial"/>
              <a:buChar char="•"/>
            </a:pPr>
            <a:r>
              <a:rPr lang="en-US" sz="2399" b="1" spc="-47" dirty="0">
                <a:solidFill>
                  <a:srgbClr val="FFFFFF"/>
                </a:solidFill>
                <a:latin typeface="Poppins Bold"/>
                <a:ea typeface="Poppins Bold"/>
                <a:cs typeface="Poppins Bold"/>
                <a:sym typeface="Poppins Bold"/>
              </a:rPr>
              <a:t>Monitoring</a:t>
            </a:r>
            <a:r>
              <a:rPr lang="en-US" sz="2399" spc="-47" dirty="0">
                <a:solidFill>
                  <a:srgbClr val="FFFFFF"/>
                </a:solidFill>
                <a:latin typeface="Poppins Light"/>
                <a:ea typeface="Poppins Light"/>
                <a:cs typeface="Poppins Light"/>
                <a:sym typeface="Poppins Light"/>
              </a:rPr>
              <a:t>: Regular blood glucose checks and HbA1c tests.</a:t>
            </a:r>
          </a:p>
          <a:p>
            <a:pPr marL="518155" lvl="1" indent="-259078">
              <a:lnSpc>
                <a:spcPts val="3119"/>
              </a:lnSpc>
              <a:buFont typeface="Arial"/>
              <a:buChar char="•"/>
            </a:pPr>
            <a:r>
              <a:rPr lang="en-US" sz="2399" b="1" spc="-47" dirty="0">
                <a:solidFill>
                  <a:srgbClr val="FFFFFF"/>
                </a:solidFill>
                <a:latin typeface="Poppins Bold"/>
                <a:ea typeface="Poppins Bold"/>
                <a:cs typeface="Poppins Bold"/>
                <a:sym typeface="Poppins Bold"/>
              </a:rPr>
              <a:t>Foot &amp; Eye</a:t>
            </a:r>
            <a:r>
              <a:rPr lang="en-US" sz="2399" spc="-47" dirty="0">
                <a:solidFill>
                  <a:srgbClr val="FFFFFF"/>
                </a:solidFill>
                <a:latin typeface="Poppins Light"/>
                <a:ea typeface="Poppins Light"/>
                <a:cs typeface="Poppins Light"/>
                <a:sym typeface="Poppins Light"/>
              </a:rPr>
              <a:t> Care: Routine assessments to prevent complications (Van </a:t>
            </a:r>
            <a:r>
              <a:rPr lang="en-US" sz="2399" spc="-47" dirty="0" err="1">
                <a:solidFill>
                  <a:srgbClr val="FFFFFF"/>
                </a:solidFill>
                <a:latin typeface="Poppins Light"/>
                <a:ea typeface="Poppins Light"/>
                <a:cs typeface="Poppins Light"/>
                <a:sym typeface="Poppins Light"/>
              </a:rPr>
              <a:t>Loocke</a:t>
            </a:r>
            <a:r>
              <a:rPr lang="en-US" sz="2399" spc="-47" dirty="0">
                <a:solidFill>
                  <a:srgbClr val="FFFFFF"/>
                </a:solidFill>
                <a:latin typeface="Poppins Light"/>
                <a:ea typeface="Poppins Light"/>
                <a:cs typeface="Poppins Light"/>
                <a:sym typeface="Poppins Light"/>
              </a:rPr>
              <a:t> et al, 2021).</a:t>
            </a:r>
          </a:p>
          <a:p>
            <a:pPr marL="518155" lvl="1" indent="-259078">
              <a:lnSpc>
                <a:spcPts val="3119"/>
              </a:lnSpc>
              <a:buFont typeface="Arial"/>
              <a:buChar char="•"/>
            </a:pPr>
            <a:r>
              <a:rPr lang="en-US" sz="2399" b="1" spc="-47" dirty="0">
                <a:solidFill>
                  <a:srgbClr val="FFFFFF"/>
                </a:solidFill>
                <a:latin typeface="Poppins Bold"/>
                <a:ea typeface="Poppins Bold"/>
                <a:cs typeface="Poppins Bold"/>
                <a:sym typeface="Poppins Bold"/>
              </a:rPr>
              <a:t>Follow-up:</a:t>
            </a:r>
            <a:r>
              <a:rPr lang="en-US" sz="2399" spc="-47" dirty="0">
                <a:solidFill>
                  <a:srgbClr val="FFFFFF"/>
                </a:solidFill>
                <a:latin typeface="Poppins Light"/>
                <a:ea typeface="Poppins Light"/>
                <a:cs typeface="Poppins Light"/>
                <a:sym typeface="Poppins Light"/>
              </a:rPr>
              <a:t> Monthly reviews for progress and adherence.</a:t>
            </a:r>
          </a:p>
        </p:txBody>
      </p:sp>
      <p:sp>
        <p:nvSpPr>
          <p:cNvPr id="3" name="TextBox 3"/>
          <p:cNvSpPr txBox="1"/>
          <p:nvPr/>
        </p:nvSpPr>
        <p:spPr>
          <a:xfrm>
            <a:off x="533400" y="955449"/>
            <a:ext cx="8231507" cy="1165121"/>
          </a:xfrm>
          <a:prstGeom prst="rect">
            <a:avLst/>
          </a:prstGeom>
        </p:spPr>
        <p:txBody>
          <a:bodyPr lIns="0" tIns="0" rIns="0" bIns="0" rtlCol="0" anchor="t">
            <a:spAutoFit/>
          </a:bodyPr>
          <a:lstStyle/>
          <a:p>
            <a:pPr algn="l">
              <a:lnSpc>
                <a:spcPts val="7818"/>
              </a:lnSpc>
            </a:pPr>
            <a:r>
              <a:rPr lang="en-US" sz="8784" b="1" spc="-614" dirty="0">
                <a:solidFill>
                  <a:srgbClr val="FFFFFF"/>
                </a:solidFill>
                <a:latin typeface="Poppins Bold"/>
                <a:ea typeface="Poppins Bold"/>
                <a:cs typeface="Poppins Bold"/>
                <a:sym typeface="Poppins Bold"/>
              </a:rPr>
              <a:t>MONITORING</a:t>
            </a:r>
          </a:p>
        </p:txBody>
      </p:sp>
      <p:sp>
        <p:nvSpPr>
          <p:cNvPr id="4" name="TextBox 4"/>
          <p:cNvSpPr txBox="1"/>
          <p:nvPr/>
        </p:nvSpPr>
        <p:spPr>
          <a:xfrm>
            <a:off x="2115686" y="2321810"/>
            <a:ext cx="6115821" cy="1164644"/>
          </a:xfrm>
          <a:prstGeom prst="rect">
            <a:avLst/>
          </a:prstGeom>
        </p:spPr>
        <p:txBody>
          <a:bodyPr lIns="0" tIns="0" rIns="0" bIns="0" rtlCol="0" anchor="t">
            <a:spAutoFit/>
          </a:bodyPr>
          <a:lstStyle/>
          <a:p>
            <a:pPr algn="l">
              <a:lnSpc>
                <a:spcPts val="7818"/>
              </a:lnSpc>
            </a:pPr>
            <a:r>
              <a:rPr lang="en-US" sz="8784" spc="-614" dirty="0">
                <a:solidFill>
                  <a:srgbClr val="FFFFFF"/>
                </a:solidFill>
                <a:latin typeface="Poppins"/>
                <a:ea typeface="Poppins"/>
                <a:cs typeface="Poppins"/>
                <a:sym typeface="Poppins"/>
              </a:rPr>
              <a:t>GLUCOSE</a:t>
            </a:r>
          </a:p>
        </p:txBody>
      </p:sp>
      <p:sp>
        <p:nvSpPr>
          <p:cNvPr id="8" name="Freeform 8"/>
          <p:cNvSpPr/>
          <p:nvPr/>
        </p:nvSpPr>
        <p:spPr>
          <a:xfrm>
            <a:off x="1028700" y="3747276"/>
            <a:ext cx="436836" cy="436836"/>
          </a:xfrm>
          <a:custGeom>
            <a:avLst/>
            <a:gdLst/>
            <a:ahLst/>
            <a:cxnLst/>
            <a:rect l="l" t="t" r="r" b="b"/>
            <a:pathLst>
              <a:path w="436836" h="436836">
                <a:moveTo>
                  <a:pt x="0" y="0"/>
                </a:moveTo>
                <a:lnTo>
                  <a:pt x="436836" y="0"/>
                </a:lnTo>
                <a:lnTo>
                  <a:pt x="436836" y="436836"/>
                </a:lnTo>
                <a:lnTo>
                  <a:pt x="0" y="4368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28" name="Audio 27">
            <a:hlinkClick r:id="" action="ppaction://media"/>
            <a:extLst>
              <a:ext uri="{FF2B5EF4-FFF2-40B4-BE49-F238E27FC236}">
                <a16:creationId xmlns:a16="http://schemas.microsoft.com/office/drawing/2014/main" id="{E5825055-3C41-59DE-030B-B218F3587BB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pic>
        <p:nvPicPr>
          <p:cNvPr id="5" name="Picture 4">
            <a:extLst>
              <a:ext uri="{FF2B5EF4-FFF2-40B4-BE49-F238E27FC236}">
                <a16:creationId xmlns:a16="http://schemas.microsoft.com/office/drawing/2014/main" id="{968DBBED-1992-0102-48F7-1ADA3A2B739D}"/>
              </a:ext>
            </a:extLst>
          </p:cNvPr>
          <p:cNvPicPr>
            <a:picLocks noChangeAspect="1"/>
          </p:cNvPicPr>
          <p:nvPr/>
        </p:nvPicPr>
        <p:blipFill>
          <a:blip r:embed="rId7"/>
          <a:stretch>
            <a:fillRect/>
          </a:stretch>
        </p:blipFill>
        <p:spPr>
          <a:xfrm>
            <a:off x="10214693" y="1504191"/>
            <a:ext cx="5957621" cy="3964526"/>
          </a:xfrm>
          <a:prstGeom prst="rect">
            <a:avLst/>
          </a:prstGeom>
        </p:spPr>
      </p:pic>
      <p:sp>
        <p:nvSpPr>
          <p:cNvPr id="6" name="TextBox 5">
            <a:extLst>
              <a:ext uri="{FF2B5EF4-FFF2-40B4-BE49-F238E27FC236}">
                <a16:creationId xmlns:a16="http://schemas.microsoft.com/office/drawing/2014/main" id="{B3CFF7A8-3D01-D1F6-561F-E2786623418C}"/>
              </a:ext>
            </a:extLst>
          </p:cNvPr>
          <p:cNvSpPr txBox="1"/>
          <p:nvPr/>
        </p:nvSpPr>
        <p:spPr>
          <a:xfrm>
            <a:off x="10214693" y="5905500"/>
            <a:ext cx="3425107" cy="369332"/>
          </a:xfrm>
          <a:prstGeom prst="rect">
            <a:avLst/>
          </a:prstGeom>
          <a:noFill/>
        </p:spPr>
        <p:txBody>
          <a:bodyPr wrap="square" rtlCol="0">
            <a:spAutoFit/>
          </a:bodyPr>
          <a:lstStyle/>
          <a:p>
            <a:r>
              <a:rPr lang="en-GB" dirty="0">
                <a:solidFill>
                  <a:schemeClr val="bg1"/>
                </a:solidFill>
              </a:rPr>
              <a:t>(My health explained)</a:t>
            </a:r>
          </a:p>
        </p:txBody>
      </p:sp>
    </p:spTree>
  </p:cSld>
  <p:clrMapOvr>
    <a:masterClrMapping/>
  </p:clrMapOvr>
  <mc:AlternateContent xmlns:mc="http://schemas.openxmlformats.org/markup-compatibility/2006" xmlns:p14="http://schemas.microsoft.com/office/powerpoint/2010/main">
    <mc:Choice Requires="p14">
      <p:transition spd="slow" p14:dur="2000" advTm="66515"/>
    </mc:Choice>
    <mc:Fallback xmlns="">
      <p:transition spd="slow" advTm="66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9" name="Freeform 9"/>
          <p:cNvSpPr/>
          <p:nvPr/>
        </p:nvSpPr>
        <p:spPr>
          <a:xfrm>
            <a:off x="9434179" y="2995164"/>
            <a:ext cx="8289621" cy="4866262"/>
          </a:xfrm>
          <a:custGeom>
            <a:avLst/>
            <a:gdLst/>
            <a:ahLst/>
            <a:cxnLst/>
            <a:rect l="l" t="t" r="r" b="b"/>
            <a:pathLst>
              <a:path w="8289621" h="4866262">
                <a:moveTo>
                  <a:pt x="0" y="0"/>
                </a:moveTo>
                <a:lnTo>
                  <a:pt x="8289621" y="0"/>
                </a:lnTo>
                <a:lnTo>
                  <a:pt x="8289621" y="4866262"/>
                </a:lnTo>
                <a:lnTo>
                  <a:pt x="0" y="4866262"/>
                </a:lnTo>
                <a:lnTo>
                  <a:pt x="0" y="0"/>
                </a:lnTo>
                <a:close/>
              </a:path>
            </a:pathLst>
          </a:custGeom>
          <a:blipFill>
            <a:blip r:embed="rId4"/>
            <a:stretch>
              <a:fillRect/>
            </a:stretch>
          </a:blipFill>
        </p:spPr>
        <p:txBody>
          <a:bodyPr/>
          <a:lstStyle/>
          <a:p>
            <a:endParaRPr lang="en-GB"/>
          </a:p>
        </p:txBody>
      </p:sp>
      <p:sp>
        <p:nvSpPr>
          <p:cNvPr id="10" name="TextBox 10"/>
          <p:cNvSpPr txBox="1"/>
          <p:nvPr/>
        </p:nvSpPr>
        <p:spPr>
          <a:xfrm>
            <a:off x="817369" y="4388420"/>
            <a:ext cx="7479023" cy="3962175"/>
          </a:xfrm>
          <a:prstGeom prst="rect">
            <a:avLst/>
          </a:prstGeom>
        </p:spPr>
        <p:txBody>
          <a:bodyPr wrap="square" lIns="0" tIns="0" rIns="0" bIns="0" rtlCol="0" anchor="t">
            <a:spAutoFit/>
          </a:bodyPr>
          <a:lstStyle/>
          <a:p>
            <a:pPr>
              <a:lnSpc>
                <a:spcPts val="3119"/>
              </a:lnSpc>
            </a:pPr>
            <a:r>
              <a:rPr lang="en-US" sz="2399" spc="-47" dirty="0">
                <a:solidFill>
                  <a:srgbClr val="FFFFFF"/>
                </a:solidFill>
                <a:latin typeface="Poppins Light"/>
                <a:ea typeface="Poppins Light"/>
                <a:cs typeface="Poppins Light"/>
                <a:sym typeface="Poppins Light"/>
              </a:rPr>
              <a:t>Effective communication ensures patient understanding and adherence to care. Mr. James should be involved in shared decision-making, using clear, jargon-free explanations. Ethical care includes respecting confidentiality, autonomy, and cultural beliefs. Motivational interviewing can encourage lifestyle change, while empathy and non-judgmental support build trust, promoting self-management and long-term engagement with healthcare professionals (</a:t>
            </a:r>
            <a:r>
              <a:rPr lang="en-US" sz="2399" spc="-47" dirty="0" err="1">
                <a:solidFill>
                  <a:srgbClr val="FFFFFF"/>
                </a:solidFill>
                <a:latin typeface="Poppins Light"/>
                <a:ea typeface="Poppins Light"/>
                <a:cs typeface="Poppins Light"/>
                <a:sym typeface="Poppins Light"/>
              </a:rPr>
              <a:t>Aranaz</a:t>
            </a:r>
            <a:r>
              <a:rPr lang="en-US" sz="2399" spc="-47" dirty="0">
                <a:solidFill>
                  <a:srgbClr val="FFFFFF"/>
                </a:solidFill>
                <a:latin typeface="Poppins Light"/>
                <a:ea typeface="Poppins Light"/>
                <a:cs typeface="Poppins Light"/>
                <a:sym typeface="Poppins Light"/>
              </a:rPr>
              <a:t> et al, 2023).</a:t>
            </a:r>
          </a:p>
        </p:txBody>
      </p:sp>
      <p:sp>
        <p:nvSpPr>
          <p:cNvPr id="11" name="TextBox 11"/>
          <p:cNvSpPr txBox="1"/>
          <p:nvPr/>
        </p:nvSpPr>
        <p:spPr>
          <a:xfrm>
            <a:off x="817369" y="568819"/>
            <a:ext cx="10936717" cy="2426345"/>
          </a:xfrm>
          <a:prstGeom prst="rect">
            <a:avLst/>
          </a:prstGeom>
        </p:spPr>
        <p:txBody>
          <a:bodyPr lIns="0" tIns="0" rIns="0" bIns="0" rtlCol="0" anchor="t">
            <a:spAutoFit/>
          </a:bodyPr>
          <a:lstStyle/>
          <a:p>
            <a:pPr algn="l">
              <a:lnSpc>
                <a:spcPts val="9473"/>
              </a:lnSpc>
            </a:pPr>
            <a:r>
              <a:rPr lang="en-US" sz="6815" b="1" spc="-477" dirty="0">
                <a:solidFill>
                  <a:srgbClr val="FFFFFF"/>
                </a:solidFill>
                <a:latin typeface="Poppins Bold"/>
                <a:ea typeface="Poppins Bold"/>
                <a:cs typeface="Poppins Bold"/>
                <a:sym typeface="Poppins Bold"/>
              </a:rPr>
              <a:t>COMMUNICATION &amp; ETHICAL CONSIDERATIONS</a:t>
            </a:r>
          </a:p>
        </p:txBody>
      </p:sp>
      <p:pic>
        <p:nvPicPr>
          <p:cNvPr id="15" name="Audio 14">
            <a:hlinkClick r:id="" action="ppaction://media"/>
            <a:extLst>
              <a:ext uri="{FF2B5EF4-FFF2-40B4-BE49-F238E27FC236}">
                <a16:creationId xmlns:a16="http://schemas.microsoft.com/office/drawing/2014/main" id="{7DAE18EB-4CDC-2BA7-F1D4-BF390D15FB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
        <p:nvSpPr>
          <p:cNvPr id="2" name="TextBox 1">
            <a:extLst>
              <a:ext uri="{FF2B5EF4-FFF2-40B4-BE49-F238E27FC236}">
                <a16:creationId xmlns:a16="http://schemas.microsoft.com/office/drawing/2014/main" id="{704C9B8F-5DFB-406A-951A-C8F3570BD44F}"/>
              </a:ext>
            </a:extLst>
          </p:cNvPr>
          <p:cNvSpPr txBox="1"/>
          <p:nvPr/>
        </p:nvSpPr>
        <p:spPr>
          <a:xfrm>
            <a:off x="9581388" y="8056240"/>
            <a:ext cx="2819400" cy="400110"/>
          </a:xfrm>
          <a:prstGeom prst="rect">
            <a:avLst/>
          </a:prstGeom>
          <a:noFill/>
        </p:spPr>
        <p:txBody>
          <a:bodyPr wrap="square" rtlCol="0">
            <a:spAutoFit/>
          </a:bodyPr>
          <a:lstStyle/>
          <a:p>
            <a:r>
              <a:rPr lang="en-GB" sz="2000" dirty="0">
                <a:solidFill>
                  <a:schemeClr val="bg1"/>
                </a:solidFill>
              </a:rPr>
              <a:t>(Wang, and Hug, 2021</a:t>
            </a:r>
            <a:r>
              <a:rPr lang="en-GB" dirty="0">
                <a:solidFill>
                  <a:schemeClr val="bg1"/>
                </a:solidFill>
              </a:rPr>
              <a:t>)</a:t>
            </a:r>
          </a:p>
        </p:txBody>
      </p:sp>
    </p:spTree>
  </p:cSld>
  <p:clrMapOvr>
    <a:masterClrMapping/>
  </p:clrMapOvr>
  <mc:AlternateContent xmlns:mc="http://schemas.openxmlformats.org/markup-compatibility/2006" xmlns:p14="http://schemas.microsoft.com/office/powerpoint/2010/main">
    <mc:Choice Requires="p14">
      <p:transition spd="slow" p14:dur="2000" advTm="54680"/>
    </mc:Choice>
    <mc:Fallback xmlns="">
      <p:transition spd="slow" advTm="54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4" name="TextBox 4"/>
          <p:cNvSpPr txBox="1"/>
          <p:nvPr/>
        </p:nvSpPr>
        <p:spPr>
          <a:xfrm>
            <a:off x="6456996" y="1774490"/>
            <a:ext cx="10802304" cy="2021296"/>
          </a:xfrm>
          <a:prstGeom prst="rect">
            <a:avLst/>
          </a:prstGeom>
        </p:spPr>
        <p:txBody>
          <a:bodyPr lIns="0" tIns="0" rIns="0" bIns="0" rtlCol="0" anchor="t">
            <a:spAutoFit/>
          </a:bodyPr>
          <a:lstStyle/>
          <a:p>
            <a:pPr algn="ctr">
              <a:lnSpc>
                <a:spcPts val="7929"/>
              </a:lnSpc>
            </a:pPr>
            <a:r>
              <a:rPr lang="en-US" sz="5746" b="1" spc="-402" dirty="0">
                <a:solidFill>
                  <a:srgbClr val="FFFFFF"/>
                </a:solidFill>
                <a:latin typeface="Poppins Bold"/>
                <a:ea typeface="Poppins Bold"/>
                <a:cs typeface="Poppins Bold"/>
                <a:sym typeface="Poppins Bold"/>
              </a:rPr>
              <a:t>EXPECTED OUTCOMES &amp; EVALUATION</a:t>
            </a:r>
          </a:p>
        </p:txBody>
      </p:sp>
      <p:sp>
        <p:nvSpPr>
          <p:cNvPr id="5" name="TextBox 5"/>
          <p:cNvSpPr txBox="1"/>
          <p:nvPr/>
        </p:nvSpPr>
        <p:spPr>
          <a:xfrm>
            <a:off x="7721960" y="5095875"/>
            <a:ext cx="8272376" cy="3141345"/>
          </a:xfrm>
          <a:prstGeom prst="rect">
            <a:avLst/>
          </a:prstGeom>
        </p:spPr>
        <p:txBody>
          <a:bodyPr lIns="0" tIns="0" rIns="0" bIns="0" rtlCol="0" anchor="t">
            <a:spAutoFit/>
          </a:bodyPr>
          <a:lstStyle/>
          <a:p>
            <a:pPr>
              <a:lnSpc>
                <a:spcPts val="3119"/>
              </a:lnSpc>
            </a:pPr>
            <a:r>
              <a:rPr lang="en-US" sz="2399" spc="-47" dirty="0">
                <a:solidFill>
                  <a:srgbClr val="FFFFFF"/>
                </a:solidFill>
                <a:latin typeface="Poppins Light"/>
                <a:ea typeface="Poppins Light"/>
                <a:cs typeface="Poppins Light"/>
                <a:sym typeface="Poppins Light"/>
              </a:rPr>
              <a:t>Expected outcomes include achieving HbA1c ≤ 48 mmol/mol, 5–10% weight loss, and improved blood pressure and lipid levels. Regular reviews every three months will assess progress through clinical tests and lifestyle adherence. Success is measured by stable glucose control, reduced symptoms, and enhanced overall wellbeing and self-management confidence. (Miles et al, 2023)</a:t>
            </a:r>
          </a:p>
        </p:txBody>
      </p:sp>
      <p:pic>
        <p:nvPicPr>
          <p:cNvPr id="8" name="Audio 7">
            <a:hlinkClick r:id="" action="ppaction://media"/>
            <a:extLst>
              <a:ext uri="{FF2B5EF4-FFF2-40B4-BE49-F238E27FC236}">
                <a16:creationId xmlns:a16="http://schemas.microsoft.com/office/drawing/2014/main" id="{F5038BEF-6608-12DE-768D-8B67EFD321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pic>
        <p:nvPicPr>
          <p:cNvPr id="7" name="Picture 6">
            <a:extLst>
              <a:ext uri="{FF2B5EF4-FFF2-40B4-BE49-F238E27FC236}">
                <a16:creationId xmlns:a16="http://schemas.microsoft.com/office/drawing/2014/main" id="{0892BB61-7D13-6484-B7FB-8CFFD12780DF}"/>
              </a:ext>
            </a:extLst>
          </p:cNvPr>
          <p:cNvPicPr>
            <a:picLocks noChangeAspect="1"/>
          </p:cNvPicPr>
          <p:nvPr/>
        </p:nvPicPr>
        <p:blipFill>
          <a:blip r:embed="rId5"/>
          <a:stretch>
            <a:fillRect/>
          </a:stretch>
        </p:blipFill>
        <p:spPr>
          <a:xfrm>
            <a:off x="789972" y="1774490"/>
            <a:ext cx="6477000" cy="5391665"/>
          </a:xfrm>
          <a:prstGeom prst="rect">
            <a:avLst/>
          </a:prstGeom>
        </p:spPr>
      </p:pic>
      <p:sp>
        <p:nvSpPr>
          <p:cNvPr id="9" name="TextBox 8">
            <a:extLst>
              <a:ext uri="{FF2B5EF4-FFF2-40B4-BE49-F238E27FC236}">
                <a16:creationId xmlns:a16="http://schemas.microsoft.com/office/drawing/2014/main" id="{57C4E602-5A45-955D-2823-5C97409CB62B}"/>
              </a:ext>
            </a:extLst>
          </p:cNvPr>
          <p:cNvSpPr txBox="1"/>
          <p:nvPr/>
        </p:nvSpPr>
        <p:spPr>
          <a:xfrm>
            <a:off x="937112" y="7402572"/>
            <a:ext cx="1981200" cy="400110"/>
          </a:xfrm>
          <a:prstGeom prst="rect">
            <a:avLst/>
          </a:prstGeom>
          <a:noFill/>
        </p:spPr>
        <p:txBody>
          <a:bodyPr wrap="square" rtlCol="0">
            <a:spAutoFit/>
          </a:bodyPr>
          <a:lstStyle/>
          <a:p>
            <a:r>
              <a:rPr lang="en-GB" sz="2000" dirty="0">
                <a:solidFill>
                  <a:schemeClr val="bg1"/>
                </a:solidFill>
              </a:rPr>
              <a:t>(</a:t>
            </a:r>
            <a:r>
              <a:rPr lang="en-GB" sz="2000" dirty="0" err="1">
                <a:solidFill>
                  <a:schemeClr val="bg1"/>
                </a:solidFill>
              </a:rPr>
              <a:t>Freepik</a:t>
            </a:r>
            <a:r>
              <a:rPr lang="en-GB" dirty="0">
                <a:solidFill>
                  <a:schemeClr val="bg1"/>
                </a:solidFill>
              </a:rPr>
              <a:t>)</a:t>
            </a:r>
          </a:p>
        </p:txBody>
      </p:sp>
    </p:spTree>
  </p:cSld>
  <p:clrMapOvr>
    <a:masterClrMapping/>
  </p:clrMapOvr>
  <mc:AlternateContent xmlns:mc="http://schemas.openxmlformats.org/markup-compatibility/2006" xmlns:p14="http://schemas.microsoft.com/office/powerpoint/2010/main">
    <mc:Choice Requires="p14">
      <p:transition spd="slow" p14:dur="2000" advTm="55958"/>
    </mc:Choice>
    <mc:Fallback xmlns="">
      <p:transition spd="slow" advTm="55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A7FC7-20E8-DAD2-ED7E-D5DFF651C000}"/>
              </a:ext>
            </a:extLst>
          </p:cNvPr>
          <p:cNvSpPr txBox="1"/>
          <p:nvPr/>
        </p:nvSpPr>
        <p:spPr>
          <a:xfrm>
            <a:off x="838200" y="723900"/>
            <a:ext cx="6781800" cy="1200329"/>
          </a:xfrm>
          <a:prstGeom prst="rect">
            <a:avLst/>
          </a:prstGeom>
          <a:noFill/>
        </p:spPr>
        <p:txBody>
          <a:bodyPr wrap="square" rtlCol="0">
            <a:spAutoFit/>
          </a:bodyPr>
          <a:lstStyle/>
          <a:p>
            <a:r>
              <a:rPr lang="en-GB" sz="7200" dirty="0">
                <a:solidFill>
                  <a:schemeClr val="bg1"/>
                </a:solidFill>
              </a:rPr>
              <a:t>Conclusion</a:t>
            </a:r>
          </a:p>
        </p:txBody>
      </p:sp>
      <p:sp>
        <p:nvSpPr>
          <p:cNvPr id="3" name="TextBox 2">
            <a:extLst>
              <a:ext uri="{FF2B5EF4-FFF2-40B4-BE49-F238E27FC236}">
                <a16:creationId xmlns:a16="http://schemas.microsoft.com/office/drawing/2014/main" id="{E892FF9B-C586-BB4B-3BF6-73EAA7E4216A}"/>
              </a:ext>
            </a:extLst>
          </p:cNvPr>
          <p:cNvSpPr txBox="1"/>
          <p:nvPr/>
        </p:nvSpPr>
        <p:spPr>
          <a:xfrm>
            <a:off x="1066800" y="2552700"/>
            <a:ext cx="16154400" cy="3816429"/>
          </a:xfrm>
          <a:prstGeom prst="rect">
            <a:avLst/>
          </a:prstGeom>
          <a:noFill/>
        </p:spPr>
        <p:txBody>
          <a:bodyPr wrap="square" rtlCol="0">
            <a:spAutoFit/>
          </a:bodyPr>
          <a:lstStyle/>
          <a:p>
            <a:r>
              <a:rPr lang="en-GB" sz="3200" dirty="0">
                <a:solidFill>
                  <a:schemeClr val="bg1"/>
                </a:solidFill>
              </a:rPr>
              <a:t>In summary, Type 2 diabetes is a complex chronic condition that needs a full and a careful care plan. Mr. James case illustrates how interrelated factors – such as lifestyle, genetics, and social environment – can influence disease onset and progression. The right support education, medicine, monitoring, and ethical communication, his condition can be effectively controlled and complications minimised. Implementing NICE guidelines care strategies ensures consistency, safety, and quality in practice. Ultimately, empowering patients like Mr. James to take active responsibility for their health leads to better outcomes and long-term well-being.</a:t>
            </a:r>
          </a:p>
          <a:p>
            <a:endParaRPr lang="en-GB" dirty="0">
              <a:solidFill>
                <a:schemeClr val="bg1"/>
              </a:solidFill>
            </a:endParaRPr>
          </a:p>
        </p:txBody>
      </p:sp>
      <p:pic>
        <p:nvPicPr>
          <p:cNvPr id="15" name="Audio 14">
            <a:hlinkClick r:id="" action="ppaction://media"/>
            <a:extLst>
              <a:ext uri="{FF2B5EF4-FFF2-40B4-BE49-F238E27FC236}">
                <a16:creationId xmlns:a16="http://schemas.microsoft.com/office/drawing/2014/main" id="{D6128564-613E-97A5-D4FE-677DCC5B05F0}"/>
              </a:ext>
            </a:extLst>
          </p:cNvPr>
          <p:cNvPicPr>
            <a:picLocks noChangeAspect="1"/>
          </p:cNvPicPr>
          <p:nvPr>
            <a:audioFile r:link="rId1"/>
            <p:extLst>
              <p:ext uri="{DAA4B4D4-6D71-4841-9C94-3DE7FCFB9230}">
                <p14:media xmlns:p14="http://schemas.microsoft.com/office/powerpoint/2010/main" r:embed="rId2">
                  <p14:trim st="1563" end="6191.9092"/>
                </p14:media>
              </p:ext>
            </p:extLst>
          </p:nvPr>
        </p:nvPicPr>
        <p:blipFill>
          <a:blip r:embed="rId4"/>
          <a:srcRect l="-329688" t="-329688" r="-329688" b="-329688"/>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538037934"/>
      </p:ext>
    </p:extLst>
  </p:cSld>
  <p:clrMapOvr>
    <a:masterClrMapping/>
  </p:clrMapOvr>
  <mc:AlternateContent xmlns:mc="http://schemas.openxmlformats.org/markup-compatibility/2006" xmlns:p14="http://schemas.microsoft.com/office/powerpoint/2010/main">
    <mc:Choice Requires="p14">
      <p:transition spd="slow" p14:dur="2000" advTm="69929"/>
    </mc:Choice>
    <mc:Fallback xmlns="">
      <p:transition spd="slow" advTm="69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3" name="TextBox 3"/>
          <p:cNvSpPr txBox="1"/>
          <p:nvPr/>
        </p:nvSpPr>
        <p:spPr>
          <a:xfrm>
            <a:off x="1447800" y="2400300"/>
            <a:ext cx="15959668" cy="7978274"/>
          </a:xfrm>
          <a:prstGeom prst="rect">
            <a:avLst/>
          </a:prstGeom>
        </p:spPr>
        <p:txBody>
          <a:bodyPr lIns="0" tIns="0" rIns="0" bIns="0" rtlCol="0" anchor="t">
            <a:spAutoFit/>
          </a:bodyPr>
          <a:lstStyle/>
          <a:p>
            <a:pPr algn="just">
              <a:lnSpc>
                <a:spcPts val="2355"/>
              </a:lnSpc>
            </a:pPr>
            <a:r>
              <a:rPr lang="en-US" sz="2000" dirty="0">
                <a:solidFill>
                  <a:srgbClr val="FFFFFF"/>
                </a:solidFill>
                <a:latin typeface="Canva Sans"/>
                <a:ea typeface="Canva Sans"/>
                <a:cs typeface="Canva Sans"/>
                <a:sym typeface="Canva Sans"/>
              </a:rPr>
              <a:t>Ahmad, E., Lim, S., Lamptey, R., Webb, D.R. and Davies, M.J., 2022. Type 2 diabetes. The Lancet, 400(10365), pp.1803-1820.</a:t>
            </a:r>
          </a:p>
          <a:p>
            <a:pPr algn="just">
              <a:lnSpc>
                <a:spcPts val="2355"/>
              </a:lnSpc>
            </a:pPr>
            <a:r>
              <a:rPr lang="en-US" sz="2000" dirty="0" err="1">
                <a:solidFill>
                  <a:srgbClr val="FFFFFF"/>
                </a:solidFill>
                <a:latin typeface="Canva Sans"/>
                <a:ea typeface="Canva Sans"/>
                <a:cs typeface="Canva Sans"/>
                <a:sym typeface="Canva Sans"/>
              </a:rPr>
              <a:t>Sanches</a:t>
            </a:r>
            <a:r>
              <a:rPr lang="en-US" sz="2000" dirty="0">
                <a:solidFill>
                  <a:srgbClr val="FFFFFF"/>
                </a:solidFill>
                <a:latin typeface="Canva Sans"/>
                <a:ea typeface="Canva Sans"/>
                <a:cs typeface="Canva Sans"/>
                <a:sym typeface="Canva Sans"/>
              </a:rPr>
              <a:t>, J.M., Zhao, L.N., Salehi, A., </a:t>
            </a:r>
            <a:r>
              <a:rPr lang="en-US" sz="2000" dirty="0" err="1">
                <a:solidFill>
                  <a:srgbClr val="FFFFFF"/>
                </a:solidFill>
                <a:latin typeface="Canva Sans"/>
                <a:ea typeface="Canva Sans"/>
                <a:cs typeface="Canva Sans"/>
                <a:sym typeface="Canva Sans"/>
              </a:rPr>
              <a:t>Wollheim</a:t>
            </a:r>
            <a:r>
              <a:rPr lang="en-US" sz="2000" dirty="0">
                <a:solidFill>
                  <a:srgbClr val="FFFFFF"/>
                </a:solidFill>
                <a:latin typeface="Canva Sans"/>
                <a:ea typeface="Canva Sans"/>
                <a:cs typeface="Canva Sans"/>
                <a:sym typeface="Canva Sans"/>
              </a:rPr>
              <a:t>, C.B. and </a:t>
            </a:r>
            <a:r>
              <a:rPr lang="en-US" sz="2000" dirty="0" err="1">
                <a:solidFill>
                  <a:srgbClr val="FFFFFF"/>
                </a:solidFill>
                <a:latin typeface="Canva Sans"/>
                <a:ea typeface="Canva Sans"/>
                <a:cs typeface="Canva Sans"/>
                <a:sym typeface="Canva Sans"/>
              </a:rPr>
              <a:t>Kaldis</a:t>
            </a:r>
            <a:r>
              <a:rPr lang="en-US" sz="2000" dirty="0">
                <a:solidFill>
                  <a:srgbClr val="FFFFFF"/>
                </a:solidFill>
                <a:latin typeface="Canva Sans"/>
                <a:ea typeface="Canva Sans"/>
                <a:cs typeface="Canva Sans"/>
                <a:sym typeface="Canva Sans"/>
              </a:rPr>
              <a:t>, P., 2023. Pathophysiology of type 2 diabetes and the impact of altered metabolic interorgan crosstalk. The FEBS Journal, 290(3), pp.620-648.</a:t>
            </a:r>
          </a:p>
          <a:p>
            <a:pPr algn="just">
              <a:lnSpc>
                <a:spcPts val="2355"/>
              </a:lnSpc>
            </a:pPr>
            <a:endParaRPr lang="en-US" sz="2000" dirty="0">
              <a:solidFill>
                <a:srgbClr val="FFFFFF"/>
              </a:solidFill>
              <a:latin typeface="Canva Sans"/>
              <a:ea typeface="Canva Sans"/>
              <a:cs typeface="Canva Sans"/>
              <a:sym typeface="Canva Sans"/>
            </a:endParaRPr>
          </a:p>
          <a:p>
            <a:pPr algn="just">
              <a:lnSpc>
                <a:spcPts val="2355"/>
              </a:lnSpc>
            </a:pPr>
            <a:r>
              <a:rPr lang="en-US" sz="2000" dirty="0">
                <a:solidFill>
                  <a:srgbClr val="FFFFFF"/>
                </a:solidFill>
                <a:latin typeface="Canva Sans"/>
                <a:ea typeface="Canva Sans"/>
                <a:cs typeface="Canva Sans"/>
                <a:sym typeface="Canva Sans"/>
              </a:rPr>
              <a:t>Bergman, R.N., 2021. Origins and history of the minimal model of glucose regulation. Frontiers in endocrinology, 11, p.583016.</a:t>
            </a:r>
          </a:p>
          <a:p>
            <a:pPr algn="just">
              <a:lnSpc>
                <a:spcPts val="2355"/>
              </a:lnSpc>
            </a:pPr>
            <a:r>
              <a:rPr lang="en-US" sz="2000" dirty="0">
                <a:solidFill>
                  <a:srgbClr val="FFFFFF"/>
                </a:solidFill>
                <a:latin typeface="Canva Sans"/>
                <a:ea typeface="Canva Sans"/>
                <a:cs typeface="Canva Sans"/>
                <a:sym typeface="Canva Sans"/>
              </a:rPr>
              <a:t>Ke, C., Narayan, K.V., Chan, J.C., Jha, P. and Shah, B.R., 2022. Pathophysiology, phenotypes and management of type 2 diabetes mellitus in Indian and Chinese populations. Nature Reviews Endocrinology, 18(7), pp.413-432.</a:t>
            </a:r>
          </a:p>
          <a:p>
            <a:pPr algn="just">
              <a:lnSpc>
                <a:spcPts val="2355"/>
              </a:lnSpc>
            </a:pPr>
            <a:endParaRPr lang="en-US" sz="2000" dirty="0">
              <a:solidFill>
                <a:srgbClr val="FFFFFF"/>
              </a:solidFill>
              <a:latin typeface="Canva Sans"/>
              <a:ea typeface="Canva Sans"/>
              <a:cs typeface="Canva Sans"/>
              <a:sym typeface="Canva Sans"/>
            </a:endParaRPr>
          </a:p>
          <a:p>
            <a:pPr algn="just">
              <a:lnSpc>
                <a:spcPts val="2355"/>
              </a:lnSpc>
            </a:pPr>
            <a:r>
              <a:rPr lang="en-US" sz="2000" dirty="0" err="1">
                <a:solidFill>
                  <a:srgbClr val="FFFFFF"/>
                </a:solidFill>
                <a:latin typeface="Canva Sans"/>
                <a:ea typeface="Canva Sans"/>
                <a:cs typeface="Canva Sans"/>
                <a:sym typeface="Canva Sans"/>
              </a:rPr>
              <a:t>Jwad</a:t>
            </a:r>
            <a:r>
              <a:rPr lang="en-US" sz="2000" dirty="0">
                <a:solidFill>
                  <a:srgbClr val="FFFFFF"/>
                </a:solidFill>
                <a:latin typeface="Canva Sans"/>
                <a:ea typeface="Canva Sans"/>
                <a:cs typeface="Canva Sans"/>
                <a:sym typeface="Canva Sans"/>
              </a:rPr>
              <a:t>, S.M. and Al-</a:t>
            </a:r>
            <a:r>
              <a:rPr lang="en-US" sz="2000" dirty="0" err="1">
                <a:solidFill>
                  <a:srgbClr val="FFFFFF"/>
                </a:solidFill>
                <a:latin typeface="Canva Sans"/>
                <a:ea typeface="Canva Sans"/>
                <a:cs typeface="Canva Sans"/>
                <a:sym typeface="Canva Sans"/>
              </a:rPr>
              <a:t>Fatlawi</a:t>
            </a:r>
            <a:r>
              <a:rPr lang="en-US" sz="2000" dirty="0">
                <a:solidFill>
                  <a:srgbClr val="FFFFFF"/>
                </a:solidFill>
                <a:latin typeface="Canva Sans"/>
                <a:ea typeface="Canva Sans"/>
                <a:cs typeface="Canva Sans"/>
                <a:sym typeface="Canva Sans"/>
              </a:rPr>
              <a:t>, H.Y., 2022. Types of diabetes and their effect on the immune system. J Adv Pharm </a:t>
            </a:r>
            <a:r>
              <a:rPr lang="en-US" sz="2000" dirty="0" err="1">
                <a:solidFill>
                  <a:srgbClr val="FFFFFF"/>
                </a:solidFill>
                <a:latin typeface="Canva Sans"/>
                <a:ea typeface="Canva Sans"/>
                <a:cs typeface="Canva Sans"/>
                <a:sym typeface="Canva Sans"/>
              </a:rPr>
              <a:t>Pract</a:t>
            </a:r>
            <a:r>
              <a:rPr lang="en-US" sz="2000" dirty="0">
                <a:solidFill>
                  <a:srgbClr val="FFFFFF"/>
                </a:solidFill>
                <a:latin typeface="Canva Sans"/>
                <a:ea typeface="Canva Sans"/>
                <a:cs typeface="Canva Sans"/>
                <a:sym typeface="Canva Sans"/>
              </a:rPr>
              <a:t>, 4(1), pp.21-30.</a:t>
            </a:r>
          </a:p>
          <a:p>
            <a:pPr algn="just">
              <a:lnSpc>
                <a:spcPts val="2355"/>
              </a:lnSpc>
            </a:pPr>
            <a:endParaRPr lang="en-US" sz="2000" dirty="0">
              <a:solidFill>
                <a:srgbClr val="FFFFFF"/>
              </a:solidFill>
              <a:latin typeface="Canva Sans"/>
              <a:ea typeface="Canva Sans"/>
              <a:cs typeface="Canva Sans"/>
              <a:sym typeface="Canva Sans"/>
            </a:endParaRPr>
          </a:p>
          <a:p>
            <a:pPr algn="just">
              <a:lnSpc>
                <a:spcPts val="2355"/>
              </a:lnSpc>
            </a:pPr>
            <a:r>
              <a:rPr lang="en-US" sz="2000" dirty="0">
                <a:solidFill>
                  <a:srgbClr val="FFFFFF"/>
                </a:solidFill>
                <a:latin typeface="Canva Sans"/>
                <a:ea typeface="Canva Sans"/>
                <a:cs typeface="Canva Sans"/>
                <a:sym typeface="Canva Sans"/>
              </a:rPr>
              <a:t>Garg, P. and Duggal, N., 2022. Type 2 diabetes mellitus, its impact on quality of life and how the disease can be managed-a review. Obesity Medicine, 35, p.100459.</a:t>
            </a:r>
          </a:p>
          <a:p>
            <a:pPr algn="just">
              <a:lnSpc>
                <a:spcPts val="2355"/>
              </a:lnSpc>
            </a:pPr>
            <a:endParaRPr lang="en-US" sz="2000" dirty="0">
              <a:solidFill>
                <a:srgbClr val="FFFFFF"/>
              </a:solidFill>
              <a:latin typeface="Canva Sans"/>
              <a:ea typeface="Canva Sans"/>
              <a:cs typeface="Canva Sans"/>
              <a:sym typeface="Canva Sans"/>
            </a:endParaRPr>
          </a:p>
          <a:p>
            <a:pPr algn="just">
              <a:lnSpc>
                <a:spcPts val="2355"/>
              </a:lnSpc>
            </a:pPr>
            <a:r>
              <a:rPr lang="en-US" sz="2000" dirty="0" err="1">
                <a:solidFill>
                  <a:srgbClr val="FFFFFF"/>
                </a:solidFill>
                <a:latin typeface="Canva Sans"/>
                <a:ea typeface="Canva Sans"/>
                <a:cs typeface="Canva Sans"/>
                <a:sym typeface="Canva Sans"/>
              </a:rPr>
              <a:t>Beulens</a:t>
            </a:r>
            <a:r>
              <a:rPr lang="en-US" sz="2000" dirty="0">
                <a:solidFill>
                  <a:srgbClr val="FFFFFF"/>
                </a:solidFill>
                <a:latin typeface="Canva Sans"/>
                <a:ea typeface="Canva Sans"/>
                <a:cs typeface="Canva Sans"/>
                <a:sym typeface="Canva Sans"/>
              </a:rPr>
              <a:t>, J.W., Pinho, M.G., Abreu, T.C., den Braver, N.R., Lam, T.M., Huss, A., </a:t>
            </a:r>
            <a:r>
              <a:rPr lang="en-US" sz="2000" dirty="0" err="1">
                <a:solidFill>
                  <a:srgbClr val="FFFFFF"/>
                </a:solidFill>
                <a:latin typeface="Canva Sans"/>
                <a:ea typeface="Canva Sans"/>
                <a:cs typeface="Canva Sans"/>
                <a:sym typeface="Canva Sans"/>
              </a:rPr>
              <a:t>Vlaanderen</a:t>
            </a:r>
            <a:r>
              <a:rPr lang="en-US" sz="2000" dirty="0">
                <a:solidFill>
                  <a:srgbClr val="FFFFFF"/>
                </a:solidFill>
                <a:latin typeface="Canva Sans"/>
                <a:ea typeface="Canva Sans"/>
                <a:cs typeface="Canva Sans"/>
                <a:sym typeface="Canva Sans"/>
              </a:rPr>
              <a:t>, J., </a:t>
            </a:r>
            <a:r>
              <a:rPr lang="en-US" sz="2000" dirty="0" err="1">
                <a:solidFill>
                  <a:srgbClr val="FFFFFF"/>
                </a:solidFill>
                <a:latin typeface="Canva Sans"/>
                <a:ea typeface="Canva Sans"/>
                <a:cs typeface="Canva Sans"/>
                <a:sym typeface="Canva Sans"/>
              </a:rPr>
              <a:t>Sonnenschein</a:t>
            </a:r>
            <a:r>
              <a:rPr lang="en-US" sz="2000" dirty="0">
                <a:solidFill>
                  <a:srgbClr val="FFFFFF"/>
                </a:solidFill>
                <a:latin typeface="Canva Sans"/>
                <a:ea typeface="Canva Sans"/>
                <a:cs typeface="Canva Sans"/>
                <a:sym typeface="Canva Sans"/>
              </a:rPr>
              <a:t>, T., Siddiqui, N.Z., Yuan, Z. and </a:t>
            </a:r>
            <a:r>
              <a:rPr lang="en-US" sz="2000" dirty="0" err="1">
                <a:solidFill>
                  <a:srgbClr val="FFFFFF"/>
                </a:solidFill>
                <a:latin typeface="Canva Sans"/>
                <a:ea typeface="Canva Sans"/>
                <a:cs typeface="Canva Sans"/>
                <a:sym typeface="Canva Sans"/>
              </a:rPr>
              <a:t>Kerckhoffs</a:t>
            </a:r>
            <a:r>
              <a:rPr lang="en-US" sz="2000" dirty="0">
                <a:solidFill>
                  <a:srgbClr val="FFFFFF"/>
                </a:solidFill>
                <a:latin typeface="Canva Sans"/>
                <a:ea typeface="Canva Sans"/>
                <a:cs typeface="Canva Sans"/>
                <a:sym typeface="Canva Sans"/>
              </a:rPr>
              <a:t>, J., 2022. Environmental risk factors of type 2 diabetes—an exposome approach. </a:t>
            </a:r>
            <a:r>
              <a:rPr lang="en-US" sz="2000" dirty="0" err="1">
                <a:solidFill>
                  <a:srgbClr val="FFFFFF"/>
                </a:solidFill>
                <a:latin typeface="Canva Sans"/>
                <a:ea typeface="Canva Sans"/>
                <a:cs typeface="Canva Sans"/>
                <a:sym typeface="Canva Sans"/>
              </a:rPr>
              <a:t>Diabetologia</a:t>
            </a:r>
            <a:r>
              <a:rPr lang="en-US" sz="2000" dirty="0">
                <a:solidFill>
                  <a:srgbClr val="FFFFFF"/>
                </a:solidFill>
                <a:latin typeface="Canva Sans"/>
                <a:ea typeface="Canva Sans"/>
                <a:cs typeface="Canva Sans"/>
                <a:sym typeface="Canva Sans"/>
              </a:rPr>
              <a:t>, 65(2), pp.263-274.</a:t>
            </a:r>
          </a:p>
          <a:p>
            <a:pPr algn="just">
              <a:lnSpc>
                <a:spcPts val="2355"/>
              </a:lnSpc>
            </a:pPr>
            <a:endParaRPr lang="en-US" sz="2000" dirty="0">
              <a:solidFill>
                <a:srgbClr val="FFFFFF"/>
              </a:solidFill>
              <a:latin typeface="Canva Sans"/>
              <a:ea typeface="Canva Sans"/>
              <a:cs typeface="Canva Sans"/>
              <a:sym typeface="Canva Sans"/>
            </a:endParaRPr>
          </a:p>
          <a:p>
            <a:pPr algn="just">
              <a:lnSpc>
                <a:spcPts val="2355"/>
              </a:lnSpc>
            </a:pPr>
            <a:r>
              <a:rPr lang="en-US" sz="2000" dirty="0">
                <a:solidFill>
                  <a:srgbClr val="FFFFFF"/>
                </a:solidFill>
                <a:latin typeface="Canva Sans"/>
                <a:ea typeface="Canva Sans"/>
                <a:cs typeface="Canva Sans"/>
                <a:sym typeface="Canva Sans"/>
              </a:rPr>
              <a:t>Nelson, A.J., </a:t>
            </a:r>
            <a:r>
              <a:rPr lang="en-US" sz="2000" dirty="0" err="1">
                <a:solidFill>
                  <a:srgbClr val="FFFFFF"/>
                </a:solidFill>
                <a:latin typeface="Canva Sans"/>
                <a:ea typeface="Canva Sans"/>
                <a:cs typeface="Canva Sans"/>
                <a:sym typeface="Canva Sans"/>
              </a:rPr>
              <a:t>Ardissino</a:t>
            </a:r>
            <a:r>
              <a:rPr lang="en-US" sz="2000" dirty="0">
                <a:solidFill>
                  <a:srgbClr val="FFFFFF"/>
                </a:solidFill>
                <a:latin typeface="Canva Sans"/>
                <a:ea typeface="Canva Sans"/>
                <a:cs typeface="Canva Sans"/>
                <a:sym typeface="Canva Sans"/>
              </a:rPr>
              <a:t>, M., Haynes, K., Shambhu, S., </a:t>
            </a:r>
            <a:r>
              <a:rPr lang="en-US" sz="2000" dirty="0" err="1">
                <a:solidFill>
                  <a:srgbClr val="FFFFFF"/>
                </a:solidFill>
                <a:latin typeface="Canva Sans"/>
                <a:ea typeface="Canva Sans"/>
                <a:cs typeface="Canva Sans"/>
                <a:sym typeface="Canva Sans"/>
              </a:rPr>
              <a:t>Eapen</a:t>
            </a:r>
            <a:r>
              <a:rPr lang="en-US" sz="2000" dirty="0">
                <a:solidFill>
                  <a:srgbClr val="FFFFFF"/>
                </a:solidFill>
                <a:latin typeface="Canva Sans"/>
                <a:ea typeface="Canva Sans"/>
                <a:cs typeface="Canva Sans"/>
                <a:sym typeface="Canva Sans"/>
              </a:rPr>
              <a:t>, Z.J., McGuire, D.K., </a:t>
            </a:r>
            <a:r>
              <a:rPr lang="en-US" sz="2000" dirty="0" err="1">
                <a:solidFill>
                  <a:srgbClr val="FFFFFF"/>
                </a:solidFill>
                <a:latin typeface="Canva Sans"/>
                <a:ea typeface="Canva Sans"/>
                <a:cs typeface="Canva Sans"/>
                <a:sym typeface="Canva Sans"/>
              </a:rPr>
              <a:t>Carnicelli</a:t>
            </a:r>
            <a:r>
              <a:rPr lang="en-US" sz="2000" dirty="0">
                <a:solidFill>
                  <a:srgbClr val="FFFFFF"/>
                </a:solidFill>
                <a:latin typeface="Canva Sans"/>
                <a:ea typeface="Canva Sans"/>
                <a:cs typeface="Canva Sans"/>
                <a:sym typeface="Canva Sans"/>
              </a:rPr>
              <a:t>, A., Lopes, R.D., Green, J.B., O’Brien, E.C. and </a:t>
            </a:r>
            <a:r>
              <a:rPr lang="en-US" sz="2000" dirty="0" err="1">
                <a:solidFill>
                  <a:srgbClr val="FFFFFF"/>
                </a:solidFill>
                <a:latin typeface="Canva Sans"/>
                <a:ea typeface="Canva Sans"/>
                <a:cs typeface="Canva Sans"/>
                <a:sym typeface="Canva Sans"/>
              </a:rPr>
              <a:t>Pagidipati</a:t>
            </a:r>
            <a:r>
              <a:rPr lang="en-US" sz="2000" dirty="0">
                <a:solidFill>
                  <a:srgbClr val="FFFFFF"/>
                </a:solidFill>
                <a:latin typeface="Canva Sans"/>
                <a:ea typeface="Canva Sans"/>
                <a:cs typeface="Canva Sans"/>
                <a:sym typeface="Canva Sans"/>
              </a:rPr>
              <a:t>, N.J., 2021. Gaps in evidence‐based therapy use in insured patients in the united states with type 2 diabetes mellitus and atherosclerotic cardiovascular disease. Journal of the American Heart Association, 10(2), p.e016835.</a:t>
            </a:r>
          </a:p>
          <a:p>
            <a:pPr algn="just">
              <a:lnSpc>
                <a:spcPts val="2355"/>
              </a:lnSpc>
            </a:pPr>
            <a:endParaRPr lang="en-US" sz="2000" dirty="0">
              <a:solidFill>
                <a:srgbClr val="FFFFFF"/>
              </a:solidFill>
              <a:latin typeface="Canva Sans"/>
              <a:ea typeface="Canva Sans"/>
              <a:cs typeface="Canva Sans"/>
              <a:sym typeface="Canva Sans"/>
            </a:endParaRPr>
          </a:p>
          <a:p>
            <a:pPr algn="just">
              <a:lnSpc>
                <a:spcPts val="2355"/>
              </a:lnSpc>
            </a:pPr>
            <a:r>
              <a:rPr lang="en-US" sz="2000" dirty="0">
                <a:solidFill>
                  <a:srgbClr val="FFFFFF"/>
                </a:solidFill>
                <a:latin typeface="Canva Sans"/>
                <a:ea typeface="Canva Sans"/>
                <a:cs typeface="Canva Sans"/>
                <a:sym typeface="Canva Sans"/>
              </a:rPr>
              <a:t>Wang, M. and </a:t>
            </a:r>
            <a:r>
              <a:rPr lang="en-US" sz="2000" dirty="0" err="1">
                <a:solidFill>
                  <a:srgbClr val="FFFFFF"/>
                </a:solidFill>
                <a:latin typeface="Canva Sans"/>
                <a:ea typeface="Canva Sans"/>
                <a:cs typeface="Canva Sans"/>
                <a:sym typeface="Canva Sans"/>
              </a:rPr>
              <a:t>Hng</a:t>
            </a:r>
            <a:r>
              <a:rPr lang="en-US" sz="2000" dirty="0">
                <a:solidFill>
                  <a:srgbClr val="FFFFFF"/>
                </a:solidFill>
                <a:latin typeface="Canva Sans"/>
                <a:ea typeface="Canva Sans"/>
                <a:cs typeface="Canva Sans"/>
                <a:sym typeface="Canva Sans"/>
              </a:rPr>
              <a:t>, T.M., 2021. HbA1c: More than just a number. Australian journal of general practice, 50(9), pp.628-632.</a:t>
            </a:r>
          </a:p>
          <a:p>
            <a:pPr algn="just">
              <a:lnSpc>
                <a:spcPts val="2355"/>
              </a:lnSpc>
            </a:pPr>
            <a:endParaRPr lang="en-US" sz="1600" dirty="0">
              <a:solidFill>
                <a:srgbClr val="FFFFFF"/>
              </a:solidFill>
              <a:latin typeface="Canva Sans"/>
              <a:ea typeface="Canva Sans"/>
              <a:cs typeface="Canva Sans"/>
              <a:sym typeface="Canva Sans"/>
            </a:endParaRPr>
          </a:p>
          <a:p>
            <a:pPr algn="just">
              <a:lnSpc>
                <a:spcPts val="2355"/>
              </a:lnSpc>
            </a:pPr>
            <a:r>
              <a:rPr lang="en-US" sz="1600" dirty="0">
                <a:solidFill>
                  <a:srgbClr val="FFFFFF"/>
                </a:solidFill>
                <a:latin typeface="Canva Sans"/>
                <a:ea typeface="Canva Sans"/>
                <a:cs typeface="Canva Sans"/>
                <a:sym typeface="Canva Sans"/>
                <a:hlinkClick r:id="rId3"/>
              </a:rPr>
              <a:t>https://www.vecteezy.com/free-vector/healthy-lifestyle</a:t>
            </a:r>
            <a:endParaRPr lang="en-US" sz="1600" dirty="0">
              <a:solidFill>
                <a:srgbClr val="FFFFFF"/>
              </a:solidFill>
              <a:latin typeface="Canva Sans"/>
              <a:ea typeface="Canva Sans"/>
              <a:cs typeface="Canva Sans"/>
              <a:sym typeface="Canva Sans"/>
            </a:endParaRPr>
          </a:p>
          <a:p>
            <a:pPr algn="just">
              <a:lnSpc>
                <a:spcPts val="2355"/>
              </a:lnSpc>
            </a:pPr>
            <a:endParaRPr lang="en-US" sz="1600" dirty="0">
              <a:solidFill>
                <a:srgbClr val="FFFFFF"/>
              </a:solidFill>
              <a:latin typeface="Canva Sans"/>
              <a:ea typeface="Canva Sans"/>
              <a:cs typeface="Canva Sans"/>
              <a:sym typeface="Canva Sans"/>
            </a:endParaRPr>
          </a:p>
          <a:p>
            <a:pPr algn="just">
              <a:lnSpc>
                <a:spcPts val="2355"/>
              </a:lnSpc>
            </a:pPr>
            <a:endParaRPr lang="en-US" sz="1600" dirty="0">
              <a:solidFill>
                <a:srgbClr val="FFFFFF"/>
              </a:solidFill>
              <a:latin typeface="Canva Sans"/>
              <a:ea typeface="Canva Sans"/>
              <a:cs typeface="Canva Sans"/>
              <a:sym typeface="Canva Sans"/>
            </a:endParaRPr>
          </a:p>
          <a:p>
            <a:pPr algn="just">
              <a:lnSpc>
                <a:spcPts val="2355"/>
              </a:lnSpc>
            </a:pPr>
            <a:endParaRPr lang="en-US" sz="1600" dirty="0">
              <a:solidFill>
                <a:srgbClr val="FFFFFF"/>
              </a:solidFill>
              <a:latin typeface="Canva Sans"/>
              <a:ea typeface="Canva Sans"/>
              <a:cs typeface="Canva Sans"/>
              <a:sym typeface="Canva Sans"/>
            </a:endParaRPr>
          </a:p>
        </p:txBody>
      </p:sp>
      <p:sp>
        <p:nvSpPr>
          <p:cNvPr id="4" name="TextBox 3">
            <a:extLst>
              <a:ext uri="{FF2B5EF4-FFF2-40B4-BE49-F238E27FC236}">
                <a16:creationId xmlns:a16="http://schemas.microsoft.com/office/drawing/2014/main" id="{F04FFEB7-54F9-DBF9-669A-B1E72AAE79B2}"/>
              </a:ext>
            </a:extLst>
          </p:cNvPr>
          <p:cNvSpPr txBox="1"/>
          <p:nvPr/>
        </p:nvSpPr>
        <p:spPr>
          <a:xfrm>
            <a:off x="1600200" y="571500"/>
            <a:ext cx="6400800" cy="1446550"/>
          </a:xfrm>
          <a:prstGeom prst="rect">
            <a:avLst/>
          </a:prstGeom>
          <a:solidFill>
            <a:schemeClr val="tx1"/>
          </a:solidFill>
        </p:spPr>
        <p:txBody>
          <a:bodyPr wrap="square" rtlCol="0">
            <a:spAutoFit/>
          </a:bodyPr>
          <a:lstStyle/>
          <a:p>
            <a:r>
              <a:rPr lang="en-GB" sz="8800" dirty="0">
                <a:solidFill>
                  <a:schemeClr val="bg1"/>
                </a:solidFill>
              </a:rPr>
              <a:t>Reference </a:t>
            </a:r>
            <a:r>
              <a:rPr lang="en-GB" sz="8800" dirty="0"/>
              <a:t> </a:t>
            </a:r>
          </a:p>
        </p:txBody>
      </p:sp>
    </p:spTree>
  </p:cSld>
  <p:clrMapOvr>
    <a:masterClrMapping/>
  </p:clrMapOvr>
  <mc:AlternateContent xmlns:mc="http://schemas.openxmlformats.org/markup-compatibility/2006" xmlns:p14="http://schemas.microsoft.com/office/powerpoint/2010/main">
    <mc:Choice Requires="p14">
      <p:transition spd="slow" p14:dur="2000" advTm="4222"/>
    </mc:Choice>
    <mc:Fallback xmlns="">
      <p:transition spd="slow" advTm="422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61617"/>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4FFEB7-54F9-DBF9-669A-B1E72AAE79B2}"/>
              </a:ext>
            </a:extLst>
          </p:cNvPr>
          <p:cNvSpPr txBox="1"/>
          <p:nvPr/>
        </p:nvSpPr>
        <p:spPr>
          <a:xfrm>
            <a:off x="1676400" y="1021080"/>
            <a:ext cx="6400800" cy="1446550"/>
          </a:xfrm>
          <a:prstGeom prst="rect">
            <a:avLst/>
          </a:prstGeom>
          <a:solidFill>
            <a:schemeClr val="tx1"/>
          </a:solidFill>
        </p:spPr>
        <p:txBody>
          <a:bodyPr wrap="square" rtlCol="0">
            <a:spAutoFit/>
          </a:bodyPr>
          <a:lstStyle/>
          <a:p>
            <a:r>
              <a:rPr lang="en-GB" sz="8800" dirty="0">
                <a:solidFill>
                  <a:schemeClr val="bg1"/>
                </a:solidFill>
              </a:rPr>
              <a:t>Reference </a:t>
            </a:r>
            <a:r>
              <a:rPr lang="en-GB" sz="8800" dirty="0"/>
              <a:t> </a:t>
            </a:r>
          </a:p>
        </p:txBody>
      </p:sp>
      <p:sp>
        <p:nvSpPr>
          <p:cNvPr id="5" name="TextBox 4">
            <a:extLst>
              <a:ext uri="{FF2B5EF4-FFF2-40B4-BE49-F238E27FC236}">
                <a16:creationId xmlns:a16="http://schemas.microsoft.com/office/drawing/2014/main" id="{8D31B181-55C6-8D85-E0AF-998126B316BA}"/>
              </a:ext>
            </a:extLst>
          </p:cNvPr>
          <p:cNvSpPr txBox="1"/>
          <p:nvPr/>
        </p:nvSpPr>
        <p:spPr>
          <a:xfrm>
            <a:off x="914400" y="2857500"/>
            <a:ext cx="15773400" cy="7786747"/>
          </a:xfrm>
          <a:prstGeom prst="rect">
            <a:avLst/>
          </a:prstGeom>
          <a:noFill/>
        </p:spPr>
        <p:txBody>
          <a:bodyPr wrap="square">
            <a:spAutoFit/>
          </a:bodyPr>
          <a:lstStyle/>
          <a:p>
            <a:r>
              <a:rPr lang="en-GB" sz="2000" dirty="0">
                <a:solidFill>
                  <a:schemeClr val="bg1"/>
                </a:solidFill>
                <a:latin typeface="Canva Sans" panose="020B0604020202020204" charset="0"/>
              </a:rPr>
              <a:t>Van </a:t>
            </a:r>
            <a:r>
              <a:rPr lang="en-GB" sz="2000" dirty="0" err="1">
                <a:solidFill>
                  <a:schemeClr val="bg1"/>
                </a:solidFill>
                <a:latin typeface="Canva Sans" panose="020B0604020202020204" charset="0"/>
              </a:rPr>
              <a:t>Loocke</a:t>
            </a:r>
            <a:r>
              <a:rPr lang="en-GB" sz="2000" dirty="0">
                <a:solidFill>
                  <a:schemeClr val="bg1"/>
                </a:solidFill>
                <a:latin typeface="Canva Sans" panose="020B0604020202020204" charset="0"/>
              </a:rPr>
              <a:t>, M., </a:t>
            </a:r>
            <a:r>
              <a:rPr lang="en-GB" sz="2000" dirty="0" err="1">
                <a:solidFill>
                  <a:schemeClr val="bg1"/>
                </a:solidFill>
                <a:latin typeface="Canva Sans" panose="020B0604020202020204" charset="0"/>
              </a:rPr>
              <a:t>Battelino</a:t>
            </a:r>
            <a:r>
              <a:rPr lang="en-GB" sz="2000" dirty="0">
                <a:solidFill>
                  <a:schemeClr val="bg1"/>
                </a:solidFill>
                <a:latin typeface="Canva Sans" panose="020B0604020202020204" charset="0"/>
              </a:rPr>
              <a:t>, T., Tittel, S.R., Prahalad, P., </a:t>
            </a:r>
            <a:r>
              <a:rPr lang="en-GB" sz="2000" dirty="0" err="1">
                <a:solidFill>
                  <a:schemeClr val="bg1"/>
                </a:solidFill>
                <a:latin typeface="Canva Sans" panose="020B0604020202020204" charset="0"/>
              </a:rPr>
              <a:t>Goksen</a:t>
            </a:r>
            <a:r>
              <a:rPr lang="en-GB" sz="2000" dirty="0">
                <a:solidFill>
                  <a:schemeClr val="bg1"/>
                </a:solidFill>
                <a:latin typeface="Canva Sans" panose="020B0604020202020204" charset="0"/>
              </a:rPr>
              <a:t>, D., Davis, E., </a:t>
            </a:r>
            <a:r>
              <a:rPr lang="en-GB" sz="2000" dirty="0" err="1">
                <a:solidFill>
                  <a:schemeClr val="bg1"/>
                </a:solidFill>
                <a:latin typeface="Canva Sans" panose="020B0604020202020204" charset="0"/>
              </a:rPr>
              <a:t>Casteels</a:t>
            </a:r>
            <a:r>
              <a:rPr lang="en-GB" sz="2000" dirty="0">
                <a:solidFill>
                  <a:schemeClr val="bg1"/>
                </a:solidFill>
                <a:latin typeface="Canva Sans" panose="020B0604020202020204" charset="0"/>
              </a:rPr>
              <a:t>, K. and SWEET study group sweet-project@ </a:t>
            </a:r>
            <a:r>
              <a:rPr lang="en-GB" sz="2000" dirty="0" err="1">
                <a:solidFill>
                  <a:schemeClr val="bg1"/>
                </a:solidFill>
                <a:latin typeface="Canva Sans" panose="020B0604020202020204" charset="0"/>
              </a:rPr>
              <a:t>hka</a:t>
            </a:r>
            <a:r>
              <a:rPr lang="en-GB" sz="2000" dirty="0">
                <a:solidFill>
                  <a:schemeClr val="bg1"/>
                </a:solidFill>
                <a:latin typeface="Canva Sans" panose="020B0604020202020204" charset="0"/>
              </a:rPr>
              <a:t>. de, 2021. Lower HbA1c targets are associated with better metabolic control. European journal of </a:t>
            </a:r>
            <a:r>
              <a:rPr lang="en-GB" sz="2000" dirty="0" err="1">
                <a:solidFill>
                  <a:schemeClr val="bg1"/>
                </a:solidFill>
                <a:latin typeface="Canva Sans" panose="020B0604020202020204" charset="0"/>
              </a:rPr>
              <a:t>pediatrics</a:t>
            </a:r>
            <a:r>
              <a:rPr lang="en-GB" sz="2000" dirty="0">
                <a:solidFill>
                  <a:schemeClr val="bg1"/>
                </a:solidFill>
                <a:latin typeface="Canva Sans" panose="020B0604020202020204" charset="0"/>
              </a:rPr>
              <a:t>, 180(5), pp.1513-1520.</a:t>
            </a:r>
          </a:p>
          <a:p>
            <a:endParaRPr lang="en-GB" sz="2000" dirty="0">
              <a:solidFill>
                <a:schemeClr val="bg1"/>
              </a:solidFill>
              <a:latin typeface="Canva Sans" panose="020B0604020202020204" charset="0"/>
            </a:endParaRPr>
          </a:p>
          <a:p>
            <a:r>
              <a:rPr lang="en-GB" sz="2000" dirty="0" err="1">
                <a:solidFill>
                  <a:schemeClr val="bg1"/>
                </a:solidFill>
                <a:latin typeface="Canva Sans" panose="020B0604020202020204" charset="0"/>
              </a:rPr>
              <a:t>Aranaz</a:t>
            </a:r>
            <a:r>
              <a:rPr lang="en-GB" sz="2000" dirty="0">
                <a:solidFill>
                  <a:schemeClr val="bg1"/>
                </a:solidFill>
                <a:latin typeface="Canva Sans" panose="020B0604020202020204" charset="0"/>
              </a:rPr>
              <a:t>, P., Navarro-Herrera, D., </a:t>
            </a:r>
            <a:r>
              <a:rPr lang="en-GB" sz="2000" dirty="0" err="1">
                <a:solidFill>
                  <a:schemeClr val="bg1"/>
                </a:solidFill>
                <a:latin typeface="Canva Sans" panose="020B0604020202020204" charset="0"/>
              </a:rPr>
              <a:t>Zabala</a:t>
            </a:r>
            <a:r>
              <a:rPr lang="en-GB" sz="2000" dirty="0">
                <a:solidFill>
                  <a:schemeClr val="bg1"/>
                </a:solidFill>
                <a:latin typeface="Canva Sans" panose="020B0604020202020204" charset="0"/>
              </a:rPr>
              <a:t>, M., </a:t>
            </a:r>
            <a:r>
              <a:rPr lang="en-GB" sz="2000" dirty="0" err="1">
                <a:solidFill>
                  <a:schemeClr val="bg1"/>
                </a:solidFill>
                <a:latin typeface="Canva Sans" panose="020B0604020202020204" charset="0"/>
              </a:rPr>
              <a:t>Miguéliz</a:t>
            </a:r>
            <a:r>
              <a:rPr lang="en-GB" sz="2000" dirty="0">
                <a:solidFill>
                  <a:schemeClr val="bg1"/>
                </a:solidFill>
                <a:latin typeface="Canva Sans" panose="020B0604020202020204" charset="0"/>
              </a:rPr>
              <a:t>, I., Romo-</a:t>
            </a:r>
            <a:r>
              <a:rPr lang="en-GB" sz="2000" dirty="0" err="1">
                <a:solidFill>
                  <a:schemeClr val="bg1"/>
                </a:solidFill>
                <a:latin typeface="Canva Sans" panose="020B0604020202020204" charset="0"/>
              </a:rPr>
              <a:t>Hualde</a:t>
            </a:r>
            <a:r>
              <a:rPr lang="en-GB" sz="2000" dirty="0">
                <a:solidFill>
                  <a:schemeClr val="bg1"/>
                </a:solidFill>
                <a:latin typeface="Canva Sans" panose="020B0604020202020204" charset="0"/>
              </a:rPr>
              <a:t>, A. and López-</a:t>
            </a:r>
            <a:r>
              <a:rPr lang="en-GB" sz="2000" dirty="0" err="1">
                <a:solidFill>
                  <a:schemeClr val="bg1"/>
                </a:solidFill>
                <a:latin typeface="Canva Sans" panose="020B0604020202020204" charset="0"/>
              </a:rPr>
              <a:t>Yoldi</a:t>
            </a:r>
            <a:r>
              <a:rPr lang="en-GB" sz="2000" dirty="0">
                <a:solidFill>
                  <a:schemeClr val="bg1"/>
                </a:solidFill>
                <a:latin typeface="Canva Sans" panose="020B0604020202020204" charset="0"/>
              </a:rPr>
              <a:t>, M., 2023. American Diabetes Association 2010. Diagnosis and classification of diabetes mellitus. Diabetes Care, 33 (1): S62-69. Declaration of originality, 33(1), p.189.</a:t>
            </a:r>
          </a:p>
          <a:p>
            <a:endParaRPr lang="en-GB" sz="2000" dirty="0">
              <a:solidFill>
                <a:schemeClr val="bg1"/>
              </a:solidFill>
              <a:latin typeface="Canva Sans" panose="020B0604020202020204" charset="0"/>
            </a:endParaRPr>
          </a:p>
          <a:p>
            <a:r>
              <a:rPr lang="en-GB" sz="2000" dirty="0">
                <a:solidFill>
                  <a:schemeClr val="bg1"/>
                </a:solidFill>
                <a:latin typeface="Canva Sans" panose="020B0604020202020204" charset="0"/>
              </a:rPr>
              <a:t>Miles, L.M., Hawkes, R.E. and French, D.P., 2023. Description of the nationally implemented National Health Service digital diabetes prevention programme and rationale for its development: mixed methods study. BMC health services research, 23(1), p.373.</a:t>
            </a:r>
          </a:p>
          <a:p>
            <a:endParaRPr lang="en-GB" sz="2000" dirty="0">
              <a:solidFill>
                <a:schemeClr val="bg1"/>
              </a:solidFill>
              <a:latin typeface="Canva Sans" panose="020B0604020202020204" charset="0"/>
            </a:endParaRPr>
          </a:p>
          <a:p>
            <a:r>
              <a:rPr lang="en-GB" sz="2000" dirty="0">
                <a:solidFill>
                  <a:schemeClr val="bg1"/>
                </a:solidFill>
                <a:latin typeface="Canva Sans" panose="020B0604020202020204" charset="0"/>
                <a:hlinkClick r:id="rId3"/>
              </a:rPr>
              <a:t>https://stock.adobe.com/uk/search?k=55+year+old+man&amp;asset_id=1478018026</a:t>
            </a:r>
            <a:r>
              <a:rPr lang="en-GB" sz="2000" dirty="0">
                <a:solidFill>
                  <a:schemeClr val="bg1"/>
                </a:solidFill>
                <a:latin typeface="Canva Sans" panose="020B0604020202020204" charset="0"/>
              </a:rPr>
              <a:t> </a:t>
            </a:r>
          </a:p>
          <a:p>
            <a:endParaRPr lang="en-GB" sz="2000" dirty="0">
              <a:solidFill>
                <a:schemeClr val="bg1"/>
              </a:solidFill>
              <a:latin typeface="Canva Sans" panose="020B0604020202020204" charset="0"/>
            </a:endParaRPr>
          </a:p>
          <a:p>
            <a:r>
              <a:rPr lang="en-GB" sz="2000" dirty="0">
                <a:solidFill>
                  <a:schemeClr val="bg1"/>
                </a:solidFill>
                <a:latin typeface="Canva Sans" panose="020B0604020202020204" charset="0"/>
                <a:hlinkClick r:id="rId4"/>
              </a:rPr>
              <a:t>https://www.pexels.com/photo/strawberries-and-blueberries-on-glass-bowl-1228530/</a:t>
            </a:r>
            <a:endParaRPr lang="en-GB" sz="2000" dirty="0">
              <a:solidFill>
                <a:schemeClr val="bg1"/>
              </a:solidFill>
              <a:latin typeface="Canva Sans" panose="020B0604020202020204" charset="0"/>
            </a:endParaRPr>
          </a:p>
          <a:p>
            <a:endParaRPr lang="en-GB" sz="2000" dirty="0">
              <a:solidFill>
                <a:schemeClr val="bg1"/>
              </a:solidFill>
              <a:latin typeface="Canva Sans" panose="020B0604020202020204" charset="0"/>
            </a:endParaRPr>
          </a:p>
          <a:p>
            <a:r>
              <a:rPr lang="en-GB" sz="2000" dirty="0">
                <a:solidFill>
                  <a:schemeClr val="bg1"/>
                </a:solidFill>
                <a:latin typeface="Canva Sans" panose="020B0604020202020204" charset="0"/>
                <a:hlinkClick r:id="rId5"/>
              </a:rPr>
              <a:t>https://www.epicshare.org/share-and-learn/normalizing-advance-care-planning-gives-patients-power-and-families-peace-of-mind</a:t>
            </a:r>
            <a:endParaRPr lang="en-GB" sz="2000" dirty="0">
              <a:solidFill>
                <a:schemeClr val="bg1"/>
              </a:solidFill>
              <a:latin typeface="Canva Sans" panose="020B0604020202020204" charset="0"/>
            </a:endParaRPr>
          </a:p>
          <a:p>
            <a:endParaRPr lang="en-GB" sz="2000" dirty="0">
              <a:solidFill>
                <a:schemeClr val="bg1"/>
              </a:solidFill>
              <a:latin typeface="Canva Sans" panose="020B0604020202020204" charset="0"/>
            </a:endParaRPr>
          </a:p>
          <a:p>
            <a:r>
              <a:rPr lang="en-GB" sz="2000" dirty="0">
                <a:solidFill>
                  <a:schemeClr val="bg1"/>
                </a:solidFill>
                <a:latin typeface="Canva Sans" panose="020B0604020202020204" charset="0"/>
                <a:hlinkClick r:id="rId6"/>
              </a:rPr>
              <a:t>https://www.freepik.com/free-photos-vectors/evaluation-clipart</a:t>
            </a:r>
            <a:endParaRPr lang="en-GB" sz="2000" dirty="0">
              <a:solidFill>
                <a:schemeClr val="bg1"/>
              </a:solidFill>
              <a:latin typeface="Canva Sans" panose="020B0604020202020204" charset="0"/>
            </a:endParaRPr>
          </a:p>
          <a:p>
            <a:endParaRPr lang="en-GB" sz="2000" dirty="0">
              <a:solidFill>
                <a:schemeClr val="bg1"/>
              </a:solidFill>
              <a:latin typeface="Canva Sans" panose="020B0604020202020204" charset="0"/>
            </a:endParaRPr>
          </a:p>
          <a:p>
            <a:r>
              <a:rPr lang="en-GB" sz="2000" dirty="0">
                <a:solidFill>
                  <a:schemeClr val="bg1"/>
                </a:solidFill>
                <a:latin typeface="Canva Sans" panose="020B0604020202020204" charset="0"/>
                <a:hlinkClick r:id="rId7"/>
              </a:rPr>
              <a:t>https://www.myhealthexplained.com/diabetes-information/diabetes-articles/prediabetes-monitoring</a:t>
            </a:r>
            <a:endParaRPr lang="en-GB" sz="2000" dirty="0">
              <a:solidFill>
                <a:schemeClr val="bg1"/>
              </a:solidFill>
              <a:latin typeface="Canva Sans" panose="020B0604020202020204" charset="0"/>
            </a:endParaRPr>
          </a:p>
          <a:p>
            <a:endParaRPr lang="en-GB" sz="2000" dirty="0">
              <a:solidFill>
                <a:schemeClr val="bg1"/>
              </a:solidFill>
              <a:latin typeface="Canva Sans" panose="020B0604020202020204" charset="0"/>
            </a:endParaRPr>
          </a:p>
          <a:p>
            <a:endParaRPr lang="en-GB" sz="2000" dirty="0">
              <a:solidFill>
                <a:schemeClr val="bg1"/>
              </a:solidFill>
              <a:latin typeface="Canva Sans" panose="020B0604020202020204" charset="0"/>
            </a:endParaRPr>
          </a:p>
          <a:p>
            <a:endParaRPr lang="en-GB" sz="2000" dirty="0">
              <a:solidFill>
                <a:schemeClr val="bg1"/>
              </a:solidFill>
              <a:latin typeface="Canva Sans" panose="020B0604020202020204" charset="0"/>
            </a:endParaRPr>
          </a:p>
        </p:txBody>
      </p:sp>
    </p:spTree>
    <p:extLst>
      <p:ext uri="{BB962C8B-B14F-4D97-AF65-F5344CB8AC3E}">
        <p14:creationId xmlns:p14="http://schemas.microsoft.com/office/powerpoint/2010/main" val="2988914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4EF4-2588-4C32-F75B-709B5EE23112}"/>
              </a:ext>
            </a:extLst>
          </p:cNvPr>
          <p:cNvSpPr>
            <a:spLocks noGrp="1"/>
          </p:cNvSpPr>
          <p:nvPr>
            <p:ph type="ctrTitle"/>
          </p:nvPr>
        </p:nvSpPr>
        <p:spPr>
          <a:xfrm>
            <a:off x="4838700" y="3646487"/>
            <a:ext cx="8610600" cy="2994025"/>
          </a:xfrm>
          <a:solidFill>
            <a:schemeClr val="tx1"/>
          </a:solidFill>
        </p:spPr>
        <p:txBody>
          <a:bodyPr>
            <a:normAutofit/>
          </a:bodyPr>
          <a:lstStyle/>
          <a:p>
            <a:r>
              <a:rPr lang="en-GB" sz="13800" dirty="0">
                <a:solidFill>
                  <a:schemeClr val="bg1"/>
                </a:solidFill>
              </a:rPr>
              <a:t>Thank you </a:t>
            </a:r>
          </a:p>
        </p:txBody>
      </p:sp>
    </p:spTree>
    <p:extLst>
      <p:ext uri="{BB962C8B-B14F-4D97-AF65-F5344CB8AC3E}">
        <p14:creationId xmlns:p14="http://schemas.microsoft.com/office/powerpoint/2010/main" val="1708029505"/>
      </p:ext>
    </p:extLst>
  </p:cSld>
  <p:clrMapOvr>
    <a:masterClrMapping/>
  </p:clrMapOvr>
  <mc:AlternateContent xmlns:mc="http://schemas.openxmlformats.org/markup-compatibility/2006" xmlns:p14="http://schemas.microsoft.com/office/powerpoint/2010/main">
    <mc:Choice Requires="p14">
      <p:transition spd="slow" p14:dur="2000" advTm="3006"/>
    </mc:Choice>
    <mc:Fallback xmlns="">
      <p:transition spd="slow" advTm="300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986</TotalTime>
  <Words>1981</Words>
  <Application>Microsoft Office PowerPoint</Application>
  <PresentationFormat>Custom</PresentationFormat>
  <Paragraphs>127</Paragraphs>
  <Slides>18</Slides>
  <Notes>2</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Canva Sans</vt:lpstr>
      <vt:lpstr>Calibri</vt:lpstr>
      <vt:lpstr>Poppins Light</vt:lpstr>
      <vt:lpstr>Aptos</vt:lpstr>
      <vt:lpstr>Poppins Bold</vt:lpstr>
      <vt:lpstr>Arial</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Type 2 Diabetes patient</dc:title>
  <dc:creator>shab shab</dc:creator>
  <cp:lastModifiedBy>shab shab</cp:lastModifiedBy>
  <cp:revision>15</cp:revision>
  <dcterms:created xsi:type="dcterms:W3CDTF">2006-08-16T00:00:00Z</dcterms:created>
  <dcterms:modified xsi:type="dcterms:W3CDTF">2025-11-16T11:24:16Z</dcterms:modified>
  <dc:identifier>DAG1MZrF1UQ</dc:identifier>
</cp:coreProperties>
</file>