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22"/>
  </p:notesMasterIdLst>
  <p:sldIdLst>
    <p:sldId id="256" r:id="rId2"/>
    <p:sldId id="536" r:id="rId3"/>
    <p:sldId id="537" r:id="rId4"/>
    <p:sldId id="538" r:id="rId5"/>
    <p:sldId id="539" r:id="rId6"/>
    <p:sldId id="540" r:id="rId7"/>
    <p:sldId id="541" r:id="rId8"/>
    <p:sldId id="542" r:id="rId9"/>
    <p:sldId id="543" r:id="rId10"/>
    <p:sldId id="544" r:id="rId11"/>
    <p:sldId id="545" r:id="rId12"/>
    <p:sldId id="561" r:id="rId13"/>
    <p:sldId id="553" r:id="rId14"/>
    <p:sldId id="554" r:id="rId15"/>
    <p:sldId id="555" r:id="rId16"/>
    <p:sldId id="556" r:id="rId17"/>
    <p:sldId id="557" r:id="rId18"/>
    <p:sldId id="568" r:id="rId19"/>
    <p:sldId id="569" r:id="rId20"/>
    <p:sldId id="480" r:id="rId21"/>
    <p:sldId id="481" r:id="rId22"/>
    <p:sldId id="482" r:id="rId23"/>
    <p:sldId id="501" r:id="rId24"/>
    <p:sldId id="483" r:id="rId25"/>
    <p:sldId id="504" r:id="rId26"/>
    <p:sldId id="505" r:id="rId27"/>
    <p:sldId id="506" r:id="rId28"/>
    <p:sldId id="507" r:id="rId29"/>
    <p:sldId id="500" r:id="rId30"/>
    <p:sldId id="486" r:id="rId31"/>
    <p:sldId id="487" r:id="rId32"/>
    <p:sldId id="488" r:id="rId33"/>
    <p:sldId id="502" r:id="rId34"/>
    <p:sldId id="490" r:id="rId35"/>
    <p:sldId id="491" r:id="rId36"/>
    <p:sldId id="492" r:id="rId37"/>
    <p:sldId id="493" r:id="rId38"/>
    <p:sldId id="494" r:id="rId39"/>
    <p:sldId id="495" r:id="rId40"/>
    <p:sldId id="496" r:id="rId41"/>
    <p:sldId id="497" r:id="rId42"/>
    <p:sldId id="508" r:id="rId43"/>
    <p:sldId id="636" r:id="rId44"/>
    <p:sldId id="559" r:id="rId45"/>
    <p:sldId id="546" r:id="rId46"/>
    <p:sldId id="510" r:id="rId47"/>
    <p:sldId id="511" r:id="rId48"/>
    <p:sldId id="512" r:id="rId49"/>
    <p:sldId id="498" r:id="rId50"/>
    <p:sldId id="513" r:id="rId51"/>
    <p:sldId id="637" r:id="rId52"/>
    <p:sldId id="562" r:id="rId53"/>
    <p:sldId id="564" r:id="rId54"/>
    <p:sldId id="547" r:id="rId55"/>
    <p:sldId id="549" r:id="rId56"/>
    <p:sldId id="550" r:id="rId57"/>
    <p:sldId id="517" r:id="rId58"/>
    <p:sldId id="639" r:id="rId59"/>
    <p:sldId id="521" r:id="rId60"/>
    <p:sldId id="552" r:id="rId61"/>
    <p:sldId id="565" r:id="rId62"/>
    <p:sldId id="566" r:id="rId63"/>
    <p:sldId id="567" r:id="rId64"/>
    <p:sldId id="548" r:id="rId65"/>
    <p:sldId id="534" r:id="rId66"/>
    <p:sldId id="535" r:id="rId67"/>
    <p:sldId id="551" r:id="rId68"/>
    <p:sldId id="638" r:id="rId69"/>
    <p:sldId id="523" r:id="rId70"/>
    <p:sldId id="563" r:id="rId71"/>
    <p:sldId id="524" r:id="rId72"/>
    <p:sldId id="525" r:id="rId73"/>
    <p:sldId id="526" r:id="rId74"/>
    <p:sldId id="633" r:id="rId75"/>
    <p:sldId id="632" r:id="rId76"/>
    <p:sldId id="640" r:id="rId77"/>
    <p:sldId id="641" r:id="rId78"/>
    <p:sldId id="642" r:id="rId79"/>
    <p:sldId id="527" r:id="rId80"/>
    <p:sldId id="560" r:id="rId81"/>
    <p:sldId id="621" r:id="rId82"/>
    <p:sldId id="622" r:id="rId83"/>
    <p:sldId id="570" r:id="rId84"/>
    <p:sldId id="571" r:id="rId85"/>
    <p:sldId id="572" r:id="rId86"/>
    <p:sldId id="605" r:id="rId87"/>
    <p:sldId id="609" r:id="rId88"/>
    <p:sldId id="608" r:id="rId89"/>
    <p:sldId id="606" r:id="rId90"/>
    <p:sldId id="607" r:id="rId91"/>
    <p:sldId id="611" r:id="rId92"/>
    <p:sldId id="610" r:id="rId93"/>
    <p:sldId id="612" r:id="rId94"/>
    <p:sldId id="613" r:id="rId95"/>
    <p:sldId id="614" r:id="rId96"/>
    <p:sldId id="619" r:id="rId97"/>
    <p:sldId id="620" r:id="rId98"/>
    <p:sldId id="615" r:id="rId99"/>
    <p:sldId id="616" r:id="rId100"/>
    <p:sldId id="617" r:id="rId101"/>
    <p:sldId id="623" r:id="rId102"/>
    <p:sldId id="624" r:id="rId103"/>
    <p:sldId id="625" r:id="rId104"/>
    <p:sldId id="626" r:id="rId105"/>
    <p:sldId id="573" r:id="rId106"/>
    <p:sldId id="574" r:id="rId107"/>
    <p:sldId id="627" r:id="rId108"/>
    <p:sldId id="577" r:id="rId109"/>
    <p:sldId id="575" r:id="rId110"/>
    <p:sldId id="628" r:id="rId111"/>
    <p:sldId id="629" r:id="rId112"/>
    <p:sldId id="630" r:id="rId113"/>
    <p:sldId id="631" r:id="rId114"/>
    <p:sldId id="578" r:id="rId115"/>
    <p:sldId id="579" r:id="rId116"/>
    <p:sldId id="604" r:id="rId117"/>
    <p:sldId id="580" r:id="rId118"/>
    <p:sldId id="634" r:id="rId119"/>
    <p:sldId id="635" r:id="rId120"/>
    <p:sldId id="421" r:id="rId1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84" autoAdjust="0"/>
    <p:restoredTop sz="94660"/>
  </p:normalViewPr>
  <p:slideViewPr>
    <p:cSldViewPr snapToGrid="0" snapToObjects="1">
      <p:cViewPr varScale="1">
        <p:scale>
          <a:sx n="77" d="100"/>
          <a:sy n="77" d="100"/>
        </p:scale>
        <p:origin x="-2056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60" Type="http://schemas.openxmlformats.org/officeDocument/2006/relationships/slide" Target="slides/slide59.xml"/><Relationship Id="rId61" Type="http://schemas.openxmlformats.org/officeDocument/2006/relationships/slide" Target="slides/slide60.xml"/><Relationship Id="rId62" Type="http://schemas.openxmlformats.org/officeDocument/2006/relationships/slide" Target="slides/slide61.xml"/><Relationship Id="rId63" Type="http://schemas.openxmlformats.org/officeDocument/2006/relationships/slide" Target="slides/slide62.xml"/><Relationship Id="rId64" Type="http://schemas.openxmlformats.org/officeDocument/2006/relationships/slide" Target="slides/slide63.xml"/><Relationship Id="rId65" Type="http://schemas.openxmlformats.org/officeDocument/2006/relationships/slide" Target="slides/slide64.xml"/><Relationship Id="rId66" Type="http://schemas.openxmlformats.org/officeDocument/2006/relationships/slide" Target="slides/slide65.xml"/><Relationship Id="rId67" Type="http://schemas.openxmlformats.org/officeDocument/2006/relationships/slide" Target="slides/slide66.xml"/><Relationship Id="rId68" Type="http://schemas.openxmlformats.org/officeDocument/2006/relationships/slide" Target="slides/slide67.xml"/><Relationship Id="rId69" Type="http://schemas.openxmlformats.org/officeDocument/2006/relationships/slide" Target="slides/slide68.xml"/><Relationship Id="rId120" Type="http://schemas.openxmlformats.org/officeDocument/2006/relationships/slide" Target="slides/slide119.xml"/><Relationship Id="rId121" Type="http://schemas.openxmlformats.org/officeDocument/2006/relationships/slide" Target="slides/slide120.xml"/><Relationship Id="rId122" Type="http://schemas.openxmlformats.org/officeDocument/2006/relationships/notesMaster" Target="notesMasters/notesMaster1.xml"/><Relationship Id="rId123" Type="http://schemas.openxmlformats.org/officeDocument/2006/relationships/printerSettings" Target="printerSettings/printerSettings1.bin"/><Relationship Id="rId124" Type="http://schemas.openxmlformats.org/officeDocument/2006/relationships/presProps" Target="presProps.xml"/><Relationship Id="rId125" Type="http://schemas.openxmlformats.org/officeDocument/2006/relationships/viewProps" Target="viewProps.xml"/><Relationship Id="rId126" Type="http://schemas.openxmlformats.org/officeDocument/2006/relationships/theme" Target="theme/theme1.xml"/><Relationship Id="rId127" Type="http://schemas.openxmlformats.org/officeDocument/2006/relationships/tableStyles" Target="tableStyles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90" Type="http://schemas.openxmlformats.org/officeDocument/2006/relationships/slide" Target="slides/slide89.xml"/><Relationship Id="rId91" Type="http://schemas.openxmlformats.org/officeDocument/2006/relationships/slide" Target="slides/slide90.xml"/><Relationship Id="rId92" Type="http://schemas.openxmlformats.org/officeDocument/2006/relationships/slide" Target="slides/slide91.xml"/><Relationship Id="rId93" Type="http://schemas.openxmlformats.org/officeDocument/2006/relationships/slide" Target="slides/slide92.xml"/><Relationship Id="rId94" Type="http://schemas.openxmlformats.org/officeDocument/2006/relationships/slide" Target="slides/slide93.xml"/><Relationship Id="rId95" Type="http://schemas.openxmlformats.org/officeDocument/2006/relationships/slide" Target="slides/slide94.xml"/><Relationship Id="rId96" Type="http://schemas.openxmlformats.org/officeDocument/2006/relationships/slide" Target="slides/slide95.xml"/><Relationship Id="rId101" Type="http://schemas.openxmlformats.org/officeDocument/2006/relationships/slide" Target="slides/slide100.xml"/><Relationship Id="rId102" Type="http://schemas.openxmlformats.org/officeDocument/2006/relationships/slide" Target="slides/slide101.xml"/><Relationship Id="rId103" Type="http://schemas.openxmlformats.org/officeDocument/2006/relationships/slide" Target="slides/slide102.xml"/><Relationship Id="rId104" Type="http://schemas.openxmlformats.org/officeDocument/2006/relationships/slide" Target="slides/slide103.xml"/><Relationship Id="rId105" Type="http://schemas.openxmlformats.org/officeDocument/2006/relationships/slide" Target="slides/slide104.xml"/><Relationship Id="rId106" Type="http://schemas.openxmlformats.org/officeDocument/2006/relationships/slide" Target="slides/slide105.xml"/><Relationship Id="rId107" Type="http://schemas.openxmlformats.org/officeDocument/2006/relationships/slide" Target="slides/slide106.xml"/><Relationship Id="rId108" Type="http://schemas.openxmlformats.org/officeDocument/2006/relationships/slide" Target="slides/slide107.xml"/><Relationship Id="rId109" Type="http://schemas.openxmlformats.org/officeDocument/2006/relationships/slide" Target="slides/slide108.xml"/><Relationship Id="rId97" Type="http://schemas.openxmlformats.org/officeDocument/2006/relationships/slide" Target="slides/slide96.xml"/><Relationship Id="rId98" Type="http://schemas.openxmlformats.org/officeDocument/2006/relationships/slide" Target="slides/slide97.xml"/><Relationship Id="rId99" Type="http://schemas.openxmlformats.org/officeDocument/2006/relationships/slide" Target="slides/slide98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Relationship Id="rId46" Type="http://schemas.openxmlformats.org/officeDocument/2006/relationships/slide" Target="slides/slide45.xml"/><Relationship Id="rId47" Type="http://schemas.openxmlformats.org/officeDocument/2006/relationships/slide" Target="slides/slide46.xml"/><Relationship Id="rId48" Type="http://schemas.openxmlformats.org/officeDocument/2006/relationships/slide" Target="slides/slide47.xml"/><Relationship Id="rId49" Type="http://schemas.openxmlformats.org/officeDocument/2006/relationships/slide" Target="slides/slide48.xml"/><Relationship Id="rId100" Type="http://schemas.openxmlformats.org/officeDocument/2006/relationships/slide" Target="slides/slide99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70" Type="http://schemas.openxmlformats.org/officeDocument/2006/relationships/slide" Target="slides/slide69.xml"/><Relationship Id="rId71" Type="http://schemas.openxmlformats.org/officeDocument/2006/relationships/slide" Target="slides/slide70.xml"/><Relationship Id="rId72" Type="http://schemas.openxmlformats.org/officeDocument/2006/relationships/slide" Target="slides/slide71.xml"/><Relationship Id="rId73" Type="http://schemas.openxmlformats.org/officeDocument/2006/relationships/slide" Target="slides/slide72.xml"/><Relationship Id="rId74" Type="http://schemas.openxmlformats.org/officeDocument/2006/relationships/slide" Target="slides/slide73.xml"/><Relationship Id="rId75" Type="http://schemas.openxmlformats.org/officeDocument/2006/relationships/slide" Target="slides/slide74.xml"/><Relationship Id="rId76" Type="http://schemas.openxmlformats.org/officeDocument/2006/relationships/slide" Target="slides/slide75.xml"/><Relationship Id="rId77" Type="http://schemas.openxmlformats.org/officeDocument/2006/relationships/slide" Target="slides/slide76.xml"/><Relationship Id="rId78" Type="http://schemas.openxmlformats.org/officeDocument/2006/relationships/slide" Target="slides/slide77.xml"/><Relationship Id="rId79" Type="http://schemas.openxmlformats.org/officeDocument/2006/relationships/slide" Target="slides/slide78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50" Type="http://schemas.openxmlformats.org/officeDocument/2006/relationships/slide" Target="slides/slide49.xml"/><Relationship Id="rId51" Type="http://schemas.openxmlformats.org/officeDocument/2006/relationships/slide" Target="slides/slide50.xml"/><Relationship Id="rId52" Type="http://schemas.openxmlformats.org/officeDocument/2006/relationships/slide" Target="slides/slide51.xml"/><Relationship Id="rId53" Type="http://schemas.openxmlformats.org/officeDocument/2006/relationships/slide" Target="slides/slide52.xml"/><Relationship Id="rId54" Type="http://schemas.openxmlformats.org/officeDocument/2006/relationships/slide" Target="slides/slide53.xml"/><Relationship Id="rId55" Type="http://schemas.openxmlformats.org/officeDocument/2006/relationships/slide" Target="slides/slide54.xml"/><Relationship Id="rId56" Type="http://schemas.openxmlformats.org/officeDocument/2006/relationships/slide" Target="slides/slide55.xml"/><Relationship Id="rId57" Type="http://schemas.openxmlformats.org/officeDocument/2006/relationships/slide" Target="slides/slide56.xml"/><Relationship Id="rId58" Type="http://schemas.openxmlformats.org/officeDocument/2006/relationships/slide" Target="slides/slide57.xml"/><Relationship Id="rId59" Type="http://schemas.openxmlformats.org/officeDocument/2006/relationships/slide" Target="slides/slide58.xml"/><Relationship Id="rId110" Type="http://schemas.openxmlformats.org/officeDocument/2006/relationships/slide" Target="slides/slide109.xml"/><Relationship Id="rId111" Type="http://schemas.openxmlformats.org/officeDocument/2006/relationships/slide" Target="slides/slide110.xml"/><Relationship Id="rId112" Type="http://schemas.openxmlformats.org/officeDocument/2006/relationships/slide" Target="slides/slide111.xml"/><Relationship Id="rId113" Type="http://schemas.openxmlformats.org/officeDocument/2006/relationships/slide" Target="slides/slide112.xml"/><Relationship Id="rId114" Type="http://schemas.openxmlformats.org/officeDocument/2006/relationships/slide" Target="slides/slide113.xml"/><Relationship Id="rId115" Type="http://schemas.openxmlformats.org/officeDocument/2006/relationships/slide" Target="slides/slide114.xml"/><Relationship Id="rId116" Type="http://schemas.openxmlformats.org/officeDocument/2006/relationships/slide" Target="slides/slide115.xml"/><Relationship Id="rId117" Type="http://schemas.openxmlformats.org/officeDocument/2006/relationships/slide" Target="slides/slide116.xml"/><Relationship Id="rId118" Type="http://schemas.openxmlformats.org/officeDocument/2006/relationships/slide" Target="slides/slide117.xml"/><Relationship Id="rId119" Type="http://schemas.openxmlformats.org/officeDocument/2006/relationships/slide" Target="slides/slide118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80" Type="http://schemas.openxmlformats.org/officeDocument/2006/relationships/slide" Target="slides/slide79.xml"/><Relationship Id="rId81" Type="http://schemas.openxmlformats.org/officeDocument/2006/relationships/slide" Target="slides/slide80.xml"/><Relationship Id="rId82" Type="http://schemas.openxmlformats.org/officeDocument/2006/relationships/slide" Target="slides/slide81.xml"/><Relationship Id="rId83" Type="http://schemas.openxmlformats.org/officeDocument/2006/relationships/slide" Target="slides/slide82.xml"/><Relationship Id="rId84" Type="http://schemas.openxmlformats.org/officeDocument/2006/relationships/slide" Target="slides/slide83.xml"/><Relationship Id="rId85" Type="http://schemas.openxmlformats.org/officeDocument/2006/relationships/slide" Target="slides/slide84.xml"/><Relationship Id="rId86" Type="http://schemas.openxmlformats.org/officeDocument/2006/relationships/slide" Target="slides/slide85.xml"/><Relationship Id="rId87" Type="http://schemas.openxmlformats.org/officeDocument/2006/relationships/slide" Target="slides/slide86.xml"/><Relationship Id="rId88" Type="http://schemas.openxmlformats.org/officeDocument/2006/relationships/slide" Target="slides/slide87.xml"/><Relationship Id="rId89" Type="http://schemas.openxmlformats.org/officeDocument/2006/relationships/slide" Target="slides/slide8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8F6CDA-5BBF-054C-B971-BDCEEA058CD2}" type="datetimeFigureOut">
              <a:rPr lang="en-US" smtClean="0"/>
              <a:t>28/02/16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06E835-0D30-BE44-9872-7D25DAD48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9366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28/02/16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28/02/16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28/02/16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28/02/16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28/02/16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28/02/16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28/02/16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28/02/16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28/02/16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28/02/16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28/02/16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D6E88A-0186-7542-AEBC-AA33F71849EC}" type="datetimeFigureOut">
              <a:rPr lang="en-US" smtClean="0"/>
              <a:t>28/02/16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.jp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.jp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7.jp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8.jp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9.jp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0.jp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1.jp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2.jp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3.jp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4.jp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5.jp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6.jp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7.jp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8.jp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9.jp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0.jp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1.jp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2.jp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3.jp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4.jp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5.jp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6.jp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7.jp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8.jp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9.jp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0.jp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1.jp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2.jp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3.jp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4.jpg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5.jpg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6.jpg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7.jpg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8.jpg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9.jpg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0.jpg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1.jpg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2.jpg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3.jpg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4.jpg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5.jpg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6.jpg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7.jpg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8.jpg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9.jpg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0.jpg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1.jpg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2.jpg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3.jpg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4.jpg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5.jpg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6.jpg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7.jpg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8.jpg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9.jpg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0.png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1.jpg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2.jpg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3.jpg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4.jpg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5.jpg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6.jpg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7.jpg"/><Relationship Id="rId3" Type="http://schemas.openxmlformats.org/officeDocument/2006/relationships/image" Target="../media/image78.png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9.png"/><Relationship Id="rId3" Type="http://schemas.openxmlformats.org/officeDocument/2006/relationships/image" Target="../media/image80.png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1.jpg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2.png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3.png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4.png"/></Relationships>
</file>

<file path=ppt/slides/_rels/slide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5.pn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4" Type="http://schemas.openxmlformats.org/officeDocument/2006/relationships/image" Target="../media/image88.png"/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86.png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9.png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0.png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1.png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2.png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3.jpg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4.png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5.png"/></Relationships>
</file>

<file path=ppt/slides/_rels/slide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96.png"/></Relationships>
</file>

<file path=ppt/slides/_rels/slide1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7.jpg"/></Relationships>
</file>

<file path=ppt/slides/_rels/slide1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8.jpg"/></Relationships>
</file>

<file path=ppt/slides/_rels/slide1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9.jpg"/></Relationships>
</file>

<file path=ppt/slides/_rels/slide1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0.jpg"/></Relationships>
</file>

<file path=ppt/slides/_rels/slide1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1.jpg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4" Type="http://schemas.openxmlformats.org/officeDocument/2006/relationships/image" Target="../media/image104.png"/><Relationship Id="rId5" Type="http://schemas.openxmlformats.org/officeDocument/2006/relationships/image" Target="../media/image105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2.png"/></Relationships>
</file>

<file path=ppt/slides/_rels/slide1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6.jpg"/></Relationships>
</file>

<file path=ppt/slides/_rels/slide10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7.jpg"/></Relationships>
</file>

<file path=ppt/slides/_rels/slide1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8.png"/><Relationship Id="rId3" Type="http://schemas.openxmlformats.org/officeDocument/2006/relationships/image" Target="../media/image109.png"/></Relationships>
</file>

<file path=ppt/slides/_rels/slide1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0.jpg"/></Relationships>
</file>

<file path=ppt/slides/_rels/slide1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1.jpg"/></Relationships>
</file>

<file path=ppt/slides/_rels/slide1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2.jpg"/></Relationships>
</file>

<file path=ppt/slides/_rels/slide1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4" Type="http://schemas.openxmlformats.org/officeDocument/2006/relationships/image" Target="../media/image115.png"/><Relationship Id="rId5" Type="http://schemas.openxmlformats.org/officeDocument/2006/relationships/image" Target="../media/image116.png"/><Relationship Id="rId6" Type="http://schemas.openxmlformats.org/officeDocument/2006/relationships/image" Target="../media/image117.png"/><Relationship Id="rId7" Type="http://schemas.openxmlformats.org/officeDocument/2006/relationships/image" Target="../media/image118.png"/><Relationship Id="rId8" Type="http://schemas.openxmlformats.org/officeDocument/2006/relationships/image" Target="../media/image119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3.png"/></Relationships>
</file>

<file path=ppt/slides/_rels/slide1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0.png"/></Relationships>
</file>

<file path=ppt/slides/_rels/slide1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21.png"/></Relationships>
</file>

<file path=ppt/slides/_rels/slide1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2.jpg"/></Relationships>
</file>

<file path=ppt/slides/_rels/slide1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Digital Marketing</a:t>
            </a:r>
            <a:br>
              <a:rPr lang="en-US" dirty="0" smtClean="0"/>
            </a:br>
            <a:r>
              <a:rPr lang="en-US" dirty="0" smtClean="0"/>
              <a:t>SBUS5106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  <a:p>
            <a:r>
              <a:rPr lang="en-US" dirty="0" smtClean="0"/>
              <a:t>Session </a:t>
            </a:r>
            <a:r>
              <a:rPr lang="en-US" dirty="0"/>
              <a:t>6</a:t>
            </a:r>
            <a:r>
              <a:rPr lang="en-US" dirty="0" smtClean="0"/>
              <a:t> – </a:t>
            </a:r>
            <a:r>
              <a:rPr lang="en-US" dirty="0" smtClean="0">
                <a:solidFill>
                  <a:srgbClr val="FFFF00"/>
                </a:solidFill>
              </a:rPr>
              <a:t>Mobile &amp; Video Marketing</a:t>
            </a:r>
          </a:p>
        </p:txBody>
      </p:sp>
    </p:spTree>
    <p:extLst>
      <p:ext uri="{BB962C8B-B14F-4D97-AF65-F5344CB8AC3E}">
        <p14:creationId xmlns:p14="http://schemas.microsoft.com/office/powerpoint/2010/main" val="34294954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4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69469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5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96421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7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398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44207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10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1376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11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43388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14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0060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18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68873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19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99916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21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2442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22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8535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29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03881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24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25978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31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26713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41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1575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42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481"/>
          <a:stretch/>
        </p:blipFill>
        <p:spPr>
          <a:xfrm>
            <a:off x="0" y="0"/>
            <a:ext cx="9144000" cy="641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14586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46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555"/>
          <a:stretch/>
        </p:blipFill>
        <p:spPr>
          <a:xfrm>
            <a:off x="0" y="0"/>
            <a:ext cx="9144000" cy="647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49961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47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6833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49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29321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1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870"/>
          <a:stretch/>
        </p:blipFill>
        <p:spPr>
          <a:xfrm>
            <a:off x="0" y="0"/>
            <a:ext cx="9144000" cy="6318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8592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3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565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19328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4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333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4051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25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639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86959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what-is-mobile-marketing-12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870"/>
          <a:stretch/>
        </p:blipFill>
        <p:spPr>
          <a:xfrm>
            <a:off x="0" y="0"/>
            <a:ext cx="9144000" cy="6318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57846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35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65191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37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2447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38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17091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39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4325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13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972" b="11111"/>
          <a:stretch/>
        </p:blipFill>
        <p:spPr>
          <a:xfrm>
            <a:off x="0" y="1095374"/>
            <a:ext cx="9144000" cy="5000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156514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8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4" b="9027"/>
          <a:stretch/>
        </p:blipFill>
        <p:spPr>
          <a:xfrm>
            <a:off x="0" y="254000"/>
            <a:ext cx="9144000" cy="5984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299802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10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98" b="10417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56502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11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35" b="8796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507660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31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34" b="8565"/>
          <a:stretch/>
        </p:blipFill>
        <p:spPr>
          <a:xfrm>
            <a:off x="0" y="0"/>
            <a:ext cx="9144000" cy="6270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55048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14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73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66543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15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29" b="9028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40045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16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73" b="11342"/>
          <a:stretch/>
        </p:blipFill>
        <p:spPr>
          <a:xfrm>
            <a:off x="0" y="0"/>
            <a:ext cx="9144000" cy="5842001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0" y="5842001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BBC World created some very innovative and engaging ads to promote the launch of BBC World in America. A billboard was setup with challenging questions that passersby were invited to respond-to by text message.  The billboard tallied the results in real time.</a:t>
            </a:r>
          </a:p>
        </p:txBody>
      </p:sp>
    </p:spTree>
    <p:extLst>
      <p:ext uri="{BB962C8B-B14F-4D97-AF65-F5344CB8AC3E}">
        <p14:creationId xmlns:p14="http://schemas.microsoft.com/office/powerpoint/2010/main" val="141489853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17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35" b="10185"/>
          <a:stretch/>
        </p:blipFill>
        <p:spPr>
          <a:xfrm>
            <a:off x="0" y="269875"/>
            <a:ext cx="9144000" cy="5889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555638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21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98" b="5324"/>
          <a:stretch/>
        </p:blipFill>
        <p:spPr>
          <a:xfrm>
            <a:off x="0" y="301624"/>
            <a:ext cx="9144000" cy="6191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649358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26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35" b="6482"/>
          <a:stretch/>
        </p:blipFill>
        <p:spPr>
          <a:xfrm>
            <a:off x="0" y="269874"/>
            <a:ext cx="9144000" cy="6143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007846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36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35" b="6713"/>
          <a:stretch/>
        </p:blipFill>
        <p:spPr>
          <a:xfrm>
            <a:off x="0" y="269874"/>
            <a:ext cx="9144000" cy="6127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562442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47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35" b="8102"/>
          <a:stretch/>
        </p:blipFill>
        <p:spPr>
          <a:xfrm>
            <a:off x="0" y="269874"/>
            <a:ext cx="9144000" cy="6032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319078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50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97" b="8797"/>
          <a:stretch/>
        </p:blipFill>
        <p:spPr>
          <a:xfrm>
            <a:off x="0" y="301625"/>
            <a:ext cx="9144000" cy="5953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923667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55888"/>
            <a:ext cx="8229600" cy="1143000"/>
          </a:xfrm>
        </p:spPr>
        <p:txBody>
          <a:bodyPr/>
          <a:lstStyle/>
          <a:p>
            <a:r>
              <a:rPr lang="en-US" dirty="0" smtClean="0"/>
              <a:t>SMS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102232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26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764035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12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398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49730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57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09" b="8334"/>
          <a:stretch/>
        </p:blipFill>
        <p:spPr>
          <a:xfrm>
            <a:off x="0" y="1063625"/>
            <a:ext cx="9144000" cy="5222876"/>
          </a:xfrm>
          <a:prstGeom prst="rect">
            <a:avLst/>
          </a:prstGeom>
        </p:spPr>
      </p:pic>
      <p:sp useBgFill="1">
        <p:nvSpPr>
          <p:cNvPr id="3" name="Rectangle 2"/>
          <p:cNvSpPr/>
          <p:nvPr/>
        </p:nvSpPr>
        <p:spPr>
          <a:xfrm>
            <a:off x="7635875" y="3683000"/>
            <a:ext cx="1079500" cy="285750"/>
          </a:xfrm>
          <a:prstGeom prst="rect">
            <a:avLst/>
          </a:prstGeom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96184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59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973" b="9490"/>
          <a:stretch/>
        </p:blipFill>
        <p:spPr>
          <a:xfrm>
            <a:off x="0" y="1095374"/>
            <a:ext cx="9144000" cy="5111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616922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61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98" b="10879"/>
          <a:stretch/>
        </p:blipFill>
        <p:spPr>
          <a:xfrm>
            <a:off x="0" y="0"/>
            <a:ext cx="9144000" cy="5810251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413000" y="2195463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400" dirty="0">
                <a:solidFill>
                  <a:srgbClr val="FFFF00"/>
                </a:solidFill>
              </a:rPr>
              <a:t>Nivea is running a competition asking people to text in their worst fashion mistakes, to support the launch of its new Pure deodorant range and expands its use of mobile marketing</a:t>
            </a:r>
            <a:r>
              <a:rPr lang="en-US" sz="2400" dirty="0" smtClean="0">
                <a:solidFill>
                  <a:srgbClr val="FFFF00"/>
                </a:solidFill>
              </a:rPr>
              <a:t>.</a:t>
            </a:r>
            <a:endParaRPr lang="en-US" sz="2400" dirty="0">
              <a:solidFill>
                <a:srgbClr val="FFFF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0" y="5977751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Read more at http://</a:t>
            </a:r>
            <a:r>
              <a:rPr lang="en-US" dirty="0" err="1"/>
              <a:t>www.brandrepublic.com</a:t>
            </a:r>
            <a:r>
              <a:rPr lang="en-US" dirty="0"/>
              <a:t>/article/492452/nivea-uses-mobile-competition-backing-pure-range#Fl4MHTu40vzeZF0U.99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64056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62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35" b="13426"/>
          <a:stretch/>
        </p:blipFill>
        <p:spPr>
          <a:xfrm>
            <a:off x="0" y="587375"/>
            <a:ext cx="9144000" cy="5667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18224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63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67" b="8796"/>
          <a:stretch/>
        </p:blipFill>
        <p:spPr>
          <a:xfrm>
            <a:off x="0" y="285750"/>
            <a:ext cx="9144000" cy="596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483950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846388"/>
            <a:ext cx="8229600" cy="1143000"/>
          </a:xfrm>
        </p:spPr>
        <p:txBody>
          <a:bodyPr/>
          <a:lstStyle/>
          <a:p>
            <a:r>
              <a:rPr lang="en-US" dirty="0" smtClean="0"/>
              <a:t>Mobile Web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793919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30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000874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36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10483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13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129541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16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60149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17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41424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73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708104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66484"/>
            <a:ext cx="8229600" cy="1143000"/>
          </a:xfrm>
        </p:spPr>
        <p:txBody>
          <a:bodyPr/>
          <a:lstStyle/>
          <a:p>
            <a:r>
              <a:rPr lang="en-US" dirty="0" smtClean="0"/>
              <a:t>Location based marketing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127057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77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4387001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23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606063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37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882328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38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7231497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39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24045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15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831471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79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27" b="9320"/>
          <a:stretch/>
        </p:blipFill>
        <p:spPr>
          <a:xfrm>
            <a:off x="0" y="214441"/>
            <a:ext cx="9144000" cy="6004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8306477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80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07" b="9562"/>
          <a:stretch/>
        </p:blipFill>
        <p:spPr>
          <a:xfrm>
            <a:off x="0" y="379396"/>
            <a:ext cx="9144000" cy="5954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08781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20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3701772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68538"/>
            <a:ext cx="8229600" cy="1143000"/>
          </a:xfrm>
        </p:spPr>
        <p:txBody>
          <a:bodyPr/>
          <a:lstStyle/>
          <a:p>
            <a:r>
              <a:rPr lang="en-US" dirty="0" smtClean="0"/>
              <a:t>Barcodes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8879474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82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89" b="11244"/>
          <a:stretch/>
        </p:blipFill>
        <p:spPr>
          <a:xfrm>
            <a:off x="0" y="280423"/>
            <a:ext cx="9144000" cy="5806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7587168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33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268097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83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48" b="8839"/>
          <a:stretch/>
        </p:blipFill>
        <p:spPr>
          <a:xfrm>
            <a:off x="0" y="263928"/>
            <a:ext cx="9144000" cy="5987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540314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84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48" b="8118"/>
          <a:stretch/>
        </p:blipFill>
        <p:spPr>
          <a:xfrm>
            <a:off x="0" y="263928"/>
            <a:ext cx="9144000" cy="6037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658578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40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319712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mobile-ar-lecture-5-location-based-ar-3-63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9140128" cy="6461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3388250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29" y="1206500"/>
            <a:ext cx="9124371" cy="5048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7562053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51015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Close Proximity / Context Marketing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6277072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74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48" b="8359"/>
          <a:stretch/>
        </p:blipFill>
        <p:spPr>
          <a:xfrm>
            <a:off x="0" y="263928"/>
            <a:ext cx="9144000" cy="6020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085336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75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4195153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730500" y="3032125"/>
            <a:ext cx="39078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Let’s have break – 15 minutes</a:t>
            </a:r>
          </a:p>
        </p:txBody>
      </p:sp>
    </p:spTree>
    <p:extLst>
      <p:ext uri="{BB962C8B-B14F-4D97-AF65-F5344CB8AC3E}">
        <p14:creationId xmlns:p14="http://schemas.microsoft.com/office/powerpoint/2010/main" val="1538123303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27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1143105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ow-to-integrate-video-into-sm-strategy-brightcove-5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940907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ow-to-integrate-video-into-sm-strategy-brightcove-6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4830035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he-rise-of-social-media-video-marketing-4-63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504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165503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he-rise-of-social-media-video-marketing-5-63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8425" y="4702175"/>
            <a:ext cx="6108700" cy="66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45057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164272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642721"/>
            <a:ext cx="9144000" cy="5202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2856290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ittsburgh-seo-consultant-shows-the-power-of-online-video-optimization-and-social-media-marketing-7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84" b="14352"/>
          <a:stretch/>
        </p:blipFill>
        <p:spPr>
          <a:xfrm>
            <a:off x="0" y="1000125"/>
            <a:ext cx="9144000" cy="4873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428484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09624"/>
            <a:ext cx="9144000" cy="5414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7081616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74700"/>
            <a:ext cx="9144000" cy="5358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134130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01724"/>
            <a:ext cx="9177687" cy="4581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8571181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41325"/>
            <a:ext cx="9144000" cy="5360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0565152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By Education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6337" r="6337"/>
          <a:stretch>
            <a:fillRect/>
          </a:stretch>
        </p:blipFill>
        <p:spPr/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By Incom</a:t>
            </a:r>
            <a:r>
              <a:rPr lang="en-US" dirty="0"/>
              <a:t>e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quarter" idx="4"/>
          </p:nvPr>
        </p:nvPicPr>
        <p:blipFill>
          <a:blip r:embed="rId3"/>
          <a:srcRect l="7954" r="7954"/>
          <a:stretch>
            <a:fillRect/>
          </a:stretch>
        </p:blipFill>
        <p:spPr/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9100" y="352425"/>
            <a:ext cx="1917700" cy="26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4814618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74699"/>
            <a:ext cx="9144000" cy="5498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6818215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539749"/>
            <a:ext cx="9144001" cy="5407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433907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55650"/>
            <a:ext cx="9144000" cy="5329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16981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584199"/>
            <a:ext cx="9172523" cy="5368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959346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ocial-media-video-marketing-for-aesthetic-doctors-29-63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65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9126570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844" y="1009650"/>
            <a:ext cx="9161844" cy="4610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0021213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1444624"/>
            <a:ext cx="9140927" cy="4048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3360144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Other places to put video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89099"/>
            <a:ext cx="9144000" cy="4433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5515838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90763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But there’s a </a:t>
            </a:r>
            <a:r>
              <a:rPr lang="en-US" dirty="0" smtClean="0">
                <a:solidFill>
                  <a:srgbClr val="FFFF00"/>
                </a:solidFill>
              </a:rPr>
              <a:t>new way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– by making it part of ‘everyday’ conversation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2158629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ow-to-integrate-video-into-sm-strategy-brightcove-15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995150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ow-to-integrate-video-into-sm-strategy-brightcove-16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14150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ow-to-integrate-video-into-sm-strategy-brightcove-18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0688196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ow-to-integrate-video-into-sm-strategy-brightcove-20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145416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he-rise-of-social-media-video-marketing-22-63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65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983878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5850" y="2286000"/>
            <a:ext cx="3225800" cy="43053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484187"/>
            <a:ext cx="4030285" cy="9683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34000" y="2130425"/>
            <a:ext cx="2731508" cy="43021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5500" y="603250"/>
            <a:ext cx="4095750" cy="697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100976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ow-to-integrate-video-into-sm-strategy-brightcove-22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7926357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he-rise-of-social-media-video-marketing-56-63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7067"/>
          <a:stretch/>
        </p:blipFill>
        <p:spPr>
          <a:xfrm>
            <a:off x="-1" y="0"/>
            <a:ext cx="9147617" cy="363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88217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67625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r="1388"/>
          <a:stretch/>
        </p:blipFill>
        <p:spPr>
          <a:xfrm>
            <a:off x="-1" y="5557905"/>
            <a:ext cx="9144001" cy="1300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9564673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ow-to-integrate-video-into-sm-strategy-brightcove-23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0460415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ow-to-integrate-video-into-sm-strategy-brightcove-24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7170798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ow-to-integrate-video-into-sm-strategy-brightcove-27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523"/>
          <a:stretch/>
        </p:blipFill>
        <p:spPr>
          <a:xfrm>
            <a:off x="0" y="362901"/>
            <a:ext cx="9144000" cy="6136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4024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32013"/>
            <a:ext cx="8229600" cy="1143000"/>
          </a:xfrm>
        </p:spPr>
        <p:txBody>
          <a:bodyPr/>
          <a:lstStyle/>
          <a:p>
            <a:r>
              <a:rPr lang="en-US" dirty="0" smtClean="0"/>
              <a:t>New entrants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1389249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t="21876"/>
          <a:stretch/>
        </p:blipFill>
        <p:spPr>
          <a:xfrm>
            <a:off x="-2" y="0"/>
            <a:ext cx="9162446" cy="362834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3492500"/>
            <a:ext cx="9162445" cy="336550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" y="863600"/>
            <a:ext cx="3810000" cy="4318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88000" y="1692275"/>
            <a:ext cx="3429000" cy="5715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3775" y="2311400"/>
            <a:ext cx="2222500" cy="381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2800" y="2910792"/>
            <a:ext cx="2641600" cy="14351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2425" y="3492500"/>
            <a:ext cx="3695700" cy="49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8235567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6270626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/>
              <a:t>http://</a:t>
            </a:r>
            <a:r>
              <a:rPr lang="en-US" dirty="0" err="1"/>
              <a:t>blog.snapchat.com</a:t>
            </a:r>
            <a:r>
              <a:rPr lang="en-US" dirty="0"/>
              <a:t>/post/109302961090/introducing-discover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36625"/>
            <a:ext cx="9144000" cy="5212283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0" y="137208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Discover is fun and easy to use. Tap to open an edition, swipe left to browse Snaps, or swipe up on a Snap for more. Each channel brings you something unique – a wonderful daily surprise!</a:t>
            </a:r>
          </a:p>
        </p:txBody>
      </p:sp>
    </p:spTree>
    <p:extLst>
      <p:ext uri="{BB962C8B-B14F-4D97-AF65-F5344CB8AC3E}">
        <p14:creationId xmlns:p14="http://schemas.microsoft.com/office/powerpoint/2010/main" val="4020719904"/>
      </p:ext>
    </p:extLst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So video is now beyond just YouTube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1698624"/>
            <a:ext cx="9165397" cy="3889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6509960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video-social-media-marketing-intensive-14-63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911225"/>
            <a:ext cx="8102600" cy="455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3507441"/>
      </p:ext>
    </p:extLst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46138"/>
            <a:ext cx="8229600" cy="1143000"/>
          </a:xfrm>
        </p:spPr>
        <p:txBody>
          <a:bodyPr/>
          <a:lstStyle/>
          <a:p>
            <a:r>
              <a:rPr lang="en-US" dirty="0" smtClean="0"/>
              <a:t>Tell the story </a:t>
            </a:r>
            <a:r>
              <a:rPr lang="is-IS" dirty="0" smtClean="0"/>
              <a:t>… </a:t>
            </a:r>
            <a:r>
              <a:rPr lang="en-US" dirty="0" smtClean="0"/>
              <a:t>of why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269875" y="3105835"/>
            <a:ext cx="855662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dirty="0">
                <a:solidFill>
                  <a:srgbClr val="FFFF00"/>
                </a:solidFill>
              </a:rPr>
              <a:t>http://</a:t>
            </a:r>
            <a:r>
              <a:rPr lang="en-US" sz="2400" dirty="0" err="1">
                <a:solidFill>
                  <a:srgbClr val="FFFF00"/>
                </a:solidFill>
              </a:rPr>
              <a:t>framethreesixteen.com</a:t>
            </a:r>
            <a:r>
              <a:rPr lang="en-US" sz="2400" dirty="0">
                <a:solidFill>
                  <a:srgbClr val="FFFF00"/>
                </a:solidFill>
              </a:rPr>
              <a:t>/portfolio/artisanal-cafe-experience-with-two-bakers/</a:t>
            </a:r>
          </a:p>
        </p:txBody>
      </p:sp>
    </p:spTree>
    <p:extLst>
      <p:ext uri="{BB962C8B-B14F-4D97-AF65-F5344CB8AC3E}">
        <p14:creationId xmlns:p14="http://schemas.microsoft.com/office/powerpoint/2010/main" val="3329254040"/>
      </p:ext>
    </p:extLst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5138"/>
            <a:ext cx="8229600" cy="1143000"/>
          </a:xfrm>
        </p:spPr>
        <p:txBody>
          <a:bodyPr/>
          <a:lstStyle/>
          <a:p>
            <a:r>
              <a:rPr lang="en-US" dirty="0" smtClean="0"/>
              <a:t>Directed Learning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254125" y="2352417"/>
            <a:ext cx="657225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dirty="0"/>
              <a:t>http://</a:t>
            </a:r>
            <a:r>
              <a:rPr lang="en-US" sz="2400" dirty="0" err="1"/>
              <a:t>www.google.com.ua</a:t>
            </a:r>
            <a:r>
              <a:rPr lang="en-US" sz="2400" dirty="0"/>
              <a:t>/</a:t>
            </a:r>
            <a:r>
              <a:rPr lang="en-US" sz="2400" dirty="0" err="1"/>
              <a:t>onlinechallenge</a:t>
            </a:r>
            <a:r>
              <a:rPr lang="en-US" sz="2400" dirty="0"/>
              <a:t>/</a:t>
            </a:r>
            <a:r>
              <a:rPr lang="en-US" sz="2400" dirty="0" err="1"/>
              <a:t>dmc</a:t>
            </a:r>
            <a:r>
              <a:rPr lang="en-US" sz="2400" dirty="0"/>
              <a:t>/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665109" y="4006334"/>
            <a:ext cx="1360068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rgbClr val="CCFFCC"/>
                </a:solidFill>
              </a:rPr>
              <a:t>Mobile</a:t>
            </a:r>
            <a:endParaRPr lang="en-US" sz="3200" dirty="0">
              <a:solidFill>
                <a:srgbClr val="CCFFCC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236859" y="4010541"/>
            <a:ext cx="1147870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rgbClr val="CCFFCC"/>
                </a:solidFill>
              </a:rPr>
              <a:t>Video</a:t>
            </a:r>
            <a:endParaRPr lang="en-US" sz="3200" dirty="0">
              <a:solidFill>
                <a:srgbClr val="CCFF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426811"/>
      </p:ext>
    </p:extLst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241024" y="2971138"/>
            <a:ext cx="8059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FINISH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5898262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3629</TotalTime>
  <Words>255</Words>
  <Application>Microsoft Macintosh PowerPoint</Application>
  <PresentationFormat>On-screen Show (4:3)</PresentationFormat>
  <Paragraphs>27</Paragraphs>
  <Slides>120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120</vt:i4>
      </vt:variant>
    </vt:vector>
  </HeadingPairs>
  <TitlesOfParts>
    <vt:vector size="121" baseType="lpstr">
      <vt:lpstr>Black</vt:lpstr>
      <vt:lpstr>Digital Marketing SBUS5106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Mobile Web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Location based marketing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Barcodes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Close Proximity / Context Marketing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Other places to put video</vt:lpstr>
      <vt:lpstr>But there’s a new way   – by making it part of ‘everyday’ conversation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New entrants</vt:lpstr>
      <vt:lpstr>PowerPoint Presentation</vt:lpstr>
      <vt:lpstr>PowerPoint Presentation</vt:lpstr>
      <vt:lpstr>So video is now beyond just YouTube</vt:lpstr>
      <vt:lpstr>PowerPoint Presentation</vt:lpstr>
      <vt:lpstr>Tell the story … of why</vt:lpstr>
      <vt:lpstr>Directed Learning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 Bell</dc:creator>
  <cp:lastModifiedBy>Alex Bell</cp:lastModifiedBy>
  <cp:revision>125</cp:revision>
  <dcterms:created xsi:type="dcterms:W3CDTF">2016-01-24T19:50:49Z</dcterms:created>
  <dcterms:modified xsi:type="dcterms:W3CDTF">2016-02-29T00:52:07Z</dcterms:modified>
</cp:coreProperties>
</file>