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5"/>
  </p:notesMasterIdLst>
  <p:handoutMasterIdLst>
    <p:handoutMasterId r:id="rId16"/>
  </p:handoutMasterIdLst>
  <p:sldIdLst>
    <p:sldId id="272" r:id="rId5"/>
    <p:sldId id="257" r:id="rId6"/>
    <p:sldId id="262" r:id="rId7"/>
    <p:sldId id="275" r:id="rId8"/>
    <p:sldId id="276" r:id="rId9"/>
    <p:sldId id="277" r:id="rId10"/>
    <p:sldId id="278" r:id="rId11"/>
    <p:sldId id="279" r:id="rId12"/>
    <p:sldId id="280" r:id="rId13"/>
    <p:sldId id="281"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3202" autoAdjust="0"/>
  </p:normalViewPr>
  <p:slideViewPr>
    <p:cSldViewPr snapToGrid="0">
      <p:cViewPr>
        <p:scale>
          <a:sx n="77" d="100"/>
          <a:sy n="77" d="100"/>
        </p:scale>
        <p:origin x="902" y="5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30/11/2025</a:t>
            </a:fld>
            <a:endParaRPr lang="en-GB"/>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30/11/2025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1</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part of presentation, I will focus on the difference between groups and teams.</a:t>
            </a:r>
          </a:p>
          <a:p>
            <a:r>
              <a:rPr lang="en-GB" dirty="0"/>
              <a:t>I will explain this using academic definitions, key theories from the module and practical example. </a:t>
            </a:r>
          </a:p>
        </p:txBody>
      </p:sp>
      <p:sp>
        <p:nvSpPr>
          <p:cNvPr id="4" name="Slide Number Placeholder 3"/>
          <p:cNvSpPr>
            <a:spLocks noGrp="1"/>
          </p:cNvSpPr>
          <p:nvPr>
            <p:ph type="sldNum" sz="quarter" idx="5"/>
          </p:nvPr>
        </p:nvSpPr>
        <p:spPr/>
        <p:txBody>
          <a:bodyPr/>
          <a:lstStyle/>
          <a:p>
            <a:pPr rtl="0"/>
            <a:fld id="{0842455A-0D23-4EAB-9AF9-2CC2B3066B0A}" type="slidenum">
              <a:rPr lang="en-GB" smtClean="0"/>
              <a:t>2</a:t>
            </a:fld>
            <a:endParaRPr lang="en-GB"/>
          </a:p>
        </p:txBody>
      </p:sp>
    </p:spTree>
    <p:extLst>
      <p:ext uri="{BB962C8B-B14F-4D97-AF65-F5344CB8AC3E}">
        <p14:creationId xmlns:p14="http://schemas.microsoft.com/office/powerpoint/2010/main" val="1891338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Mullins explains that a group is made of individuals who may work together but mainly focus on their own tasks.</a:t>
            </a:r>
          </a:p>
          <a:p>
            <a:r>
              <a:rPr lang="en-GB" dirty="0"/>
              <a:t>A team however is characterised by shared goals and shared responsibility.</a:t>
            </a:r>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a:p>
        </p:txBody>
      </p:sp>
    </p:spTree>
    <p:extLst>
      <p:ext uri="{BB962C8B-B14F-4D97-AF65-F5344CB8AC3E}">
        <p14:creationId xmlns:p14="http://schemas.microsoft.com/office/powerpoint/2010/main" val="81616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32C173-5C48-13AF-E68D-69092C2F08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D30339-A847-D62E-3D6C-E991DAB9E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3CF9FA-B1E5-7752-FEBD-495A1958D471}"/>
              </a:ext>
            </a:extLst>
          </p:cNvPr>
          <p:cNvSpPr>
            <a:spLocks noGrp="1"/>
          </p:cNvSpPr>
          <p:nvPr>
            <p:ph type="body" idx="1"/>
          </p:nvPr>
        </p:nvSpPr>
        <p:spPr/>
        <p:txBody>
          <a:bodyPr/>
          <a:lstStyle/>
          <a:p>
            <a:r>
              <a:rPr lang="en-GB" dirty="0"/>
              <a:t>In groups roles may overlap or remain unclear which limits coordination.</a:t>
            </a:r>
          </a:p>
          <a:p>
            <a:r>
              <a:rPr lang="en-GB" dirty="0"/>
              <a:t>Teams in contrast have clearly defined roles and stronger coordination meaning members relay on one another to achieve shared goals.</a:t>
            </a:r>
          </a:p>
        </p:txBody>
      </p:sp>
      <p:sp>
        <p:nvSpPr>
          <p:cNvPr id="4" name="Slide Number Placeholder 3">
            <a:extLst>
              <a:ext uri="{FF2B5EF4-FFF2-40B4-BE49-F238E27FC236}">
                <a16:creationId xmlns:a16="http://schemas.microsoft.com/office/drawing/2014/main" id="{D233A8B9-37DB-CDA0-A511-E6E9E870B0D6}"/>
              </a:ext>
            </a:extLst>
          </p:cNvPr>
          <p:cNvSpPr>
            <a:spLocks noGrp="1"/>
          </p:cNvSpPr>
          <p:nvPr>
            <p:ph type="sldNum" sz="quarter" idx="5"/>
          </p:nvPr>
        </p:nvSpPr>
        <p:spPr/>
        <p:txBody>
          <a:bodyPr/>
          <a:lstStyle/>
          <a:p>
            <a:pPr rtl="0"/>
            <a:fld id="{0842455A-0D23-4EAB-9AF9-2CC2B3066B0A}" type="slidenum">
              <a:rPr lang="en-GB" smtClean="0"/>
              <a:t>4</a:t>
            </a:fld>
            <a:endParaRPr lang="en-GB"/>
          </a:p>
        </p:txBody>
      </p:sp>
    </p:spTree>
    <p:extLst>
      <p:ext uri="{BB962C8B-B14F-4D97-AF65-F5344CB8AC3E}">
        <p14:creationId xmlns:p14="http://schemas.microsoft.com/office/powerpoint/2010/main" val="2477933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E7579-712F-6FC4-4AD9-D5EC201299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D34C6-FF51-E162-79AA-5D6BD1670F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A28B3A-73B8-F817-E522-44A09271F932}"/>
              </a:ext>
            </a:extLst>
          </p:cNvPr>
          <p:cNvSpPr>
            <a:spLocks noGrp="1"/>
          </p:cNvSpPr>
          <p:nvPr>
            <p:ph type="body" idx="1"/>
          </p:nvPr>
        </p:nvSpPr>
        <p:spPr/>
        <p:txBody>
          <a:bodyPr/>
          <a:lstStyle/>
          <a:p>
            <a:r>
              <a:rPr lang="en-GB" dirty="0"/>
              <a:t>Groups do not automatically develop into teams.</a:t>
            </a:r>
          </a:p>
          <a:p>
            <a:r>
              <a:rPr lang="en-GB" dirty="0"/>
              <a:t>According to Tuckman and Belbin without clear roles, open communication and shared responsibility groups often remain at an early stage of development.</a:t>
            </a:r>
          </a:p>
          <a:p>
            <a:r>
              <a:rPr lang="en-GB" dirty="0"/>
              <a:t>In this situation conflict may be avoided rather than managed, which prevents the group from progressing into an effective team.</a:t>
            </a:r>
          </a:p>
        </p:txBody>
      </p:sp>
      <p:sp>
        <p:nvSpPr>
          <p:cNvPr id="4" name="Slide Number Placeholder 3">
            <a:extLst>
              <a:ext uri="{FF2B5EF4-FFF2-40B4-BE49-F238E27FC236}">
                <a16:creationId xmlns:a16="http://schemas.microsoft.com/office/drawing/2014/main" id="{8957060E-C1E1-4658-ACAF-F08B8C772479}"/>
              </a:ext>
            </a:extLst>
          </p:cNvPr>
          <p:cNvSpPr>
            <a:spLocks noGrp="1"/>
          </p:cNvSpPr>
          <p:nvPr>
            <p:ph type="sldNum" sz="quarter" idx="5"/>
          </p:nvPr>
        </p:nvSpPr>
        <p:spPr/>
        <p:txBody>
          <a:bodyPr/>
          <a:lstStyle/>
          <a:p>
            <a:pPr rtl="0"/>
            <a:fld id="{0842455A-0D23-4EAB-9AF9-2CC2B3066B0A}" type="slidenum">
              <a:rPr lang="en-GB" smtClean="0"/>
              <a:t>5</a:t>
            </a:fld>
            <a:endParaRPr lang="en-GB"/>
          </a:p>
        </p:txBody>
      </p:sp>
    </p:spTree>
    <p:extLst>
      <p:ext uri="{BB962C8B-B14F-4D97-AF65-F5344CB8AC3E}">
        <p14:creationId xmlns:p14="http://schemas.microsoft.com/office/powerpoint/2010/main" val="3054783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AC7BA-B9E5-6D7C-5891-625C9BFF86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46724E-67DE-105F-C370-3475D6DCC1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552732-CA6D-1CA8-3E2F-CCD6397D0198}"/>
              </a:ext>
            </a:extLst>
          </p:cNvPr>
          <p:cNvSpPr>
            <a:spLocks noGrp="1"/>
          </p:cNvSpPr>
          <p:nvPr>
            <p:ph type="body" idx="1"/>
          </p:nvPr>
        </p:nvSpPr>
        <p:spPr/>
        <p:txBody>
          <a:bodyPr/>
          <a:lstStyle/>
          <a:p>
            <a:r>
              <a:rPr lang="en-GB" dirty="0"/>
              <a:t>Tuckman’s model shows how groups develop into teams over time. Conflict during storming stage is normal and does not mean failure.</a:t>
            </a:r>
          </a:p>
          <a:p>
            <a:r>
              <a:rPr lang="en-GB" dirty="0"/>
              <a:t>Through good communication and agreed roles teams can move towards the performing stage.</a:t>
            </a:r>
          </a:p>
        </p:txBody>
      </p:sp>
      <p:sp>
        <p:nvSpPr>
          <p:cNvPr id="4" name="Slide Number Placeholder 3">
            <a:extLst>
              <a:ext uri="{FF2B5EF4-FFF2-40B4-BE49-F238E27FC236}">
                <a16:creationId xmlns:a16="http://schemas.microsoft.com/office/drawing/2014/main" id="{F69A570A-B3DD-4420-F22B-F62D5C4F3B45}"/>
              </a:ext>
            </a:extLst>
          </p:cNvPr>
          <p:cNvSpPr>
            <a:spLocks noGrp="1"/>
          </p:cNvSpPr>
          <p:nvPr>
            <p:ph type="sldNum" sz="quarter" idx="5"/>
          </p:nvPr>
        </p:nvSpPr>
        <p:spPr/>
        <p:txBody>
          <a:bodyPr/>
          <a:lstStyle/>
          <a:p>
            <a:pPr rtl="0"/>
            <a:fld id="{0842455A-0D23-4EAB-9AF9-2CC2B3066B0A}" type="slidenum">
              <a:rPr lang="en-GB" smtClean="0"/>
              <a:t>6</a:t>
            </a:fld>
            <a:endParaRPr lang="en-GB"/>
          </a:p>
        </p:txBody>
      </p:sp>
    </p:spTree>
    <p:extLst>
      <p:ext uri="{BB962C8B-B14F-4D97-AF65-F5344CB8AC3E}">
        <p14:creationId xmlns:p14="http://schemas.microsoft.com/office/powerpoint/2010/main" val="4125312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22991D-B1CD-6078-4AF5-007A2521D7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5B34FC-DB80-1465-5171-5AF211A50B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C01CCE-E29A-BC2A-BD92-EAD664D1AC7A}"/>
              </a:ext>
            </a:extLst>
          </p:cNvPr>
          <p:cNvSpPr>
            <a:spLocks noGrp="1"/>
          </p:cNvSpPr>
          <p:nvPr>
            <p:ph type="body" idx="1"/>
          </p:nvPr>
        </p:nvSpPr>
        <p:spPr/>
        <p:txBody>
          <a:bodyPr/>
          <a:lstStyle/>
          <a:p>
            <a:r>
              <a:rPr lang="en-GB" dirty="0"/>
              <a:t>According to Belbin effective teams depends on individual responsibility; each team member must understand their role and actively contribute. Shared responsibility does not remove individual accountability instead it strengthens the team.</a:t>
            </a:r>
          </a:p>
        </p:txBody>
      </p:sp>
      <p:sp>
        <p:nvSpPr>
          <p:cNvPr id="4" name="Slide Number Placeholder 3">
            <a:extLst>
              <a:ext uri="{FF2B5EF4-FFF2-40B4-BE49-F238E27FC236}">
                <a16:creationId xmlns:a16="http://schemas.microsoft.com/office/drawing/2014/main" id="{BA767AB2-7A5C-1227-7CD9-12DD9FBEDF78}"/>
              </a:ext>
            </a:extLst>
          </p:cNvPr>
          <p:cNvSpPr>
            <a:spLocks noGrp="1"/>
          </p:cNvSpPr>
          <p:nvPr>
            <p:ph type="sldNum" sz="quarter" idx="5"/>
          </p:nvPr>
        </p:nvSpPr>
        <p:spPr/>
        <p:txBody>
          <a:bodyPr/>
          <a:lstStyle/>
          <a:p>
            <a:pPr rtl="0"/>
            <a:fld id="{0842455A-0D23-4EAB-9AF9-2CC2B3066B0A}" type="slidenum">
              <a:rPr lang="en-GB" smtClean="0"/>
              <a:t>7</a:t>
            </a:fld>
            <a:endParaRPr lang="en-GB"/>
          </a:p>
        </p:txBody>
      </p:sp>
    </p:spTree>
    <p:extLst>
      <p:ext uri="{BB962C8B-B14F-4D97-AF65-F5344CB8AC3E}">
        <p14:creationId xmlns:p14="http://schemas.microsoft.com/office/powerpoint/2010/main" val="344135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66814-5AD4-7AC7-1437-530EB6E85F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BD014-4416-4CBD-EA26-406E9F655B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7A5272-23EC-2920-B17D-52D24E877D22}"/>
              </a:ext>
            </a:extLst>
          </p:cNvPr>
          <p:cNvSpPr>
            <a:spLocks noGrp="1"/>
          </p:cNvSpPr>
          <p:nvPr>
            <p:ph type="body" idx="1"/>
          </p:nvPr>
        </p:nvSpPr>
        <p:spPr/>
        <p:txBody>
          <a:bodyPr/>
          <a:lstStyle/>
          <a:p>
            <a:r>
              <a:rPr lang="en-GB" dirty="0"/>
              <a:t>One challenge we experienced was coordinating time as all group members had work and personal commitments. Despite this, everyone showed willingness to communicate, be flexible and support each other. This helped us move from working mainly as a group towards functioning more as a team over time.</a:t>
            </a:r>
          </a:p>
        </p:txBody>
      </p:sp>
      <p:sp>
        <p:nvSpPr>
          <p:cNvPr id="4" name="Slide Number Placeholder 3">
            <a:extLst>
              <a:ext uri="{FF2B5EF4-FFF2-40B4-BE49-F238E27FC236}">
                <a16:creationId xmlns:a16="http://schemas.microsoft.com/office/drawing/2014/main" id="{36CC5378-3EAB-9AE1-06EC-F86EA662917E}"/>
              </a:ext>
            </a:extLst>
          </p:cNvPr>
          <p:cNvSpPr>
            <a:spLocks noGrp="1"/>
          </p:cNvSpPr>
          <p:nvPr>
            <p:ph type="sldNum" sz="quarter" idx="5"/>
          </p:nvPr>
        </p:nvSpPr>
        <p:spPr/>
        <p:txBody>
          <a:bodyPr/>
          <a:lstStyle/>
          <a:p>
            <a:pPr rtl="0"/>
            <a:fld id="{0842455A-0D23-4EAB-9AF9-2CC2B3066B0A}" type="slidenum">
              <a:rPr lang="en-GB" smtClean="0"/>
              <a:t>8</a:t>
            </a:fld>
            <a:endParaRPr lang="en-GB"/>
          </a:p>
        </p:txBody>
      </p:sp>
    </p:spTree>
    <p:extLst>
      <p:ext uri="{BB962C8B-B14F-4D97-AF65-F5344CB8AC3E}">
        <p14:creationId xmlns:p14="http://schemas.microsoft.com/office/powerpoint/2010/main" val="152723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82750-2D62-886B-C894-889881E09D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B2A3E-7A6A-B11D-25BD-0BC11A25EC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595DB9-D78F-E108-B32C-F9601DCE614A}"/>
              </a:ext>
            </a:extLst>
          </p:cNvPr>
          <p:cNvSpPr>
            <a:spLocks noGrp="1"/>
          </p:cNvSpPr>
          <p:nvPr>
            <p:ph type="body" idx="1"/>
          </p:nvPr>
        </p:nvSpPr>
        <p:spPr/>
        <p:txBody>
          <a:bodyPr/>
          <a:lstStyle/>
          <a:p>
            <a:r>
              <a:rPr lang="en-GB" dirty="0"/>
              <a:t>Understanding the difference between groups and teams is important in academic and professional environments. It helps people work more effectively and avoid common teamworking problems</a:t>
            </a:r>
          </a:p>
        </p:txBody>
      </p:sp>
      <p:sp>
        <p:nvSpPr>
          <p:cNvPr id="4" name="Slide Number Placeholder 3">
            <a:extLst>
              <a:ext uri="{FF2B5EF4-FFF2-40B4-BE49-F238E27FC236}">
                <a16:creationId xmlns:a16="http://schemas.microsoft.com/office/drawing/2014/main" id="{9CD498CC-CA15-BA9E-D43C-CB9034671C51}"/>
              </a:ext>
            </a:extLst>
          </p:cNvPr>
          <p:cNvSpPr>
            <a:spLocks noGrp="1"/>
          </p:cNvSpPr>
          <p:nvPr>
            <p:ph type="sldNum" sz="quarter" idx="5"/>
          </p:nvPr>
        </p:nvSpPr>
        <p:spPr/>
        <p:txBody>
          <a:bodyPr/>
          <a:lstStyle/>
          <a:p>
            <a:pPr rtl="0"/>
            <a:fld id="{0842455A-0D23-4EAB-9AF9-2CC2B3066B0A}" type="slidenum">
              <a:rPr lang="en-GB" smtClean="0"/>
              <a:t>9</a:t>
            </a:fld>
            <a:endParaRPr lang="en-GB"/>
          </a:p>
        </p:txBody>
      </p:sp>
    </p:spTree>
    <p:extLst>
      <p:ext uri="{BB962C8B-B14F-4D97-AF65-F5344CB8AC3E}">
        <p14:creationId xmlns:p14="http://schemas.microsoft.com/office/powerpoint/2010/main" val="1064111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47C7D-CCD7-926D-DA84-5F9C4ECE7A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DDF27A-6C7B-CEFC-ED62-129DD015A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29BABF-0959-CFC4-E0C4-39B3956343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D2E543-79A2-E23F-53AA-1C9DF549C452}"/>
              </a:ext>
            </a:extLst>
          </p:cNvPr>
          <p:cNvSpPr>
            <a:spLocks noGrp="1"/>
          </p:cNvSpPr>
          <p:nvPr>
            <p:ph type="sldNum" sz="quarter" idx="5"/>
          </p:nvPr>
        </p:nvSpPr>
        <p:spPr/>
        <p:txBody>
          <a:bodyPr/>
          <a:lstStyle/>
          <a:p>
            <a:pPr rtl="0"/>
            <a:fld id="{0842455A-0D23-4EAB-9AF9-2CC2B3066B0A}" type="slidenum">
              <a:rPr lang="en-GB" smtClean="0"/>
              <a:t>10</a:t>
            </a:fld>
            <a:endParaRPr lang="en-GB"/>
          </a:p>
        </p:txBody>
      </p:sp>
    </p:spTree>
    <p:extLst>
      <p:ext uri="{BB962C8B-B14F-4D97-AF65-F5344CB8AC3E}">
        <p14:creationId xmlns:p14="http://schemas.microsoft.com/office/powerpoint/2010/main" val="2972644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GB" noProof="0"/>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GB" sz="5400" noProof="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GB" noProof="0">
                <a:solidFill>
                  <a:schemeClr val="tx1"/>
                </a:solidFill>
              </a:rPr>
              <a:t>Click to edit Master subtitle style</a:t>
            </a: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GB" noProof="0"/>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GB" noProof="0"/>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GB" noProof="0"/>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GB" noProof="0"/>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GB" noProof="0"/>
              <a:t>Click to edit Master title style</a:t>
            </a:r>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GB"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GB" noProof="0"/>
              <a:t>Click icon to add picture</a:t>
            </a:r>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rtlCol="0">
            <a:normAutofit/>
          </a:bodyPr>
          <a:lstStyle>
            <a:lvl1pPr>
              <a:defRPr>
                <a:solidFill>
                  <a:schemeClr val="bg1"/>
                </a:solidFill>
              </a:defRPr>
            </a:lvl1pPr>
          </a:lstStyle>
          <a:p>
            <a:pPr rtl="0"/>
            <a:r>
              <a:rPr lang="en-GB" sz="3600" noProof="0">
                <a:solidFill>
                  <a:schemeClr val="bg1"/>
                </a:solidFill>
              </a:rPr>
              <a:t>Click to edit Master title style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rtlCol="0">
            <a:normAutofit/>
          </a:bodyPr>
          <a:lstStyle>
            <a:lvl1pPr>
              <a:defRPr>
                <a:solidFill>
                  <a:schemeClr val="bg1"/>
                </a:solidFill>
              </a:defRPr>
            </a:lvl1pPr>
          </a:lstStyle>
          <a:p>
            <a:pPr rtl="0"/>
            <a:r>
              <a:rPr lang="en-GB" sz="1500" noProof="0">
                <a:solidFill>
                  <a:schemeClr val="bg1"/>
                </a:solidFill>
              </a:rPr>
              <a:t>Click to edit Master subtitle style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rtlCol="0"/>
          <a:lstStyle/>
          <a:p>
            <a:pPr rtl="0"/>
            <a:r>
              <a:rPr lang="en-GB" noProof="0"/>
              <a:t>Click icon to add picture</a:t>
            </a:r>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rtlCol="0"/>
          <a:lstStyle/>
          <a:p>
            <a:pPr rtl="0"/>
            <a:r>
              <a:rPr lang="en-GB" noProof="0"/>
              <a:t>Click icon to add picture</a:t>
            </a:r>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a:xfrm>
            <a:off x="1188720" y="2313432"/>
            <a:ext cx="9966960" cy="367083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GB" noProof="0"/>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GB" noProof="0"/>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a:xfrm>
            <a:off x="1188720" y="2463495"/>
            <a:ext cx="9966960" cy="336865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r>
              <a:rPr lang="en-GB" noProof="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r>
              <a:rPr lang="en-GB" noProof="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88720"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88720" y="2958274"/>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GB" sz="3600" noProof="0">
                <a:solidFill>
                  <a:schemeClr val="tx1"/>
                </a:solidFill>
              </a:rPr>
              <a:t>Click to edit Master title style</a:t>
            </a: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GB"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GB" noProof="0"/>
              <a:t>Click icon to add picture</a:t>
            </a:r>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GB" noProof="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GB" noProof="0"/>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GB" noProof="0"/>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GB"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r>
              <a:rPr lang="en-GB" noProof="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Content Placeholder 2"/>
          <p:cNvSpPr>
            <a:spLocks noGrp="1"/>
          </p:cNvSpPr>
          <p:nvPr>
            <p:ph sz="half" idx="1"/>
          </p:nvPr>
        </p:nvSpPr>
        <p:spPr>
          <a:xfrm>
            <a:off x="1188720" y="2120900"/>
            <a:ext cx="4639736" cy="374819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515944" y="2120900"/>
            <a:ext cx="4639736" cy="374819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r>
              <a:rPr lang="en-GB" noProof="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r>
              <a:rPr lang="en-GB" noProof="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5458984" y="812799"/>
            <a:ext cx="5928344" cy="529475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r>
              <a:rPr lang="en-GB" noProof="0"/>
              <a:t>20XX</a:t>
            </a:r>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r>
              <a:rPr lang="en-GB" noProof="0"/>
              <a:t>Sample Footer Text</a:t>
            </a: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GB"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lvl1pPr>
              <a:defRPr/>
            </a:lvl1pPr>
          </a:lstStyle>
          <a:p>
            <a:pPr rtl="0"/>
            <a:r>
              <a:rPr lang="en-GB" noProof="0"/>
              <a:t>20XX</a:t>
            </a:r>
          </a:p>
        </p:txBody>
      </p:sp>
      <p:sp>
        <p:nvSpPr>
          <p:cNvPr id="6" name="Footer Placeholder 5"/>
          <p:cNvSpPr>
            <a:spLocks noGrp="1"/>
          </p:cNvSpPr>
          <p:nvPr>
            <p:ph type="ftr" sz="quarter" idx="11"/>
          </p:nvPr>
        </p:nvSpPr>
        <p:spPr>
          <a:xfrm>
            <a:off x="1097279" y="6446838"/>
            <a:ext cx="6818262" cy="365125"/>
          </a:xfrm>
        </p:spPr>
        <p:txBody>
          <a:bodyPr rtlCol="0"/>
          <a:lstStyle/>
          <a:p>
            <a:pPr algn="l" rtl="0"/>
            <a:r>
              <a:rPr lang="en-GB" noProof="0"/>
              <a:t>Sample Footer Text</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pPr rtl="0"/>
            <a:r>
              <a:rPr lang="en-GB" noProof="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pPr rtl="0"/>
            <a:r>
              <a:rPr lang="en-GB" noProof="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pPr rtl="0"/>
            <a:fld id="{3A98EE3D-8CD1-4C3F-BD1C-C98C9596463C}" type="slidenum">
              <a:rPr lang="en-GB" noProof="0" smtClean="0"/>
              <a:t>‹#›</a:t>
            </a:fld>
            <a:endParaRPr lang="en-GB" noProof="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3928/01484834-20161114-03"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rtlCol="0"/>
          <a:lstStyle/>
          <a:p>
            <a:pPr rtl="0"/>
            <a:r>
              <a:rPr lang="en-GB" dirty="0"/>
              <a:t>Difference between Groups and Teams.</a:t>
            </a:r>
          </a:p>
        </p:txBody>
      </p:sp>
      <p:pic>
        <p:nvPicPr>
          <p:cNvPr id="1028" name="Picture 4" descr="UWTSD Guest | Network Login">
            <a:extLst>
              <a:ext uri="{FF2B5EF4-FFF2-40B4-BE49-F238E27FC236}">
                <a16:creationId xmlns:a16="http://schemas.microsoft.com/office/drawing/2014/main" id="{AC0F5112-CAC6-75AA-3918-CC2532DD4B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1011" y="99391"/>
            <a:ext cx="3027722" cy="10829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5625C2A-CD86-FE83-EC78-53FDA3D7BBBB}"/>
              </a:ext>
            </a:extLst>
          </p:cNvPr>
          <p:cNvSpPr txBox="1"/>
          <p:nvPr/>
        </p:nvSpPr>
        <p:spPr>
          <a:xfrm>
            <a:off x="149087" y="99391"/>
            <a:ext cx="9037153" cy="2308324"/>
          </a:xfrm>
          <a:prstGeom prst="rect">
            <a:avLst/>
          </a:prstGeom>
          <a:noFill/>
        </p:spPr>
        <p:txBody>
          <a:bodyPr wrap="square">
            <a:spAutoFit/>
          </a:bodyPr>
          <a:lstStyle/>
          <a:p>
            <a:pPr fontAlgn="base">
              <a:buNone/>
            </a:pPr>
            <a:r>
              <a:rPr lang="en-GB" sz="2400" b="1" dirty="0">
                <a:effectLst/>
                <a:latin typeface="Arial" panose="020B0604020202020204" pitchFamily="34" charset="0"/>
                <a:ea typeface="Times New Roman" panose="02020603050405020304" pitchFamily="18" charset="0"/>
              </a:rPr>
              <a:t>Module Name: </a:t>
            </a:r>
            <a:r>
              <a:rPr lang="en-GB" sz="2400" dirty="0">
                <a:effectLst/>
                <a:latin typeface="Arial" panose="020B0604020202020204" pitchFamily="34" charset="0"/>
                <a:ea typeface="Times New Roman" panose="02020603050405020304" pitchFamily="18" charset="0"/>
              </a:rPr>
              <a:t>Effective Teamworking and Communication</a:t>
            </a:r>
            <a:endParaRPr lang="en-GB" sz="1200" dirty="0">
              <a:effectLst/>
              <a:latin typeface="Times New Roman" panose="02020603050405020304" pitchFamily="18" charset="0"/>
              <a:ea typeface="Times New Roman" panose="02020603050405020304" pitchFamily="18" charset="0"/>
            </a:endParaRPr>
          </a:p>
          <a:p>
            <a:pPr fontAlgn="base">
              <a:buNone/>
            </a:pPr>
            <a:r>
              <a:rPr lang="en-GB" sz="2400" b="1" dirty="0">
                <a:effectLst/>
                <a:latin typeface="Arial" panose="020B0604020202020204" pitchFamily="34" charset="0"/>
                <a:ea typeface="Times New Roman" panose="02020603050405020304" pitchFamily="18" charset="0"/>
              </a:rPr>
              <a:t>Module Code: </a:t>
            </a:r>
            <a:r>
              <a:rPr lang="en-GB" sz="2400" dirty="0">
                <a:effectLst/>
                <a:latin typeface="Arial" panose="020B0604020202020204" pitchFamily="34" charset="0"/>
                <a:ea typeface="Times New Roman" panose="02020603050405020304" pitchFamily="18" charset="0"/>
              </a:rPr>
              <a:t>(BMSW4009_SWAN)</a:t>
            </a:r>
            <a:br>
              <a:rPr lang="en-GB" sz="2400" b="1" dirty="0">
                <a:effectLst/>
                <a:latin typeface="Arial" panose="020B0604020202020204" pitchFamily="34" charset="0"/>
                <a:ea typeface="Times New Roman" panose="02020603050405020304" pitchFamily="18" charset="0"/>
              </a:rPr>
            </a:br>
            <a:r>
              <a:rPr lang="en-GB" sz="2400" b="1" dirty="0">
                <a:effectLst/>
                <a:latin typeface="Arial" panose="020B0604020202020204" pitchFamily="34" charset="0"/>
                <a:ea typeface="Times New Roman" panose="02020603050405020304" pitchFamily="18" charset="0"/>
              </a:rPr>
              <a:t>Student Name:</a:t>
            </a:r>
            <a:r>
              <a:rPr lang="en-GB" sz="2400" dirty="0">
                <a:effectLst/>
                <a:latin typeface="Arial" panose="020B0604020202020204" pitchFamily="34" charset="0"/>
                <a:ea typeface="Times New Roman" panose="02020603050405020304" pitchFamily="18" charset="0"/>
              </a:rPr>
              <a:t> Patrycja Torunska</a:t>
            </a:r>
            <a:endParaRPr lang="en-GB" sz="1200" dirty="0">
              <a:effectLst/>
              <a:latin typeface="Times New Roman" panose="02020603050405020304" pitchFamily="18" charset="0"/>
              <a:ea typeface="Times New Roman" panose="02020603050405020304" pitchFamily="18" charset="0"/>
            </a:endParaRPr>
          </a:p>
          <a:p>
            <a:pPr fontAlgn="base">
              <a:buNone/>
            </a:pPr>
            <a:r>
              <a:rPr lang="en-GB" sz="2400" b="1" dirty="0">
                <a:effectLst/>
                <a:latin typeface="Arial" panose="020B0604020202020204" pitchFamily="34" charset="0"/>
                <a:ea typeface="Times New Roman" panose="02020603050405020304" pitchFamily="18" charset="0"/>
              </a:rPr>
              <a:t>Student Number:</a:t>
            </a:r>
            <a:r>
              <a:rPr lang="en-GB" sz="2400" dirty="0">
                <a:effectLst/>
                <a:latin typeface="Arial" panose="020B0604020202020204" pitchFamily="34" charset="0"/>
                <a:ea typeface="Times New Roman" panose="02020603050405020304" pitchFamily="18" charset="0"/>
              </a:rPr>
              <a:t> 2431559</a:t>
            </a:r>
            <a:endParaRPr lang="en-GB" sz="1200" dirty="0">
              <a:effectLst/>
              <a:latin typeface="Times New Roman" panose="02020603050405020304" pitchFamily="18" charset="0"/>
              <a:ea typeface="Times New Roman" panose="02020603050405020304" pitchFamily="18" charset="0"/>
            </a:endParaRPr>
          </a:p>
          <a:p>
            <a:pPr fontAlgn="base">
              <a:buNone/>
            </a:pPr>
            <a:r>
              <a:rPr lang="en-GB" sz="2400" b="1" dirty="0">
                <a:latin typeface="Arial" panose="020B0604020202020204" pitchFamily="34" charset="0"/>
                <a:ea typeface="Times New Roman" panose="02020603050405020304" pitchFamily="18" charset="0"/>
              </a:rPr>
              <a:t>Presentation</a:t>
            </a:r>
            <a:br>
              <a:rPr lang="en-GB" sz="2400" b="1" dirty="0">
                <a:effectLst/>
                <a:latin typeface="Arial" panose="020B0604020202020204" pitchFamily="34" charset="0"/>
                <a:ea typeface="Times New Roman" panose="02020603050405020304" pitchFamily="18" charset="0"/>
              </a:rPr>
            </a:br>
            <a:r>
              <a:rPr lang="en-GB" sz="2400" b="1" dirty="0">
                <a:effectLst/>
                <a:latin typeface="Arial" panose="020B0604020202020204" pitchFamily="34" charset="0"/>
                <a:ea typeface="Times New Roman" panose="02020603050405020304" pitchFamily="18" charset="0"/>
              </a:rPr>
              <a:t>Lecturer: Muhammad </a:t>
            </a:r>
            <a:r>
              <a:rPr lang="en-GB" sz="2400" b="1" dirty="0" err="1">
                <a:effectLst/>
                <a:latin typeface="Arial" panose="020B0604020202020204" pitchFamily="34" charset="0"/>
                <a:ea typeface="Times New Roman" panose="02020603050405020304" pitchFamily="18" charset="0"/>
              </a:rPr>
              <a:t>Cassamo</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8086407" y="716973"/>
            <a:ext cx="3176587" cy="1662545"/>
          </a:xfrm>
        </p:spPr>
        <p:txBody>
          <a:bodyPr rtlCol="0">
            <a:normAutofit fontScale="90000"/>
          </a:bodyPr>
          <a:lstStyle/>
          <a:p>
            <a:pPr rtl="0"/>
            <a:r>
              <a:rPr lang="en-GB" dirty="0"/>
              <a:t>Presentation </a:t>
            </a:r>
            <a:br>
              <a:rPr lang="en-GB" dirty="0"/>
            </a:br>
            <a:r>
              <a:rPr lang="en-GB" dirty="0"/>
              <a:t>overview</a:t>
            </a:r>
          </a:p>
        </p:txBody>
      </p:sp>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7922557" y="2638012"/>
            <a:ext cx="3629363" cy="2706687"/>
          </a:xfrm>
        </p:spPr>
        <p:txBody>
          <a:bodyPr rtlCol="0">
            <a:normAutofit lnSpcReduction="10000"/>
          </a:bodyPr>
          <a:lstStyle/>
          <a:p>
            <a:pPr>
              <a:buFont typeface="Arial" panose="020B0604020202020204" pitchFamily="34" charset="0"/>
              <a:buChar char="•"/>
            </a:pPr>
            <a:r>
              <a:rPr lang="en-GB" dirty="0"/>
              <a:t> Explain the difference between groups and teams</a:t>
            </a:r>
          </a:p>
          <a:p>
            <a:pPr>
              <a:buFont typeface="Arial" panose="020B0604020202020204" pitchFamily="34" charset="0"/>
              <a:buChar char="•"/>
            </a:pPr>
            <a:r>
              <a:rPr lang="en-GB" dirty="0"/>
              <a:t> Highlight key structural differences</a:t>
            </a:r>
          </a:p>
          <a:p>
            <a:pPr>
              <a:buFont typeface="Arial" panose="020B0604020202020204" pitchFamily="34" charset="0"/>
              <a:buChar char="•"/>
            </a:pPr>
            <a:r>
              <a:rPr lang="en-GB" dirty="0"/>
              <a:t> Refer to relevant teamwork theories</a:t>
            </a:r>
          </a:p>
          <a:p>
            <a:pPr>
              <a:buFont typeface="Arial" panose="020B0604020202020204" pitchFamily="34" charset="0"/>
              <a:buChar char="•"/>
            </a:pPr>
            <a:r>
              <a:rPr lang="en-GB" dirty="0"/>
              <a:t> Provide a practical example</a:t>
            </a:r>
          </a:p>
          <a:p>
            <a:pPr marL="0" indent="0">
              <a:buNone/>
            </a:pPr>
            <a:endParaRPr lang="en-GB" dirty="0"/>
          </a:p>
        </p:txBody>
      </p:sp>
      <p:pic>
        <p:nvPicPr>
          <p:cNvPr id="2050" name="Picture 2" descr="UWTSD Guest | Network Login">
            <a:extLst>
              <a:ext uri="{FF2B5EF4-FFF2-40B4-BE49-F238E27FC236}">
                <a16:creationId xmlns:a16="http://schemas.microsoft.com/office/drawing/2014/main" id="{F0DC55E2-7872-046A-8DEC-90A349D42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9" y="7254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remium Photo | Young business people meeting office teamwork group ...">
            <a:extLst>
              <a:ext uri="{FF2B5EF4-FFF2-40B4-BE49-F238E27FC236}">
                <a16:creationId xmlns:a16="http://schemas.microsoft.com/office/drawing/2014/main" id="{D4F395CD-02DB-8A35-79DE-485F1B02B7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3506" y="1126092"/>
            <a:ext cx="5962650" cy="5153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39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565607" y="262173"/>
            <a:ext cx="10590071" cy="1450757"/>
          </a:xfrm>
        </p:spPr>
        <p:txBody>
          <a:bodyPr rtlCol="0"/>
          <a:lstStyle/>
          <a:p>
            <a:pPr rtl="0"/>
            <a:r>
              <a:rPr lang="en-GB" dirty="0"/>
              <a:t>Group vs Team</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565608" y="1857081"/>
            <a:ext cx="7541443" cy="4411744"/>
          </a:xfrm>
        </p:spPr>
        <p:txBody>
          <a:bodyPr rtlCol="0"/>
          <a:lstStyle/>
          <a:p>
            <a:pPr rtl="0"/>
            <a:r>
              <a:rPr lang="en-GB" b="1" u="sng" dirty="0"/>
              <a:t>Group</a:t>
            </a:r>
          </a:p>
          <a:p>
            <a:pPr rtl="0">
              <a:buFont typeface="Arial" panose="020B0604020202020204" pitchFamily="34" charset="0"/>
              <a:buChar char="•"/>
            </a:pPr>
            <a:r>
              <a:rPr lang="en-GB" dirty="0"/>
              <a:t> Individuals working alongside each other</a:t>
            </a:r>
          </a:p>
          <a:p>
            <a:pPr rtl="0">
              <a:buFont typeface="Arial" panose="020B0604020202020204" pitchFamily="34" charset="0"/>
              <a:buChar char="•"/>
            </a:pPr>
            <a:r>
              <a:rPr lang="en-GB" dirty="0"/>
              <a:t> Focus on individual tasks and outcomes</a:t>
            </a:r>
          </a:p>
          <a:p>
            <a:pPr rtl="0">
              <a:buFont typeface="Arial" panose="020B0604020202020204" pitchFamily="34" charset="0"/>
              <a:buChar char="•"/>
            </a:pPr>
            <a:r>
              <a:rPr lang="en-GB" dirty="0"/>
              <a:t> Responsibility remains mainly personal</a:t>
            </a:r>
          </a:p>
          <a:p>
            <a:pPr marL="0" indent="0" rtl="0">
              <a:buNone/>
            </a:pPr>
            <a:r>
              <a:rPr lang="en-GB" b="1" u="sng" dirty="0"/>
              <a:t>Team</a:t>
            </a:r>
          </a:p>
          <a:p>
            <a:pPr rtl="0">
              <a:buFont typeface="Arial" panose="020B0604020202020204" pitchFamily="34" charset="0"/>
              <a:buChar char="•"/>
            </a:pPr>
            <a:r>
              <a:rPr lang="en-GB" dirty="0"/>
              <a:t> Members work together towards shared goals</a:t>
            </a:r>
          </a:p>
          <a:p>
            <a:pPr rtl="0">
              <a:buFont typeface="Arial" panose="020B0604020202020204" pitchFamily="34" charset="0"/>
              <a:buChar char="•"/>
            </a:pPr>
            <a:r>
              <a:rPr lang="en-GB" dirty="0"/>
              <a:t> Tasks and efforts are connected</a:t>
            </a:r>
          </a:p>
          <a:p>
            <a:pPr rtl="0">
              <a:buFont typeface="Arial" panose="020B0604020202020204" pitchFamily="34" charset="0"/>
              <a:buChar char="•"/>
            </a:pPr>
            <a:r>
              <a:rPr lang="en-GB" dirty="0"/>
              <a:t> Responsibility is shared across the team</a:t>
            </a:r>
          </a:p>
          <a:p>
            <a:pPr marL="0" indent="0" rtl="0">
              <a:buNone/>
            </a:pPr>
            <a:r>
              <a:rPr lang="en-GB" dirty="0"/>
              <a:t>(Mullins,2016)</a:t>
            </a:r>
          </a:p>
        </p:txBody>
      </p:sp>
      <p:pic>
        <p:nvPicPr>
          <p:cNvPr id="3074" name="Picture 2" descr="UWTSD Guest | Network Login">
            <a:extLst>
              <a:ext uri="{FF2B5EF4-FFF2-40B4-BE49-F238E27FC236}">
                <a16:creationId xmlns:a16="http://schemas.microsoft.com/office/drawing/2014/main" id="{197137F5-19B9-BF5F-D7E5-C720DD221F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Psychology of Teams: Uncovering the Hidden Factors Behind High ...">
            <a:extLst>
              <a:ext uri="{FF2B5EF4-FFF2-40B4-BE49-F238E27FC236}">
                <a16:creationId xmlns:a16="http://schemas.microsoft.com/office/drawing/2014/main" id="{C361FD50-268D-FE4F-70FA-0A021F82F8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9833" y="2572378"/>
            <a:ext cx="5680668" cy="319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8BF21-605C-42EA-0CB4-E9AC2A5E8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3E24A5-EAF4-23D1-503F-5FC664A9292F}"/>
              </a:ext>
            </a:extLst>
          </p:cNvPr>
          <p:cNvSpPr>
            <a:spLocks noGrp="1"/>
          </p:cNvSpPr>
          <p:nvPr>
            <p:ph type="title"/>
          </p:nvPr>
        </p:nvSpPr>
        <p:spPr>
          <a:xfrm>
            <a:off x="565607" y="378070"/>
            <a:ext cx="11293313" cy="1462654"/>
          </a:xfrm>
        </p:spPr>
        <p:txBody>
          <a:bodyPr rtlCol="0">
            <a:normAutofit/>
          </a:bodyPr>
          <a:lstStyle/>
          <a:p>
            <a:pPr rtl="0"/>
            <a:r>
              <a:rPr lang="en-GB" sz="4400" dirty="0"/>
              <a:t>Structural differences between groups and teams </a:t>
            </a:r>
          </a:p>
        </p:txBody>
      </p:sp>
      <p:sp>
        <p:nvSpPr>
          <p:cNvPr id="3" name="Content Placeholder 2">
            <a:extLst>
              <a:ext uri="{FF2B5EF4-FFF2-40B4-BE49-F238E27FC236}">
                <a16:creationId xmlns:a16="http://schemas.microsoft.com/office/drawing/2014/main" id="{219FBF78-3644-7160-378E-AC2216552667}"/>
              </a:ext>
            </a:extLst>
          </p:cNvPr>
          <p:cNvSpPr>
            <a:spLocks noGrp="1"/>
          </p:cNvSpPr>
          <p:nvPr>
            <p:ph idx="1"/>
          </p:nvPr>
        </p:nvSpPr>
        <p:spPr>
          <a:xfrm>
            <a:off x="565607" y="1956141"/>
            <a:ext cx="6520993" cy="4368460"/>
          </a:xfrm>
        </p:spPr>
        <p:txBody>
          <a:bodyPr rtlCol="0">
            <a:normAutofit/>
          </a:bodyPr>
          <a:lstStyle/>
          <a:p>
            <a:pPr rtl="0"/>
            <a:r>
              <a:rPr lang="en-GB" b="1" u="sng" dirty="0"/>
              <a:t>Group</a:t>
            </a:r>
          </a:p>
          <a:p>
            <a:pPr rtl="0">
              <a:buFont typeface="Arial" panose="020B0604020202020204" pitchFamily="34" charset="0"/>
              <a:buChar char="•"/>
            </a:pPr>
            <a:r>
              <a:rPr lang="en-GB" dirty="0"/>
              <a:t> Roles are often unclear or loosely defined</a:t>
            </a:r>
          </a:p>
          <a:p>
            <a:pPr rtl="0">
              <a:buFont typeface="Arial" panose="020B0604020202020204" pitchFamily="34" charset="0"/>
              <a:buChar char="•"/>
            </a:pPr>
            <a:r>
              <a:rPr lang="en-GB" dirty="0"/>
              <a:t> Limited coordination between members</a:t>
            </a:r>
          </a:p>
          <a:p>
            <a:pPr rtl="0">
              <a:buFont typeface="Arial" panose="020B0604020202020204" pitchFamily="34" charset="0"/>
              <a:buChar char="•"/>
            </a:pPr>
            <a:r>
              <a:rPr lang="en-GB" dirty="0"/>
              <a:t> Individual can work independently </a:t>
            </a:r>
          </a:p>
          <a:p>
            <a:pPr marL="0" indent="0" rtl="0">
              <a:buNone/>
            </a:pPr>
            <a:r>
              <a:rPr lang="en-GB" b="1" u="sng" dirty="0"/>
              <a:t>Team</a:t>
            </a:r>
          </a:p>
          <a:p>
            <a:pPr rtl="0">
              <a:buFont typeface="Arial" panose="020B0604020202020204" pitchFamily="34" charset="0"/>
              <a:buChar char="•"/>
            </a:pPr>
            <a:r>
              <a:rPr lang="en-GB" dirty="0"/>
              <a:t> Roles are clearly defined</a:t>
            </a:r>
          </a:p>
          <a:p>
            <a:pPr rtl="0">
              <a:buFont typeface="Arial" panose="020B0604020202020204" pitchFamily="34" charset="0"/>
              <a:buChar char="•"/>
            </a:pPr>
            <a:r>
              <a:rPr lang="en-GB" dirty="0"/>
              <a:t> Task are coordinated and connected</a:t>
            </a:r>
          </a:p>
          <a:p>
            <a:pPr rtl="0">
              <a:buFont typeface="Arial" panose="020B0604020202020204" pitchFamily="34" charset="0"/>
              <a:buChar char="•"/>
            </a:pPr>
            <a:r>
              <a:rPr lang="en-GB" dirty="0"/>
              <a:t> Members rely on each other to achieve goals</a:t>
            </a:r>
          </a:p>
          <a:p>
            <a:pPr marL="0" indent="0" rtl="0">
              <a:buNone/>
            </a:pPr>
            <a:r>
              <a:rPr lang="en-GB" dirty="0"/>
              <a:t>(Belbin,2010; Mullins,2016)</a:t>
            </a:r>
          </a:p>
        </p:txBody>
      </p:sp>
      <p:pic>
        <p:nvPicPr>
          <p:cNvPr id="8" name="Picture Placeholder 7" descr="Lady smiling in front of her computer">
            <a:extLst>
              <a:ext uri="{FF2B5EF4-FFF2-40B4-BE49-F238E27FC236}">
                <a16:creationId xmlns:a16="http://schemas.microsoft.com/office/drawing/2014/main" id="{DC135A53-32A3-7A05-7F06-91C9761F86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218426" y="2108201"/>
            <a:ext cx="3035808" cy="1837944"/>
          </a:xfrm>
        </p:spPr>
      </p:pic>
      <p:pic>
        <p:nvPicPr>
          <p:cNvPr id="12" name="Picture Placeholder 11" descr="Business men sitting at a table">
            <a:extLst>
              <a:ext uri="{FF2B5EF4-FFF2-40B4-BE49-F238E27FC236}">
                <a16:creationId xmlns:a16="http://schemas.microsoft.com/office/drawing/2014/main" id="{DA75144C-B5FC-1F2C-72A9-C661077FB2F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218426" y="4213623"/>
            <a:ext cx="3035808" cy="1837944"/>
          </a:xfrm>
        </p:spPr>
      </p:pic>
      <p:pic>
        <p:nvPicPr>
          <p:cNvPr id="3074" name="Picture 2" descr="UWTSD Guest | Network Login">
            <a:extLst>
              <a:ext uri="{FF2B5EF4-FFF2-40B4-BE49-F238E27FC236}">
                <a16:creationId xmlns:a16="http://schemas.microsoft.com/office/drawing/2014/main" id="{996F06AE-106B-E6F4-43F8-9E90771CA5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eam Work: Why Working In A Team Is Important – Engineering, Technical ...">
            <a:extLst>
              <a:ext uri="{FF2B5EF4-FFF2-40B4-BE49-F238E27FC236}">
                <a16:creationId xmlns:a16="http://schemas.microsoft.com/office/drawing/2014/main" id="{A8370C6E-2E31-5C6D-4A96-9FCCA4C4DA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66283" y="4082193"/>
            <a:ext cx="3707309" cy="230965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roups vs Teams: Differences and Benefits of Each">
            <a:extLst>
              <a:ext uri="{FF2B5EF4-FFF2-40B4-BE49-F238E27FC236}">
                <a16:creationId xmlns:a16="http://schemas.microsoft.com/office/drawing/2014/main" id="{D2251411-AB9C-2653-3385-69D4978F35A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66283" y="1956140"/>
            <a:ext cx="3707309" cy="2053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6811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D4BB4-447B-888F-4469-734220E82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7CC80C-1919-1FCF-630A-DB2E406505F5}"/>
              </a:ext>
            </a:extLst>
          </p:cNvPr>
          <p:cNvSpPr>
            <a:spLocks noGrp="1"/>
          </p:cNvSpPr>
          <p:nvPr>
            <p:ph type="title"/>
          </p:nvPr>
        </p:nvSpPr>
        <p:spPr>
          <a:xfrm>
            <a:off x="565607" y="378070"/>
            <a:ext cx="11293313" cy="1462654"/>
          </a:xfrm>
        </p:spPr>
        <p:txBody>
          <a:bodyPr rtlCol="0">
            <a:normAutofit/>
          </a:bodyPr>
          <a:lstStyle/>
          <a:p>
            <a:pPr rtl="0"/>
            <a:r>
              <a:rPr lang="en-GB" sz="4400" dirty="0"/>
              <a:t>Why groups do not automatically become teams</a:t>
            </a:r>
          </a:p>
        </p:txBody>
      </p:sp>
      <p:sp>
        <p:nvSpPr>
          <p:cNvPr id="3" name="Content Placeholder 2">
            <a:extLst>
              <a:ext uri="{FF2B5EF4-FFF2-40B4-BE49-F238E27FC236}">
                <a16:creationId xmlns:a16="http://schemas.microsoft.com/office/drawing/2014/main" id="{FEB32D31-709C-F382-0F17-53FAEDBB943A}"/>
              </a:ext>
            </a:extLst>
          </p:cNvPr>
          <p:cNvSpPr>
            <a:spLocks noGrp="1"/>
          </p:cNvSpPr>
          <p:nvPr>
            <p:ph idx="1"/>
          </p:nvPr>
        </p:nvSpPr>
        <p:spPr>
          <a:xfrm>
            <a:off x="565607" y="1956141"/>
            <a:ext cx="6520993" cy="4368460"/>
          </a:xfrm>
        </p:spPr>
        <p:txBody>
          <a:bodyPr rtlCol="0">
            <a:normAutofit/>
          </a:bodyPr>
          <a:lstStyle/>
          <a:p>
            <a:pPr rtl="0">
              <a:buFont typeface="Arial" panose="020B0604020202020204" pitchFamily="34" charset="0"/>
              <a:buChar char="•"/>
            </a:pPr>
            <a:r>
              <a:rPr lang="en-GB" dirty="0"/>
              <a:t> Lack of clear roles and expectations</a:t>
            </a:r>
          </a:p>
          <a:p>
            <a:pPr rtl="0">
              <a:buFont typeface="Arial" panose="020B0604020202020204" pitchFamily="34" charset="0"/>
              <a:buChar char="•"/>
            </a:pPr>
            <a:r>
              <a:rPr lang="en-GB" dirty="0"/>
              <a:t> Poor communication between members</a:t>
            </a:r>
          </a:p>
          <a:p>
            <a:pPr rtl="0">
              <a:buFont typeface="Arial" panose="020B0604020202020204" pitchFamily="34" charset="0"/>
              <a:buChar char="•"/>
            </a:pPr>
            <a:r>
              <a:rPr lang="en-GB" dirty="0"/>
              <a:t> Responsibility remains individual rather than shared</a:t>
            </a:r>
          </a:p>
          <a:p>
            <a:pPr rtl="0">
              <a:buFont typeface="Arial" panose="020B0604020202020204" pitchFamily="34" charset="0"/>
              <a:buChar char="•"/>
            </a:pPr>
            <a:r>
              <a:rPr lang="en-GB" dirty="0"/>
              <a:t> Conflict is avoided rather than addressed</a:t>
            </a:r>
          </a:p>
          <a:p>
            <a:pPr marL="0" indent="0" rtl="0">
              <a:buNone/>
            </a:pPr>
            <a:endParaRPr lang="en-GB" dirty="0"/>
          </a:p>
          <a:p>
            <a:pPr marL="0" indent="0" rtl="0">
              <a:buNone/>
            </a:pPr>
            <a:endParaRPr lang="en-GB" dirty="0"/>
          </a:p>
          <a:p>
            <a:pPr marL="0" indent="0" rtl="0">
              <a:buNone/>
            </a:pPr>
            <a:endParaRPr lang="en-GB" dirty="0"/>
          </a:p>
          <a:p>
            <a:pPr marL="0" indent="0" rtl="0">
              <a:buNone/>
            </a:pPr>
            <a:r>
              <a:rPr lang="en-GB" dirty="0"/>
              <a:t>Tuckman and Harper (2012); Belbin (2010)</a:t>
            </a:r>
          </a:p>
        </p:txBody>
      </p:sp>
      <p:pic>
        <p:nvPicPr>
          <p:cNvPr id="3074" name="Picture 2" descr="UWTSD Guest | Network Login">
            <a:extLst>
              <a:ext uri="{FF2B5EF4-FFF2-40B4-BE49-F238E27FC236}">
                <a16:creationId xmlns:a16="http://schemas.microsoft.com/office/drawing/2014/main" id="{13A7DE8F-78A0-52C6-E769-4AA9CC8D87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Placeholder 11" descr="A group of people in a room, meeting writing">
            <a:extLst>
              <a:ext uri="{FF2B5EF4-FFF2-40B4-BE49-F238E27FC236}">
                <a16:creationId xmlns:a16="http://schemas.microsoft.com/office/drawing/2014/main" id="{A50BFFD1-BE57-4E02-8975-9A1D64059350}"/>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8234660" y="2050091"/>
            <a:ext cx="3391733" cy="3762044"/>
          </a:xfrm>
          <a:prstGeom prst="rect">
            <a:avLst/>
          </a:prstGeom>
          <a:solidFill>
            <a:schemeClr val="accent6"/>
          </a:solidFill>
        </p:spPr>
      </p:pic>
    </p:spTree>
    <p:extLst>
      <p:ext uri="{BB962C8B-B14F-4D97-AF65-F5344CB8AC3E}">
        <p14:creationId xmlns:p14="http://schemas.microsoft.com/office/powerpoint/2010/main" val="6011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51CA3-DF62-7B48-4473-7BB4381DF1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AEFA9B-6B70-959A-18C2-EA4CD7031D1F}"/>
              </a:ext>
            </a:extLst>
          </p:cNvPr>
          <p:cNvSpPr>
            <a:spLocks noGrp="1"/>
          </p:cNvSpPr>
          <p:nvPr>
            <p:ph type="title"/>
          </p:nvPr>
        </p:nvSpPr>
        <p:spPr>
          <a:xfrm>
            <a:off x="565607" y="378070"/>
            <a:ext cx="11293313" cy="1462654"/>
          </a:xfrm>
        </p:spPr>
        <p:txBody>
          <a:bodyPr rtlCol="0">
            <a:normAutofit/>
          </a:bodyPr>
          <a:lstStyle/>
          <a:p>
            <a:pPr rtl="0"/>
            <a:r>
              <a:rPr lang="en-GB" sz="4400" dirty="0"/>
              <a:t>From group to team</a:t>
            </a:r>
          </a:p>
        </p:txBody>
      </p:sp>
      <p:sp>
        <p:nvSpPr>
          <p:cNvPr id="3" name="Content Placeholder 2">
            <a:extLst>
              <a:ext uri="{FF2B5EF4-FFF2-40B4-BE49-F238E27FC236}">
                <a16:creationId xmlns:a16="http://schemas.microsoft.com/office/drawing/2014/main" id="{E56D4A01-74A9-7948-A450-DFC12ABD8CDE}"/>
              </a:ext>
            </a:extLst>
          </p:cNvPr>
          <p:cNvSpPr>
            <a:spLocks noGrp="1"/>
          </p:cNvSpPr>
          <p:nvPr>
            <p:ph idx="1"/>
          </p:nvPr>
        </p:nvSpPr>
        <p:spPr>
          <a:xfrm>
            <a:off x="565607" y="1956141"/>
            <a:ext cx="6520993" cy="4368460"/>
          </a:xfrm>
        </p:spPr>
        <p:txBody>
          <a:bodyPr rtlCol="0">
            <a:normAutofit/>
          </a:bodyPr>
          <a:lstStyle/>
          <a:p>
            <a:pPr marL="0" indent="0" rtl="0">
              <a:buNone/>
            </a:pPr>
            <a:r>
              <a:rPr lang="en-GB" b="1" u="sng" dirty="0"/>
              <a:t>Tuckman’s model</a:t>
            </a:r>
          </a:p>
          <a:p>
            <a:pPr rtl="0">
              <a:buFont typeface="Arial" panose="020B0604020202020204" pitchFamily="34" charset="0"/>
              <a:buChar char="•"/>
            </a:pPr>
            <a:r>
              <a:rPr lang="en-GB" dirty="0"/>
              <a:t> Forming</a:t>
            </a:r>
          </a:p>
          <a:p>
            <a:pPr rtl="0">
              <a:buFont typeface="Arial" panose="020B0604020202020204" pitchFamily="34" charset="0"/>
              <a:buChar char="•"/>
            </a:pPr>
            <a:r>
              <a:rPr lang="en-GB" dirty="0"/>
              <a:t>Storming</a:t>
            </a:r>
          </a:p>
          <a:p>
            <a:pPr rtl="0">
              <a:buFont typeface="Arial" panose="020B0604020202020204" pitchFamily="34" charset="0"/>
              <a:buChar char="•"/>
            </a:pPr>
            <a:r>
              <a:rPr lang="en-GB" dirty="0"/>
              <a:t>Norming</a:t>
            </a:r>
          </a:p>
          <a:p>
            <a:pPr rtl="0">
              <a:buFont typeface="Arial" panose="020B0604020202020204" pitchFamily="34" charset="0"/>
              <a:buChar char="•"/>
            </a:pPr>
            <a:r>
              <a:rPr lang="en-GB" dirty="0"/>
              <a:t>Performing</a:t>
            </a:r>
          </a:p>
          <a:p>
            <a:pPr marL="0" indent="0" rtl="0">
              <a:buNone/>
            </a:pPr>
            <a:br>
              <a:rPr lang="en-GB" dirty="0"/>
            </a:br>
            <a:br>
              <a:rPr lang="en-GB" dirty="0"/>
            </a:br>
            <a:br>
              <a:rPr lang="en-GB" dirty="0"/>
            </a:br>
            <a:endParaRPr lang="en-GB" dirty="0"/>
          </a:p>
          <a:p>
            <a:pPr marL="0" indent="0" rtl="0">
              <a:buNone/>
            </a:pPr>
            <a:r>
              <a:rPr lang="en-GB" dirty="0"/>
              <a:t>Tuckman and Harper (2012)</a:t>
            </a:r>
          </a:p>
        </p:txBody>
      </p:sp>
      <p:pic>
        <p:nvPicPr>
          <p:cNvPr id="3074" name="Picture 2" descr="UWTSD Guest | Network Login">
            <a:extLst>
              <a:ext uri="{FF2B5EF4-FFF2-40B4-BE49-F238E27FC236}">
                <a16:creationId xmlns:a16="http://schemas.microsoft.com/office/drawing/2014/main" id="{949DBF99-3E97-E216-5515-CB8D0F96AD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36F6A46-AC37-B965-7EFE-61FC15BE6C37}"/>
              </a:ext>
            </a:extLst>
          </p:cNvPr>
          <p:cNvPicPr>
            <a:picLocks noChangeAspect="1"/>
          </p:cNvPicPr>
          <p:nvPr/>
        </p:nvPicPr>
        <p:blipFill>
          <a:blip r:embed="rId4"/>
          <a:stretch>
            <a:fillRect/>
          </a:stretch>
        </p:blipFill>
        <p:spPr>
          <a:xfrm>
            <a:off x="7556938" y="1965080"/>
            <a:ext cx="4433066" cy="4433066"/>
          </a:xfrm>
          <a:prstGeom prst="rect">
            <a:avLst/>
          </a:prstGeom>
        </p:spPr>
      </p:pic>
    </p:spTree>
    <p:extLst>
      <p:ext uri="{BB962C8B-B14F-4D97-AF65-F5344CB8AC3E}">
        <p14:creationId xmlns:p14="http://schemas.microsoft.com/office/powerpoint/2010/main" val="4288366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5E51E-CC25-ECC5-082C-1E32E0381F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45871D-C845-3AA5-67AB-717A0291CD6B}"/>
              </a:ext>
            </a:extLst>
          </p:cNvPr>
          <p:cNvSpPr>
            <a:spLocks noGrp="1"/>
          </p:cNvSpPr>
          <p:nvPr>
            <p:ph type="title"/>
          </p:nvPr>
        </p:nvSpPr>
        <p:spPr>
          <a:xfrm>
            <a:off x="565607" y="378070"/>
            <a:ext cx="11293313" cy="1462654"/>
          </a:xfrm>
        </p:spPr>
        <p:txBody>
          <a:bodyPr rtlCol="0">
            <a:normAutofit/>
          </a:bodyPr>
          <a:lstStyle/>
          <a:p>
            <a:pPr rtl="0"/>
            <a:r>
              <a:rPr lang="en-GB" sz="4400" dirty="0"/>
              <a:t>Individual responsibility within a team</a:t>
            </a:r>
          </a:p>
        </p:txBody>
      </p:sp>
      <p:sp>
        <p:nvSpPr>
          <p:cNvPr id="3" name="Content Placeholder 2">
            <a:extLst>
              <a:ext uri="{FF2B5EF4-FFF2-40B4-BE49-F238E27FC236}">
                <a16:creationId xmlns:a16="http://schemas.microsoft.com/office/drawing/2014/main" id="{BEC26B1C-C2D9-B387-5698-AE1F3069A40D}"/>
              </a:ext>
            </a:extLst>
          </p:cNvPr>
          <p:cNvSpPr>
            <a:spLocks noGrp="1"/>
          </p:cNvSpPr>
          <p:nvPr>
            <p:ph idx="1"/>
          </p:nvPr>
        </p:nvSpPr>
        <p:spPr>
          <a:xfrm>
            <a:off x="565607" y="1956141"/>
            <a:ext cx="6520993" cy="4368460"/>
          </a:xfrm>
        </p:spPr>
        <p:txBody>
          <a:bodyPr rtlCol="0">
            <a:normAutofit/>
          </a:bodyPr>
          <a:lstStyle/>
          <a:p>
            <a:pPr rtl="0">
              <a:buFont typeface="Arial" panose="020B0604020202020204" pitchFamily="34" charset="0"/>
              <a:buChar char="•"/>
            </a:pPr>
            <a:r>
              <a:rPr lang="en-GB" dirty="0"/>
              <a:t> Understanding your own role</a:t>
            </a:r>
          </a:p>
          <a:p>
            <a:pPr rtl="0">
              <a:buFont typeface="Arial" panose="020B0604020202020204" pitchFamily="34" charset="0"/>
              <a:buChar char="•"/>
            </a:pPr>
            <a:r>
              <a:rPr lang="en-GB" dirty="0"/>
              <a:t> Contributing your strengths</a:t>
            </a:r>
          </a:p>
          <a:p>
            <a:pPr rtl="0">
              <a:buFont typeface="Arial" panose="020B0604020202020204" pitchFamily="34" charset="0"/>
              <a:buChar char="•"/>
            </a:pPr>
            <a:r>
              <a:rPr lang="en-GB" dirty="0"/>
              <a:t> Communicating openly</a:t>
            </a:r>
          </a:p>
          <a:p>
            <a:pPr rtl="0">
              <a:buFont typeface="Arial" panose="020B0604020202020204" pitchFamily="34" charset="0"/>
              <a:buChar char="•"/>
            </a:pPr>
            <a:r>
              <a:rPr lang="en-GB" dirty="0"/>
              <a:t> Supporting other team members</a:t>
            </a:r>
          </a:p>
          <a:p>
            <a:pPr marL="0" indent="0" rtl="0">
              <a:buNone/>
            </a:pPr>
            <a:r>
              <a:rPr lang="en-GB" dirty="0"/>
              <a:t> </a:t>
            </a:r>
          </a:p>
          <a:p>
            <a:pPr marL="0" indent="0" rtl="0">
              <a:buNone/>
            </a:pPr>
            <a:endParaRPr lang="en-GB" dirty="0"/>
          </a:p>
          <a:p>
            <a:pPr marL="0" indent="0" rtl="0">
              <a:buNone/>
            </a:pPr>
            <a:endParaRPr lang="en-GB" dirty="0"/>
          </a:p>
          <a:p>
            <a:pPr marL="0" indent="0" rtl="0">
              <a:buNone/>
            </a:pPr>
            <a:endParaRPr lang="en-GB" dirty="0"/>
          </a:p>
          <a:p>
            <a:pPr marL="0" indent="0" rtl="0">
              <a:buNone/>
            </a:pPr>
            <a:r>
              <a:rPr lang="en-GB" dirty="0"/>
              <a:t>(Belbin, 2010)</a:t>
            </a:r>
          </a:p>
        </p:txBody>
      </p:sp>
      <p:pic>
        <p:nvPicPr>
          <p:cNvPr id="3074" name="Picture 2" descr="UWTSD Guest | Network Login">
            <a:extLst>
              <a:ext uri="{FF2B5EF4-FFF2-40B4-BE49-F238E27FC236}">
                <a16:creationId xmlns:a16="http://schemas.microsoft.com/office/drawing/2014/main" id="{CD027AC8-0C28-2505-D4B5-17CB9D0453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Placeholder 8" descr="A group of people sitting at a table">
            <a:extLst>
              <a:ext uri="{FF2B5EF4-FFF2-40B4-BE49-F238E27FC236}">
                <a16:creationId xmlns:a16="http://schemas.microsoft.com/office/drawing/2014/main" id="{78DE1AFF-0A85-5543-B5E0-A1F503B376FC}"/>
              </a:ext>
            </a:extLst>
          </p:cNvPr>
          <p:cNvPicPr>
            <a:picLocks noChangeAspect="1"/>
          </p:cNvPicPr>
          <p:nvPr/>
        </p:nvPicPr>
        <p:blipFill rotWithShape="1">
          <a:blip r:embed="rId4" cstate="screen">
            <a:extLst>
              <a:ext uri="{28A0092B-C50C-407E-A947-70E740481C1C}">
                <a14:useLocalDpi xmlns:a14="http://schemas.microsoft.com/office/drawing/2010/main" val="0"/>
              </a:ext>
            </a:extLst>
          </a:blip>
          <a:srcRect/>
          <a:stretch/>
        </p:blipFill>
        <p:spPr>
          <a:xfrm>
            <a:off x="6327228" y="2621906"/>
            <a:ext cx="5722042" cy="3158784"/>
          </a:xfrm>
          <a:prstGeom prst="rect">
            <a:avLst/>
          </a:prstGeom>
          <a:solidFill>
            <a:schemeClr val="accent6"/>
          </a:solidFill>
        </p:spPr>
      </p:pic>
    </p:spTree>
    <p:extLst>
      <p:ext uri="{BB962C8B-B14F-4D97-AF65-F5344CB8AC3E}">
        <p14:creationId xmlns:p14="http://schemas.microsoft.com/office/powerpoint/2010/main" val="146146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EEEB2-8866-B0A7-0E11-C43E6FB885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44A2B-82F9-631F-91B9-599E3251BA9D}"/>
              </a:ext>
            </a:extLst>
          </p:cNvPr>
          <p:cNvSpPr>
            <a:spLocks noGrp="1"/>
          </p:cNvSpPr>
          <p:nvPr>
            <p:ph type="title"/>
          </p:nvPr>
        </p:nvSpPr>
        <p:spPr>
          <a:xfrm>
            <a:off x="565607" y="378070"/>
            <a:ext cx="11293313" cy="1462654"/>
          </a:xfrm>
        </p:spPr>
        <p:txBody>
          <a:bodyPr rtlCol="0">
            <a:normAutofit/>
          </a:bodyPr>
          <a:lstStyle/>
          <a:p>
            <a:pPr rtl="0"/>
            <a:r>
              <a:rPr lang="en-GB" sz="4400" dirty="0"/>
              <a:t>Practical example: Group presentation</a:t>
            </a:r>
          </a:p>
        </p:txBody>
      </p:sp>
      <p:sp>
        <p:nvSpPr>
          <p:cNvPr id="3" name="Content Placeholder 2">
            <a:extLst>
              <a:ext uri="{FF2B5EF4-FFF2-40B4-BE49-F238E27FC236}">
                <a16:creationId xmlns:a16="http://schemas.microsoft.com/office/drawing/2014/main" id="{D2A6BF85-1DB1-E64D-2D50-FF8B29E96BC6}"/>
              </a:ext>
            </a:extLst>
          </p:cNvPr>
          <p:cNvSpPr>
            <a:spLocks noGrp="1"/>
          </p:cNvSpPr>
          <p:nvPr>
            <p:ph idx="1"/>
          </p:nvPr>
        </p:nvSpPr>
        <p:spPr>
          <a:xfrm>
            <a:off x="565607" y="1956141"/>
            <a:ext cx="6520993" cy="4368460"/>
          </a:xfrm>
        </p:spPr>
        <p:txBody>
          <a:bodyPr rtlCol="0">
            <a:normAutofit lnSpcReduction="10000"/>
          </a:bodyPr>
          <a:lstStyle/>
          <a:p>
            <a:pPr rtl="0">
              <a:buFont typeface="Arial" panose="020B0604020202020204" pitchFamily="34" charset="0"/>
              <a:buChar char="•"/>
            </a:pPr>
            <a:r>
              <a:rPr lang="en-GB" dirty="0"/>
              <a:t> At the beginning we communicated and discussed our roles</a:t>
            </a:r>
          </a:p>
          <a:p>
            <a:pPr rtl="0">
              <a:buFont typeface="Arial" panose="020B0604020202020204" pitchFamily="34" charset="0"/>
              <a:buChar char="•"/>
            </a:pPr>
            <a:r>
              <a:rPr lang="en-GB" dirty="0"/>
              <a:t> Tasks were clearly assigned but completed individually </a:t>
            </a:r>
          </a:p>
          <a:p>
            <a:pPr rtl="0">
              <a:buFont typeface="Arial" panose="020B0604020202020204" pitchFamily="34" charset="0"/>
              <a:buChar char="•"/>
            </a:pPr>
            <a:r>
              <a:rPr lang="en-GB" dirty="0"/>
              <a:t> Time coordination was challenging due to external commitments</a:t>
            </a:r>
          </a:p>
          <a:p>
            <a:pPr rtl="0">
              <a:buFont typeface="Arial" panose="020B0604020202020204" pitchFamily="34" charset="0"/>
              <a:buChar char="•"/>
            </a:pPr>
            <a:r>
              <a:rPr lang="en-GB" dirty="0"/>
              <a:t> Despite this, all members showed flexibility and supported each other </a:t>
            </a:r>
          </a:p>
          <a:p>
            <a:pPr marL="0" indent="0" rtl="0">
              <a:buNone/>
            </a:pPr>
            <a:r>
              <a:rPr lang="en-GB" b="1" u="sng" dirty="0"/>
              <a:t>Over time </a:t>
            </a:r>
          </a:p>
          <a:p>
            <a:pPr rtl="0">
              <a:buFont typeface="Arial" panose="020B0604020202020204" pitchFamily="34" charset="0"/>
              <a:buChar char="•"/>
            </a:pPr>
            <a:r>
              <a:rPr lang="en-GB" dirty="0"/>
              <a:t> Roles become clearer</a:t>
            </a:r>
          </a:p>
          <a:p>
            <a:pPr rtl="0">
              <a:buFont typeface="Arial" panose="020B0604020202020204" pitchFamily="34" charset="0"/>
              <a:buChar char="•"/>
            </a:pPr>
            <a:r>
              <a:rPr lang="en-GB" dirty="0"/>
              <a:t> Communication improved</a:t>
            </a:r>
          </a:p>
          <a:p>
            <a:pPr rtl="0">
              <a:buFont typeface="Arial" panose="020B0604020202020204" pitchFamily="34" charset="0"/>
              <a:buChar char="•"/>
            </a:pPr>
            <a:r>
              <a:rPr lang="en-GB" dirty="0"/>
              <a:t> Collaboration increased</a:t>
            </a:r>
          </a:p>
        </p:txBody>
      </p:sp>
      <p:pic>
        <p:nvPicPr>
          <p:cNvPr id="3074" name="Picture 2" descr="UWTSD Guest | Network Login">
            <a:extLst>
              <a:ext uri="{FF2B5EF4-FFF2-40B4-BE49-F238E27FC236}">
                <a16:creationId xmlns:a16="http://schemas.microsoft.com/office/drawing/2014/main" id="{7CD1D323-B756-2F05-2594-44FCFDB8A6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Top 5 Tips for Effective Teamwork - Australian Institute of Business">
            <a:extLst>
              <a:ext uri="{FF2B5EF4-FFF2-40B4-BE49-F238E27FC236}">
                <a16:creationId xmlns:a16="http://schemas.microsoft.com/office/drawing/2014/main" id="{52084C09-D4D3-D945-0454-DD9A99E98F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0389" y="3180115"/>
            <a:ext cx="4461915" cy="2973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921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F5A54-1D86-2A1C-24A9-19A7EDF511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3221BC-8C63-20E1-B7F4-6813DE1FEB45}"/>
              </a:ext>
            </a:extLst>
          </p:cNvPr>
          <p:cNvSpPr>
            <a:spLocks noGrp="1"/>
          </p:cNvSpPr>
          <p:nvPr>
            <p:ph type="title"/>
          </p:nvPr>
        </p:nvSpPr>
        <p:spPr>
          <a:xfrm>
            <a:off x="565607" y="378070"/>
            <a:ext cx="11293313" cy="1462654"/>
          </a:xfrm>
        </p:spPr>
        <p:txBody>
          <a:bodyPr rtlCol="0">
            <a:normAutofit/>
          </a:bodyPr>
          <a:lstStyle/>
          <a:p>
            <a:pPr rtl="0"/>
            <a:r>
              <a:rPr lang="en-GB" sz="4400" dirty="0"/>
              <a:t>Why understanding this difference matters</a:t>
            </a:r>
          </a:p>
        </p:txBody>
      </p:sp>
      <p:sp>
        <p:nvSpPr>
          <p:cNvPr id="3" name="Content Placeholder 2">
            <a:extLst>
              <a:ext uri="{FF2B5EF4-FFF2-40B4-BE49-F238E27FC236}">
                <a16:creationId xmlns:a16="http://schemas.microsoft.com/office/drawing/2014/main" id="{AF013A40-8DEF-865B-DC87-A09C7CD24E78}"/>
              </a:ext>
            </a:extLst>
          </p:cNvPr>
          <p:cNvSpPr>
            <a:spLocks noGrp="1"/>
          </p:cNvSpPr>
          <p:nvPr>
            <p:ph idx="1"/>
          </p:nvPr>
        </p:nvSpPr>
        <p:spPr>
          <a:xfrm>
            <a:off x="565607" y="1956141"/>
            <a:ext cx="6520993" cy="4368460"/>
          </a:xfrm>
        </p:spPr>
        <p:txBody>
          <a:bodyPr rtlCol="0">
            <a:normAutofit/>
          </a:bodyPr>
          <a:lstStyle/>
          <a:p>
            <a:pPr rtl="0">
              <a:buFont typeface="Arial" panose="020B0604020202020204" pitchFamily="34" charset="0"/>
              <a:buChar char="•"/>
            </a:pPr>
            <a:r>
              <a:rPr lang="en-GB" dirty="0"/>
              <a:t> Improves collaboration</a:t>
            </a:r>
          </a:p>
          <a:p>
            <a:pPr rtl="0">
              <a:buFont typeface="Arial" panose="020B0604020202020204" pitchFamily="34" charset="0"/>
              <a:buChar char="•"/>
            </a:pPr>
            <a:r>
              <a:rPr lang="en-GB" dirty="0"/>
              <a:t> Reduces misunderstanding </a:t>
            </a:r>
          </a:p>
          <a:p>
            <a:pPr rtl="0">
              <a:buFont typeface="Arial" panose="020B0604020202020204" pitchFamily="34" charset="0"/>
              <a:buChar char="•"/>
            </a:pPr>
            <a:r>
              <a:rPr lang="en-GB" dirty="0"/>
              <a:t> Supports better outcomes in teams</a:t>
            </a:r>
          </a:p>
          <a:p>
            <a:pPr rtl="0">
              <a:buFont typeface="Arial" panose="020B0604020202020204" pitchFamily="34" charset="0"/>
              <a:buChar char="•"/>
            </a:pPr>
            <a:r>
              <a:rPr lang="en-GB" dirty="0"/>
              <a:t> Applies to both university and workplace contexts</a:t>
            </a:r>
          </a:p>
          <a:p>
            <a:pPr rtl="0">
              <a:buFont typeface="Arial" panose="020B0604020202020204" pitchFamily="34" charset="0"/>
              <a:buChar char="•"/>
            </a:pPr>
            <a:endParaRPr lang="en-GB" dirty="0"/>
          </a:p>
          <a:p>
            <a:pPr marL="0" indent="0" rtl="0">
              <a:buNone/>
            </a:pPr>
            <a:br>
              <a:rPr lang="en-GB" dirty="0"/>
            </a:br>
            <a:br>
              <a:rPr lang="en-GB" dirty="0"/>
            </a:br>
            <a:br>
              <a:rPr lang="en-GB" dirty="0"/>
            </a:br>
            <a:endParaRPr lang="en-GB" dirty="0"/>
          </a:p>
          <a:p>
            <a:pPr marL="0" indent="0" rtl="0">
              <a:buNone/>
            </a:pPr>
            <a:r>
              <a:rPr lang="en-GB" dirty="0"/>
              <a:t>(Mullins, 2019)</a:t>
            </a:r>
          </a:p>
        </p:txBody>
      </p:sp>
      <p:pic>
        <p:nvPicPr>
          <p:cNvPr id="3074" name="Picture 2" descr="UWTSD Guest | Network Login">
            <a:extLst>
              <a:ext uri="{FF2B5EF4-FFF2-40B4-BE49-F238E27FC236}">
                <a16:creationId xmlns:a16="http://schemas.microsoft.com/office/drawing/2014/main" id="{2BD12403-9323-418F-3268-211AF4B8DC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quot;Group&quot; vs. &quot;Team&quot; in English | LanGeek">
            <a:extLst>
              <a:ext uri="{FF2B5EF4-FFF2-40B4-BE49-F238E27FC236}">
                <a16:creationId xmlns:a16="http://schemas.microsoft.com/office/drawing/2014/main" id="{ED719390-3CA4-EF2D-909F-32B3FEAB4B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8284" y="1998484"/>
            <a:ext cx="6425661" cy="4283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635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FA0C2-8F40-5763-78DF-ED18043164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64F57E-6518-CD15-0B33-F8044EE05DBB}"/>
              </a:ext>
            </a:extLst>
          </p:cNvPr>
          <p:cNvSpPr>
            <a:spLocks noGrp="1"/>
          </p:cNvSpPr>
          <p:nvPr>
            <p:ph type="title"/>
          </p:nvPr>
        </p:nvSpPr>
        <p:spPr>
          <a:xfrm>
            <a:off x="565607" y="378070"/>
            <a:ext cx="11293313" cy="1462654"/>
          </a:xfrm>
        </p:spPr>
        <p:txBody>
          <a:bodyPr rtlCol="0">
            <a:normAutofit/>
          </a:bodyPr>
          <a:lstStyle/>
          <a:p>
            <a:pPr rtl="0"/>
            <a:r>
              <a:rPr lang="en-GB" sz="4400" dirty="0"/>
              <a:t>References </a:t>
            </a:r>
          </a:p>
        </p:txBody>
      </p:sp>
      <p:sp>
        <p:nvSpPr>
          <p:cNvPr id="3" name="Content Placeholder 2">
            <a:extLst>
              <a:ext uri="{FF2B5EF4-FFF2-40B4-BE49-F238E27FC236}">
                <a16:creationId xmlns:a16="http://schemas.microsoft.com/office/drawing/2014/main" id="{126414B3-A3A4-6A31-664E-F720D7DA6243}"/>
              </a:ext>
            </a:extLst>
          </p:cNvPr>
          <p:cNvSpPr>
            <a:spLocks noGrp="1"/>
          </p:cNvSpPr>
          <p:nvPr>
            <p:ph idx="1"/>
          </p:nvPr>
        </p:nvSpPr>
        <p:spPr>
          <a:xfrm>
            <a:off x="565607" y="1840724"/>
            <a:ext cx="11080433" cy="4701753"/>
          </a:xfrm>
        </p:spPr>
        <p:txBody>
          <a:bodyPr rtlCol="0">
            <a:normAutofit/>
          </a:bodyPr>
          <a:lstStyle/>
          <a:p>
            <a:pPr>
              <a:buFont typeface="Arial" panose="020B0604020202020204" pitchFamily="34" charset="0"/>
              <a:buChar char="•"/>
            </a:pPr>
            <a:r>
              <a:rPr lang="en-GB" sz="1800" dirty="0"/>
              <a:t>Adair, J.E. (2015) </a:t>
            </a:r>
            <a:r>
              <a:rPr lang="en-GB" sz="1800" i="1" dirty="0"/>
              <a:t>Effective teambuilding : how to make a winning team</a:t>
            </a:r>
            <a:r>
              <a:rPr lang="en-GB" sz="1800" dirty="0"/>
              <a:t>. Revised edition. London: Pan Books.</a:t>
            </a:r>
          </a:p>
          <a:p>
            <a:pPr>
              <a:buFont typeface="Arial" panose="020B0604020202020204" pitchFamily="34" charset="0"/>
              <a:buChar char="•"/>
            </a:pPr>
            <a:r>
              <a:rPr lang="en-GB" sz="1800" dirty="0"/>
              <a:t> Belbin, R.M. (2010) </a:t>
            </a:r>
            <a:r>
              <a:rPr lang="en-GB" sz="1800" i="1" dirty="0"/>
              <a:t>Management teams : why they succeed or fail</a:t>
            </a:r>
            <a:r>
              <a:rPr lang="en-GB" sz="1800" dirty="0"/>
              <a:t>. 3rd ed. Oxford, U.K: Butterworth-Heinemann.</a:t>
            </a:r>
          </a:p>
          <a:p>
            <a:pPr>
              <a:buFont typeface="Arial" panose="020B0604020202020204" pitchFamily="34" charset="0"/>
              <a:buChar char="•"/>
            </a:pPr>
            <a:r>
              <a:rPr lang="en-GB" sz="1800" dirty="0"/>
              <a:t>  Belbin, R.M. (2010) </a:t>
            </a:r>
            <a:r>
              <a:rPr lang="en-GB" sz="1800" i="1" dirty="0"/>
              <a:t>Team roles at work</a:t>
            </a:r>
            <a:r>
              <a:rPr lang="en-GB" sz="1800" dirty="0"/>
              <a:t>. Second edition. Amsterdam ; Butterworth-Heinemann.</a:t>
            </a:r>
          </a:p>
          <a:p>
            <a:pPr>
              <a:buFont typeface="Arial" panose="020B0604020202020204" pitchFamily="34" charset="0"/>
              <a:buChar char="•"/>
            </a:pPr>
            <a:r>
              <a:rPr lang="en-GB" sz="1800" dirty="0"/>
              <a:t>Mullins, L.J. and Christy, G. (2016) </a:t>
            </a:r>
            <a:r>
              <a:rPr lang="en-GB" sz="1800" i="1" dirty="0"/>
              <a:t>Management &amp; organisational behaviour</a:t>
            </a:r>
            <a:r>
              <a:rPr lang="en-GB" sz="1800" dirty="0"/>
              <a:t>. Eleventh edition. Upper Saddle River: Pearson.</a:t>
            </a:r>
          </a:p>
          <a:p>
            <a:pPr>
              <a:buFont typeface="Arial" panose="020B0604020202020204" pitchFamily="34" charset="0"/>
              <a:buChar char="•"/>
            </a:pPr>
            <a:r>
              <a:rPr lang="en-GB" sz="1800" dirty="0"/>
              <a:t> Mullins, L.J. and McLean, J.E. (2019) </a:t>
            </a:r>
            <a:r>
              <a:rPr lang="en-GB" sz="1800" i="1" dirty="0"/>
              <a:t>Organisational behaviour in the workplace</a:t>
            </a:r>
            <a:r>
              <a:rPr lang="en-GB" sz="1800" dirty="0"/>
              <a:t>. Twelfth edition. Harlow, England ; Pearson.</a:t>
            </a:r>
          </a:p>
          <a:p>
            <a:pPr>
              <a:buFont typeface="Arial" panose="020B0604020202020204" pitchFamily="34" charset="0"/>
              <a:buChar char="•"/>
            </a:pPr>
            <a:r>
              <a:rPr lang="en-GB" sz="1800" dirty="0"/>
              <a:t>  Natvig, D. and Stark, N.L. (2016) ‘A Project Team Analysis Using Tuckman’s Model of Small-Group Development’, </a:t>
            </a:r>
            <a:r>
              <a:rPr lang="en-GB" sz="1800" i="1" dirty="0"/>
              <a:t>The Journal of nursing education</a:t>
            </a:r>
            <a:r>
              <a:rPr lang="en-GB" sz="1800" dirty="0"/>
              <a:t>, 55(12), pp. 675–681. Available at: </a:t>
            </a:r>
            <a:r>
              <a:rPr lang="en-GB" sz="1800" dirty="0">
                <a:hlinkClick r:id="rId3"/>
              </a:rPr>
              <a:t>https://doi.org/10.3928/01484834-20161114-03</a:t>
            </a:r>
            <a:r>
              <a:rPr lang="en-GB" sz="1800" dirty="0"/>
              <a:t>.</a:t>
            </a:r>
          </a:p>
          <a:p>
            <a:pPr>
              <a:buFont typeface="Arial" panose="020B0604020202020204" pitchFamily="34" charset="0"/>
              <a:buChar char="•"/>
            </a:pPr>
            <a:r>
              <a:rPr lang="en-GB" sz="1800" dirty="0"/>
              <a:t>Tuckman, B.W. &amp; Harper, B.E. (2012) </a:t>
            </a:r>
            <a:r>
              <a:rPr lang="en-GB" sz="1800" i="1" dirty="0"/>
              <a:t>Conducting Educational Research. 6</a:t>
            </a:r>
            <a:r>
              <a:rPr lang="en-GB" sz="1800" i="1" baseline="30000" dirty="0"/>
              <a:t>th</a:t>
            </a:r>
            <a:r>
              <a:rPr lang="en-GB" sz="1800" i="1" dirty="0"/>
              <a:t> </a:t>
            </a:r>
            <a:r>
              <a:rPr lang="en-GB" sz="1800" i="1" dirty="0" err="1"/>
              <a:t>edn</a:t>
            </a:r>
            <a:r>
              <a:rPr lang="en-GB" sz="1800" i="1" dirty="0"/>
              <a:t>. Lanham: Rowman &amp; Littlefield Publishers.</a:t>
            </a:r>
            <a:endParaRPr lang="en-GB" sz="1800"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marL="0" indent="0" rtl="0">
              <a:buNone/>
            </a:pPr>
            <a:endParaRPr lang="en-GB" dirty="0"/>
          </a:p>
        </p:txBody>
      </p:sp>
      <p:pic>
        <p:nvPicPr>
          <p:cNvPr id="3074" name="Picture 2" descr="UWTSD Guest | Network Login">
            <a:extLst>
              <a:ext uri="{FF2B5EF4-FFF2-40B4-BE49-F238E27FC236}">
                <a16:creationId xmlns:a16="http://schemas.microsoft.com/office/drawing/2014/main" id="{7EF9C3A1-D702-3925-2C4C-B3C251CB1A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4777"/>
            <a:ext cx="2476500" cy="88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18001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52848824_TF22581678_Win32" id="{08358F14-060A-461C-80DE-1C87BD2E32CF}" vid="{8902EC5B-2701-4F66-A3FA-65678753D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3.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Retrospect design</Template>
  <TotalTime>248</TotalTime>
  <Words>880</Words>
  <Application>Microsoft Office PowerPoint</Application>
  <PresentationFormat>Widescreen</PresentationFormat>
  <Paragraphs>111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RetrospectVTI</vt:lpstr>
      <vt:lpstr>Difference between Groups and Teams.</vt:lpstr>
      <vt:lpstr>Presentation  overview</vt:lpstr>
      <vt:lpstr>Group vs Team</vt:lpstr>
      <vt:lpstr>Structural differences between groups and teams </vt:lpstr>
      <vt:lpstr>Why groups do not automatically become teams</vt:lpstr>
      <vt:lpstr>From group to team</vt:lpstr>
      <vt:lpstr>Individual responsibility within a team</vt:lpstr>
      <vt:lpstr>Practical example: Group presentation</vt:lpstr>
      <vt:lpstr>Why understanding this difference matters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Patrycja Torunska (2431559)</dc:creator>
  <cp:lastModifiedBy>Patrycja Torunska (2431559)</cp:lastModifiedBy>
  <cp:revision>2</cp:revision>
  <dcterms:created xsi:type="dcterms:W3CDTF">2025-11-30T01:52:33Z</dcterms:created>
  <dcterms:modified xsi:type="dcterms:W3CDTF">2025-11-30T22:12:36Z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