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69" r:id="rId2"/>
    <p:sldId id="259" r:id="rId3"/>
    <p:sldId id="260" r:id="rId4"/>
    <p:sldId id="261" r:id="rId5"/>
    <p:sldId id="287" r:id="rId6"/>
    <p:sldId id="262" r:id="rId7"/>
    <p:sldId id="264" r:id="rId8"/>
    <p:sldId id="288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2/20/13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255245"/>
          </a:xfrm>
        </p:spPr>
        <p:txBody>
          <a:bodyPr>
            <a:normAutofit/>
          </a:bodyPr>
          <a:lstStyle/>
          <a:p>
            <a:r>
              <a:rPr lang="en-GB" dirty="0" smtClean="0"/>
              <a:t>How is reproductive labour different from productive labour?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84" y="2595561"/>
            <a:ext cx="3251200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2351" y="2595562"/>
            <a:ext cx="3492500" cy="367076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Goody (1976)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ideology is that domestic labour should be freely given; </a:t>
            </a:r>
          </a:p>
          <a:p>
            <a:pPr lvl="1"/>
            <a:r>
              <a:rPr lang="en-GB" dirty="0" smtClean="0"/>
              <a:t>it is social</a:t>
            </a:r>
          </a:p>
          <a:p>
            <a:pPr lvl="1"/>
            <a:r>
              <a:rPr lang="en-GB" dirty="0" smtClean="0"/>
              <a:t>based on affective relations</a:t>
            </a:r>
          </a:p>
          <a:p>
            <a:r>
              <a:rPr lang="en-GB" dirty="0" smtClean="0"/>
              <a:t>Whereas, money (and markets) are theoretically </a:t>
            </a:r>
            <a:r>
              <a:rPr lang="en-GB" dirty="0" err="1" smtClean="0"/>
              <a:t>disembedded</a:t>
            </a:r>
            <a:r>
              <a:rPr lang="en-GB" dirty="0" smtClean="0"/>
              <a:t> from the social sphere. </a:t>
            </a:r>
          </a:p>
          <a:p>
            <a:r>
              <a:rPr lang="en-GB" b="1" dirty="0" smtClean="0"/>
              <a:t>Waged domestic </a:t>
            </a:r>
            <a:r>
              <a:rPr lang="en-GB" dirty="0" smtClean="0"/>
              <a:t>labour therefore appears problematic </a:t>
            </a:r>
          </a:p>
          <a:p>
            <a:pPr lvl="1"/>
            <a:r>
              <a:rPr lang="en-GB" dirty="0" smtClean="0"/>
              <a:t>The ‘impersonal’ is introduced into the ‘personal’ </a:t>
            </a:r>
          </a:p>
          <a:p>
            <a:r>
              <a:rPr lang="en-GB" dirty="0" smtClean="0"/>
              <a:t>Has anthropology privileged/</a:t>
            </a:r>
            <a:r>
              <a:rPr lang="en-GB" dirty="0" err="1" smtClean="0"/>
              <a:t>fetishised</a:t>
            </a:r>
            <a:r>
              <a:rPr lang="en-GB" dirty="0" smtClean="0"/>
              <a:t> money in their analysis of waged reproductive labour?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97426"/>
          </a:xfrm>
        </p:spPr>
        <p:txBody>
          <a:bodyPr>
            <a:normAutofit/>
          </a:bodyPr>
          <a:lstStyle/>
          <a:p>
            <a:r>
              <a:rPr lang="en-GB" dirty="0" smtClean="0"/>
              <a:t>The Production of Social Hierarchies within the Home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Division of Labour </a:t>
            </a:r>
          </a:p>
          <a:p>
            <a:pPr lvl="1"/>
            <a:r>
              <a:rPr lang="en-GB" dirty="0" smtClean="0"/>
              <a:t>Gill’s (1994) account of domestic service in La Paz, Bolivia</a:t>
            </a:r>
          </a:p>
          <a:p>
            <a:pPr lvl="1"/>
            <a:r>
              <a:rPr lang="en-GB" dirty="0" smtClean="0"/>
              <a:t>Mistresses control the intellectual work and ‘servants’ perform manual tasks. </a:t>
            </a:r>
          </a:p>
          <a:p>
            <a:pPr lvl="1"/>
            <a:r>
              <a:rPr lang="en-GB" dirty="0" smtClean="0"/>
              <a:t>The aspiration of middle-class employers to be “refined women’</a:t>
            </a:r>
          </a:p>
          <a:p>
            <a:r>
              <a:rPr lang="en-GB" dirty="0" smtClean="0"/>
              <a:t>Kinship</a:t>
            </a:r>
          </a:p>
          <a:p>
            <a:pPr lvl="1"/>
            <a:r>
              <a:rPr lang="en-GB" dirty="0" err="1" smtClean="0"/>
              <a:t>Meillasoux</a:t>
            </a:r>
            <a:r>
              <a:rPr lang="en-GB" dirty="0" smtClean="0"/>
              <a:t> (1981); gender and generation</a:t>
            </a:r>
          </a:p>
          <a:p>
            <a:pPr lvl="1"/>
            <a:r>
              <a:rPr lang="en-GB" dirty="0" smtClean="0"/>
              <a:t>Young (1987); the myth of being ‘like a daughter’ </a:t>
            </a:r>
          </a:p>
          <a:p>
            <a:pPr lvl="2"/>
            <a:r>
              <a:rPr lang="en-GB" dirty="0" smtClean="0"/>
              <a:t>Inspires loyalty and respect</a:t>
            </a:r>
          </a:p>
          <a:p>
            <a:pPr lvl="2"/>
            <a:r>
              <a:rPr lang="en-GB" dirty="0" smtClean="0"/>
              <a:t>But servants are not allowed to mature into women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Qayum &amp; Ray (2003)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50480"/>
            <a:ext cx="7610476" cy="3915849"/>
          </a:xfrm>
        </p:spPr>
        <p:txBody>
          <a:bodyPr>
            <a:normAutofit/>
          </a:bodyPr>
          <a:lstStyle/>
          <a:p>
            <a:r>
              <a:rPr lang="en-GB" dirty="0" smtClean="0"/>
              <a:t>In cramped flats of </a:t>
            </a:r>
            <a:r>
              <a:rPr lang="en-GB" dirty="0" smtClean="0"/>
              <a:t>Calcutta</a:t>
            </a:r>
          </a:p>
          <a:p>
            <a:r>
              <a:rPr lang="en-GB" dirty="0" smtClean="0"/>
              <a:t>It </a:t>
            </a:r>
            <a:r>
              <a:rPr lang="en-GB" dirty="0" smtClean="0"/>
              <a:t>is difficult to maintain distinct spatial practices that uphold caste relations</a:t>
            </a:r>
          </a:p>
          <a:p>
            <a:r>
              <a:rPr lang="en-GB" dirty="0" smtClean="0"/>
              <a:t>Consequently, a series of other spatial and bodily tactics are employed;</a:t>
            </a:r>
          </a:p>
          <a:p>
            <a:pPr lvl="1"/>
            <a:r>
              <a:rPr lang="en-GB" dirty="0" smtClean="0"/>
              <a:t>Mistresses and servants share the same lounge, but the mistress is on the sofa and the servant on a low stool </a:t>
            </a:r>
          </a:p>
          <a:p>
            <a:pPr lvl="1"/>
            <a:r>
              <a:rPr lang="en-GB" dirty="0" smtClean="0"/>
              <a:t>Separate bathrooms</a:t>
            </a:r>
          </a:p>
          <a:p>
            <a:pPr lvl="1"/>
            <a:r>
              <a:rPr lang="en-GB" dirty="0" smtClean="0"/>
              <a:t>Separate eating spaces and </a:t>
            </a:r>
            <a:r>
              <a:rPr lang="en-GB" dirty="0" smtClean="0"/>
              <a:t>times</a:t>
            </a: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251" y="2595563"/>
            <a:ext cx="4019603" cy="348790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See also Dickey(2000)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Madurai, S. India</a:t>
            </a:r>
          </a:p>
          <a:p>
            <a:r>
              <a:rPr lang="en-GB" sz="2000" dirty="0" smtClean="0"/>
              <a:t>Servants involve the bringing in of outside elements to the home</a:t>
            </a:r>
          </a:p>
          <a:p>
            <a:r>
              <a:rPr lang="en-GB" sz="2000" dirty="0" smtClean="0"/>
              <a:t>Employers ‘buttress’ symbolic boundaries</a:t>
            </a:r>
          </a:p>
          <a:p>
            <a:r>
              <a:rPr lang="en-GB" sz="2000" dirty="0" smtClean="0"/>
              <a:t>Servants are a marker of class achievement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Reflecting Structural Inequalities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22287"/>
            <a:ext cx="7407344" cy="3618923"/>
          </a:xfrm>
        </p:spPr>
        <p:txBody>
          <a:bodyPr>
            <a:normAutofit/>
          </a:bodyPr>
          <a:lstStyle/>
          <a:p>
            <a:r>
              <a:rPr lang="en-GB" dirty="0" smtClean="0"/>
              <a:t>That intersect with gender, age, class/caste and ethnicity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533" y="3093527"/>
            <a:ext cx="5633380" cy="31345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Avoiding the Double-Day?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The relation between production and reproduction </a:t>
            </a:r>
          </a:p>
          <a:p>
            <a:r>
              <a:rPr lang="en-GB" sz="2000" dirty="0" smtClean="0"/>
              <a:t>Women are responsible for the exploitation of other women </a:t>
            </a:r>
          </a:p>
          <a:p>
            <a:pPr lvl="1"/>
            <a:r>
              <a:rPr lang="en-GB" sz="2000" dirty="0" smtClean="0"/>
              <a:t>Reiterate class and ethnic boundaries 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6394" y="2595563"/>
            <a:ext cx="3797300" cy="342759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Economies…..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6976" y="2595562"/>
            <a:ext cx="8007924" cy="3670767"/>
          </a:xfrm>
        </p:spPr>
        <p:txBody>
          <a:bodyPr/>
          <a:lstStyle/>
          <a:p>
            <a:r>
              <a:rPr lang="en-GB" dirty="0" smtClean="0"/>
              <a:t>Racial division of labour as facilitated by the globalisation of market economies</a:t>
            </a:r>
          </a:p>
          <a:p>
            <a:pPr lvl="1"/>
            <a:r>
              <a:rPr lang="en-GB" dirty="0" smtClean="0"/>
              <a:t>Feminisation of the labour force in the North</a:t>
            </a:r>
          </a:p>
          <a:p>
            <a:pPr lvl="1"/>
            <a:r>
              <a:rPr lang="en-GB" dirty="0" smtClean="0"/>
              <a:t>Impact of trade agreements and flexible capital on rural economies in the South</a:t>
            </a:r>
          </a:p>
          <a:p>
            <a:r>
              <a:rPr lang="en-GB" dirty="0" smtClean="0"/>
              <a:t>Emergence of new economies and forms of labour relations</a:t>
            </a:r>
          </a:p>
          <a:p>
            <a:r>
              <a:rPr lang="en-GB" dirty="0" smtClean="0"/>
              <a:t>Service based economies favour ‘immigrant’ women</a:t>
            </a:r>
            <a:endParaRPr lang="en-GB" sz="173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Parreñas (2001, 2005)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Filipina domestic workers in LA and Rome</a:t>
            </a:r>
          </a:p>
          <a:p>
            <a:r>
              <a:rPr lang="en-GB" dirty="0" smtClean="0"/>
              <a:t>Global care chains are driven by need</a:t>
            </a:r>
          </a:p>
          <a:p>
            <a:pPr lvl="1"/>
            <a:r>
              <a:rPr lang="en-GB" dirty="0" smtClean="0"/>
              <a:t>“three-tier transfer of care among women in poor and rich nations” (2005: 23)</a:t>
            </a:r>
          </a:p>
          <a:p>
            <a:pPr lvl="1"/>
            <a:r>
              <a:rPr lang="en-GB" dirty="0" smtClean="0"/>
              <a:t>Women from the South alleviate the care burden of those in the North, leaving, in turn, the care of their own children to women of lesser privilege (2005: 29)</a:t>
            </a:r>
          </a:p>
          <a:p>
            <a:r>
              <a:rPr lang="en-GB" dirty="0" smtClean="0"/>
              <a:t>‘The Gender Paradox’ </a:t>
            </a:r>
          </a:p>
          <a:p>
            <a:pPr lvl="1"/>
            <a:r>
              <a:rPr lang="en-GB" dirty="0" smtClean="0"/>
              <a:t>Migration has the possibility to reconfigure gender relations, but results in the entrenchment of the gendered division of labour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Abbots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4"/>
            <a:ext cx="7610476" cy="388961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Impact of male migration and remittance income on care relations and household hierarchies </a:t>
            </a:r>
          </a:p>
          <a:p>
            <a:pPr lvl="1"/>
            <a:r>
              <a:rPr lang="en-GB" dirty="0" smtClean="0"/>
              <a:t>3 way relationship as household relations are shaped by male waged labour</a:t>
            </a:r>
          </a:p>
          <a:p>
            <a:r>
              <a:rPr lang="en-GB" dirty="0" smtClean="0"/>
              <a:t>Social aspiration over function; fluidity over structure </a:t>
            </a:r>
          </a:p>
          <a:p>
            <a:pPr lvl="1"/>
            <a:r>
              <a:rPr lang="en-GB" dirty="0" smtClean="0"/>
              <a:t>Employers are employing workers from their own class</a:t>
            </a:r>
          </a:p>
          <a:p>
            <a:pPr lvl="1"/>
            <a:r>
              <a:rPr lang="en-GB" dirty="0" smtClean="0"/>
              <a:t>The employment of domestic workers acts as a marker of distinction between successful and less-successful migrant households</a:t>
            </a:r>
          </a:p>
          <a:p>
            <a:pPr lvl="1"/>
            <a:r>
              <a:rPr lang="en-GB" dirty="0" smtClean="0"/>
              <a:t>Temporal fragility and irony</a:t>
            </a:r>
          </a:p>
          <a:p>
            <a:pPr lvl="2"/>
            <a:r>
              <a:rPr lang="en-GB" dirty="0" smtClean="0"/>
              <a:t>Dominant discourse that migration will be economically successful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3857"/>
            <a:ext cx="8913813" cy="1294399"/>
          </a:xfrm>
        </p:spPr>
        <p:txBody>
          <a:bodyPr>
            <a:normAutofit/>
          </a:bodyPr>
          <a:lstStyle/>
          <a:p>
            <a:r>
              <a:rPr lang="en-GB" dirty="0" smtClean="0"/>
              <a:t>Does Migration Result in Reconfigured Relations?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9679"/>
            <a:ext cx="7610476" cy="392719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Employers find it difficult to assert authority directly </a:t>
            </a:r>
          </a:p>
          <a:p>
            <a:r>
              <a:rPr lang="en-GB" dirty="0" smtClean="0"/>
              <a:t>Some workers – esp. those drawn from within existing household networks – shift their social position within the household</a:t>
            </a:r>
          </a:p>
          <a:p>
            <a:r>
              <a:rPr lang="en-GB" dirty="0" smtClean="0"/>
              <a:t>The burden of care labour falls heavily on the women of unsuccessful migrants (but also enables them to participate in a consumption-centric society)</a:t>
            </a:r>
          </a:p>
          <a:p>
            <a:r>
              <a:rPr lang="en-GB" dirty="0" smtClean="0"/>
              <a:t>However, while some women are relieved of onerous manual tasks, all women remain entrenched in the reproductive sphere</a:t>
            </a:r>
          </a:p>
          <a:p>
            <a:r>
              <a:rPr lang="en-GB" dirty="0" smtClean="0"/>
              <a:t>Little evidence to suggest that gender relations, in the context, are being reconfigured. 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416</TotalTime>
  <Words>633</Words>
  <Application>Microsoft Macintosh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Perspective</vt:lpstr>
      <vt:lpstr>How is reproductive labour different from productive labour? </vt:lpstr>
      <vt:lpstr>Goody (1976)</vt:lpstr>
      <vt:lpstr>The Production of Social Hierarchies within the Home </vt:lpstr>
      <vt:lpstr>Qayum &amp; Ray (2003)</vt:lpstr>
      <vt:lpstr>See also Dickey(2000) </vt:lpstr>
      <vt:lpstr>Reflecting Structural Inequalities </vt:lpstr>
      <vt:lpstr>Avoiding the Double-Day?</vt:lpstr>
      <vt:lpstr>New Economies…..</vt:lpstr>
      <vt:lpstr>Parreñas (2001, 2005)</vt:lpstr>
      <vt:lpstr>Abbots (2012)</vt:lpstr>
      <vt:lpstr>Does Migration Result in Reconfigured Relations?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27</cp:revision>
  <dcterms:created xsi:type="dcterms:W3CDTF">2013-02-20T16:54:05Z</dcterms:created>
  <dcterms:modified xsi:type="dcterms:W3CDTF">2013-02-20T16:58:01Z</dcterms:modified>
</cp:coreProperties>
</file>