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32"/>
  </p:notesMasterIdLst>
  <p:sldIdLst>
    <p:sldId id="257" r:id="rId5"/>
    <p:sldId id="299" r:id="rId6"/>
    <p:sldId id="258" r:id="rId7"/>
    <p:sldId id="310" r:id="rId8"/>
    <p:sldId id="311" r:id="rId9"/>
    <p:sldId id="312" r:id="rId10"/>
    <p:sldId id="280" r:id="rId11"/>
    <p:sldId id="281" r:id="rId12"/>
    <p:sldId id="282" r:id="rId13"/>
    <p:sldId id="283" r:id="rId14"/>
    <p:sldId id="284" r:id="rId15"/>
    <p:sldId id="285" r:id="rId16"/>
    <p:sldId id="286" r:id="rId17"/>
    <p:sldId id="287" r:id="rId18"/>
    <p:sldId id="288" r:id="rId19"/>
    <p:sldId id="289" r:id="rId20"/>
    <p:sldId id="290" r:id="rId21"/>
    <p:sldId id="291" r:id="rId22"/>
    <p:sldId id="292" r:id="rId23"/>
    <p:sldId id="293" r:id="rId24"/>
    <p:sldId id="294" r:id="rId25"/>
    <p:sldId id="270" r:id="rId26"/>
    <p:sldId id="271" r:id="rId27"/>
    <p:sldId id="260" r:id="rId28"/>
    <p:sldId id="314" r:id="rId29"/>
    <p:sldId id="298" r:id="rId30"/>
    <p:sldId id="27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9A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32E010-BE11-42A9-A25C-696991842CE7}" v="273" dt="2025-02-18T14:12:17.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91" d="100"/>
          <a:sy n="91" d="100"/>
        </p:scale>
        <p:origin x="56" y="4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95147E-E567-4536-8A56-E227A5DEE71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4A78639-3A6F-4961-9076-D89264A5725C}">
      <dgm:prSet/>
      <dgm:spPr/>
      <dgm:t>
        <a:bodyPr/>
        <a:lstStyle/>
        <a:p>
          <a:r>
            <a:rPr lang="cy-GB" b="1" noProof="0" dirty="0">
              <a:solidFill>
                <a:schemeClr val="tx1"/>
              </a:solidFill>
            </a:rPr>
            <a:t>Mae rhagfarn yn hollbresennol; mae'n effeithio ar bob un ohonom, aelodau'r grŵp mwyafrifol yn ogystal ag aelodau’r grŵp lleiafrifol</a:t>
          </a:r>
          <a:r>
            <a:rPr lang="en-GB" b="1" dirty="0">
              <a:solidFill>
                <a:schemeClr val="tx1"/>
              </a:solidFill>
            </a:rPr>
            <a:t>.</a:t>
          </a:r>
          <a:endParaRPr lang="en-US" b="1" dirty="0">
            <a:solidFill>
              <a:schemeClr val="tx1"/>
            </a:solidFill>
          </a:endParaRPr>
        </a:p>
      </dgm:t>
    </dgm:pt>
    <dgm:pt modelId="{C20AD9F1-A0D6-4F7B-95BE-8F4E81CB923A}" type="parTrans" cxnId="{00DFFF39-64FD-43B6-AC74-E6AE0BB85125}">
      <dgm:prSet/>
      <dgm:spPr/>
      <dgm:t>
        <a:bodyPr/>
        <a:lstStyle/>
        <a:p>
          <a:endParaRPr lang="en-US"/>
        </a:p>
      </dgm:t>
    </dgm:pt>
    <dgm:pt modelId="{0F44D349-486F-4904-8B80-EF60E0DAA365}" type="sibTrans" cxnId="{00DFFF39-64FD-43B6-AC74-E6AE0BB85125}">
      <dgm:prSet/>
      <dgm:spPr/>
      <dgm:t>
        <a:bodyPr/>
        <a:lstStyle/>
        <a:p>
          <a:endParaRPr lang="en-US"/>
        </a:p>
      </dgm:t>
    </dgm:pt>
    <dgm:pt modelId="{17DF8A3C-1173-43F8-A998-738B5B9D243D}">
      <dgm:prSet custT="1"/>
      <dgm:spPr/>
      <dgm:t>
        <a:bodyPr/>
        <a:lstStyle/>
        <a:p>
          <a:r>
            <a:rPr lang="cy-GB" sz="1600" b="1" noProof="0" dirty="0">
              <a:solidFill>
                <a:schemeClr val="tx1"/>
              </a:solidFill>
            </a:rPr>
            <a:t>Mae pobl yn rhagfarnllyd yn erbyn sawl agwedd ar hunaniaeth: ceisiwch roi cynnig ar 10 yn gyflym. Gallwn fod yn rhagfarnllyd yn erbyn rhywun ar unrhyw sail</a:t>
          </a:r>
          <a:r>
            <a:rPr lang="en-US" sz="1600" b="1" dirty="0">
              <a:solidFill>
                <a:schemeClr val="tx1"/>
              </a:solidFill>
            </a:rPr>
            <a:t>.</a:t>
          </a:r>
        </a:p>
      </dgm:t>
    </dgm:pt>
    <dgm:pt modelId="{F827A719-63BB-4CDE-A6F6-537CAF46677B}" type="parTrans" cxnId="{1DC87ADB-CE91-4E39-9471-931A2C53F6D5}">
      <dgm:prSet/>
      <dgm:spPr/>
      <dgm:t>
        <a:bodyPr/>
        <a:lstStyle/>
        <a:p>
          <a:endParaRPr lang="en-US"/>
        </a:p>
      </dgm:t>
    </dgm:pt>
    <dgm:pt modelId="{9AEAD1DB-BE1A-480A-A7E9-4650EC92483E}" type="sibTrans" cxnId="{1DC87ADB-CE91-4E39-9471-931A2C53F6D5}">
      <dgm:prSet/>
      <dgm:spPr/>
      <dgm:t>
        <a:bodyPr/>
        <a:lstStyle/>
        <a:p>
          <a:endParaRPr lang="en-US"/>
        </a:p>
      </dgm:t>
    </dgm:pt>
    <dgm:pt modelId="{6099B25F-898A-432A-9180-73D5EF55F127}" type="pres">
      <dgm:prSet presAssocID="{F595147E-E567-4536-8A56-E227A5DEE71A}" presName="root" presStyleCnt="0">
        <dgm:presLayoutVars>
          <dgm:dir/>
          <dgm:resizeHandles val="exact"/>
        </dgm:presLayoutVars>
      </dgm:prSet>
      <dgm:spPr/>
    </dgm:pt>
    <dgm:pt modelId="{524B4DB8-E2C3-4CF1-9339-7DABA1EDC67B}" type="pres">
      <dgm:prSet presAssocID="{54A78639-3A6F-4961-9076-D89264A5725C}" presName="compNode" presStyleCnt="0"/>
      <dgm:spPr/>
    </dgm:pt>
    <dgm:pt modelId="{BFF45289-7F37-4977-8FAF-11CD37A6E007}" type="pres">
      <dgm:prSet presAssocID="{54A78639-3A6F-4961-9076-D89264A5725C}" presName="bgRect" presStyleLbl="bgShp" presStyleIdx="0" presStyleCnt="2"/>
      <dgm:spPr>
        <a:solidFill>
          <a:srgbClr val="FFC000"/>
        </a:solidFill>
      </dgm:spPr>
    </dgm:pt>
    <dgm:pt modelId="{63176E51-73A3-4EFE-B445-C4A89AD008B2}" type="pres">
      <dgm:prSet presAssocID="{54A78639-3A6F-4961-9076-D89264A5725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D691CD96-8E28-4069-8471-2B058FD45FD1}" type="pres">
      <dgm:prSet presAssocID="{54A78639-3A6F-4961-9076-D89264A5725C}" presName="spaceRect" presStyleCnt="0"/>
      <dgm:spPr/>
    </dgm:pt>
    <dgm:pt modelId="{CD93EDD2-57CD-457A-BF08-5D652B012D4D}" type="pres">
      <dgm:prSet presAssocID="{54A78639-3A6F-4961-9076-D89264A5725C}" presName="parTx" presStyleLbl="revTx" presStyleIdx="0" presStyleCnt="2">
        <dgm:presLayoutVars>
          <dgm:chMax val="0"/>
          <dgm:chPref val="0"/>
        </dgm:presLayoutVars>
      </dgm:prSet>
      <dgm:spPr/>
    </dgm:pt>
    <dgm:pt modelId="{A0406C5E-3778-464A-9486-EEF0BDCFDD31}" type="pres">
      <dgm:prSet presAssocID="{0F44D349-486F-4904-8B80-EF60E0DAA365}" presName="sibTrans" presStyleCnt="0"/>
      <dgm:spPr/>
    </dgm:pt>
    <dgm:pt modelId="{C525FEAA-6E54-4DA3-A112-CD865CE28923}" type="pres">
      <dgm:prSet presAssocID="{17DF8A3C-1173-43F8-A998-738B5B9D243D}" presName="compNode" presStyleCnt="0"/>
      <dgm:spPr/>
    </dgm:pt>
    <dgm:pt modelId="{29DEF239-33E7-42A9-9237-C539C2B62112}" type="pres">
      <dgm:prSet presAssocID="{17DF8A3C-1173-43F8-A998-738B5B9D243D}" presName="bgRect" presStyleLbl="bgShp" presStyleIdx="1" presStyleCnt="2"/>
      <dgm:spPr>
        <a:solidFill>
          <a:srgbClr val="92D050"/>
        </a:solidFill>
      </dgm:spPr>
    </dgm:pt>
    <dgm:pt modelId="{F0F0785F-8FF8-440C-B110-2FD574C7394D}" type="pres">
      <dgm:prSet presAssocID="{17DF8A3C-1173-43F8-A998-738B5B9D243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7BFE59FA-97D4-4018-BBA1-0BB6F04DF5AF}" type="pres">
      <dgm:prSet presAssocID="{17DF8A3C-1173-43F8-A998-738B5B9D243D}" presName="spaceRect" presStyleCnt="0"/>
      <dgm:spPr/>
    </dgm:pt>
    <dgm:pt modelId="{C00F481D-0A8F-4E8C-9E4E-0522777EE6D0}" type="pres">
      <dgm:prSet presAssocID="{17DF8A3C-1173-43F8-A998-738B5B9D243D}" presName="parTx" presStyleLbl="revTx" presStyleIdx="1" presStyleCnt="2">
        <dgm:presLayoutVars>
          <dgm:chMax val="0"/>
          <dgm:chPref val="0"/>
        </dgm:presLayoutVars>
      </dgm:prSet>
      <dgm:spPr/>
    </dgm:pt>
  </dgm:ptLst>
  <dgm:cxnLst>
    <dgm:cxn modelId="{00DFFF39-64FD-43B6-AC74-E6AE0BB85125}" srcId="{F595147E-E567-4536-8A56-E227A5DEE71A}" destId="{54A78639-3A6F-4961-9076-D89264A5725C}" srcOrd="0" destOrd="0" parTransId="{C20AD9F1-A0D6-4F7B-95BE-8F4E81CB923A}" sibTransId="{0F44D349-486F-4904-8B80-EF60E0DAA365}"/>
    <dgm:cxn modelId="{24463489-CC90-4E79-9F42-2F66C05B3332}" type="presOf" srcId="{17DF8A3C-1173-43F8-A998-738B5B9D243D}" destId="{C00F481D-0A8F-4E8C-9E4E-0522777EE6D0}" srcOrd="0" destOrd="0" presId="urn:microsoft.com/office/officeart/2018/2/layout/IconVerticalSolidList"/>
    <dgm:cxn modelId="{9C15F9A5-CFE0-45A9-8DFB-466B692F05D6}" type="presOf" srcId="{54A78639-3A6F-4961-9076-D89264A5725C}" destId="{CD93EDD2-57CD-457A-BF08-5D652B012D4D}" srcOrd="0" destOrd="0" presId="urn:microsoft.com/office/officeart/2018/2/layout/IconVerticalSolidList"/>
    <dgm:cxn modelId="{F4FCF3D3-9688-4DF1-8F5A-F84B8B1B7A57}" type="presOf" srcId="{F595147E-E567-4536-8A56-E227A5DEE71A}" destId="{6099B25F-898A-432A-9180-73D5EF55F127}" srcOrd="0" destOrd="0" presId="urn:microsoft.com/office/officeart/2018/2/layout/IconVerticalSolidList"/>
    <dgm:cxn modelId="{1DC87ADB-CE91-4E39-9471-931A2C53F6D5}" srcId="{F595147E-E567-4536-8A56-E227A5DEE71A}" destId="{17DF8A3C-1173-43F8-A998-738B5B9D243D}" srcOrd="1" destOrd="0" parTransId="{F827A719-63BB-4CDE-A6F6-537CAF46677B}" sibTransId="{9AEAD1DB-BE1A-480A-A7E9-4650EC92483E}"/>
    <dgm:cxn modelId="{B060E151-4C48-4D73-825D-7A4B0C876415}" type="presParOf" srcId="{6099B25F-898A-432A-9180-73D5EF55F127}" destId="{524B4DB8-E2C3-4CF1-9339-7DABA1EDC67B}" srcOrd="0" destOrd="0" presId="urn:microsoft.com/office/officeart/2018/2/layout/IconVerticalSolidList"/>
    <dgm:cxn modelId="{1E83FB06-9581-4017-B192-241794D42728}" type="presParOf" srcId="{524B4DB8-E2C3-4CF1-9339-7DABA1EDC67B}" destId="{BFF45289-7F37-4977-8FAF-11CD37A6E007}" srcOrd="0" destOrd="0" presId="urn:microsoft.com/office/officeart/2018/2/layout/IconVerticalSolidList"/>
    <dgm:cxn modelId="{5B05F6B4-080A-4214-81BF-DC5998B3F0C0}" type="presParOf" srcId="{524B4DB8-E2C3-4CF1-9339-7DABA1EDC67B}" destId="{63176E51-73A3-4EFE-B445-C4A89AD008B2}" srcOrd="1" destOrd="0" presId="urn:microsoft.com/office/officeart/2018/2/layout/IconVerticalSolidList"/>
    <dgm:cxn modelId="{C7F9BE1F-F989-42B0-B8BB-318281168721}" type="presParOf" srcId="{524B4DB8-E2C3-4CF1-9339-7DABA1EDC67B}" destId="{D691CD96-8E28-4069-8471-2B058FD45FD1}" srcOrd="2" destOrd="0" presId="urn:microsoft.com/office/officeart/2018/2/layout/IconVerticalSolidList"/>
    <dgm:cxn modelId="{767E4E96-DA3E-405D-833B-5651AF80C5F6}" type="presParOf" srcId="{524B4DB8-E2C3-4CF1-9339-7DABA1EDC67B}" destId="{CD93EDD2-57CD-457A-BF08-5D652B012D4D}" srcOrd="3" destOrd="0" presId="urn:microsoft.com/office/officeart/2018/2/layout/IconVerticalSolidList"/>
    <dgm:cxn modelId="{F6B04F13-33C2-4219-A294-750D584C9CBE}" type="presParOf" srcId="{6099B25F-898A-432A-9180-73D5EF55F127}" destId="{A0406C5E-3778-464A-9486-EEF0BDCFDD31}" srcOrd="1" destOrd="0" presId="urn:microsoft.com/office/officeart/2018/2/layout/IconVerticalSolidList"/>
    <dgm:cxn modelId="{E4513950-43F3-423F-999F-6FBA152F1720}" type="presParOf" srcId="{6099B25F-898A-432A-9180-73D5EF55F127}" destId="{C525FEAA-6E54-4DA3-A112-CD865CE28923}" srcOrd="2" destOrd="0" presId="urn:microsoft.com/office/officeart/2018/2/layout/IconVerticalSolidList"/>
    <dgm:cxn modelId="{81D4C9CF-D8D5-4ABB-B557-753B65DD489C}" type="presParOf" srcId="{C525FEAA-6E54-4DA3-A112-CD865CE28923}" destId="{29DEF239-33E7-42A9-9237-C539C2B62112}" srcOrd="0" destOrd="0" presId="urn:microsoft.com/office/officeart/2018/2/layout/IconVerticalSolidList"/>
    <dgm:cxn modelId="{4ECF3FA7-7D7A-48E1-80F2-30AA0BD8E79A}" type="presParOf" srcId="{C525FEAA-6E54-4DA3-A112-CD865CE28923}" destId="{F0F0785F-8FF8-440C-B110-2FD574C7394D}" srcOrd="1" destOrd="0" presId="urn:microsoft.com/office/officeart/2018/2/layout/IconVerticalSolidList"/>
    <dgm:cxn modelId="{93BEBDFB-B3CB-4372-8865-AF88403FB101}" type="presParOf" srcId="{C525FEAA-6E54-4DA3-A112-CD865CE28923}" destId="{7BFE59FA-97D4-4018-BBA1-0BB6F04DF5AF}" srcOrd="2" destOrd="0" presId="urn:microsoft.com/office/officeart/2018/2/layout/IconVerticalSolidList"/>
    <dgm:cxn modelId="{350D397F-991A-4C5E-809D-EB60A16D2375}" type="presParOf" srcId="{C525FEAA-6E54-4DA3-A112-CD865CE28923}" destId="{C00F481D-0A8F-4E8C-9E4E-0522777EE6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95147E-E567-4536-8A56-E227A5DEE71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4A78639-3A6F-4961-9076-D89264A5725C}">
      <dgm:prSet/>
      <dgm:spPr/>
      <dgm:t>
        <a:bodyPr/>
        <a:lstStyle/>
        <a:p>
          <a:r>
            <a:rPr lang="en-US" b="1" dirty="0">
              <a:solidFill>
                <a:schemeClr val="tx1"/>
              </a:solidFill>
            </a:rPr>
            <a:t>Prejudice is ubiquitous; it affects all of us,  both majority group members as well as </a:t>
          </a:r>
          <a:r>
            <a:rPr lang="en-GB" b="1" dirty="0">
              <a:solidFill>
                <a:schemeClr val="tx1"/>
              </a:solidFill>
            </a:rPr>
            <a:t>minority group members.</a:t>
          </a:r>
          <a:endParaRPr lang="en-US" b="1" dirty="0">
            <a:solidFill>
              <a:schemeClr val="tx1"/>
            </a:solidFill>
          </a:endParaRPr>
        </a:p>
      </dgm:t>
    </dgm:pt>
    <dgm:pt modelId="{C20AD9F1-A0D6-4F7B-95BE-8F4E81CB923A}" type="parTrans" cxnId="{00DFFF39-64FD-43B6-AC74-E6AE0BB85125}">
      <dgm:prSet/>
      <dgm:spPr/>
      <dgm:t>
        <a:bodyPr/>
        <a:lstStyle/>
        <a:p>
          <a:endParaRPr lang="en-US"/>
        </a:p>
      </dgm:t>
    </dgm:pt>
    <dgm:pt modelId="{0F44D349-486F-4904-8B80-EF60E0DAA365}" type="sibTrans" cxnId="{00DFFF39-64FD-43B6-AC74-E6AE0BB85125}">
      <dgm:prSet/>
      <dgm:spPr/>
      <dgm:t>
        <a:bodyPr/>
        <a:lstStyle/>
        <a:p>
          <a:endParaRPr lang="en-US"/>
        </a:p>
      </dgm:t>
    </dgm:pt>
    <dgm:pt modelId="{17DF8A3C-1173-43F8-A998-738B5B9D243D}">
      <dgm:prSet/>
      <dgm:spPr/>
      <dgm:t>
        <a:bodyPr/>
        <a:lstStyle/>
        <a:p>
          <a:r>
            <a:rPr lang="en-US" b="1" dirty="0">
              <a:solidFill>
                <a:schemeClr val="tx1"/>
              </a:solidFill>
            </a:rPr>
            <a:t>People are prejudiced against many aspects of identity: try and jot down 10 quickly. We can be prejudiced towards someone on any basis.</a:t>
          </a:r>
        </a:p>
      </dgm:t>
    </dgm:pt>
    <dgm:pt modelId="{F827A719-63BB-4CDE-A6F6-537CAF46677B}" type="parTrans" cxnId="{1DC87ADB-CE91-4E39-9471-931A2C53F6D5}">
      <dgm:prSet/>
      <dgm:spPr/>
      <dgm:t>
        <a:bodyPr/>
        <a:lstStyle/>
        <a:p>
          <a:endParaRPr lang="en-US"/>
        </a:p>
      </dgm:t>
    </dgm:pt>
    <dgm:pt modelId="{9AEAD1DB-BE1A-480A-A7E9-4650EC92483E}" type="sibTrans" cxnId="{1DC87ADB-CE91-4E39-9471-931A2C53F6D5}">
      <dgm:prSet/>
      <dgm:spPr/>
      <dgm:t>
        <a:bodyPr/>
        <a:lstStyle/>
        <a:p>
          <a:endParaRPr lang="en-US"/>
        </a:p>
      </dgm:t>
    </dgm:pt>
    <dgm:pt modelId="{6099B25F-898A-432A-9180-73D5EF55F127}" type="pres">
      <dgm:prSet presAssocID="{F595147E-E567-4536-8A56-E227A5DEE71A}" presName="root" presStyleCnt="0">
        <dgm:presLayoutVars>
          <dgm:dir/>
          <dgm:resizeHandles val="exact"/>
        </dgm:presLayoutVars>
      </dgm:prSet>
      <dgm:spPr/>
    </dgm:pt>
    <dgm:pt modelId="{524B4DB8-E2C3-4CF1-9339-7DABA1EDC67B}" type="pres">
      <dgm:prSet presAssocID="{54A78639-3A6F-4961-9076-D89264A5725C}" presName="compNode" presStyleCnt="0"/>
      <dgm:spPr/>
    </dgm:pt>
    <dgm:pt modelId="{BFF45289-7F37-4977-8FAF-11CD37A6E007}" type="pres">
      <dgm:prSet presAssocID="{54A78639-3A6F-4961-9076-D89264A5725C}" presName="bgRect" presStyleLbl="bgShp" presStyleIdx="0" presStyleCnt="2" custScaleY="114248" custLinFactNeighborX="-129" custLinFactNeighborY="-9625"/>
      <dgm:spPr>
        <a:solidFill>
          <a:srgbClr val="FFC000"/>
        </a:solidFill>
      </dgm:spPr>
    </dgm:pt>
    <dgm:pt modelId="{63176E51-73A3-4EFE-B445-C4A89AD008B2}" type="pres">
      <dgm:prSet presAssocID="{54A78639-3A6F-4961-9076-D89264A5725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D691CD96-8E28-4069-8471-2B058FD45FD1}" type="pres">
      <dgm:prSet presAssocID="{54A78639-3A6F-4961-9076-D89264A5725C}" presName="spaceRect" presStyleCnt="0"/>
      <dgm:spPr/>
    </dgm:pt>
    <dgm:pt modelId="{CD93EDD2-57CD-457A-BF08-5D652B012D4D}" type="pres">
      <dgm:prSet presAssocID="{54A78639-3A6F-4961-9076-D89264A5725C}" presName="parTx" presStyleLbl="revTx" presStyleIdx="0" presStyleCnt="2">
        <dgm:presLayoutVars>
          <dgm:chMax val="0"/>
          <dgm:chPref val="0"/>
        </dgm:presLayoutVars>
      </dgm:prSet>
      <dgm:spPr/>
    </dgm:pt>
    <dgm:pt modelId="{A0406C5E-3778-464A-9486-EEF0BDCFDD31}" type="pres">
      <dgm:prSet presAssocID="{0F44D349-486F-4904-8B80-EF60E0DAA365}" presName="sibTrans" presStyleCnt="0"/>
      <dgm:spPr/>
    </dgm:pt>
    <dgm:pt modelId="{C525FEAA-6E54-4DA3-A112-CD865CE28923}" type="pres">
      <dgm:prSet presAssocID="{17DF8A3C-1173-43F8-A998-738B5B9D243D}" presName="compNode" presStyleCnt="0"/>
      <dgm:spPr/>
    </dgm:pt>
    <dgm:pt modelId="{29DEF239-33E7-42A9-9237-C539C2B62112}" type="pres">
      <dgm:prSet presAssocID="{17DF8A3C-1173-43F8-A998-738B5B9D243D}" presName="bgRect" presStyleLbl="bgShp" presStyleIdx="1" presStyleCnt="2"/>
      <dgm:spPr>
        <a:solidFill>
          <a:srgbClr val="92D050"/>
        </a:solidFill>
      </dgm:spPr>
    </dgm:pt>
    <dgm:pt modelId="{F0F0785F-8FF8-440C-B110-2FD574C7394D}" type="pres">
      <dgm:prSet presAssocID="{17DF8A3C-1173-43F8-A998-738B5B9D243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7BFE59FA-97D4-4018-BBA1-0BB6F04DF5AF}" type="pres">
      <dgm:prSet presAssocID="{17DF8A3C-1173-43F8-A998-738B5B9D243D}" presName="spaceRect" presStyleCnt="0"/>
      <dgm:spPr/>
    </dgm:pt>
    <dgm:pt modelId="{C00F481D-0A8F-4E8C-9E4E-0522777EE6D0}" type="pres">
      <dgm:prSet presAssocID="{17DF8A3C-1173-43F8-A998-738B5B9D243D}" presName="parTx" presStyleLbl="revTx" presStyleIdx="1" presStyleCnt="2">
        <dgm:presLayoutVars>
          <dgm:chMax val="0"/>
          <dgm:chPref val="0"/>
        </dgm:presLayoutVars>
      </dgm:prSet>
      <dgm:spPr/>
    </dgm:pt>
  </dgm:ptLst>
  <dgm:cxnLst>
    <dgm:cxn modelId="{00DFFF39-64FD-43B6-AC74-E6AE0BB85125}" srcId="{F595147E-E567-4536-8A56-E227A5DEE71A}" destId="{54A78639-3A6F-4961-9076-D89264A5725C}" srcOrd="0" destOrd="0" parTransId="{C20AD9F1-A0D6-4F7B-95BE-8F4E81CB923A}" sibTransId="{0F44D349-486F-4904-8B80-EF60E0DAA365}"/>
    <dgm:cxn modelId="{24463489-CC90-4E79-9F42-2F66C05B3332}" type="presOf" srcId="{17DF8A3C-1173-43F8-A998-738B5B9D243D}" destId="{C00F481D-0A8F-4E8C-9E4E-0522777EE6D0}" srcOrd="0" destOrd="0" presId="urn:microsoft.com/office/officeart/2018/2/layout/IconVerticalSolidList"/>
    <dgm:cxn modelId="{9C15F9A5-CFE0-45A9-8DFB-466B692F05D6}" type="presOf" srcId="{54A78639-3A6F-4961-9076-D89264A5725C}" destId="{CD93EDD2-57CD-457A-BF08-5D652B012D4D}" srcOrd="0" destOrd="0" presId="urn:microsoft.com/office/officeart/2018/2/layout/IconVerticalSolidList"/>
    <dgm:cxn modelId="{F4FCF3D3-9688-4DF1-8F5A-F84B8B1B7A57}" type="presOf" srcId="{F595147E-E567-4536-8A56-E227A5DEE71A}" destId="{6099B25F-898A-432A-9180-73D5EF55F127}" srcOrd="0" destOrd="0" presId="urn:microsoft.com/office/officeart/2018/2/layout/IconVerticalSolidList"/>
    <dgm:cxn modelId="{1DC87ADB-CE91-4E39-9471-931A2C53F6D5}" srcId="{F595147E-E567-4536-8A56-E227A5DEE71A}" destId="{17DF8A3C-1173-43F8-A998-738B5B9D243D}" srcOrd="1" destOrd="0" parTransId="{F827A719-63BB-4CDE-A6F6-537CAF46677B}" sibTransId="{9AEAD1DB-BE1A-480A-A7E9-4650EC92483E}"/>
    <dgm:cxn modelId="{B060E151-4C48-4D73-825D-7A4B0C876415}" type="presParOf" srcId="{6099B25F-898A-432A-9180-73D5EF55F127}" destId="{524B4DB8-E2C3-4CF1-9339-7DABA1EDC67B}" srcOrd="0" destOrd="0" presId="urn:microsoft.com/office/officeart/2018/2/layout/IconVerticalSolidList"/>
    <dgm:cxn modelId="{1E83FB06-9581-4017-B192-241794D42728}" type="presParOf" srcId="{524B4DB8-E2C3-4CF1-9339-7DABA1EDC67B}" destId="{BFF45289-7F37-4977-8FAF-11CD37A6E007}" srcOrd="0" destOrd="0" presId="urn:microsoft.com/office/officeart/2018/2/layout/IconVerticalSolidList"/>
    <dgm:cxn modelId="{5B05F6B4-080A-4214-81BF-DC5998B3F0C0}" type="presParOf" srcId="{524B4DB8-E2C3-4CF1-9339-7DABA1EDC67B}" destId="{63176E51-73A3-4EFE-B445-C4A89AD008B2}" srcOrd="1" destOrd="0" presId="urn:microsoft.com/office/officeart/2018/2/layout/IconVerticalSolidList"/>
    <dgm:cxn modelId="{C7F9BE1F-F989-42B0-B8BB-318281168721}" type="presParOf" srcId="{524B4DB8-E2C3-4CF1-9339-7DABA1EDC67B}" destId="{D691CD96-8E28-4069-8471-2B058FD45FD1}" srcOrd="2" destOrd="0" presId="urn:microsoft.com/office/officeart/2018/2/layout/IconVerticalSolidList"/>
    <dgm:cxn modelId="{767E4E96-DA3E-405D-833B-5651AF80C5F6}" type="presParOf" srcId="{524B4DB8-E2C3-4CF1-9339-7DABA1EDC67B}" destId="{CD93EDD2-57CD-457A-BF08-5D652B012D4D}" srcOrd="3" destOrd="0" presId="urn:microsoft.com/office/officeart/2018/2/layout/IconVerticalSolidList"/>
    <dgm:cxn modelId="{F6B04F13-33C2-4219-A294-750D584C9CBE}" type="presParOf" srcId="{6099B25F-898A-432A-9180-73D5EF55F127}" destId="{A0406C5E-3778-464A-9486-EEF0BDCFDD31}" srcOrd="1" destOrd="0" presId="urn:microsoft.com/office/officeart/2018/2/layout/IconVerticalSolidList"/>
    <dgm:cxn modelId="{E4513950-43F3-423F-999F-6FBA152F1720}" type="presParOf" srcId="{6099B25F-898A-432A-9180-73D5EF55F127}" destId="{C525FEAA-6E54-4DA3-A112-CD865CE28923}" srcOrd="2" destOrd="0" presId="urn:microsoft.com/office/officeart/2018/2/layout/IconVerticalSolidList"/>
    <dgm:cxn modelId="{81D4C9CF-D8D5-4ABB-B557-753B65DD489C}" type="presParOf" srcId="{C525FEAA-6E54-4DA3-A112-CD865CE28923}" destId="{29DEF239-33E7-42A9-9237-C539C2B62112}" srcOrd="0" destOrd="0" presId="urn:microsoft.com/office/officeart/2018/2/layout/IconVerticalSolidList"/>
    <dgm:cxn modelId="{4ECF3FA7-7D7A-48E1-80F2-30AA0BD8E79A}" type="presParOf" srcId="{C525FEAA-6E54-4DA3-A112-CD865CE28923}" destId="{F0F0785F-8FF8-440C-B110-2FD574C7394D}" srcOrd="1" destOrd="0" presId="urn:microsoft.com/office/officeart/2018/2/layout/IconVerticalSolidList"/>
    <dgm:cxn modelId="{93BEBDFB-B3CB-4372-8865-AF88403FB101}" type="presParOf" srcId="{C525FEAA-6E54-4DA3-A112-CD865CE28923}" destId="{7BFE59FA-97D4-4018-BBA1-0BB6F04DF5AF}" srcOrd="2" destOrd="0" presId="urn:microsoft.com/office/officeart/2018/2/layout/IconVerticalSolidList"/>
    <dgm:cxn modelId="{350D397F-991A-4C5E-809D-EB60A16D2375}" type="presParOf" srcId="{C525FEAA-6E54-4DA3-A112-CD865CE28923}" destId="{C00F481D-0A8F-4E8C-9E4E-0522777EE6D0}"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9E1DBF-8D8E-46D8-A124-4F03C45A3B5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61E04682-717E-4EB7-A279-CD72211C9BE4}">
      <dgm:prSet/>
      <dgm:spPr/>
      <dgm:t>
        <a:bodyPr/>
        <a:lstStyle/>
        <a:p>
          <a:r>
            <a:rPr lang="cy-GB" b="1" noProof="0" dirty="0"/>
            <a:t>Cenedligrwydd</a:t>
          </a:r>
        </a:p>
        <a:p>
          <a:r>
            <a:rPr lang="cy-GB" b="1" noProof="0" dirty="0" err="1"/>
            <a:t>Nationality</a:t>
          </a:r>
          <a:r>
            <a:rPr lang="cy-GB" b="1" noProof="0" dirty="0"/>
            <a:t> </a:t>
          </a:r>
        </a:p>
      </dgm:t>
    </dgm:pt>
    <dgm:pt modelId="{F3F83AB2-861F-4251-ABC0-7CDB0832C1A6}" type="parTrans" cxnId="{90CEB0E2-7411-4C73-AB10-90129A1FD9A9}">
      <dgm:prSet/>
      <dgm:spPr/>
      <dgm:t>
        <a:bodyPr/>
        <a:lstStyle/>
        <a:p>
          <a:endParaRPr lang="en-US"/>
        </a:p>
      </dgm:t>
    </dgm:pt>
    <dgm:pt modelId="{0E5D3C73-C3FD-4925-96FB-ED4EB6A6399C}" type="sibTrans" cxnId="{90CEB0E2-7411-4C73-AB10-90129A1FD9A9}">
      <dgm:prSet/>
      <dgm:spPr/>
      <dgm:t>
        <a:bodyPr/>
        <a:lstStyle/>
        <a:p>
          <a:endParaRPr lang="en-US"/>
        </a:p>
      </dgm:t>
    </dgm:pt>
    <dgm:pt modelId="{20B3B34F-A062-4138-94D2-453E6B891789}">
      <dgm:prSet/>
      <dgm:spPr/>
      <dgm:t>
        <a:bodyPr/>
        <a:lstStyle/>
        <a:p>
          <a:r>
            <a:rPr lang="cy-GB" b="1" noProof="0" dirty="0"/>
            <a:t>Ethnigrwydd</a:t>
          </a:r>
        </a:p>
        <a:p>
          <a:r>
            <a:rPr lang="en-US" b="1" dirty="0"/>
            <a:t>Ethnicity </a:t>
          </a:r>
        </a:p>
      </dgm:t>
    </dgm:pt>
    <dgm:pt modelId="{5036E594-8209-43B9-AD88-1DF8A3941297}" type="parTrans" cxnId="{D7953994-A7A1-4FC7-A97E-5E2FAEF41EAA}">
      <dgm:prSet/>
      <dgm:spPr/>
      <dgm:t>
        <a:bodyPr/>
        <a:lstStyle/>
        <a:p>
          <a:endParaRPr lang="en-US"/>
        </a:p>
      </dgm:t>
    </dgm:pt>
    <dgm:pt modelId="{F292DCFF-66ED-484C-81A2-3534697E4EB5}" type="sibTrans" cxnId="{D7953994-A7A1-4FC7-A97E-5E2FAEF41EAA}">
      <dgm:prSet/>
      <dgm:spPr/>
      <dgm:t>
        <a:bodyPr/>
        <a:lstStyle/>
        <a:p>
          <a:endParaRPr lang="en-US"/>
        </a:p>
      </dgm:t>
    </dgm:pt>
    <dgm:pt modelId="{36D3CF5E-3848-4DBA-8A6C-3EF87205B5F3}">
      <dgm:prSet/>
      <dgm:spPr/>
      <dgm:t>
        <a:bodyPr/>
        <a:lstStyle/>
        <a:p>
          <a:r>
            <a:rPr lang="cy-GB" b="1" noProof="0" dirty="0"/>
            <a:t>Rhywedd</a:t>
          </a:r>
        </a:p>
        <a:p>
          <a:r>
            <a:rPr lang="cy-GB" b="1" noProof="0" dirty="0" err="1"/>
            <a:t>Gender</a:t>
          </a:r>
          <a:r>
            <a:rPr lang="en-US" b="1" dirty="0"/>
            <a:t> </a:t>
          </a:r>
        </a:p>
      </dgm:t>
    </dgm:pt>
    <dgm:pt modelId="{7969DDA2-5E26-452B-8B03-470F9784C95B}" type="parTrans" cxnId="{782AD101-DB3C-4A67-9E01-CA3265A2184E}">
      <dgm:prSet/>
      <dgm:spPr/>
      <dgm:t>
        <a:bodyPr/>
        <a:lstStyle/>
        <a:p>
          <a:endParaRPr lang="en-US"/>
        </a:p>
      </dgm:t>
    </dgm:pt>
    <dgm:pt modelId="{93DD32C5-6B20-41BE-B62B-D45D2E2580F6}" type="sibTrans" cxnId="{782AD101-DB3C-4A67-9E01-CA3265A2184E}">
      <dgm:prSet/>
      <dgm:spPr/>
      <dgm:t>
        <a:bodyPr/>
        <a:lstStyle/>
        <a:p>
          <a:endParaRPr lang="en-US"/>
        </a:p>
      </dgm:t>
    </dgm:pt>
    <dgm:pt modelId="{34FE29EB-E3E5-4A50-A695-CF5E560A715F}">
      <dgm:prSet/>
      <dgm:spPr/>
      <dgm:t>
        <a:bodyPr/>
        <a:lstStyle/>
        <a:p>
          <a:r>
            <a:rPr lang="cy-GB" b="1" noProof="0" dirty="0"/>
            <a:t>Dewis rhywiol</a:t>
          </a:r>
        </a:p>
        <a:p>
          <a:r>
            <a:rPr lang="cy-GB" b="1" noProof="0" dirty="0" err="1"/>
            <a:t>Sexual</a:t>
          </a:r>
          <a:r>
            <a:rPr lang="cy-GB" b="1" noProof="0" dirty="0"/>
            <a:t> </a:t>
          </a:r>
          <a:r>
            <a:rPr lang="cy-GB" b="1" noProof="0" dirty="0" err="1"/>
            <a:t>preference</a:t>
          </a:r>
          <a:r>
            <a:rPr lang="cy-GB" b="1" noProof="0" dirty="0"/>
            <a:t> </a:t>
          </a:r>
        </a:p>
      </dgm:t>
    </dgm:pt>
    <dgm:pt modelId="{14DA7A24-F84A-4A65-8037-56E4D1FE9EFA}" type="parTrans" cxnId="{1E3F5135-4525-4F38-A45C-47D5C78673B0}">
      <dgm:prSet/>
      <dgm:spPr/>
      <dgm:t>
        <a:bodyPr/>
        <a:lstStyle/>
        <a:p>
          <a:endParaRPr lang="en-US"/>
        </a:p>
      </dgm:t>
    </dgm:pt>
    <dgm:pt modelId="{B99DEAF4-67F0-4D28-BDDB-5145CBDD88F1}" type="sibTrans" cxnId="{1E3F5135-4525-4F38-A45C-47D5C78673B0}">
      <dgm:prSet/>
      <dgm:spPr/>
      <dgm:t>
        <a:bodyPr/>
        <a:lstStyle/>
        <a:p>
          <a:endParaRPr lang="en-US"/>
        </a:p>
      </dgm:t>
    </dgm:pt>
    <dgm:pt modelId="{55D873EA-C040-4E0D-BB01-F154B82B3AC5}">
      <dgm:prSet/>
      <dgm:spPr/>
      <dgm:t>
        <a:bodyPr/>
        <a:lstStyle/>
        <a:p>
          <a:r>
            <a:rPr lang="cy-GB" b="1" noProof="0" dirty="0"/>
            <a:t>Crefydd</a:t>
          </a:r>
        </a:p>
        <a:p>
          <a:r>
            <a:rPr lang="cy-GB" b="1" noProof="0" dirty="0" err="1"/>
            <a:t>Religion</a:t>
          </a:r>
          <a:endParaRPr lang="cy-GB" b="1" noProof="0" dirty="0"/>
        </a:p>
      </dgm:t>
    </dgm:pt>
    <dgm:pt modelId="{0466DB2F-4AB8-40BB-9178-AF6B69793430}" type="parTrans" cxnId="{B0CCA13C-DF1D-425F-90D6-2FB888F6C3CC}">
      <dgm:prSet/>
      <dgm:spPr/>
      <dgm:t>
        <a:bodyPr/>
        <a:lstStyle/>
        <a:p>
          <a:endParaRPr lang="en-US"/>
        </a:p>
      </dgm:t>
    </dgm:pt>
    <dgm:pt modelId="{E21301B4-C031-454B-92A6-DF5075AAF4F1}" type="sibTrans" cxnId="{B0CCA13C-DF1D-425F-90D6-2FB888F6C3CC}">
      <dgm:prSet/>
      <dgm:spPr/>
      <dgm:t>
        <a:bodyPr/>
        <a:lstStyle/>
        <a:p>
          <a:endParaRPr lang="en-US"/>
        </a:p>
      </dgm:t>
    </dgm:pt>
    <dgm:pt modelId="{8255AD5E-D4D1-4DE5-8321-5D9F2C687499}">
      <dgm:prSet/>
      <dgm:spPr/>
      <dgm:t>
        <a:bodyPr/>
        <a:lstStyle/>
        <a:p>
          <a:r>
            <a:rPr lang="cy-GB" b="1" noProof="0" dirty="0"/>
            <a:t>Ymddangosiad corfforol</a:t>
          </a:r>
        </a:p>
        <a:p>
          <a:r>
            <a:rPr lang="cy-GB" b="1" noProof="0" dirty="0" err="1"/>
            <a:t>Physical</a:t>
          </a:r>
          <a:r>
            <a:rPr lang="cy-GB" b="1" noProof="0" dirty="0"/>
            <a:t> </a:t>
          </a:r>
          <a:r>
            <a:rPr lang="cy-GB" b="1" noProof="0" dirty="0" err="1"/>
            <a:t>appearance</a:t>
          </a:r>
          <a:r>
            <a:rPr lang="cy-GB" b="1" noProof="0" dirty="0"/>
            <a:t> </a:t>
          </a:r>
        </a:p>
      </dgm:t>
    </dgm:pt>
    <dgm:pt modelId="{D6B535B1-9AAD-4AB1-99B6-FDAAF65B6389}" type="parTrans" cxnId="{218D7D80-D327-4908-B5CD-29DF6B7CCE1F}">
      <dgm:prSet/>
      <dgm:spPr/>
      <dgm:t>
        <a:bodyPr/>
        <a:lstStyle/>
        <a:p>
          <a:endParaRPr lang="en-US"/>
        </a:p>
      </dgm:t>
    </dgm:pt>
    <dgm:pt modelId="{0FB9D88C-77CF-4113-BFB8-52C85A714759}" type="sibTrans" cxnId="{218D7D80-D327-4908-B5CD-29DF6B7CCE1F}">
      <dgm:prSet/>
      <dgm:spPr/>
      <dgm:t>
        <a:bodyPr/>
        <a:lstStyle/>
        <a:p>
          <a:endParaRPr lang="en-US"/>
        </a:p>
      </dgm:t>
    </dgm:pt>
    <dgm:pt modelId="{3FD79B24-4DBF-438F-ADA5-DCCFC7E82D08}">
      <dgm:prSet/>
      <dgm:spPr/>
      <dgm:t>
        <a:bodyPr/>
        <a:lstStyle/>
        <a:p>
          <a:r>
            <a:rPr lang="cy-GB" b="1" noProof="0" dirty="0"/>
            <a:t>Hyd yn oed proffesiynau a hobïau</a:t>
          </a:r>
        </a:p>
        <a:p>
          <a:r>
            <a:rPr lang="cy-GB" b="1" noProof="0" dirty="0" err="1"/>
            <a:t>Even</a:t>
          </a:r>
          <a:r>
            <a:rPr lang="cy-GB" b="1" noProof="0" dirty="0"/>
            <a:t> </a:t>
          </a:r>
          <a:r>
            <a:rPr lang="cy-GB" b="1" noProof="0" dirty="0" err="1"/>
            <a:t>professions</a:t>
          </a:r>
          <a:r>
            <a:rPr lang="cy-GB" b="1" noProof="0" dirty="0"/>
            <a:t> </a:t>
          </a:r>
          <a:r>
            <a:rPr lang="cy-GB" b="1" noProof="0" dirty="0" err="1"/>
            <a:t>and</a:t>
          </a:r>
          <a:r>
            <a:rPr lang="cy-GB" b="1" noProof="0" dirty="0"/>
            <a:t> </a:t>
          </a:r>
          <a:r>
            <a:rPr lang="cy-GB" b="1" noProof="0" dirty="0" err="1"/>
            <a:t>hobbies</a:t>
          </a:r>
          <a:endParaRPr lang="en-US" b="1" dirty="0"/>
        </a:p>
      </dgm:t>
    </dgm:pt>
    <dgm:pt modelId="{8C1FA6F4-91F9-4AAF-B832-984D2A6A228F}" type="parTrans" cxnId="{348A4487-FDD3-477A-9E3C-7294EAC2E861}">
      <dgm:prSet/>
      <dgm:spPr/>
      <dgm:t>
        <a:bodyPr/>
        <a:lstStyle/>
        <a:p>
          <a:endParaRPr lang="en-US"/>
        </a:p>
      </dgm:t>
    </dgm:pt>
    <dgm:pt modelId="{73FC4E39-476D-4EF1-A8D2-E81E5C8F70BB}" type="sibTrans" cxnId="{348A4487-FDD3-477A-9E3C-7294EAC2E861}">
      <dgm:prSet/>
      <dgm:spPr/>
      <dgm:t>
        <a:bodyPr/>
        <a:lstStyle/>
        <a:p>
          <a:endParaRPr lang="en-US"/>
        </a:p>
      </dgm:t>
    </dgm:pt>
    <dgm:pt modelId="{69B9C139-DE15-40A2-8B0E-D97DD5CDC0FB}" type="pres">
      <dgm:prSet presAssocID="{BD9E1DBF-8D8E-46D8-A124-4F03C45A3B5E}" presName="diagram" presStyleCnt="0">
        <dgm:presLayoutVars>
          <dgm:dir/>
          <dgm:resizeHandles val="exact"/>
        </dgm:presLayoutVars>
      </dgm:prSet>
      <dgm:spPr/>
    </dgm:pt>
    <dgm:pt modelId="{A5B03C21-E5F4-4529-8D26-2769089893FD}" type="pres">
      <dgm:prSet presAssocID="{61E04682-717E-4EB7-A279-CD72211C9BE4}" presName="node" presStyleLbl="node1" presStyleIdx="0" presStyleCnt="7" custScaleY="118440">
        <dgm:presLayoutVars>
          <dgm:bulletEnabled val="1"/>
        </dgm:presLayoutVars>
      </dgm:prSet>
      <dgm:spPr/>
    </dgm:pt>
    <dgm:pt modelId="{EC6EDE50-904A-4B5E-9A91-1AC4D9E10807}" type="pres">
      <dgm:prSet presAssocID="{0E5D3C73-C3FD-4925-96FB-ED4EB6A6399C}" presName="sibTrans" presStyleCnt="0"/>
      <dgm:spPr/>
    </dgm:pt>
    <dgm:pt modelId="{9B3BA8D9-3B7D-422A-AFBD-3A87C0AFBCCD}" type="pres">
      <dgm:prSet presAssocID="{20B3B34F-A062-4138-94D2-453E6B891789}" presName="node" presStyleLbl="node1" presStyleIdx="1" presStyleCnt="7" custScaleY="112855">
        <dgm:presLayoutVars>
          <dgm:bulletEnabled val="1"/>
        </dgm:presLayoutVars>
      </dgm:prSet>
      <dgm:spPr/>
    </dgm:pt>
    <dgm:pt modelId="{C4A235F8-87C3-4C76-B84D-0732B08F809E}" type="pres">
      <dgm:prSet presAssocID="{F292DCFF-66ED-484C-81A2-3534697E4EB5}" presName="sibTrans" presStyleCnt="0"/>
      <dgm:spPr/>
    </dgm:pt>
    <dgm:pt modelId="{02307A38-C06E-4B4A-A63A-7D0A0EED559C}" type="pres">
      <dgm:prSet presAssocID="{36D3CF5E-3848-4DBA-8A6C-3EF87205B5F3}" presName="node" presStyleLbl="node1" presStyleIdx="2" presStyleCnt="7" custScaleY="110993">
        <dgm:presLayoutVars>
          <dgm:bulletEnabled val="1"/>
        </dgm:presLayoutVars>
      </dgm:prSet>
      <dgm:spPr/>
    </dgm:pt>
    <dgm:pt modelId="{7DCB38DF-3E8C-45D8-820E-63A84E6174B6}" type="pres">
      <dgm:prSet presAssocID="{93DD32C5-6B20-41BE-B62B-D45D2E2580F6}" presName="sibTrans" presStyleCnt="0"/>
      <dgm:spPr/>
    </dgm:pt>
    <dgm:pt modelId="{B6341C9A-0542-4293-889A-E202F958C81E}" type="pres">
      <dgm:prSet presAssocID="{34FE29EB-E3E5-4A50-A695-CF5E560A715F}" presName="node" presStyleLbl="node1" presStyleIdx="3" presStyleCnt="7" custScaleY="107270">
        <dgm:presLayoutVars>
          <dgm:bulletEnabled val="1"/>
        </dgm:presLayoutVars>
      </dgm:prSet>
      <dgm:spPr/>
    </dgm:pt>
    <dgm:pt modelId="{DFEB2B70-122B-41F1-967E-55EEE409CA8D}" type="pres">
      <dgm:prSet presAssocID="{B99DEAF4-67F0-4D28-BDDB-5145CBDD88F1}" presName="sibTrans" presStyleCnt="0"/>
      <dgm:spPr/>
    </dgm:pt>
    <dgm:pt modelId="{B465597D-0D76-4581-9F19-F9466CD604E6}" type="pres">
      <dgm:prSet presAssocID="{55D873EA-C040-4E0D-BB01-F154B82B3AC5}" presName="node" presStyleLbl="node1" presStyleIdx="4" presStyleCnt="7" custScaleY="116620">
        <dgm:presLayoutVars>
          <dgm:bulletEnabled val="1"/>
        </dgm:presLayoutVars>
      </dgm:prSet>
      <dgm:spPr/>
    </dgm:pt>
    <dgm:pt modelId="{4DFE3505-6367-4590-BC32-B819D1687403}" type="pres">
      <dgm:prSet presAssocID="{E21301B4-C031-454B-92A6-DF5075AAF4F1}" presName="sibTrans" presStyleCnt="0"/>
      <dgm:spPr/>
    </dgm:pt>
    <dgm:pt modelId="{B3CF97A5-05F9-464C-AFEC-D3DA189BBA28}" type="pres">
      <dgm:prSet presAssocID="{8255AD5E-D4D1-4DE5-8321-5D9F2C687499}" presName="node" presStyleLbl="node1" presStyleIdx="5" presStyleCnt="7" custScaleY="114758">
        <dgm:presLayoutVars>
          <dgm:bulletEnabled val="1"/>
        </dgm:presLayoutVars>
      </dgm:prSet>
      <dgm:spPr/>
    </dgm:pt>
    <dgm:pt modelId="{7AEFF8A0-6A8B-400A-B77C-26B0BDE82A65}" type="pres">
      <dgm:prSet presAssocID="{0FB9D88C-77CF-4113-BFB8-52C85A714759}" presName="sibTrans" presStyleCnt="0"/>
      <dgm:spPr/>
    </dgm:pt>
    <dgm:pt modelId="{C64730E9-5A43-4869-BD7B-79042A8777AA}" type="pres">
      <dgm:prSet presAssocID="{3FD79B24-4DBF-438F-ADA5-DCCFC7E82D08}" presName="node" presStyleLbl="node1" presStyleIdx="6" presStyleCnt="7" custScaleY="114758">
        <dgm:presLayoutVars>
          <dgm:bulletEnabled val="1"/>
        </dgm:presLayoutVars>
      </dgm:prSet>
      <dgm:spPr/>
    </dgm:pt>
  </dgm:ptLst>
  <dgm:cxnLst>
    <dgm:cxn modelId="{782AD101-DB3C-4A67-9E01-CA3265A2184E}" srcId="{BD9E1DBF-8D8E-46D8-A124-4F03C45A3B5E}" destId="{36D3CF5E-3848-4DBA-8A6C-3EF87205B5F3}" srcOrd="2" destOrd="0" parTransId="{7969DDA2-5E26-452B-8B03-470F9784C95B}" sibTransId="{93DD32C5-6B20-41BE-B62B-D45D2E2580F6}"/>
    <dgm:cxn modelId="{09D5CA14-DD88-4584-98D9-BE1AC902455E}" type="presOf" srcId="{8255AD5E-D4D1-4DE5-8321-5D9F2C687499}" destId="{B3CF97A5-05F9-464C-AFEC-D3DA189BBA28}" srcOrd="0" destOrd="0" presId="urn:microsoft.com/office/officeart/2005/8/layout/default"/>
    <dgm:cxn modelId="{65BB7D19-C4E2-4B9A-83D2-4BD417678539}" type="presOf" srcId="{55D873EA-C040-4E0D-BB01-F154B82B3AC5}" destId="{B465597D-0D76-4581-9F19-F9466CD604E6}" srcOrd="0" destOrd="0" presId="urn:microsoft.com/office/officeart/2005/8/layout/default"/>
    <dgm:cxn modelId="{522C5424-7E8C-46D9-9A04-E2B318AD8503}" type="presOf" srcId="{61E04682-717E-4EB7-A279-CD72211C9BE4}" destId="{A5B03C21-E5F4-4529-8D26-2769089893FD}" srcOrd="0" destOrd="0" presId="urn:microsoft.com/office/officeart/2005/8/layout/default"/>
    <dgm:cxn modelId="{1E3F5135-4525-4F38-A45C-47D5C78673B0}" srcId="{BD9E1DBF-8D8E-46D8-A124-4F03C45A3B5E}" destId="{34FE29EB-E3E5-4A50-A695-CF5E560A715F}" srcOrd="3" destOrd="0" parTransId="{14DA7A24-F84A-4A65-8037-56E4D1FE9EFA}" sibTransId="{B99DEAF4-67F0-4D28-BDDB-5145CBDD88F1}"/>
    <dgm:cxn modelId="{B0CCA13C-DF1D-425F-90D6-2FB888F6C3CC}" srcId="{BD9E1DBF-8D8E-46D8-A124-4F03C45A3B5E}" destId="{55D873EA-C040-4E0D-BB01-F154B82B3AC5}" srcOrd="4" destOrd="0" parTransId="{0466DB2F-4AB8-40BB-9178-AF6B69793430}" sibTransId="{E21301B4-C031-454B-92A6-DF5075AAF4F1}"/>
    <dgm:cxn modelId="{7AAC5868-B0E2-4597-922C-962EA277EE25}" type="presOf" srcId="{34FE29EB-E3E5-4A50-A695-CF5E560A715F}" destId="{B6341C9A-0542-4293-889A-E202F958C81E}" srcOrd="0" destOrd="0" presId="urn:microsoft.com/office/officeart/2005/8/layout/default"/>
    <dgm:cxn modelId="{EA873169-D28D-4BAE-AD2F-45DB5177EB8D}" type="presOf" srcId="{3FD79B24-4DBF-438F-ADA5-DCCFC7E82D08}" destId="{C64730E9-5A43-4869-BD7B-79042A8777AA}" srcOrd="0" destOrd="0" presId="urn:microsoft.com/office/officeart/2005/8/layout/default"/>
    <dgm:cxn modelId="{E0BBD07C-84B9-42A1-A402-A280BE021B02}" type="presOf" srcId="{20B3B34F-A062-4138-94D2-453E6B891789}" destId="{9B3BA8D9-3B7D-422A-AFBD-3A87C0AFBCCD}" srcOrd="0" destOrd="0" presId="urn:microsoft.com/office/officeart/2005/8/layout/default"/>
    <dgm:cxn modelId="{218D7D80-D327-4908-B5CD-29DF6B7CCE1F}" srcId="{BD9E1DBF-8D8E-46D8-A124-4F03C45A3B5E}" destId="{8255AD5E-D4D1-4DE5-8321-5D9F2C687499}" srcOrd="5" destOrd="0" parTransId="{D6B535B1-9AAD-4AB1-99B6-FDAAF65B6389}" sibTransId="{0FB9D88C-77CF-4113-BFB8-52C85A714759}"/>
    <dgm:cxn modelId="{348A4487-FDD3-477A-9E3C-7294EAC2E861}" srcId="{BD9E1DBF-8D8E-46D8-A124-4F03C45A3B5E}" destId="{3FD79B24-4DBF-438F-ADA5-DCCFC7E82D08}" srcOrd="6" destOrd="0" parTransId="{8C1FA6F4-91F9-4AAF-B832-984D2A6A228F}" sibTransId="{73FC4E39-476D-4EF1-A8D2-E81E5C8F70BB}"/>
    <dgm:cxn modelId="{D7953994-A7A1-4FC7-A97E-5E2FAEF41EAA}" srcId="{BD9E1DBF-8D8E-46D8-A124-4F03C45A3B5E}" destId="{20B3B34F-A062-4138-94D2-453E6B891789}" srcOrd="1" destOrd="0" parTransId="{5036E594-8209-43B9-AD88-1DF8A3941297}" sibTransId="{F292DCFF-66ED-484C-81A2-3534697E4EB5}"/>
    <dgm:cxn modelId="{E1DF7CD2-F3A6-4308-9459-BA19BB2A80A6}" type="presOf" srcId="{36D3CF5E-3848-4DBA-8A6C-3EF87205B5F3}" destId="{02307A38-C06E-4B4A-A63A-7D0A0EED559C}" srcOrd="0" destOrd="0" presId="urn:microsoft.com/office/officeart/2005/8/layout/default"/>
    <dgm:cxn modelId="{90CEB0E2-7411-4C73-AB10-90129A1FD9A9}" srcId="{BD9E1DBF-8D8E-46D8-A124-4F03C45A3B5E}" destId="{61E04682-717E-4EB7-A279-CD72211C9BE4}" srcOrd="0" destOrd="0" parTransId="{F3F83AB2-861F-4251-ABC0-7CDB0832C1A6}" sibTransId="{0E5D3C73-C3FD-4925-96FB-ED4EB6A6399C}"/>
    <dgm:cxn modelId="{4E2F67F3-37FB-47F6-A1F4-9D366BE984B8}" type="presOf" srcId="{BD9E1DBF-8D8E-46D8-A124-4F03C45A3B5E}" destId="{69B9C139-DE15-40A2-8B0E-D97DD5CDC0FB}" srcOrd="0" destOrd="0" presId="urn:microsoft.com/office/officeart/2005/8/layout/default"/>
    <dgm:cxn modelId="{E6F2C738-83B9-4D88-8250-A82012109E56}" type="presParOf" srcId="{69B9C139-DE15-40A2-8B0E-D97DD5CDC0FB}" destId="{A5B03C21-E5F4-4529-8D26-2769089893FD}" srcOrd="0" destOrd="0" presId="urn:microsoft.com/office/officeart/2005/8/layout/default"/>
    <dgm:cxn modelId="{6A85B80C-361C-41C2-BDEE-204A5CE19057}" type="presParOf" srcId="{69B9C139-DE15-40A2-8B0E-D97DD5CDC0FB}" destId="{EC6EDE50-904A-4B5E-9A91-1AC4D9E10807}" srcOrd="1" destOrd="0" presId="urn:microsoft.com/office/officeart/2005/8/layout/default"/>
    <dgm:cxn modelId="{62E05477-824B-4CA0-B43F-038297FBF76B}" type="presParOf" srcId="{69B9C139-DE15-40A2-8B0E-D97DD5CDC0FB}" destId="{9B3BA8D9-3B7D-422A-AFBD-3A87C0AFBCCD}" srcOrd="2" destOrd="0" presId="urn:microsoft.com/office/officeart/2005/8/layout/default"/>
    <dgm:cxn modelId="{0FB090F3-CF6A-4D86-B489-24F4EC47DA6F}" type="presParOf" srcId="{69B9C139-DE15-40A2-8B0E-D97DD5CDC0FB}" destId="{C4A235F8-87C3-4C76-B84D-0732B08F809E}" srcOrd="3" destOrd="0" presId="urn:microsoft.com/office/officeart/2005/8/layout/default"/>
    <dgm:cxn modelId="{B081FE4E-0A02-464F-85A3-34B845A4335C}" type="presParOf" srcId="{69B9C139-DE15-40A2-8B0E-D97DD5CDC0FB}" destId="{02307A38-C06E-4B4A-A63A-7D0A0EED559C}" srcOrd="4" destOrd="0" presId="urn:microsoft.com/office/officeart/2005/8/layout/default"/>
    <dgm:cxn modelId="{96B38B2B-6BC9-4FE7-A272-93CFD85A7228}" type="presParOf" srcId="{69B9C139-DE15-40A2-8B0E-D97DD5CDC0FB}" destId="{7DCB38DF-3E8C-45D8-820E-63A84E6174B6}" srcOrd="5" destOrd="0" presId="urn:microsoft.com/office/officeart/2005/8/layout/default"/>
    <dgm:cxn modelId="{76B7531C-A8ED-4D5B-A08A-7265E1F3811B}" type="presParOf" srcId="{69B9C139-DE15-40A2-8B0E-D97DD5CDC0FB}" destId="{B6341C9A-0542-4293-889A-E202F958C81E}" srcOrd="6" destOrd="0" presId="urn:microsoft.com/office/officeart/2005/8/layout/default"/>
    <dgm:cxn modelId="{03E835D5-933F-4223-A99C-F8AD366C54DC}" type="presParOf" srcId="{69B9C139-DE15-40A2-8B0E-D97DD5CDC0FB}" destId="{DFEB2B70-122B-41F1-967E-55EEE409CA8D}" srcOrd="7" destOrd="0" presId="urn:microsoft.com/office/officeart/2005/8/layout/default"/>
    <dgm:cxn modelId="{4073DC27-EE72-461A-95E7-451EBB114C32}" type="presParOf" srcId="{69B9C139-DE15-40A2-8B0E-D97DD5CDC0FB}" destId="{B465597D-0D76-4581-9F19-F9466CD604E6}" srcOrd="8" destOrd="0" presId="urn:microsoft.com/office/officeart/2005/8/layout/default"/>
    <dgm:cxn modelId="{6E20C133-71CB-44FE-9974-108F1498C880}" type="presParOf" srcId="{69B9C139-DE15-40A2-8B0E-D97DD5CDC0FB}" destId="{4DFE3505-6367-4590-BC32-B819D1687403}" srcOrd="9" destOrd="0" presId="urn:microsoft.com/office/officeart/2005/8/layout/default"/>
    <dgm:cxn modelId="{0503C2F8-F5FF-4248-AAC5-8AAB628335FD}" type="presParOf" srcId="{69B9C139-DE15-40A2-8B0E-D97DD5CDC0FB}" destId="{B3CF97A5-05F9-464C-AFEC-D3DA189BBA28}" srcOrd="10" destOrd="0" presId="urn:microsoft.com/office/officeart/2005/8/layout/default"/>
    <dgm:cxn modelId="{A6778F9F-F683-47DE-9CB8-D43BE7F7936A}" type="presParOf" srcId="{69B9C139-DE15-40A2-8B0E-D97DD5CDC0FB}" destId="{7AEFF8A0-6A8B-400A-B77C-26B0BDE82A65}" srcOrd="11" destOrd="0" presId="urn:microsoft.com/office/officeart/2005/8/layout/default"/>
    <dgm:cxn modelId="{28024487-FE9A-4C2F-9E9A-8730B064D53E}" type="presParOf" srcId="{69B9C139-DE15-40A2-8B0E-D97DD5CDC0FB}" destId="{C64730E9-5A43-4869-BD7B-79042A8777A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C5F495-3C42-405A-9CA0-5329E0772F7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DD6366C-BD38-4022-82BC-3C52407B73A3}">
      <dgm:prSet/>
      <dgm:spPr/>
      <dgm:t>
        <a:bodyPr/>
        <a:lstStyle/>
        <a:p>
          <a:r>
            <a:rPr lang="cy-GB" noProof="0" dirty="0"/>
            <a:t>Gall bod yn aelod o grŵp gorthrymedig leihau hunan-werth unigolyn</a:t>
          </a:r>
          <a:r>
            <a:rPr lang="en-US" dirty="0"/>
            <a:t>.</a:t>
          </a:r>
        </a:p>
      </dgm:t>
    </dgm:pt>
    <dgm:pt modelId="{D223A6D2-88B3-4B3A-BC79-800AFE0D067B}" type="parTrans" cxnId="{B5B8602A-E401-4734-A771-C2927601AF91}">
      <dgm:prSet/>
      <dgm:spPr/>
      <dgm:t>
        <a:bodyPr/>
        <a:lstStyle/>
        <a:p>
          <a:endParaRPr lang="en-US"/>
        </a:p>
      </dgm:t>
    </dgm:pt>
    <dgm:pt modelId="{69B2A044-C3C1-40F0-9B97-876B4D53AB83}" type="sibTrans" cxnId="{B5B8602A-E401-4734-A771-C2927601AF91}">
      <dgm:prSet/>
      <dgm:spPr/>
      <dgm:t>
        <a:bodyPr/>
        <a:lstStyle/>
        <a:p>
          <a:endParaRPr lang="en-US"/>
        </a:p>
      </dgm:t>
    </dgm:pt>
    <dgm:pt modelId="{CE270CD4-2141-46FF-AC17-B85D0CD3AC90}">
      <dgm:prSet/>
      <dgm:spPr/>
      <dgm:t>
        <a:bodyPr/>
        <a:lstStyle/>
        <a:p>
          <a:r>
            <a:rPr lang="cy-GB" noProof="0" dirty="0"/>
            <a:t>Mae rhagfarn yn beryglus, gan feithrin canlyniadau negyddol o leihau hunan-werth i hil-laddiad</a:t>
          </a:r>
          <a:r>
            <a:rPr lang="en-GB" dirty="0"/>
            <a:t>.</a:t>
          </a:r>
          <a:endParaRPr lang="en-US" dirty="0"/>
        </a:p>
      </dgm:t>
    </dgm:pt>
    <dgm:pt modelId="{B43EF47E-A228-4522-94A6-7EF6401345F8}" type="parTrans" cxnId="{E56089B8-FF2A-493D-88AF-6E80C09B2B10}">
      <dgm:prSet/>
      <dgm:spPr/>
      <dgm:t>
        <a:bodyPr/>
        <a:lstStyle/>
        <a:p>
          <a:endParaRPr lang="en-US"/>
        </a:p>
      </dgm:t>
    </dgm:pt>
    <dgm:pt modelId="{4E70724B-D4F4-4574-87CF-4F4F377F7DCA}" type="sibTrans" cxnId="{E56089B8-FF2A-493D-88AF-6E80C09B2B10}">
      <dgm:prSet/>
      <dgm:spPr/>
      <dgm:t>
        <a:bodyPr/>
        <a:lstStyle/>
        <a:p>
          <a:endParaRPr lang="en-US"/>
        </a:p>
      </dgm:t>
    </dgm:pt>
    <dgm:pt modelId="{49596310-8D6F-4B33-B5C7-086720ACE6D1}">
      <dgm:prSet/>
      <dgm:spPr/>
      <dgm:t>
        <a:bodyPr/>
        <a:lstStyle/>
        <a:p>
          <a:r>
            <a:rPr lang="cy-GB" b="1" noProof="0" dirty="0"/>
            <a:t>Allwch chi feddwl am enghreifftiau o ragfarn eithafol sy'n arwain at wahaniaethu eithafol</a:t>
          </a:r>
          <a:r>
            <a:rPr lang="en-GB" b="1" dirty="0"/>
            <a:t>?</a:t>
          </a:r>
          <a:endParaRPr lang="en-US" b="1" dirty="0"/>
        </a:p>
      </dgm:t>
    </dgm:pt>
    <dgm:pt modelId="{C19A9829-A678-447F-8A51-9404B8A6A4AA}" type="parTrans" cxnId="{87741F22-EC6B-41C6-88EC-BA71FDB7BEFC}">
      <dgm:prSet/>
      <dgm:spPr/>
      <dgm:t>
        <a:bodyPr/>
        <a:lstStyle/>
        <a:p>
          <a:endParaRPr lang="en-US"/>
        </a:p>
      </dgm:t>
    </dgm:pt>
    <dgm:pt modelId="{F84BF3E4-7501-4129-B730-ABC9EC135237}" type="sibTrans" cxnId="{87741F22-EC6B-41C6-88EC-BA71FDB7BEFC}">
      <dgm:prSet/>
      <dgm:spPr/>
      <dgm:t>
        <a:bodyPr/>
        <a:lstStyle/>
        <a:p>
          <a:endParaRPr lang="en-US"/>
        </a:p>
      </dgm:t>
    </dgm:pt>
    <dgm:pt modelId="{DB8958A1-0FDE-4EB1-81FB-0E48D07B86DD}" type="pres">
      <dgm:prSet presAssocID="{5CC5F495-3C42-405A-9CA0-5329E0772F7A}" presName="linear" presStyleCnt="0">
        <dgm:presLayoutVars>
          <dgm:animLvl val="lvl"/>
          <dgm:resizeHandles val="exact"/>
        </dgm:presLayoutVars>
      </dgm:prSet>
      <dgm:spPr/>
    </dgm:pt>
    <dgm:pt modelId="{D9B4B80F-1D10-46C3-AC4E-ED101610D15B}" type="pres">
      <dgm:prSet presAssocID="{FDD6366C-BD38-4022-82BC-3C52407B73A3}" presName="parentText" presStyleLbl="node1" presStyleIdx="0" presStyleCnt="3">
        <dgm:presLayoutVars>
          <dgm:chMax val="0"/>
          <dgm:bulletEnabled val="1"/>
        </dgm:presLayoutVars>
      </dgm:prSet>
      <dgm:spPr/>
    </dgm:pt>
    <dgm:pt modelId="{43876B17-0763-4927-BAE0-94DA016592DE}" type="pres">
      <dgm:prSet presAssocID="{69B2A044-C3C1-40F0-9B97-876B4D53AB83}" presName="spacer" presStyleCnt="0"/>
      <dgm:spPr/>
    </dgm:pt>
    <dgm:pt modelId="{D60465F1-8B56-491D-BFA0-62C16CB34549}" type="pres">
      <dgm:prSet presAssocID="{CE270CD4-2141-46FF-AC17-B85D0CD3AC90}" presName="parentText" presStyleLbl="node1" presStyleIdx="1" presStyleCnt="3">
        <dgm:presLayoutVars>
          <dgm:chMax val="0"/>
          <dgm:bulletEnabled val="1"/>
        </dgm:presLayoutVars>
      </dgm:prSet>
      <dgm:spPr/>
    </dgm:pt>
    <dgm:pt modelId="{FE55EB4B-9995-4E07-8308-50201A335C82}" type="pres">
      <dgm:prSet presAssocID="{4E70724B-D4F4-4574-87CF-4F4F377F7DCA}" presName="spacer" presStyleCnt="0"/>
      <dgm:spPr/>
    </dgm:pt>
    <dgm:pt modelId="{FD8462E4-EB35-4D11-94CA-9078BDD6FB13}" type="pres">
      <dgm:prSet presAssocID="{49596310-8D6F-4B33-B5C7-086720ACE6D1}" presName="parentText" presStyleLbl="node1" presStyleIdx="2" presStyleCnt="3">
        <dgm:presLayoutVars>
          <dgm:chMax val="0"/>
          <dgm:bulletEnabled val="1"/>
        </dgm:presLayoutVars>
      </dgm:prSet>
      <dgm:spPr/>
    </dgm:pt>
  </dgm:ptLst>
  <dgm:cxnLst>
    <dgm:cxn modelId="{87741F22-EC6B-41C6-88EC-BA71FDB7BEFC}" srcId="{5CC5F495-3C42-405A-9CA0-5329E0772F7A}" destId="{49596310-8D6F-4B33-B5C7-086720ACE6D1}" srcOrd="2" destOrd="0" parTransId="{C19A9829-A678-447F-8A51-9404B8A6A4AA}" sibTransId="{F84BF3E4-7501-4129-B730-ABC9EC135237}"/>
    <dgm:cxn modelId="{B5B8602A-E401-4734-A771-C2927601AF91}" srcId="{5CC5F495-3C42-405A-9CA0-5329E0772F7A}" destId="{FDD6366C-BD38-4022-82BC-3C52407B73A3}" srcOrd="0" destOrd="0" parTransId="{D223A6D2-88B3-4B3A-BC79-800AFE0D067B}" sibTransId="{69B2A044-C3C1-40F0-9B97-876B4D53AB83}"/>
    <dgm:cxn modelId="{0593B260-92AC-4E89-A0B1-991EE4C1E89A}" type="presOf" srcId="{CE270CD4-2141-46FF-AC17-B85D0CD3AC90}" destId="{D60465F1-8B56-491D-BFA0-62C16CB34549}" srcOrd="0" destOrd="0" presId="urn:microsoft.com/office/officeart/2005/8/layout/vList2"/>
    <dgm:cxn modelId="{E56089B8-FF2A-493D-88AF-6E80C09B2B10}" srcId="{5CC5F495-3C42-405A-9CA0-5329E0772F7A}" destId="{CE270CD4-2141-46FF-AC17-B85D0CD3AC90}" srcOrd="1" destOrd="0" parTransId="{B43EF47E-A228-4522-94A6-7EF6401345F8}" sibTransId="{4E70724B-D4F4-4574-87CF-4F4F377F7DCA}"/>
    <dgm:cxn modelId="{1B4230BB-9B4A-4DC0-9C71-49A1F8F64A9F}" type="presOf" srcId="{FDD6366C-BD38-4022-82BC-3C52407B73A3}" destId="{D9B4B80F-1D10-46C3-AC4E-ED101610D15B}" srcOrd="0" destOrd="0" presId="urn:microsoft.com/office/officeart/2005/8/layout/vList2"/>
    <dgm:cxn modelId="{7CBCFDE0-8FE3-4989-BED0-B642FDEFAC1F}" type="presOf" srcId="{49596310-8D6F-4B33-B5C7-086720ACE6D1}" destId="{FD8462E4-EB35-4D11-94CA-9078BDD6FB13}" srcOrd="0" destOrd="0" presId="urn:microsoft.com/office/officeart/2005/8/layout/vList2"/>
    <dgm:cxn modelId="{81DCBBF9-1995-4E02-9FEF-9D9BFA15A8D4}" type="presOf" srcId="{5CC5F495-3C42-405A-9CA0-5329E0772F7A}" destId="{DB8958A1-0FDE-4EB1-81FB-0E48D07B86DD}" srcOrd="0" destOrd="0" presId="urn:microsoft.com/office/officeart/2005/8/layout/vList2"/>
    <dgm:cxn modelId="{A2C084EB-706A-45A1-8502-65471B63D2DC}" type="presParOf" srcId="{DB8958A1-0FDE-4EB1-81FB-0E48D07B86DD}" destId="{D9B4B80F-1D10-46C3-AC4E-ED101610D15B}" srcOrd="0" destOrd="0" presId="urn:microsoft.com/office/officeart/2005/8/layout/vList2"/>
    <dgm:cxn modelId="{790CD4B4-A1CE-4AC2-8934-80C38780A59E}" type="presParOf" srcId="{DB8958A1-0FDE-4EB1-81FB-0E48D07B86DD}" destId="{43876B17-0763-4927-BAE0-94DA016592DE}" srcOrd="1" destOrd="0" presId="urn:microsoft.com/office/officeart/2005/8/layout/vList2"/>
    <dgm:cxn modelId="{E4B19E70-DC76-469C-88D7-6C4CBA79B32D}" type="presParOf" srcId="{DB8958A1-0FDE-4EB1-81FB-0E48D07B86DD}" destId="{D60465F1-8B56-491D-BFA0-62C16CB34549}" srcOrd="2" destOrd="0" presId="urn:microsoft.com/office/officeart/2005/8/layout/vList2"/>
    <dgm:cxn modelId="{C4917FE5-0EFF-4C78-95EA-4E0774103BB7}" type="presParOf" srcId="{DB8958A1-0FDE-4EB1-81FB-0E48D07B86DD}" destId="{FE55EB4B-9995-4E07-8308-50201A335C82}" srcOrd="3" destOrd="0" presId="urn:microsoft.com/office/officeart/2005/8/layout/vList2"/>
    <dgm:cxn modelId="{F4353D01-8A4C-4E3D-9EF8-FD4BFEAD8ED3}" type="presParOf" srcId="{DB8958A1-0FDE-4EB1-81FB-0E48D07B86DD}" destId="{FD8462E4-EB35-4D11-94CA-9078BDD6FB1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C5F495-3C42-405A-9CA0-5329E0772F7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DD6366C-BD38-4022-82BC-3C52407B73A3}">
      <dgm:prSet/>
      <dgm:spPr/>
      <dgm:t>
        <a:bodyPr/>
        <a:lstStyle/>
        <a:p>
          <a:r>
            <a:rPr lang="en-US"/>
            <a:t>Being a member of an oppressed group can lower a person’s self-esteem.</a:t>
          </a:r>
        </a:p>
      </dgm:t>
    </dgm:pt>
    <dgm:pt modelId="{D223A6D2-88B3-4B3A-BC79-800AFE0D067B}" type="parTrans" cxnId="{B5B8602A-E401-4734-A771-C2927601AF91}">
      <dgm:prSet/>
      <dgm:spPr/>
      <dgm:t>
        <a:bodyPr/>
        <a:lstStyle/>
        <a:p>
          <a:endParaRPr lang="en-US"/>
        </a:p>
      </dgm:t>
    </dgm:pt>
    <dgm:pt modelId="{69B2A044-C3C1-40F0-9B97-876B4D53AB83}" type="sibTrans" cxnId="{B5B8602A-E401-4734-A771-C2927601AF91}">
      <dgm:prSet/>
      <dgm:spPr/>
      <dgm:t>
        <a:bodyPr/>
        <a:lstStyle/>
        <a:p>
          <a:endParaRPr lang="en-US"/>
        </a:p>
      </dgm:t>
    </dgm:pt>
    <dgm:pt modelId="{CE270CD4-2141-46FF-AC17-B85D0CD3AC90}">
      <dgm:prSet/>
      <dgm:spPr/>
      <dgm:t>
        <a:bodyPr/>
        <a:lstStyle/>
        <a:p>
          <a:r>
            <a:rPr lang="en-US"/>
            <a:t>Prejudice is dangerous, fostering negative </a:t>
          </a:r>
          <a:r>
            <a:rPr lang="en-GB"/>
            <a:t>consequences from lowered self-esteem to genocide.</a:t>
          </a:r>
          <a:endParaRPr lang="en-US"/>
        </a:p>
      </dgm:t>
    </dgm:pt>
    <dgm:pt modelId="{B43EF47E-A228-4522-94A6-7EF6401345F8}" type="parTrans" cxnId="{E56089B8-FF2A-493D-88AF-6E80C09B2B10}">
      <dgm:prSet/>
      <dgm:spPr/>
      <dgm:t>
        <a:bodyPr/>
        <a:lstStyle/>
        <a:p>
          <a:endParaRPr lang="en-US"/>
        </a:p>
      </dgm:t>
    </dgm:pt>
    <dgm:pt modelId="{4E70724B-D4F4-4574-87CF-4F4F377F7DCA}" type="sibTrans" cxnId="{E56089B8-FF2A-493D-88AF-6E80C09B2B10}">
      <dgm:prSet/>
      <dgm:spPr/>
      <dgm:t>
        <a:bodyPr/>
        <a:lstStyle/>
        <a:p>
          <a:endParaRPr lang="en-US"/>
        </a:p>
      </dgm:t>
    </dgm:pt>
    <dgm:pt modelId="{49596310-8D6F-4B33-B5C7-086720ACE6D1}">
      <dgm:prSet/>
      <dgm:spPr/>
      <dgm:t>
        <a:bodyPr/>
        <a:lstStyle/>
        <a:p>
          <a:r>
            <a:rPr lang="en-GB" b="1" dirty="0"/>
            <a:t>Can you think of examples of extreme prejudice leading to extreme discrimination?</a:t>
          </a:r>
          <a:endParaRPr lang="en-US" b="1" dirty="0"/>
        </a:p>
      </dgm:t>
    </dgm:pt>
    <dgm:pt modelId="{C19A9829-A678-447F-8A51-9404B8A6A4AA}" type="parTrans" cxnId="{87741F22-EC6B-41C6-88EC-BA71FDB7BEFC}">
      <dgm:prSet/>
      <dgm:spPr/>
      <dgm:t>
        <a:bodyPr/>
        <a:lstStyle/>
        <a:p>
          <a:endParaRPr lang="en-US"/>
        </a:p>
      </dgm:t>
    </dgm:pt>
    <dgm:pt modelId="{F84BF3E4-7501-4129-B730-ABC9EC135237}" type="sibTrans" cxnId="{87741F22-EC6B-41C6-88EC-BA71FDB7BEFC}">
      <dgm:prSet/>
      <dgm:spPr/>
      <dgm:t>
        <a:bodyPr/>
        <a:lstStyle/>
        <a:p>
          <a:endParaRPr lang="en-US"/>
        </a:p>
      </dgm:t>
    </dgm:pt>
    <dgm:pt modelId="{DB8958A1-0FDE-4EB1-81FB-0E48D07B86DD}" type="pres">
      <dgm:prSet presAssocID="{5CC5F495-3C42-405A-9CA0-5329E0772F7A}" presName="linear" presStyleCnt="0">
        <dgm:presLayoutVars>
          <dgm:animLvl val="lvl"/>
          <dgm:resizeHandles val="exact"/>
        </dgm:presLayoutVars>
      </dgm:prSet>
      <dgm:spPr/>
    </dgm:pt>
    <dgm:pt modelId="{D9B4B80F-1D10-46C3-AC4E-ED101610D15B}" type="pres">
      <dgm:prSet presAssocID="{FDD6366C-BD38-4022-82BC-3C52407B73A3}" presName="parentText" presStyleLbl="node1" presStyleIdx="0" presStyleCnt="3">
        <dgm:presLayoutVars>
          <dgm:chMax val="0"/>
          <dgm:bulletEnabled val="1"/>
        </dgm:presLayoutVars>
      </dgm:prSet>
      <dgm:spPr/>
    </dgm:pt>
    <dgm:pt modelId="{43876B17-0763-4927-BAE0-94DA016592DE}" type="pres">
      <dgm:prSet presAssocID="{69B2A044-C3C1-40F0-9B97-876B4D53AB83}" presName="spacer" presStyleCnt="0"/>
      <dgm:spPr/>
    </dgm:pt>
    <dgm:pt modelId="{D60465F1-8B56-491D-BFA0-62C16CB34549}" type="pres">
      <dgm:prSet presAssocID="{CE270CD4-2141-46FF-AC17-B85D0CD3AC90}" presName="parentText" presStyleLbl="node1" presStyleIdx="1" presStyleCnt="3">
        <dgm:presLayoutVars>
          <dgm:chMax val="0"/>
          <dgm:bulletEnabled val="1"/>
        </dgm:presLayoutVars>
      </dgm:prSet>
      <dgm:spPr/>
    </dgm:pt>
    <dgm:pt modelId="{FE55EB4B-9995-4E07-8308-50201A335C82}" type="pres">
      <dgm:prSet presAssocID="{4E70724B-D4F4-4574-87CF-4F4F377F7DCA}" presName="spacer" presStyleCnt="0"/>
      <dgm:spPr/>
    </dgm:pt>
    <dgm:pt modelId="{FD8462E4-EB35-4D11-94CA-9078BDD6FB13}" type="pres">
      <dgm:prSet presAssocID="{49596310-8D6F-4B33-B5C7-086720ACE6D1}" presName="parentText" presStyleLbl="node1" presStyleIdx="2" presStyleCnt="3">
        <dgm:presLayoutVars>
          <dgm:chMax val="0"/>
          <dgm:bulletEnabled val="1"/>
        </dgm:presLayoutVars>
      </dgm:prSet>
      <dgm:spPr/>
    </dgm:pt>
  </dgm:ptLst>
  <dgm:cxnLst>
    <dgm:cxn modelId="{87741F22-EC6B-41C6-88EC-BA71FDB7BEFC}" srcId="{5CC5F495-3C42-405A-9CA0-5329E0772F7A}" destId="{49596310-8D6F-4B33-B5C7-086720ACE6D1}" srcOrd="2" destOrd="0" parTransId="{C19A9829-A678-447F-8A51-9404B8A6A4AA}" sibTransId="{F84BF3E4-7501-4129-B730-ABC9EC135237}"/>
    <dgm:cxn modelId="{B5B8602A-E401-4734-A771-C2927601AF91}" srcId="{5CC5F495-3C42-405A-9CA0-5329E0772F7A}" destId="{FDD6366C-BD38-4022-82BC-3C52407B73A3}" srcOrd="0" destOrd="0" parTransId="{D223A6D2-88B3-4B3A-BC79-800AFE0D067B}" sibTransId="{69B2A044-C3C1-40F0-9B97-876B4D53AB83}"/>
    <dgm:cxn modelId="{0593B260-92AC-4E89-A0B1-991EE4C1E89A}" type="presOf" srcId="{CE270CD4-2141-46FF-AC17-B85D0CD3AC90}" destId="{D60465F1-8B56-491D-BFA0-62C16CB34549}" srcOrd="0" destOrd="0" presId="urn:microsoft.com/office/officeart/2005/8/layout/vList2"/>
    <dgm:cxn modelId="{E56089B8-FF2A-493D-88AF-6E80C09B2B10}" srcId="{5CC5F495-3C42-405A-9CA0-5329E0772F7A}" destId="{CE270CD4-2141-46FF-AC17-B85D0CD3AC90}" srcOrd="1" destOrd="0" parTransId="{B43EF47E-A228-4522-94A6-7EF6401345F8}" sibTransId="{4E70724B-D4F4-4574-87CF-4F4F377F7DCA}"/>
    <dgm:cxn modelId="{1B4230BB-9B4A-4DC0-9C71-49A1F8F64A9F}" type="presOf" srcId="{FDD6366C-BD38-4022-82BC-3C52407B73A3}" destId="{D9B4B80F-1D10-46C3-AC4E-ED101610D15B}" srcOrd="0" destOrd="0" presId="urn:microsoft.com/office/officeart/2005/8/layout/vList2"/>
    <dgm:cxn modelId="{7CBCFDE0-8FE3-4989-BED0-B642FDEFAC1F}" type="presOf" srcId="{49596310-8D6F-4B33-B5C7-086720ACE6D1}" destId="{FD8462E4-EB35-4D11-94CA-9078BDD6FB13}" srcOrd="0" destOrd="0" presId="urn:microsoft.com/office/officeart/2005/8/layout/vList2"/>
    <dgm:cxn modelId="{81DCBBF9-1995-4E02-9FEF-9D9BFA15A8D4}" type="presOf" srcId="{5CC5F495-3C42-405A-9CA0-5329E0772F7A}" destId="{DB8958A1-0FDE-4EB1-81FB-0E48D07B86DD}" srcOrd="0" destOrd="0" presId="urn:microsoft.com/office/officeart/2005/8/layout/vList2"/>
    <dgm:cxn modelId="{A2C084EB-706A-45A1-8502-65471B63D2DC}" type="presParOf" srcId="{DB8958A1-0FDE-4EB1-81FB-0E48D07B86DD}" destId="{D9B4B80F-1D10-46C3-AC4E-ED101610D15B}" srcOrd="0" destOrd="0" presId="urn:microsoft.com/office/officeart/2005/8/layout/vList2"/>
    <dgm:cxn modelId="{790CD4B4-A1CE-4AC2-8934-80C38780A59E}" type="presParOf" srcId="{DB8958A1-0FDE-4EB1-81FB-0E48D07B86DD}" destId="{43876B17-0763-4927-BAE0-94DA016592DE}" srcOrd="1" destOrd="0" presId="urn:microsoft.com/office/officeart/2005/8/layout/vList2"/>
    <dgm:cxn modelId="{E4B19E70-DC76-469C-88D7-6C4CBA79B32D}" type="presParOf" srcId="{DB8958A1-0FDE-4EB1-81FB-0E48D07B86DD}" destId="{D60465F1-8B56-491D-BFA0-62C16CB34549}" srcOrd="2" destOrd="0" presId="urn:microsoft.com/office/officeart/2005/8/layout/vList2"/>
    <dgm:cxn modelId="{C4917FE5-0EFF-4C78-95EA-4E0774103BB7}" type="presParOf" srcId="{DB8958A1-0FDE-4EB1-81FB-0E48D07B86DD}" destId="{FE55EB4B-9995-4E07-8308-50201A335C82}" srcOrd="3" destOrd="0" presId="urn:microsoft.com/office/officeart/2005/8/layout/vList2"/>
    <dgm:cxn modelId="{F4353D01-8A4C-4E3D-9EF8-FD4BFEAD8ED3}" type="presParOf" srcId="{DB8958A1-0FDE-4EB1-81FB-0E48D07B86DD}" destId="{FD8462E4-EB35-4D11-94CA-9078BDD6FB13}" srcOrd="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096AC8-13B2-4BA6-9E79-725F0A1CC3F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1E28F08-0AD7-457E-9E59-DA683F7CA99B}">
      <dgm:prSet/>
      <dgm:spPr/>
      <dgm:t>
        <a:bodyPr/>
        <a:lstStyle/>
        <a:p>
          <a:r>
            <a:rPr lang="cy-GB" b="1" noProof="0" dirty="0">
              <a:solidFill>
                <a:schemeClr val="tx1"/>
              </a:solidFill>
            </a:rPr>
            <a:t>Nid yw stereoteipiau o reidrwydd wedi’u llwytho ag emosiwn nac o reidrwydd yn arwain at wahaniaethu. Yn aml dim ond dull o symleiddio byd cymhleth yw stereoteipio —Gordon </a:t>
          </a:r>
          <a:r>
            <a:rPr lang="cy-GB" b="1" noProof="0" dirty="0" err="1">
              <a:solidFill>
                <a:schemeClr val="tx1"/>
              </a:solidFill>
            </a:rPr>
            <a:t>Allport</a:t>
          </a:r>
          <a:r>
            <a:rPr lang="cy-GB" b="1" noProof="0" dirty="0">
              <a:solidFill>
                <a:schemeClr val="tx1"/>
              </a:solidFill>
            </a:rPr>
            <a:t> (1954) “deddf yr ymdrech leiaf.”  </a:t>
          </a:r>
        </a:p>
      </dgm:t>
    </dgm:pt>
    <dgm:pt modelId="{B98E4AB3-7133-4753-AA2F-DF6B8E2232EE}" type="parTrans" cxnId="{52D1F599-EE45-42F7-95B1-A45E7D8A819F}">
      <dgm:prSet/>
      <dgm:spPr/>
      <dgm:t>
        <a:bodyPr/>
        <a:lstStyle/>
        <a:p>
          <a:endParaRPr lang="en-US"/>
        </a:p>
      </dgm:t>
    </dgm:pt>
    <dgm:pt modelId="{1EA3177B-5A09-495A-838B-08EF1720AC8B}" type="sibTrans" cxnId="{52D1F599-EE45-42F7-95B1-A45E7D8A819F}">
      <dgm:prSet/>
      <dgm:spPr/>
      <dgm:t>
        <a:bodyPr/>
        <a:lstStyle/>
        <a:p>
          <a:endParaRPr lang="en-US"/>
        </a:p>
      </dgm:t>
    </dgm:pt>
    <dgm:pt modelId="{9117375F-B1EE-41CF-92E6-A2B1662F01EE}">
      <dgm:prSet custT="1"/>
      <dgm:spPr/>
      <dgm:t>
        <a:bodyPr/>
        <a:lstStyle/>
        <a:p>
          <a:r>
            <a:rPr lang="cy-GB" sz="1600" b="1" noProof="0" dirty="0">
              <a:solidFill>
                <a:schemeClr val="tx1"/>
              </a:solidFill>
            </a:rPr>
            <a:t>Diffiniodd </a:t>
          </a:r>
          <a:r>
            <a:rPr lang="cy-GB" sz="1600" b="1" noProof="0" dirty="0" err="1">
              <a:solidFill>
                <a:schemeClr val="tx1"/>
              </a:solidFill>
            </a:rPr>
            <a:t>Allport</a:t>
          </a:r>
          <a:r>
            <a:rPr lang="cy-GB" sz="1600" b="1" noProof="0" dirty="0">
              <a:solidFill>
                <a:schemeClr val="tx1"/>
              </a:solidFill>
            </a:rPr>
            <a:t> stereoteip fel </a:t>
          </a:r>
          <a:r>
            <a:rPr lang="en-US" sz="1600" b="1" dirty="0">
              <a:solidFill>
                <a:schemeClr val="tx1"/>
              </a:solidFill>
            </a:rPr>
            <a:t>‘an exaggerated belief associated with a  category’ (1954, t.191).</a:t>
          </a:r>
        </a:p>
      </dgm:t>
    </dgm:pt>
    <dgm:pt modelId="{498E8A44-F7BD-452C-BF7F-45E4ECCE0105}" type="parTrans" cxnId="{135D7D53-A26F-4C49-84E9-451DBDD91F27}">
      <dgm:prSet/>
      <dgm:spPr/>
      <dgm:t>
        <a:bodyPr/>
        <a:lstStyle/>
        <a:p>
          <a:endParaRPr lang="en-US"/>
        </a:p>
      </dgm:t>
    </dgm:pt>
    <dgm:pt modelId="{6EBDA0C1-97E6-4A5C-B983-933D28F88A6E}" type="sibTrans" cxnId="{135D7D53-A26F-4C49-84E9-451DBDD91F27}">
      <dgm:prSet/>
      <dgm:spPr/>
      <dgm:t>
        <a:bodyPr/>
        <a:lstStyle/>
        <a:p>
          <a:endParaRPr lang="en-US"/>
        </a:p>
      </dgm:t>
    </dgm:pt>
    <dgm:pt modelId="{75013A1D-22C5-489E-8E60-AED88B8F9BCA}">
      <dgm:prSet custT="1"/>
      <dgm:spPr/>
      <dgm:t>
        <a:bodyPr/>
        <a:lstStyle/>
        <a:p>
          <a:r>
            <a:rPr lang="cy-GB" sz="1600" b="1" noProof="0" dirty="0">
              <a:solidFill>
                <a:schemeClr val="tx1"/>
              </a:solidFill>
            </a:rPr>
            <a:t>Astudiaethau wedi dangos bod stereoteipiau am grwpiau sefydledig dros 30 mlynedd wedi aros yn weddol sefydlog, gan ddod ychydig yn llai negyddol dros amser</a:t>
          </a:r>
          <a:r>
            <a:rPr lang="en-US" sz="1600" b="1" dirty="0">
              <a:solidFill>
                <a:schemeClr val="tx1"/>
              </a:solidFill>
            </a:rPr>
            <a:t>.</a:t>
          </a:r>
        </a:p>
      </dgm:t>
    </dgm:pt>
    <dgm:pt modelId="{3FB0FCD6-69F6-43A4-89A8-41AEC5E164BB}" type="parTrans" cxnId="{0E11DEAE-E57B-4345-AEB7-8866509F14B2}">
      <dgm:prSet/>
      <dgm:spPr/>
      <dgm:t>
        <a:bodyPr/>
        <a:lstStyle/>
        <a:p>
          <a:endParaRPr lang="en-US"/>
        </a:p>
      </dgm:t>
    </dgm:pt>
    <dgm:pt modelId="{762ED502-B506-4363-BF0E-E49B816091CD}" type="sibTrans" cxnId="{0E11DEAE-E57B-4345-AEB7-8866509F14B2}">
      <dgm:prSet/>
      <dgm:spPr/>
      <dgm:t>
        <a:bodyPr/>
        <a:lstStyle/>
        <a:p>
          <a:endParaRPr lang="en-US"/>
        </a:p>
      </dgm:t>
    </dgm:pt>
    <dgm:pt modelId="{3120C15B-E829-4072-91B1-19BFBE65D20B}" type="pres">
      <dgm:prSet presAssocID="{FB096AC8-13B2-4BA6-9E79-725F0A1CC3F2}" presName="root" presStyleCnt="0">
        <dgm:presLayoutVars>
          <dgm:dir/>
          <dgm:resizeHandles val="exact"/>
        </dgm:presLayoutVars>
      </dgm:prSet>
      <dgm:spPr/>
    </dgm:pt>
    <dgm:pt modelId="{F0E7A9E7-1A54-491F-BE40-2679407AC75E}" type="pres">
      <dgm:prSet presAssocID="{E1E28F08-0AD7-457E-9E59-DA683F7CA99B}" presName="compNode" presStyleCnt="0"/>
      <dgm:spPr/>
    </dgm:pt>
    <dgm:pt modelId="{B9C72E50-F593-4984-9469-DDB13479363A}" type="pres">
      <dgm:prSet presAssocID="{E1E28F08-0AD7-457E-9E59-DA683F7CA99B}" presName="bgRect" presStyleLbl="bgShp" presStyleIdx="0" presStyleCnt="3"/>
      <dgm:spPr>
        <a:solidFill>
          <a:srgbClr val="FFC000"/>
        </a:solidFill>
      </dgm:spPr>
    </dgm:pt>
    <dgm:pt modelId="{D9993FD2-6CE2-4341-BDAD-B63F4AEAC4F4}" type="pres">
      <dgm:prSet presAssocID="{E1E28F08-0AD7-457E-9E59-DA683F7CA9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BBC140A7-03A7-44B2-B11C-1A5AF980AE67}" type="pres">
      <dgm:prSet presAssocID="{E1E28F08-0AD7-457E-9E59-DA683F7CA99B}" presName="spaceRect" presStyleCnt="0"/>
      <dgm:spPr/>
    </dgm:pt>
    <dgm:pt modelId="{F3968DD5-925D-459E-B097-8C4DF6743442}" type="pres">
      <dgm:prSet presAssocID="{E1E28F08-0AD7-457E-9E59-DA683F7CA99B}" presName="parTx" presStyleLbl="revTx" presStyleIdx="0" presStyleCnt="3">
        <dgm:presLayoutVars>
          <dgm:chMax val="0"/>
          <dgm:chPref val="0"/>
        </dgm:presLayoutVars>
      </dgm:prSet>
      <dgm:spPr/>
    </dgm:pt>
    <dgm:pt modelId="{5152672A-455F-4D8B-BB83-0DE15E63CA59}" type="pres">
      <dgm:prSet presAssocID="{1EA3177B-5A09-495A-838B-08EF1720AC8B}" presName="sibTrans" presStyleCnt="0"/>
      <dgm:spPr/>
    </dgm:pt>
    <dgm:pt modelId="{4E183A65-7B34-4937-8D4A-51CAB79764DA}" type="pres">
      <dgm:prSet presAssocID="{9117375F-B1EE-41CF-92E6-A2B1662F01EE}" presName="compNode" presStyleCnt="0"/>
      <dgm:spPr/>
    </dgm:pt>
    <dgm:pt modelId="{DD9F15B3-B490-4293-AC20-1B25005ABE50}" type="pres">
      <dgm:prSet presAssocID="{9117375F-B1EE-41CF-92E6-A2B1662F01EE}" presName="bgRect" presStyleLbl="bgShp" presStyleIdx="1" presStyleCnt="3"/>
      <dgm:spPr>
        <a:solidFill>
          <a:srgbClr val="92D050"/>
        </a:solidFill>
      </dgm:spPr>
    </dgm:pt>
    <dgm:pt modelId="{6844F005-83E2-420C-9C3C-5AE465C6E932}" type="pres">
      <dgm:prSet presAssocID="{9117375F-B1EE-41CF-92E6-A2B1662F01E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7547DD48-B501-4E3A-8B5B-D4FB4C62B23D}" type="pres">
      <dgm:prSet presAssocID="{9117375F-B1EE-41CF-92E6-A2B1662F01EE}" presName="spaceRect" presStyleCnt="0"/>
      <dgm:spPr/>
    </dgm:pt>
    <dgm:pt modelId="{6A6E3F24-6E0A-4374-A1A3-6ECEE39F0FFE}" type="pres">
      <dgm:prSet presAssocID="{9117375F-B1EE-41CF-92E6-A2B1662F01EE}" presName="parTx" presStyleLbl="revTx" presStyleIdx="1" presStyleCnt="3">
        <dgm:presLayoutVars>
          <dgm:chMax val="0"/>
          <dgm:chPref val="0"/>
        </dgm:presLayoutVars>
      </dgm:prSet>
      <dgm:spPr/>
    </dgm:pt>
    <dgm:pt modelId="{DEE6DABD-ED74-469B-9D99-FB5E5DB1507E}" type="pres">
      <dgm:prSet presAssocID="{6EBDA0C1-97E6-4A5C-B983-933D28F88A6E}" presName="sibTrans" presStyleCnt="0"/>
      <dgm:spPr/>
    </dgm:pt>
    <dgm:pt modelId="{53208513-8124-4C19-B583-71CC6BE395B7}" type="pres">
      <dgm:prSet presAssocID="{75013A1D-22C5-489E-8E60-AED88B8F9BCA}" presName="compNode" presStyleCnt="0"/>
      <dgm:spPr/>
    </dgm:pt>
    <dgm:pt modelId="{94193A11-6F2F-4263-B8E4-1A33BE56AF53}" type="pres">
      <dgm:prSet presAssocID="{75013A1D-22C5-489E-8E60-AED88B8F9BCA}" presName="bgRect" presStyleLbl="bgShp" presStyleIdx="2" presStyleCnt="3"/>
      <dgm:spPr>
        <a:solidFill>
          <a:schemeClr val="accent1">
            <a:lumMod val="40000"/>
            <a:lumOff val="60000"/>
          </a:schemeClr>
        </a:solidFill>
      </dgm:spPr>
    </dgm:pt>
    <dgm:pt modelId="{3D8BE7C7-288A-4DA1-8C36-E20FEF3C2A9B}" type="pres">
      <dgm:prSet presAssocID="{75013A1D-22C5-489E-8E60-AED88B8F9B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E9FF2EF7-A977-4F32-8552-8F9182E4C1BE}" type="pres">
      <dgm:prSet presAssocID="{75013A1D-22C5-489E-8E60-AED88B8F9BCA}" presName="spaceRect" presStyleCnt="0"/>
      <dgm:spPr/>
    </dgm:pt>
    <dgm:pt modelId="{2EA612B4-B5F6-4AA4-AEF0-BF2B0FC1BB16}" type="pres">
      <dgm:prSet presAssocID="{75013A1D-22C5-489E-8E60-AED88B8F9BCA}" presName="parTx" presStyleLbl="revTx" presStyleIdx="2" presStyleCnt="3">
        <dgm:presLayoutVars>
          <dgm:chMax val="0"/>
          <dgm:chPref val="0"/>
        </dgm:presLayoutVars>
      </dgm:prSet>
      <dgm:spPr/>
    </dgm:pt>
  </dgm:ptLst>
  <dgm:cxnLst>
    <dgm:cxn modelId="{A3DC8449-796A-4C4B-8425-D133C27CB0FE}" type="presOf" srcId="{E1E28F08-0AD7-457E-9E59-DA683F7CA99B}" destId="{F3968DD5-925D-459E-B097-8C4DF6743442}" srcOrd="0" destOrd="0" presId="urn:microsoft.com/office/officeart/2018/2/layout/IconVerticalSolidList"/>
    <dgm:cxn modelId="{A5B73472-3F99-4DE1-8ED5-212D813DC232}" type="presOf" srcId="{9117375F-B1EE-41CF-92E6-A2B1662F01EE}" destId="{6A6E3F24-6E0A-4374-A1A3-6ECEE39F0FFE}" srcOrd="0" destOrd="0" presId="urn:microsoft.com/office/officeart/2018/2/layout/IconVerticalSolidList"/>
    <dgm:cxn modelId="{135D7D53-A26F-4C49-84E9-451DBDD91F27}" srcId="{FB096AC8-13B2-4BA6-9E79-725F0A1CC3F2}" destId="{9117375F-B1EE-41CF-92E6-A2B1662F01EE}" srcOrd="1" destOrd="0" parTransId="{498E8A44-F7BD-452C-BF7F-45E4ECCE0105}" sibTransId="{6EBDA0C1-97E6-4A5C-B983-933D28F88A6E}"/>
    <dgm:cxn modelId="{E97CA890-1ADD-4A13-8F77-3E807C8FB78A}" type="presOf" srcId="{75013A1D-22C5-489E-8E60-AED88B8F9BCA}" destId="{2EA612B4-B5F6-4AA4-AEF0-BF2B0FC1BB16}" srcOrd="0" destOrd="0" presId="urn:microsoft.com/office/officeart/2018/2/layout/IconVerticalSolidList"/>
    <dgm:cxn modelId="{52D1F599-EE45-42F7-95B1-A45E7D8A819F}" srcId="{FB096AC8-13B2-4BA6-9E79-725F0A1CC3F2}" destId="{E1E28F08-0AD7-457E-9E59-DA683F7CA99B}" srcOrd="0" destOrd="0" parTransId="{B98E4AB3-7133-4753-AA2F-DF6B8E2232EE}" sibTransId="{1EA3177B-5A09-495A-838B-08EF1720AC8B}"/>
    <dgm:cxn modelId="{4BB987A6-7FDC-41F9-AEDB-F0A130A84227}" type="presOf" srcId="{FB096AC8-13B2-4BA6-9E79-725F0A1CC3F2}" destId="{3120C15B-E829-4072-91B1-19BFBE65D20B}" srcOrd="0" destOrd="0" presId="urn:microsoft.com/office/officeart/2018/2/layout/IconVerticalSolidList"/>
    <dgm:cxn modelId="{0E11DEAE-E57B-4345-AEB7-8866509F14B2}" srcId="{FB096AC8-13B2-4BA6-9E79-725F0A1CC3F2}" destId="{75013A1D-22C5-489E-8E60-AED88B8F9BCA}" srcOrd="2" destOrd="0" parTransId="{3FB0FCD6-69F6-43A4-89A8-41AEC5E164BB}" sibTransId="{762ED502-B506-4363-BF0E-E49B816091CD}"/>
    <dgm:cxn modelId="{8B13F969-3EA3-4BA1-8A84-F486C4842176}" type="presParOf" srcId="{3120C15B-E829-4072-91B1-19BFBE65D20B}" destId="{F0E7A9E7-1A54-491F-BE40-2679407AC75E}" srcOrd="0" destOrd="0" presId="urn:microsoft.com/office/officeart/2018/2/layout/IconVerticalSolidList"/>
    <dgm:cxn modelId="{B1E8E77D-5F5F-4D70-A373-426D7FB3F951}" type="presParOf" srcId="{F0E7A9E7-1A54-491F-BE40-2679407AC75E}" destId="{B9C72E50-F593-4984-9469-DDB13479363A}" srcOrd="0" destOrd="0" presId="urn:microsoft.com/office/officeart/2018/2/layout/IconVerticalSolidList"/>
    <dgm:cxn modelId="{8B3846E9-E652-4022-9DBA-51E63AED59B5}" type="presParOf" srcId="{F0E7A9E7-1A54-491F-BE40-2679407AC75E}" destId="{D9993FD2-6CE2-4341-BDAD-B63F4AEAC4F4}" srcOrd="1" destOrd="0" presId="urn:microsoft.com/office/officeart/2018/2/layout/IconVerticalSolidList"/>
    <dgm:cxn modelId="{2FB384F2-4FE4-4952-8739-75B27F887DE1}" type="presParOf" srcId="{F0E7A9E7-1A54-491F-BE40-2679407AC75E}" destId="{BBC140A7-03A7-44B2-B11C-1A5AF980AE67}" srcOrd="2" destOrd="0" presId="urn:microsoft.com/office/officeart/2018/2/layout/IconVerticalSolidList"/>
    <dgm:cxn modelId="{7C1D872C-8152-4F39-A8F1-849E2524EE30}" type="presParOf" srcId="{F0E7A9E7-1A54-491F-BE40-2679407AC75E}" destId="{F3968DD5-925D-459E-B097-8C4DF6743442}" srcOrd="3" destOrd="0" presId="urn:microsoft.com/office/officeart/2018/2/layout/IconVerticalSolidList"/>
    <dgm:cxn modelId="{AA0E8EED-D8FD-4379-9CED-6D6F50AAD6D2}" type="presParOf" srcId="{3120C15B-E829-4072-91B1-19BFBE65D20B}" destId="{5152672A-455F-4D8B-BB83-0DE15E63CA59}" srcOrd="1" destOrd="0" presId="urn:microsoft.com/office/officeart/2018/2/layout/IconVerticalSolidList"/>
    <dgm:cxn modelId="{D0949C04-729C-46E8-AC1A-16316B357EF3}" type="presParOf" srcId="{3120C15B-E829-4072-91B1-19BFBE65D20B}" destId="{4E183A65-7B34-4937-8D4A-51CAB79764DA}" srcOrd="2" destOrd="0" presId="urn:microsoft.com/office/officeart/2018/2/layout/IconVerticalSolidList"/>
    <dgm:cxn modelId="{FF323EA2-3196-4734-80C9-24C1A47D2117}" type="presParOf" srcId="{4E183A65-7B34-4937-8D4A-51CAB79764DA}" destId="{DD9F15B3-B490-4293-AC20-1B25005ABE50}" srcOrd="0" destOrd="0" presId="urn:microsoft.com/office/officeart/2018/2/layout/IconVerticalSolidList"/>
    <dgm:cxn modelId="{7B16AD69-B779-410F-808B-4DDEB066A243}" type="presParOf" srcId="{4E183A65-7B34-4937-8D4A-51CAB79764DA}" destId="{6844F005-83E2-420C-9C3C-5AE465C6E932}" srcOrd="1" destOrd="0" presId="urn:microsoft.com/office/officeart/2018/2/layout/IconVerticalSolidList"/>
    <dgm:cxn modelId="{0B33AFFD-05C9-4939-B924-E9195B22676F}" type="presParOf" srcId="{4E183A65-7B34-4937-8D4A-51CAB79764DA}" destId="{7547DD48-B501-4E3A-8B5B-D4FB4C62B23D}" srcOrd="2" destOrd="0" presId="urn:microsoft.com/office/officeart/2018/2/layout/IconVerticalSolidList"/>
    <dgm:cxn modelId="{D0708D12-AFAF-47D9-B316-A7579D6AB0A6}" type="presParOf" srcId="{4E183A65-7B34-4937-8D4A-51CAB79764DA}" destId="{6A6E3F24-6E0A-4374-A1A3-6ECEE39F0FFE}" srcOrd="3" destOrd="0" presId="urn:microsoft.com/office/officeart/2018/2/layout/IconVerticalSolidList"/>
    <dgm:cxn modelId="{2AD03CA3-000B-4634-B37F-6CB1DCFA3AA5}" type="presParOf" srcId="{3120C15B-E829-4072-91B1-19BFBE65D20B}" destId="{DEE6DABD-ED74-469B-9D99-FB5E5DB1507E}" srcOrd="3" destOrd="0" presId="urn:microsoft.com/office/officeart/2018/2/layout/IconVerticalSolidList"/>
    <dgm:cxn modelId="{205DDBD3-AEAF-48D4-9246-0139C9CBBB23}" type="presParOf" srcId="{3120C15B-E829-4072-91B1-19BFBE65D20B}" destId="{53208513-8124-4C19-B583-71CC6BE395B7}" srcOrd="4" destOrd="0" presId="urn:microsoft.com/office/officeart/2018/2/layout/IconVerticalSolidList"/>
    <dgm:cxn modelId="{E6DA11E7-A52C-4FDA-9EFF-565C5842CB5D}" type="presParOf" srcId="{53208513-8124-4C19-B583-71CC6BE395B7}" destId="{94193A11-6F2F-4263-B8E4-1A33BE56AF53}" srcOrd="0" destOrd="0" presId="urn:microsoft.com/office/officeart/2018/2/layout/IconVerticalSolidList"/>
    <dgm:cxn modelId="{C04FFD4D-0D83-4115-BA95-C90049BEA2C9}" type="presParOf" srcId="{53208513-8124-4C19-B583-71CC6BE395B7}" destId="{3D8BE7C7-288A-4DA1-8C36-E20FEF3C2A9B}" srcOrd="1" destOrd="0" presId="urn:microsoft.com/office/officeart/2018/2/layout/IconVerticalSolidList"/>
    <dgm:cxn modelId="{0C1CE1BB-D8B8-44CF-9AB5-D3230A1E001E}" type="presParOf" srcId="{53208513-8124-4C19-B583-71CC6BE395B7}" destId="{E9FF2EF7-A977-4F32-8552-8F9182E4C1BE}" srcOrd="2" destOrd="0" presId="urn:microsoft.com/office/officeart/2018/2/layout/IconVerticalSolidList"/>
    <dgm:cxn modelId="{928B6D83-48F5-4FDB-ADCB-FB967FC25C1F}" type="presParOf" srcId="{53208513-8124-4C19-B583-71CC6BE395B7}" destId="{2EA612B4-B5F6-4AA4-AEF0-BF2B0FC1BB1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B096AC8-13B2-4BA6-9E79-725F0A1CC3F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1E28F08-0AD7-457E-9E59-DA683F7CA99B}">
      <dgm:prSet/>
      <dgm:spPr/>
      <dgm:t>
        <a:bodyPr/>
        <a:lstStyle/>
        <a:p>
          <a:r>
            <a:rPr lang="en-US" b="1" dirty="0">
              <a:solidFill>
                <a:schemeClr val="tx1"/>
              </a:solidFill>
            </a:rPr>
            <a:t>Stereotypes are not necessarily emotionally laden and do not necessarily lead to discrimination. Frequently stereotyping is merely a way to simplify a complex world—Gordon Allport’s (1954) “law of least effort.”  </a:t>
          </a:r>
        </a:p>
      </dgm:t>
    </dgm:pt>
    <dgm:pt modelId="{B98E4AB3-7133-4753-AA2F-DF6B8E2232EE}" type="parTrans" cxnId="{52D1F599-EE45-42F7-95B1-A45E7D8A819F}">
      <dgm:prSet/>
      <dgm:spPr/>
      <dgm:t>
        <a:bodyPr/>
        <a:lstStyle/>
        <a:p>
          <a:endParaRPr lang="en-US"/>
        </a:p>
      </dgm:t>
    </dgm:pt>
    <dgm:pt modelId="{1EA3177B-5A09-495A-838B-08EF1720AC8B}" type="sibTrans" cxnId="{52D1F599-EE45-42F7-95B1-A45E7D8A819F}">
      <dgm:prSet/>
      <dgm:spPr/>
      <dgm:t>
        <a:bodyPr/>
        <a:lstStyle/>
        <a:p>
          <a:endParaRPr lang="en-US"/>
        </a:p>
      </dgm:t>
    </dgm:pt>
    <dgm:pt modelId="{9117375F-B1EE-41CF-92E6-A2B1662F01EE}">
      <dgm:prSet custT="1"/>
      <dgm:spPr/>
      <dgm:t>
        <a:bodyPr/>
        <a:lstStyle/>
        <a:p>
          <a:r>
            <a:rPr lang="en-US" sz="1600" b="1" dirty="0">
              <a:solidFill>
                <a:schemeClr val="tx1"/>
              </a:solidFill>
            </a:rPr>
            <a:t>Allport defined a stereotype as ‘an exaggerated belief associated with a  category’ (1954, p191).</a:t>
          </a:r>
        </a:p>
      </dgm:t>
    </dgm:pt>
    <dgm:pt modelId="{498E8A44-F7BD-452C-BF7F-45E4ECCE0105}" type="parTrans" cxnId="{135D7D53-A26F-4C49-84E9-451DBDD91F27}">
      <dgm:prSet/>
      <dgm:spPr/>
      <dgm:t>
        <a:bodyPr/>
        <a:lstStyle/>
        <a:p>
          <a:endParaRPr lang="en-US"/>
        </a:p>
      </dgm:t>
    </dgm:pt>
    <dgm:pt modelId="{6EBDA0C1-97E6-4A5C-B983-933D28F88A6E}" type="sibTrans" cxnId="{135D7D53-A26F-4C49-84E9-451DBDD91F27}">
      <dgm:prSet/>
      <dgm:spPr/>
      <dgm:t>
        <a:bodyPr/>
        <a:lstStyle/>
        <a:p>
          <a:endParaRPr lang="en-US"/>
        </a:p>
      </dgm:t>
    </dgm:pt>
    <dgm:pt modelId="{75013A1D-22C5-489E-8E60-AED88B8F9BCA}">
      <dgm:prSet custT="1"/>
      <dgm:spPr/>
      <dgm:t>
        <a:bodyPr/>
        <a:lstStyle/>
        <a:p>
          <a:r>
            <a:rPr lang="en-US" sz="1600" b="1" dirty="0">
              <a:solidFill>
                <a:schemeClr val="tx1"/>
              </a:solidFill>
            </a:rPr>
            <a:t>Studies have shown that over 30 years, </a:t>
          </a:r>
          <a:r>
            <a:rPr lang="en-GB" sz="1600" b="1" dirty="0">
              <a:solidFill>
                <a:schemeClr val="tx1"/>
              </a:solidFill>
            </a:rPr>
            <a:t>stereotypes regarding established groups </a:t>
          </a:r>
          <a:r>
            <a:rPr lang="en-US" sz="1600" b="1" dirty="0">
              <a:solidFill>
                <a:schemeClr val="tx1"/>
              </a:solidFill>
            </a:rPr>
            <a:t>have remained fairly stable, becoming somewhat less negative over time.</a:t>
          </a:r>
        </a:p>
      </dgm:t>
    </dgm:pt>
    <dgm:pt modelId="{3FB0FCD6-69F6-43A4-89A8-41AEC5E164BB}" type="parTrans" cxnId="{0E11DEAE-E57B-4345-AEB7-8866509F14B2}">
      <dgm:prSet/>
      <dgm:spPr/>
      <dgm:t>
        <a:bodyPr/>
        <a:lstStyle/>
        <a:p>
          <a:endParaRPr lang="en-US"/>
        </a:p>
      </dgm:t>
    </dgm:pt>
    <dgm:pt modelId="{762ED502-B506-4363-BF0E-E49B816091CD}" type="sibTrans" cxnId="{0E11DEAE-E57B-4345-AEB7-8866509F14B2}">
      <dgm:prSet/>
      <dgm:spPr/>
      <dgm:t>
        <a:bodyPr/>
        <a:lstStyle/>
        <a:p>
          <a:endParaRPr lang="en-US"/>
        </a:p>
      </dgm:t>
    </dgm:pt>
    <dgm:pt modelId="{3120C15B-E829-4072-91B1-19BFBE65D20B}" type="pres">
      <dgm:prSet presAssocID="{FB096AC8-13B2-4BA6-9E79-725F0A1CC3F2}" presName="root" presStyleCnt="0">
        <dgm:presLayoutVars>
          <dgm:dir/>
          <dgm:resizeHandles val="exact"/>
        </dgm:presLayoutVars>
      </dgm:prSet>
      <dgm:spPr/>
    </dgm:pt>
    <dgm:pt modelId="{F0E7A9E7-1A54-491F-BE40-2679407AC75E}" type="pres">
      <dgm:prSet presAssocID="{E1E28F08-0AD7-457E-9E59-DA683F7CA99B}" presName="compNode" presStyleCnt="0"/>
      <dgm:spPr/>
    </dgm:pt>
    <dgm:pt modelId="{B9C72E50-F593-4984-9469-DDB13479363A}" type="pres">
      <dgm:prSet presAssocID="{E1E28F08-0AD7-457E-9E59-DA683F7CA99B}" presName="bgRect" presStyleLbl="bgShp" presStyleIdx="0" presStyleCnt="3" custLinFactNeighborY="2971"/>
      <dgm:spPr>
        <a:solidFill>
          <a:srgbClr val="FFC000"/>
        </a:solidFill>
      </dgm:spPr>
    </dgm:pt>
    <dgm:pt modelId="{D9993FD2-6CE2-4341-BDAD-B63F4AEAC4F4}" type="pres">
      <dgm:prSet presAssocID="{E1E28F08-0AD7-457E-9E59-DA683F7CA9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BBC140A7-03A7-44B2-B11C-1A5AF980AE67}" type="pres">
      <dgm:prSet presAssocID="{E1E28F08-0AD7-457E-9E59-DA683F7CA99B}" presName="spaceRect" presStyleCnt="0"/>
      <dgm:spPr/>
    </dgm:pt>
    <dgm:pt modelId="{F3968DD5-925D-459E-B097-8C4DF6743442}" type="pres">
      <dgm:prSet presAssocID="{E1E28F08-0AD7-457E-9E59-DA683F7CA99B}" presName="parTx" presStyleLbl="revTx" presStyleIdx="0" presStyleCnt="3">
        <dgm:presLayoutVars>
          <dgm:chMax val="0"/>
          <dgm:chPref val="0"/>
        </dgm:presLayoutVars>
      </dgm:prSet>
      <dgm:spPr/>
    </dgm:pt>
    <dgm:pt modelId="{5152672A-455F-4D8B-BB83-0DE15E63CA59}" type="pres">
      <dgm:prSet presAssocID="{1EA3177B-5A09-495A-838B-08EF1720AC8B}" presName="sibTrans" presStyleCnt="0"/>
      <dgm:spPr/>
    </dgm:pt>
    <dgm:pt modelId="{4E183A65-7B34-4937-8D4A-51CAB79764DA}" type="pres">
      <dgm:prSet presAssocID="{9117375F-B1EE-41CF-92E6-A2B1662F01EE}" presName="compNode" presStyleCnt="0"/>
      <dgm:spPr/>
    </dgm:pt>
    <dgm:pt modelId="{DD9F15B3-B490-4293-AC20-1B25005ABE50}" type="pres">
      <dgm:prSet presAssocID="{9117375F-B1EE-41CF-92E6-A2B1662F01EE}" presName="bgRect" presStyleLbl="bgShp" presStyleIdx="1" presStyleCnt="3"/>
      <dgm:spPr>
        <a:solidFill>
          <a:srgbClr val="92D050"/>
        </a:solidFill>
      </dgm:spPr>
    </dgm:pt>
    <dgm:pt modelId="{6844F005-83E2-420C-9C3C-5AE465C6E932}" type="pres">
      <dgm:prSet presAssocID="{9117375F-B1EE-41CF-92E6-A2B1662F01E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7547DD48-B501-4E3A-8B5B-D4FB4C62B23D}" type="pres">
      <dgm:prSet presAssocID="{9117375F-B1EE-41CF-92E6-A2B1662F01EE}" presName="spaceRect" presStyleCnt="0"/>
      <dgm:spPr/>
    </dgm:pt>
    <dgm:pt modelId="{6A6E3F24-6E0A-4374-A1A3-6ECEE39F0FFE}" type="pres">
      <dgm:prSet presAssocID="{9117375F-B1EE-41CF-92E6-A2B1662F01EE}" presName="parTx" presStyleLbl="revTx" presStyleIdx="1" presStyleCnt="3">
        <dgm:presLayoutVars>
          <dgm:chMax val="0"/>
          <dgm:chPref val="0"/>
        </dgm:presLayoutVars>
      </dgm:prSet>
      <dgm:spPr/>
    </dgm:pt>
    <dgm:pt modelId="{DEE6DABD-ED74-469B-9D99-FB5E5DB1507E}" type="pres">
      <dgm:prSet presAssocID="{6EBDA0C1-97E6-4A5C-B983-933D28F88A6E}" presName="sibTrans" presStyleCnt="0"/>
      <dgm:spPr/>
    </dgm:pt>
    <dgm:pt modelId="{53208513-8124-4C19-B583-71CC6BE395B7}" type="pres">
      <dgm:prSet presAssocID="{75013A1D-22C5-489E-8E60-AED88B8F9BCA}" presName="compNode" presStyleCnt="0"/>
      <dgm:spPr/>
    </dgm:pt>
    <dgm:pt modelId="{94193A11-6F2F-4263-B8E4-1A33BE56AF53}" type="pres">
      <dgm:prSet presAssocID="{75013A1D-22C5-489E-8E60-AED88B8F9BCA}" presName="bgRect" presStyleLbl="bgShp" presStyleIdx="2" presStyleCnt="3"/>
      <dgm:spPr>
        <a:solidFill>
          <a:schemeClr val="accent1">
            <a:lumMod val="40000"/>
            <a:lumOff val="60000"/>
          </a:schemeClr>
        </a:solidFill>
      </dgm:spPr>
    </dgm:pt>
    <dgm:pt modelId="{3D8BE7C7-288A-4DA1-8C36-E20FEF3C2A9B}" type="pres">
      <dgm:prSet presAssocID="{75013A1D-22C5-489E-8E60-AED88B8F9B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E9FF2EF7-A977-4F32-8552-8F9182E4C1BE}" type="pres">
      <dgm:prSet presAssocID="{75013A1D-22C5-489E-8E60-AED88B8F9BCA}" presName="spaceRect" presStyleCnt="0"/>
      <dgm:spPr/>
    </dgm:pt>
    <dgm:pt modelId="{2EA612B4-B5F6-4AA4-AEF0-BF2B0FC1BB16}" type="pres">
      <dgm:prSet presAssocID="{75013A1D-22C5-489E-8E60-AED88B8F9BCA}" presName="parTx" presStyleLbl="revTx" presStyleIdx="2" presStyleCnt="3">
        <dgm:presLayoutVars>
          <dgm:chMax val="0"/>
          <dgm:chPref val="0"/>
        </dgm:presLayoutVars>
      </dgm:prSet>
      <dgm:spPr/>
    </dgm:pt>
  </dgm:ptLst>
  <dgm:cxnLst>
    <dgm:cxn modelId="{A3DC8449-796A-4C4B-8425-D133C27CB0FE}" type="presOf" srcId="{E1E28F08-0AD7-457E-9E59-DA683F7CA99B}" destId="{F3968DD5-925D-459E-B097-8C4DF6743442}" srcOrd="0" destOrd="0" presId="urn:microsoft.com/office/officeart/2018/2/layout/IconVerticalSolidList"/>
    <dgm:cxn modelId="{A5B73472-3F99-4DE1-8ED5-212D813DC232}" type="presOf" srcId="{9117375F-B1EE-41CF-92E6-A2B1662F01EE}" destId="{6A6E3F24-6E0A-4374-A1A3-6ECEE39F0FFE}" srcOrd="0" destOrd="0" presId="urn:microsoft.com/office/officeart/2018/2/layout/IconVerticalSolidList"/>
    <dgm:cxn modelId="{135D7D53-A26F-4C49-84E9-451DBDD91F27}" srcId="{FB096AC8-13B2-4BA6-9E79-725F0A1CC3F2}" destId="{9117375F-B1EE-41CF-92E6-A2B1662F01EE}" srcOrd="1" destOrd="0" parTransId="{498E8A44-F7BD-452C-BF7F-45E4ECCE0105}" sibTransId="{6EBDA0C1-97E6-4A5C-B983-933D28F88A6E}"/>
    <dgm:cxn modelId="{E97CA890-1ADD-4A13-8F77-3E807C8FB78A}" type="presOf" srcId="{75013A1D-22C5-489E-8E60-AED88B8F9BCA}" destId="{2EA612B4-B5F6-4AA4-AEF0-BF2B0FC1BB16}" srcOrd="0" destOrd="0" presId="urn:microsoft.com/office/officeart/2018/2/layout/IconVerticalSolidList"/>
    <dgm:cxn modelId="{52D1F599-EE45-42F7-95B1-A45E7D8A819F}" srcId="{FB096AC8-13B2-4BA6-9E79-725F0A1CC3F2}" destId="{E1E28F08-0AD7-457E-9E59-DA683F7CA99B}" srcOrd="0" destOrd="0" parTransId="{B98E4AB3-7133-4753-AA2F-DF6B8E2232EE}" sibTransId="{1EA3177B-5A09-495A-838B-08EF1720AC8B}"/>
    <dgm:cxn modelId="{4BB987A6-7FDC-41F9-AEDB-F0A130A84227}" type="presOf" srcId="{FB096AC8-13B2-4BA6-9E79-725F0A1CC3F2}" destId="{3120C15B-E829-4072-91B1-19BFBE65D20B}" srcOrd="0" destOrd="0" presId="urn:microsoft.com/office/officeart/2018/2/layout/IconVerticalSolidList"/>
    <dgm:cxn modelId="{0E11DEAE-E57B-4345-AEB7-8866509F14B2}" srcId="{FB096AC8-13B2-4BA6-9E79-725F0A1CC3F2}" destId="{75013A1D-22C5-489E-8E60-AED88B8F9BCA}" srcOrd="2" destOrd="0" parTransId="{3FB0FCD6-69F6-43A4-89A8-41AEC5E164BB}" sibTransId="{762ED502-B506-4363-BF0E-E49B816091CD}"/>
    <dgm:cxn modelId="{8B13F969-3EA3-4BA1-8A84-F486C4842176}" type="presParOf" srcId="{3120C15B-E829-4072-91B1-19BFBE65D20B}" destId="{F0E7A9E7-1A54-491F-BE40-2679407AC75E}" srcOrd="0" destOrd="0" presId="urn:microsoft.com/office/officeart/2018/2/layout/IconVerticalSolidList"/>
    <dgm:cxn modelId="{B1E8E77D-5F5F-4D70-A373-426D7FB3F951}" type="presParOf" srcId="{F0E7A9E7-1A54-491F-BE40-2679407AC75E}" destId="{B9C72E50-F593-4984-9469-DDB13479363A}" srcOrd="0" destOrd="0" presId="urn:microsoft.com/office/officeart/2018/2/layout/IconVerticalSolidList"/>
    <dgm:cxn modelId="{8B3846E9-E652-4022-9DBA-51E63AED59B5}" type="presParOf" srcId="{F0E7A9E7-1A54-491F-BE40-2679407AC75E}" destId="{D9993FD2-6CE2-4341-BDAD-B63F4AEAC4F4}" srcOrd="1" destOrd="0" presId="urn:microsoft.com/office/officeart/2018/2/layout/IconVerticalSolidList"/>
    <dgm:cxn modelId="{2FB384F2-4FE4-4952-8739-75B27F887DE1}" type="presParOf" srcId="{F0E7A9E7-1A54-491F-BE40-2679407AC75E}" destId="{BBC140A7-03A7-44B2-B11C-1A5AF980AE67}" srcOrd="2" destOrd="0" presId="urn:microsoft.com/office/officeart/2018/2/layout/IconVerticalSolidList"/>
    <dgm:cxn modelId="{7C1D872C-8152-4F39-A8F1-849E2524EE30}" type="presParOf" srcId="{F0E7A9E7-1A54-491F-BE40-2679407AC75E}" destId="{F3968DD5-925D-459E-B097-8C4DF6743442}" srcOrd="3" destOrd="0" presId="urn:microsoft.com/office/officeart/2018/2/layout/IconVerticalSolidList"/>
    <dgm:cxn modelId="{AA0E8EED-D8FD-4379-9CED-6D6F50AAD6D2}" type="presParOf" srcId="{3120C15B-E829-4072-91B1-19BFBE65D20B}" destId="{5152672A-455F-4D8B-BB83-0DE15E63CA59}" srcOrd="1" destOrd="0" presId="urn:microsoft.com/office/officeart/2018/2/layout/IconVerticalSolidList"/>
    <dgm:cxn modelId="{D0949C04-729C-46E8-AC1A-16316B357EF3}" type="presParOf" srcId="{3120C15B-E829-4072-91B1-19BFBE65D20B}" destId="{4E183A65-7B34-4937-8D4A-51CAB79764DA}" srcOrd="2" destOrd="0" presId="urn:microsoft.com/office/officeart/2018/2/layout/IconVerticalSolidList"/>
    <dgm:cxn modelId="{FF323EA2-3196-4734-80C9-24C1A47D2117}" type="presParOf" srcId="{4E183A65-7B34-4937-8D4A-51CAB79764DA}" destId="{DD9F15B3-B490-4293-AC20-1B25005ABE50}" srcOrd="0" destOrd="0" presId="urn:microsoft.com/office/officeart/2018/2/layout/IconVerticalSolidList"/>
    <dgm:cxn modelId="{7B16AD69-B779-410F-808B-4DDEB066A243}" type="presParOf" srcId="{4E183A65-7B34-4937-8D4A-51CAB79764DA}" destId="{6844F005-83E2-420C-9C3C-5AE465C6E932}" srcOrd="1" destOrd="0" presId="urn:microsoft.com/office/officeart/2018/2/layout/IconVerticalSolidList"/>
    <dgm:cxn modelId="{0B33AFFD-05C9-4939-B924-E9195B22676F}" type="presParOf" srcId="{4E183A65-7B34-4937-8D4A-51CAB79764DA}" destId="{7547DD48-B501-4E3A-8B5B-D4FB4C62B23D}" srcOrd="2" destOrd="0" presId="urn:microsoft.com/office/officeart/2018/2/layout/IconVerticalSolidList"/>
    <dgm:cxn modelId="{D0708D12-AFAF-47D9-B316-A7579D6AB0A6}" type="presParOf" srcId="{4E183A65-7B34-4937-8D4A-51CAB79764DA}" destId="{6A6E3F24-6E0A-4374-A1A3-6ECEE39F0FFE}" srcOrd="3" destOrd="0" presId="urn:microsoft.com/office/officeart/2018/2/layout/IconVerticalSolidList"/>
    <dgm:cxn modelId="{2AD03CA3-000B-4634-B37F-6CB1DCFA3AA5}" type="presParOf" srcId="{3120C15B-E829-4072-91B1-19BFBE65D20B}" destId="{DEE6DABD-ED74-469B-9D99-FB5E5DB1507E}" srcOrd="3" destOrd="0" presId="urn:microsoft.com/office/officeart/2018/2/layout/IconVerticalSolidList"/>
    <dgm:cxn modelId="{205DDBD3-AEAF-48D4-9246-0139C9CBBB23}" type="presParOf" srcId="{3120C15B-E829-4072-91B1-19BFBE65D20B}" destId="{53208513-8124-4C19-B583-71CC6BE395B7}" srcOrd="4" destOrd="0" presId="urn:microsoft.com/office/officeart/2018/2/layout/IconVerticalSolidList"/>
    <dgm:cxn modelId="{E6DA11E7-A52C-4FDA-9EFF-565C5842CB5D}" type="presParOf" srcId="{53208513-8124-4C19-B583-71CC6BE395B7}" destId="{94193A11-6F2F-4263-B8E4-1A33BE56AF53}" srcOrd="0" destOrd="0" presId="urn:microsoft.com/office/officeart/2018/2/layout/IconVerticalSolidList"/>
    <dgm:cxn modelId="{C04FFD4D-0D83-4115-BA95-C90049BEA2C9}" type="presParOf" srcId="{53208513-8124-4C19-B583-71CC6BE395B7}" destId="{3D8BE7C7-288A-4DA1-8C36-E20FEF3C2A9B}" srcOrd="1" destOrd="0" presId="urn:microsoft.com/office/officeart/2018/2/layout/IconVerticalSolidList"/>
    <dgm:cxn modelId="{0C1CE1BB-D8B8-44CF-9AB5-D3230A1E001E}" type="presParOf" srcId="{53208513-8124-4C19-B583-71CC6BE395B7}" destId="{E9FF2EF7-A977-4F32-8552-8F9182E4C1BE}" srcOrd="2" destOrd="0" presId="urn:microsoft.com/office/officeart/2018/2/layout/IconVerticalSolidList"/>
    <dgm:cxn modelId="{928B6D83-48F5-4FDB-ADCB-FB967FC25C1F}" type="presParOf" srcId="{53208513-8124-4C19-B583-71CC6BE395B7}" destId="{2EA612B4-B5F6-4AA4-AEF0-BF2B0FC1BB16}"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B227FB7-352B-419C-9022-399C3150DBF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4CE1146-E44A-4632-BF9E-92D3BC24654B}">
      <dgm:prSet custT="1"/>
      <dgm:spPr>
        <a:solidFill>
          <a:srgbClr val="FFC000"/>
        </a:solidFill>
      </dgm:spPr>
      <dgm:t>
        <a:bodyPr/>
        <a:lstStyle/>
        <a:p>
          <a:r>
            <a:rPr lang="cy-GB" sz="2800" b="1" noProof="0" dirty="0">
              <a:solidFill>
                <a:schemeClr val="tx1"/>
              </a:solidFill>
            </a:rPr>
            <a:t>Beth sy'n achosi rhagfarn</a:t>
          </a:r>
          <a:r>
            <a:rPr lang="en-GB" sz="2800" b="1" dirty="0">
              <a:solidFill>
                <a:schemeClr val="tx1"/>
              </a:solidFill>
            </a:rPr>
            <a:t>? </a:t>
          </a:r>
          <a:endParaRPr lang="en-US" sz="2800" b="1" dirty="0">
            <a:solidFill>
              <a:schemeClr val="tx1"/>
            </a:solidFill>
          </a:endParaRPr>
        </a:p>
      </dgm:t>
    </dgm:pt>
    <dgm:pt modelId="{31144756-0AC8-46C3-9CB6-6132A4D42FD3}" type="parTrans" cxnId="{63FA154E-5BDD-498D-AA86-DFBE1FDBAAFC}">
      <dgm:prSet/>
      <dgm:spPr/>
      <dgm:t>
        <a:bodyPr/>
        <a:lstStyle/>
        <a:p>
          <a:endParaRPr lang="en-US"/>
        </a:p>
      </dgm:t>
    </dgm:pt>
    <dgm:pt modelId="{886EF5B2-F88E-441D-B040-8A80117235C3}" type="sibTrans" cxnId="{63FA154E-5BDD-498D-AA86-DFBE1FDBAAFC}">
      <dgm:prSet/>
      <dgm:spPr/>
      <dgm:t>
        <a:bodyPr/>
        <a:lstStyle/>
        <a:p>
          <a:endParaRPr lang="en-US"/>
        </a:p>
      </dgm:t>
    </dgm:pt>
    <dgm:pt modelId="{056C32AA-A5BA-465B-B45B-2EB326C6E29D}">
      <dgm:prSet custT="1"/>
      <dgm:spPr/>
      <dgm:t>
        <a:bodyPr/>
        <a:lstStyle/>
        <a:p>
          <a:r>
            <a:rPr lang="cy-GB" sz="2400" b="1" noProof="0" dirty="0">
              <a:solidFill>
                <a:schemeClr val="tx1"/>
              </a:solidFill>
            </a:rPr>
            <a:t>Ai natur ynteu </a:t>
          </a:r>
          <a:r>
            <a:rPr lang="en-GB" sz="2400" b="1" noProof="0" dirty="0" err="1">
              <a:solidFill>
                <a:schemeClr val="tx1"/>
              </a:solidFill>
            </a:rPr>
            <a:t>magwraeth</a:t>
          </a:r>
          <a:r>
            <a:rPr lang="en-GB" sz="2400" b="1" dirty="0">
              <a:solidFill>
                <a:schemeClr val="tx1"/>
              </a:solidFill>
            </a:rPr>
            <a:t>?</a:t>
          </a:r>
          <a:endParaRPr lang="en-US" sz="2400" b="1" dirty="0">
            <a:solidFill>
              <a:schemeClr val="tx1"/>
            </a:solidFill>
          </a:endParaRPr>
        </a:p>
      </dgm:t>
    </dgm:pt>
    <dgm:pt modelId="{0813F35C-FDDE-4C06-9EA3-22F7198688B5}" type="parTrans" cxnId="{B3AC46F5-AD71-405F-820F-78F56DE9FFDF}">
      <dgm:prSet/>
      <dgm:spPr/>
      <dgm:t>
        <a:bodyPr/>
        <a:lstStyle/>
        <a:p>
          <a:endParaRPr lang="en-US"/>
        </a:p>
      </dgm:t>
    </dgm:pt>
    <dgm:pt modelId="{B8936C28-0179-46CB-9CFB-20C8BC4AED78}" type="sibTrans" cxnId="{B3AC46F5-AD71-405F-820F-78F56DE9FFDF}">
      <dgm:prSet/>
      <dgm:spPr/>
      <dgm:t>
        <a:bodyPr/>
        <a:lstStyle/>
        <a:p>
          <a:endParaRPr lang="en-US"/>
        </a:p>
      </dgm:t>
    </dgm:pt>
    <dgm:pt modelId="{7BF4803A-F679-4BCB-B583-78224AAAF79C}">
      <dgm:prSet/>
      <dgm:spPr>
        <a:solidFill>
          <a:schemeClr val="accent1">
            <a:lumMod val="60000"/>
            <a:lumOff val="40000"/>
          </a:schemeClr>
        </a:solidFill>
      </dgm:spPr>
      <dgm:t>
        <a:bodyPr/>
        <a:lstStyle/>
        <a:p>
          <a:r>
            <a:rPr lang="cy-GB" b="1" noProof="0" dirty="0">
              <a:solidFill>
                <a:schemeClr val="tx1"/>
              </a:solidFill>
            </a:rPr>
            <a:t>Nid yw'n hysbys a oes gwraidd biolegol i ragfarn ai peidio, fel y byddai seicolegwyr esblygiadol yn ei ddisgwyl; mae'n amlwg bod rhagfarn yn digwydd rhwng pobl fiolegol debyg sydd â gwahanol gred.</a:t>
          </a:r>
        </a:p>
      </dgm:t>
    </dgm:pt>
    <dgm:pt modelId="{4D68D02A-EC57-438E-A8C8-547B33CFDFFA}" type="parTrans" cxnId="{DC9D7389-E2C2-473C-89B4-3FCEAB78E141}">
      <dgm:prSet/>
      <dgm:spPr/>
      <dgm:t>
        <a:bodyPr/>
        <a:lstStyle/>
        <a:p>
          <a:endParaRPr lang="en-US"/>
        </a:p>
      </dgm:t>
    </dgm:pt>
    <dgm:pt modelId="{DB718903-2603-421C-A6DF-FFD401A7CAEC}" type="sibTrans" cxnId="{DC9D7389-E2C2-473C-89B4-3FCEAB78E141}">
      <dgm:prSet/>
      <dgm:spPr/>
      <dgm:t>
        <a:bodyPr/>
        <a:lstStyle/>
        <a:p>
          <a:endParaRPr lang="en-US"/>
        </a:p>
      </dgm:t>
    </dgm:pt>
    <dgm:pt modelId="{E09A1A3A-30B7-4EE9-99CB-A3CFB6D8236D}" type="pres">
      <dgm:prSet presAssocID="{3B227FB7-352B-419C-9022-399C3150DBF3}" presName="linear" presStyleCnt="0">
        <dgm:presLayoutVars>
          <dgm:animLvl val="lvl"/>
          <dgm:resizeHandles val="exact"/>
        </dgm:presLayoutVars>
      </dgm:prSet>
      <dgm:spPr/>
    </dgm:pt>
    <dgm:pt modelId="{DD2FE03C-38A5-445E-9BA4-439695E162F3}" type="pres">
      <dgm:prSet presAssocID="{94CE1146-E44A-4632-BF9E-92D3BC24654B}" presName="parentText" presStyleLbl="node1" presStyleIdx="0" presStyleCnt="3" custScaleY="88401">
        <dgm:presLayoutVars>
          <dgm:chMax val="0"/>
          <dgm:bulletEnabled val="1"/>
        </dgm:presLayoutVars>
      </dgm:prSet>
      <dgm:spPr/>
    </dgm:pt>
    <dgm:pt modelId="{1AD81047-611B-46E0-A7D0-A8376A2168C2}" type="pres">
      <dgm:prSet presAssocID="{886EF5B2-F88E-441D-B040-8A80117235C3}" presName="spacer" presStyleCnt="0"/>
      <dgm:spPr/>
    </dgm:pt>
    <dgm:pt modelId="{C8EED4A9-9941-48E3-9BB6-A43D7190C5C4}" type="pres">
      <dgm:prSet presAssocID="{056C32AA-A5BA-465B-B45B-2EB326C6E29D}" presName="parentText" presStyleLbl="node1" presStyleIdx="1" presStyleCnt="3">
        <dgm:presLayoutVars>
          <dgm:chMax val="0"/>
          <dgm:bulletEnabled val="1"/>
        </dgm:presLayoutVars>
      </dgm:prSet>
      <dgm:spPr/>
    </dgm:pt>
    <dgm:pt modelId="{6DCDE448-9224-46D8-B129-8152A0DA78C2}" type="pres">
      <dgm:prSet presAssocID="{B8936C28-0179-46CB-9CFB-20C8BC4AED78}" presName="spacer" presStyleCnt="0"/>
      <dgm:spPr/>
    </dgm:pt>
    <dgm:pt modelId="{B65289F7-DB14-43FF-A78D-137E33001024}" type="pres">
      <dgm:prSet presAssocID="{7BF4803A-F679-4BCB-B583-78224AAAF79C}" presName="parentText" presStyleLbl="node1" presStyleIdx="2" presStyleCnt="3">
        <dgm:presLayoutVars>
          <dgm:chMax val="0"/>
          <dgm:bulletEnabled val="1"/>
        </dgm:presLayoutVars>
      </dgm:prSet>
      <dgm:spPr/>
    </dgm:pt>
  </dgm:ptLst>
  <dgm:cxnLst>
    <dgm:cxn modelId="{35BFC432-6964-4243-BD97-4C215BDE5FFB}" type="presOf" srcId="{7BF4803A-F679-4BCB-B583-78224AAAF79C}" destId="{B65289F7-DB14-43FF-A78D-137E33001024}" srcOrd="0" destOrd="0" presId="urn:microsoft.com/office/officeart/2005/8/layout/vList2"/>
    <dgm:cxn modelId="{833A554C-6407-4CB3-9005-59FFF92649BD}" type="presOf" srcId="{3B227FB7-352B-419C-9022-399C3150DBF3}" destId="{E09A1A3A-30B7-4EE9-99CB-A3CFB6D8236D}" srcOrd="0" destOrd="0" presId="urn:microsoft.com/office/officeart/2005/8/layout/vList2"/>
    <dgm:cxn modelId="{63FA154E-5BDD-498D-AA86-DFBE1FDBAAFC}" srcId="{3B227FB7-352B-419C-9022-399C3150DBF3}" destId="{94CE1146-E44A-4632-BF9E-92D3BC24654B}" srcOrd="0" destOrd="0" parTransId="{31144756-0AC8-46C3-9CB6-6132A4D42FD3}" sibTransId="{886EF5B2-F88E-441D-B040-8A80117235C3}"/>
    <dgm:cxn modelId="{DE482A4F-4261-4DC9-B289-429A0BB32AA7}" type="presOf" srcId="{94CE1146-E44A-4632-BF9E-92D3BC24654B}" destId="{DD2FE03C-38A5-445E-9BA4-439695E162F3}" srcOrd="0" destOrd="0" presId="urn:microsoft.com/office/officeart/2005/8/layout/vList2"/>
    <dgm:cxn modelId="{DC9D7389-E2C2-473C-89B4-3FCEAB78E141}" srcId="{3B227FB7-352B-419C-9022-399C3150DBF3}" destId="{7BF4803A-F679-4BCB-B583-78224AAAF79C}" srcOrd="2" destOrd="0" parTransId="{4D68D02A-EC57-438E-A8C8-547B33CFDFFA}" sibTransId="{DB718903-2603-421C-A6DF-FFD401A7CAEC}"/>
    <dgm:cxn modelId="{AEF1D3DD-6EF0-4429-A725-0B18B28E7A0C}" type="presOf" srcId="{056C32AA-A5BA-465B-B45B-2EB326C6E29D}" destId="{C8EED4A9-9941-48E3-9BB6-A43D7190C5C4}" srcOrd="0" destOrd="0" presId="urn:microsoft.com/office/officeart/2005/8/layout/vList2"/>
    <dgm:cxn modelId="{B3AC46F5-AD71-405F-820F-78F56DE9FFDF}" srcId="{3B227FB7-352B-419C-9022-399C3150DBF3}" destId="{056C32AA-A5BA-465B-B45B-2EB326C6E29D}" srcOrd="1" destOrd="0" parTransId="{0813F35C-FDDE-4C06-9EA3-22F7198688B5}" sibTransId="{B8936C28-0179-46CB-9CFB-20C8BC4AED78}"/>
    <dgm:cxn modelId="{D13D72CE-7566-4FFE-90D4-E2D30AF6AEC7}" type="presParOf" srcId="{E09A1A3A-30B7-4EE9-99CB-A3CFB6D8236D}" destId="{DD2FE03C-38A5-445E-9BA4-439695E162F3}" srcOrd="0" destOrd="0" presId="urn:microsoft.com/office/officeart/2005/8/layout/vList2"/>
    <dgm:cxn modelId="{54705DB1-83BD-4549-9A60-E24DB2D8799C}" type="presParOf" srcId="{E09A1A3A-30B7-4EE9-99CB-A3CFB6D8236D}" destId="{1AD81047-611B-46E0-A7D0-A8376A2168C2}" srcOrd="1" destOrd="0" presId="urn:microsoft.com/office/officeart/2005/8/layout/vList2"/>
    <dgm:cxn modelId="{B750DB98-D479-42BC-A0FC-8E92F761AE75}" type="presParOf" srcId="{E09A1A3A-30B7-4EE9-99CB-A3CFB6D8236D}" destId="{C8EED4A9-9941-48E3-9BB6-A43D7190C5C4}" srcOrd="2" destOrd="0" presId="urn:microsoft.com/office/officeart/2005/8/layout/vList2"/>
    <dgm:cxn modelId="{90A208B2-66CA-42B1-8ADD-799DD86A523D}" type="presParOf" srcId="{E09A1A3A-30B7-4EE9-99CB-A3CFB6D8236D}" destId="{6DCDE448-9224-46D8-B129-8152A0DA78C2}" srcOrd="3" destOrd="0" presId="urn:microsoft.com/office/officeart/2005/8/layout/vList2"/>
    <dgm:cxn modelId="{BEAAFFFD-B4C1-4041-B67E-38B8E13151A0}" type="presParOf" srcId="{E09A1A3A-30B7-4EE9-99CB-A3CFB6D8236D}" destId="{B65289F7-DB14-43FF-A78D-137E3300102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B227FB7-352B-419C-9022-399C3150DBF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4CE1146-E44A-4632-BF9E-92D3BC24654B}">
      <dgm:prSet custT="1"/>
      <dgm:spPr>
        <a:solidFill>
          <a:srgbClr val="FFC000"/>
        </a:solidFill>
      </dgm:spPr>
      <dgm:t>
        <a:bodyPr/>
        <a:lstStyle/>
        <a:p>
          <a:r>
            <a:rPr lang="en-GB" sz="2800" b="1" dirty="0">
              <a:solidFill>
                <a:schemeClr val="tx1"/>
              </a:solidFill>
            </a:rPr>
            <a:t>What causes prejudice? </a:t>
          </a:r>
          <a:endParaRPr lang="en-US" sz="2800" b="1" dirty="0">
            <a:solidFill>
              <a:schemeClr val="tx1"/>
            </a:solidFill>
          </a:endParaRPr>
        </a:p>
      </dgm:t>
    </dgm:pt>
    <dgm:pt modelId="{31144756-0AC8-46C3-9CB6-6132A4D42FD3}" type="parTrans" cxnId="{63FA154E-5BDD-498D-AA86-DFBE1FDBAAFC}">
      <dgm:prSet/>
      <dgm:spPr/>
      <dgm:t>
        <a:bodyPr/>
        <a:lstStyle/>
        <a:p>
          <a:endParaRPr lang="en-US"/>
        </a:p>
      </dgm:t>
    </dgm:pt>
    <dgm:pt modelId="{886EF5B2-F88E-441D-B040-8A80117235C3}" type="sibTrans" cxnId="{63FA154E-5BDD-498D-AA86-DFBE1FDBAAFC}">
      <dgm:prSet/>
      <dgm:spPr/>
      <dgm:t>
        <a:bodyPr/>
        <a:lstStyle/>
        <a:p>
          <a:endParaRPr lang="en-US"/>
        </a:p>
      </dgm:t>
    </dgm:pt>
    <dgm:pt modelId="{056C32AA-A5BA-465B-B45B-2EB326C6E29D}">
      <dgm:prSet custT="1"/>
      <dgm:spPr/>
      <dgm:t>
        <a:bodyPr/>
        <a:lstStyle/>
        <a:p>
          <a:r>
            <a:rPr lang="en-GB" sz="2400" b="1" dirty="0">
              <a:solidFill>
                <a:schemeClr val="tx1"/>
              </a:solidFill>
            </a:rPr>
            <a:t>Is it ‘nature’ or ‘nurture’?</a:t>
          </a:r>
          <a:endParaRPr lang="en-US" sz="2400" b="1" dirty="0">
            <a:solidFill>
              <a:schemeClr val="tx1"/>
            </a:solidFill>
          </a:endParaRPr>
        </a:p>
      </dgm:t>
    </dgm:pt>
    <dgm:pt modelId="{0813F35C-FDDE-4C06-9EA3-22F7198688B5}" type="parTrans" cxnId="{B3AC46F5-AD71-405F-820F-78F56DE9FFDF}">
      <dgm:prSet/>
      <dgm:spPr/>
      <dgm:t>
        <a:bodyPr/>
        <a:lstStyle/>
        <a:p>
          <a:endParaRPr lang="en-US"/>
        </a:p>
      </dgm:t>
    </dgm:pt>
    <dgm:pt modelId="{B8936C28-0179-46CB-9CFB-20C8BC4AED78}" type="sibTrans" cxnId="{B3AC46F5-AD71-405F-820F-78F56DE9FFDF}">
      <dgm:prSet/>
      <dgm:spPr/>
      <dgm:t>
        <a:bodyPr/>
        <a:lstStyle/>
        <a:p>
          <a:endParaRPr lang="en-US"/>
        </a:p>
      </dgm:t>
    </dgm:pt>
    <dgm:pt modelId="{7BF4803A-F679-4BCB-B583-78224AAAF79C}">
      <dgm:prSet/>
      <dgm:spPr>
        <a:solidFill>
          <a:schemeClr val="accent1">
            <a:lumMod val="60000"/>
            <a:lumOff val="40000"/>
          </a:schemeClr>
        </a:solidFill>
      </dgm:spPr>
      <dgm:t>
        <a:bodyPr/>
        <a:lstStyle/>
        <a:p>
          <a:r>
            <a:rPr lang="en-US" b="1" dirty="0">
              <a:solidFill>
                <a:schemeClr val="tx1"/>
              </a:solidFill>
            </a:rPr>
            <a:t>Whether or not there is a biological root to </a:t>
          </a:r>
          <a:r>
            <a:rPr lang="en-GB" b="1" dirty="0">
              <a:solidFill>
                <a:schemeClr val="tx1"/>
              </a:solidFill>
            </a:rPr>
            <a:t>prejudice, as evolutionary psychologists </a:t>
          </a:r>
          <a:r>
            <a:rPr lang="en-US" b="1" dirty="0">
              <a:solidFill>
                <a:schemeClr val="tx1"/>
              </a:solidFill>
            </a:rPr>
            <a:t>would expect, is unknown; it is clear that prejudice occurs between biologically similar people who hold different beliefs.</a:t>
          </a:r>
        </a:p>
      </dgm:t>
    </dgm:pt>
    <dgm:pt modelId="{4D68D02A-EC57-438E-A8C8-547B33CFDFFA}" type="parTrans" cxnId="{DC9D7389-E2C2-473C-89B4-3FCEAB78E141}">
      <dgm:prSet/>
      <dgm:spPr/>
      <dgm:t>
        <a:bodyPr/>
        <a:lstStyle/>
        <a:p>
          <a:endParaRPr lang="en-US"/>
        </a:p>
      </dgm:t>
    </dgm:pt>
    <dgm:pt modelId="{DB718903-2603-421C-A6DF-FFD401A7CAEC}" type="sibTrans" cxnId="{DC9D7389-E2C2-473C-89B4-3FCEAB78E141}">
      <dgm:prSet/>
      <dgm:spPr/>
      <dgm:t>
        <a:bodyPr/>
        <a:lstStyle/>
        <a:p>
          <a:endParaRPr lang="en-US"/>
        </a:p>
      </dgm:t>
    </dgm:pt>
    <dgm:pt modelId="{E09A1A3A-30B7-4EE9-99CB-A3CFB6D8236D}" type="pres">
      <dgm:prSet presAssocID="{3B227FB7-352B-419C-9022-399C3150DBF3}" presName="linear" presStyleCnt="0">
        <dgm:presLayoutVars>
          <dgm:animLvl val="lvl"/>
          <dgm:resizeHandles val="exact"/>
        </dgm:presLayoutVars>
      </dgm:prSet>
      <dgm:spPr/>
    </dgm:pt>
    <dgm:pt modelId="{DD2FE03C-38A5-445E-9BA4-439695E162F3}" type="pres">
      <dgm:prSet presAssocID="{94CE1146-E44A-4632-BF9E-92D3BC24654B}" presName="parentText" presStyleLbl="node1" presStyleIdx="0" presStyleCnt="3" custScaleY="103580" custLinFactY="2190" custLinFactNeighborY="100000">
        <dgm:presLayoutVars>
          <dgm:chMax val="0"/>
          <dgm:bulletEnabled val="1"/>
        </dgm:presLayoutVars>
      </dgm:prSet>
      <dgm:spPr/>
    </dgm:pt>
    <dgm:pt modelId="{1AD81047-611B-46E0-A7D0-A8376A2168C2}" type="pres">
      <dgm:prSet presAssocID="{886EF5B2-F88E-441D-B040-8A80117235C3}" presName="spacer" presStyleCnt="0"/>
      <dgm:spPr/>
    </dgm:pt>
    <dgm:pt modelId="{C8EED4A9-9941-48E3-9BB6-A43D7190C5C4}" type="pres">
      <dgm:prSet presAssocID="{056C32AA-A5BA-465B-B45B-2EB326C6E29D}" presName="parentText" presStyleLbl="node1" presStyleIdx="1" presStyleCnt="3" custScaleY="110902" custLinFactY="5745" custLinFactNeighborY="100000">
        <dgm:presLayoutVars>
          <dgm:chMax val="0"/>
          <dgm:bulletEnabled val="1"/>
        </dgm:presLayoutVars>
      </dgm:prSet>
      <dgm:spPr/>
    </dgm:pt>
    <dgm:pt modelId="{6DCDE448-9224-46D8-B129-8152A0DA78C2}" type="pres">
      <dgm:prSet presAssocID="{B8936C28-0179-46CB-9CFB-20C8BC4AED78}" presName="spacer" presStyleCnt="0"/>
      <dgm:spPr/>
    </dgm:pt>
    <dgm:pt modelId="{B65289F7-DB14-43FF-A78D-137E33001024}" type="pres">
      <dgm:prSet presAssocID="{7BF4803A-F679-4BCB-B583-78224AAAF79C}" presName="parentText" presStyleLbl="node1" presStyleIdx="2" presStyleCnt="3" custScaleY="132749" custLinFactY="8300" custLinFactNeighborY="100000">
        <dgm:presLayoutVars>
          <dgm:chMax val="0"/>
          <dgm:bulletEnabled val="1"/>
        </dgm:presLayoutVars>
      </dgm:prSet>
      <dgm:spPr/>
    </dgm:pt>
  </dgm:ptLst>
  <dgm:cxnLst>
    <dgm:cxn modelId="{35BFC432-6964-4243-BD97-4C215BDE5FFB}" type="presOf" srcId="{7BF4803A-F679-4BCB-B583-78224AAAF79C}" destId="{B65289F7-DB14-43FF-A78D-137E33001024}" srcOrd="0" destOrd="0" presId="urn:microsoft.com/office/officeart/2005/8/layout/vList2"/>
    <dgm:cxn modelId="{833A554C-6407-4CB3-9005-59FFF92649BD}" type="presOf" srcId="{3B227FB7-352B-419C-9022-399C3150DBF3}" destId="{E09A1A3A-30B7-4EE9-99CB-A3CFB6D8236D}" srcOrd="0" destOrd="0" presId="urn:microsoft.com/office/officeart/2005/8/layout/vList2"/>
    <dgm:cxn modelId="{63FA154E-5BDD-498D-AA86-DFBE1FDBAAFC}" srcId="{3B227FB7-352B-419C-9022-399C3150DBF3}" destId="{94CE1146-E44A-4632-BF9E-92D3BC24654B}" srcOrd="0" destOrd="0" parTransId="{31144756-0AC8-46C3-9CB6-6132A4D42FD3}" sibTransId="{886EF5B2-F88E-441D-B040-8A80117235C3}"/>
    <dgm:cxn modelId="{DE482A4F-4261-4DC9-B289-429A0BB32AA7}" type="presOf" srcId="{94CE1146-E44A-4632-BF9E-92D3BC24654B}" destId="{DD2FE03C-38A5-445E-9BA4-439695E162F3}" srcOrd="0" destOrd="0" presId="urn:microsoft.com/office/officeart/2005/8/layout/vList2"/>
    <dgm:cxn modelId="{DC9D7389-E2C2-473C-89B4-3FCEAB78E141}" srcId="{3B227FB7-352B-419C-9022-399C3150DBF3}" destId="{7BF4803A-F679-4BCB-B583-78224AAAF79C}" srcOrd="2" destOrd="0" parTransId="{4D68D02A-EC57-438E-A8C8-547B33CFDFFA}" sibTransId="{DB718903-2603-421C-A6DF-FFD401A7CAEC}"/>
    <dgm:cxn modelId="{AEF1D3DD-6EF0-4429-A725-0B18B28E7A0C}" type="presOf" srcId="{056C32AA-A5BA-465B-B45B-2EB326C6E29D}" destId="{C8EED4A9-9941-48E3-9BB6-A43D7190C5C4}" srcOrd="0" destOrd="0" presId="urn:microsoft.com/office/officeart/2005/8/layout/vList2"/>
    <dgm:cxn modelId="{B3AC46F5-AD71-405F-820F-78F56DE9FFDF}" srcId="{3B227FB7-352B-419C-9022-399C3150DBF3}" destId="{056C32AA-A5BA-465B-B45B-2EB326C6E29D}" srcOrd="1" destOrd="0" parTransId="{0813F35C-FDDE-4C06-9EA3-22F7198688B5}" sibTransId="{B8936C28-0179-46CB-9CFB-20C8BC4AED78}"/>
    <dgm:cxn modelId="{D13D72CE-7566-4FFE-90D4-E2D30AF6AEC7}" type="presParOf" srcId="{E09A1A3A-30B7-4EE9-99CB-A3CFB6D8236D}" destId="{DD2FE03C-38A5-445E-9BA4-439695E162F3}" srcOrd="0" destOrd="0" presId="urn:microsoft.com/office/officeart/2005/8/layout/vList2"/>
    <dgm:cxn modelId="{54705DB1-83BD-4549-9A60-E24DB2D8799C}" type="presParOf" srcId="{E09A1A3A-30B7-4EE9-99CB-A3CFB6D8236D}" destId="{1AD81047-611B-46E0-A7D0-A8376A2168C2}" srcOrd="1" destOrd="0" presId="urn:microsoft.com/office/officeart/2005/8/layout/vList2"/>
    <dgm:cxn modelId="{B750DB98-D479-42BC-A0FC-8E92F761AE75}" type="presParOf" srcId="{E09A1A3A-30B7-4EE9-99CB-A3CFB6D8236D}" destId="{C8EED4A9-9941-48E3-9BB6-A43D7190C5C4}" srcOrd="2" destOrd="0" presId="urn:microsoft.com/office/officeart/2005/8/layout/vList2"/>
    <dgm:cxn modelId="{90A208B2-66CA-42B1-8ADD-799DD86A523D}" type="presParOf" srcId="{E09A1A3A-30B7-4EE9-99CB-A3CFB6D8236D}" destId="{6DCDE448-9224-46D8-B129-8152A0DA78C2}" srcOrd="3" destOrd="0" presId="urn:microsoft.com/office/officeart/2005/8/layout/vList2"/>
    <dgm:cxn modelId="{BEAAFFFD-B4C1-4041-B67E-38B8E13151A0}" type="presParOf" srcId="{E09A1A3A-30B7-4EE9-99CB-A3CFB6D8236D}" destId="{B65289F7-DB14-43FF-A78D-137E33001024}" srcOrd="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25EE35A-F85B-41A5-8D56-41BB3385B68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C441AF1-7226-4FF8-B1BC-DCBD78430E59}">
      <dgm:prSet/>
      <dgm:spPr>
        <a:solidFill>
          <a:schemeClr val="accent2">
            <a:lumMod val="20000"/>
            <a:lumOff val="80000"/>
          </a:schemeClr>
        </a:solidFill>
      </dgm:spPr>
      <dgm:t>
        <a:bodyPr/>
        <a:lstStyle/>
        <a:p>
          <a:r>
            <a:rPr lang="cy-GB" b="1" noProof="0" dirty="0">
              <a:solidFill>
                <a:schemeClr val="tx1"/>
              </a:solidFill>
            </a:rPr>
            <a:t>Pobl yn dysgu rhagfarnau a stereoteipiau gan rieni neu brif ofalwyr, cyfoedion, y cyfryngau ac o'u harsylwadau eu hunain o'r byd</a:t>
          </a:r>
          <a:r>
            <a:rPr lang="en-GB" b="1" dirty="0">
              <a:solidFill>
                <a:schemeClr val="tx1"/>
              </a:solidFill>
            </a:rPr>
            <a:t>.</a:t>
          </a:r>
          <a:endParaRPr lang="en-US" b="1" dirty="0">
            <a:solidFill>
              <a:schemeClr val="tx1"/>
            </a:solidFill>
          </a:endParaRPr>
        </a:p>
      </dgm:t>
    </dgm:pt>
    <dgm:pt modelId="{88D85F81-DD09-4EFB-A9E6-DFA3A8B8A7D3}" type="parTrans" cxnId="{AAE28D64-00A9-4E46-968B-6451232CC4AF}">
      <dgm:prSet/>
      <dgm:spPr/>
      <dgm:t>
        <a:bodyPr/>
        <a:lstStyle/>
        <a:p>
          <a:endParaRPr lang="en-US"/>
        </a:p>
      </dgm:t>
    </dgm:pt>
    <dgm:pt modelId="{358976AB-F294-4B32-BA0A-84A2E2B18D5D}" type="sibTrans" cxnId="{AAE28D64-00A9-4E46-968B-6451232CC4AF}">
      <dgm:prSet/>
      <dgm:spPr/>
      <dgm:t>
        <a:bodyPr/>
        <a:lstStyle/>
        <a:p>
          <a:endParaRPr lang="en-US"/>
        </a:p>
      </dgm:t>
    </dgm:pt>
    <dgm:pt modelId="{B247D927-6321-4288-95EB-6A8881006976}">
      <dgm:prSet/>
      <dgm:spPr>
        <a:solidFill>
          <a:schemeClr val="accent2">
            <a:lumMod val="40000"/>
            <a:lumOff val="60000"/>
          </a:schemeClr>
        </a:solidFill>
      </dgm:spPr>
      <dgm:t>
        <a:bodyPr/>
        <a:lstStyle/>
        <a:p>
          <a:r>
            <a:rPr lang="cy-GB" b="1" noProof="0" dirty="0">
              <a:solidFill>
                <a:schemeClr val="tx1"/>
              </a:solidFill>
            </a:rPr>
            <a:t>Damcaniaeth dysgu cymdeithasol: gwobrau a chosbau</a:t>
          </a:r>
        </a:p>
      </dgm:t>
    </dgm:pt>
    <dgm:pt modelId="{15FFDEE1-5E6B-4AD3-8FC3-E069ED20B66A}" type="parTrans" cxnId="{DB507DCF-BF60-44D8-9AC6-89E29E0300A3}">
      <dgm:prSet/>
      <dgm:spPr/>
      <dgm:t>
        <a:bodyPr/>
        <a:lstStyle/>
        <a:p>
          <a:endParaRPr lang="en-US"/>
        </a:p>
      </dgm:t>
    </dgm:pt>
    <dgm:pt modelId="{8D8DA53B-C094-421F-8E7F-CDCB51C0BA63}" type="sibTrans" cxnId="{DB507DCF-BF60-44D8-9AC6-89E29E0300A3}">
      <dgm:prSet/>
      <dgm:spPr/>
      <dgm:t>
        <a:bodyPr/>
        <a:lstStyle/>
        <a:p>
          <a:endParaRPr lang="en-US"/>
        </a:p>
      </dgm:t>
    </dgm:pt>
    <dgm:pt modelId="{A6A670F8-8A89-4EFB-BBFE-48D8BE8A00F3}">
      <dgm:prSet/>
      <dgm:spPr>
        <a:solidFill>
          <a:schemeClr val="accent6">
            <a:lumMod val="20000"/>
            <a:lumOff val="80000"/>
          </a:schemeClr>
        </a:solidFill>
      </dgm:spPr>
      <dgm:t>
        <a:bodyPr/>
        <a:lstStyle/>
        <a:p>
          <a:r>
            <a:rPr lang="cy-GB" b="1" noProof="0" dirty="0">
              <a:solidFill>
                <a:schemeClr val="tx1"/>
              </a:solidFill>
            </a:rPr>
            <a:t>Rhagfarnau yn hawdd eu dysgu, er nad yw rhagfarnau plentyndod o reidrwydd yn cael eu cynnal. </a:t>
          </a:r>
        </a:p>
      </dgm:t>
    </dgm:pt>
    <dgm:pt modelId="{0FFEDF08-ED41-4C5A-9932-4754BBC6D2D0}" type="parTrans" cxnId="{91E22DB6-EEEA-410D-A0DE-8E6104A2B2D6}">
      <dgm:prSet/>
      <dgm:spPr/>
      <dgm:t>
        <a:bodyPr/>
        <a:lstStyle/>
        <a:p>
          <a:endParaRPr lang="en-US"/>
        </a:p>
      </dgm:t>
    </dgm:pt>
    <dgm:pt modelId="{CF7C8785-9AAD-40A0-A9B8-580632149689}" type="sibTrans" cxnId="{91E22DB6-EEEA-410D-A0DE-8E6104A2B2D6}">
      <dgm:prSet/>
      <dgm:spPr/>
      <dgm:t>
        <a:bodyPr/>
        <a:lstStyle/>
        <a:p>
          <a:endParaRPr lang="en-US"/>
        </a:p>
      </dgm:t>
    </dgm:pt>
    <dgm:pt modelId="{7B81ED57-9CC0-4BDF-AB2B-BCB40A199D7F}">
      <dgm:prSet/>
      <dgm:spPr>
        <a:solidFill>
          <a:schemeClr val="accent6">
            <a:lumMod val="40000"/>
            <a:lumOff val="60000"/>
          </a:schemeClr>
        </a:solidFill>
      </dgm:spPr>
      <dgm:t>
        <a:bodyPr/>
        <a:lstStyle/>
        <a:p>
          <a:r>
            <a:rPr lang="cy-GB" b="1" noProof="0" dirty="0">
              <a:solidFill>
                <a:schemeClr val="tx1"/>
              </a:solidFill>
            </a:rPr>
            <a:t>Gall plant i rieni sydd â rhagfarnau fod yn agored i farn sy'n cystadlu heb fod ganddyn nhw ragfarnau eu rhieni.</a:t>
          </a:r>
        </a:p>
      </dgm:t>
    </dgm:pt>
    <dgm:pt modelId="{8AC6629C-AA3A-47F2-B79E-1B677ED40BDD}" type="parTrans" cxnId="{3461948A-DAF7-4F5D-8C59-189722E7AAC9}">
      <dgm:prSet/>
      <dgm:spPr/>
      <dgm:t>
        <a:bodyPr/>
        <a:lstStyle/>
        <a:p>
          <a:endParaRPr lang="en-US"/>
        </a:p>
      </dgm:t>
    </dgm:pt>
    <dgm:pt modelId="{D103A156-42A9-430C-9CBE-20CE14499BB6}" type="sibTrans" cxnId="{3461948A-DAF7-4F5D-8C59-189722E7AAC9}">
      <dgm:prSet/>
      <dgm:spPr/>
      <dgm:t>
        <a:bodyPr/>
        <a:lstStyle/>
        <a:p>
          <a:endParaRPr lang="en-US"/>
        </a:p>
      </dgm:t>
    </dgm:pt>
    <dgm:pt modelId="{41E66E79-B57E-47E9-A651-BD9840F15118}">
      <dgm:prSet/>
      <dgm:spPr>
        <a:solidFill>
          <a:schemeClr val="accent6">
            <a:lumMod val="60000"/>
            <a:lumOff val="40000"/>
          </a:schemeClr>
        </a:solidFill>
      </dgm:spPr>
      <dgm:t>
        <a:bodyPr/>
        <a:lstStyle/>
        <a:p>
          <a:r>
            <a:rPr lang="cy-GB" b="1" noProof="0" dirty="0">
              <a:solidFill>
                <a:schemeClr val="tx1"/>
              </a:solidFill>
            </a:rPr>
            <a:t>Yn gyffredinol cyfoedion yn cael dylanwad sylweddol ar agweddau ac ymddygiadau, proses sy'n parhau i’w cyfnod yn oedolion</a:t>
          </a:r>
          <a:r>
            <a:rPr lang="en-US" b="1" dirty="0">
              <a:solidFill>
                <a:schemeClr val="tx1"/>
              </a:solidFill>
            </a:rPr>
            <a:t>.</a:t>
          </a:r>
        </a:p>
      </dgm:t>
    </dgm:pt>
    <dgm:pt modelId="{24B2A9F4-BAB0-4929-9F61-D00C4BDBFE73}" type="parTrans" cxnId="{F0F8FEB2-5CF2-4762-8CD8-15237F644E1A}">
      <dgm:prSet/>
      <dgm:spPr/>
      <dgm:t>
        <a:bodyPr/>
        <a:lstStyle/>
        <a:p>
          <a:endParaRPr lang="en-US"/>
        </a:p>
      </dgm:t>
    </dgm:pt>
    <dgm:pt modelId="{68CF8C68-4291-4C64-A0FB-54DD9B77040D}" type="sibTrans" cxnId="{F0F8FEB2-5CF2-4762-8CD8-15237F644E1A}">
      <dgm:prSet/>
      <dgm:spPr/>
      <dgm:t>
        <a:bodyPr/>
        <a:lstStyle/>
        <a:p>
          <a:endParaRPr lang="en-US"/>
        </a:p>
      </dgm:t>
    </dgm:pt>
    <dgm:pt modelId="{8F2E661E-7B84-4D44-A768-BECD10C9841D}">
      <dgm:prSet/>
      <dgm:spPr/>
      <dgm:t>
        <a:bodyPr/>
        <a:lstStyle/>
        <a:p>
          <a:r>
            <a:rPr lang="en-GB" dirty="0"/>
            <a:t>(Whiteley a Kite, 2010)</a:t>
          </a:r>
          <a:endParaRPr lang="en-US" dirty="0"/>
        </a:p>
      </dgm:t>
    </dgm:pt>
    <dgm:pt modelId="{BB68B149-6513-4E2C-A4BE-9CE4E7F67C2A}" type="parTrans" cxnId="{DDCB4893-C579-4632-A205-85D0E802F43B}">
      <dgm:prSet/>
      <dgm:spPr/>
      <dgm:t>
        <a:bodyPr/>
        <a:lstStyle/>
        <a:p>
          <a:endParaRPr lang="en-US"/>
        </a:p>
      </dgm:t>
    </dgm:pt>
    <dgm:pt modelId="{3D204F82-3A2B-43A2-84E3-2A8554BC2005}" type="sibTrans" cxnId="{DDCB4893-C579-4632-A205-85D0E802F43B}">
      <dgm:prSet/>
      <dgm:spPr/>
      <dgm:t>
        <a:bodyPr/>
        <a:lstStyle/>
        <a:p>
          <a:endParaRPr lang="en-US"/>
        </a:p>
      </dgm:t>
    </dgm:pt>
    <dgm:pt modelId="{238BF24B-F5D4-4ACA-8704-F8E41FA50BAF}" type="pres">
      <dgm:prSet presAssocID="{925EE35A-F85B-41A5-8D56-41BB3385B682}" presName="linear" presStyleCnt="0">
        <dgm:presLayoutVars>
          <dgm:animLvl val="lvl"/>
          <dgm:resizeHandles val="exact"/>
        </dgm:presLayoutVars>
      </dgm:prSet>
      <dgm:spPr/>
    </dgm:pt>
    <dgm:pt modelId="{D003724E-A3F1-4C6D-9C4E-871933EA4249}" type="pres">
      <dgm:prSet presAssocID="{3C441AF1-7226-4FF8-B1BC-DCBD78430E59}" presName="parentText" presStyleLbl="node1" presStyleIdx="0" presStyleCnt="5">
        <dgm:presLayoutVars>
          <dgm:chMax val="0"/>
          <dgm:bulletEnabled val="1"/>
        </dgm:presLayoutVars>
      </dgm:prSet>
      <dgm:spPr/>
    </dgm:pt>
    <dgm:pt modelId="{D5E3B9FC-7069-4CFD-BC1B-414D04590F0C}" type="pres">
      <dgm:prSet presAssocID="{358976AB-F294-4B32-BA0A-84A2E2B18D5D}" presName="spacer" presStyleCnt="0"/>
      <dgm:spPr/>
    </dgm:pt>
    <dgm:pt modelId="{AFBB9FDD-F973-4F3B-8B28-85B0BFDC64AE}" type="pres">
      <dgm:prSet presAssocID="{B247D927-6321-4288-95EB-6A8881006976}" presName="parentText" presStyleLbl="node1" presStyleIdx="1" presStyleCnt="5">
        <dgm:presLayoutVars>
          <dgm:chMax val="0"/>
          <dgm:bulletEnabled val="1"/>
        </dgm:presLayoutVars>
      </dgm:prSet>
      <dgm:spPr/>
    </dgm:pt>
    <dgm:pt modelId="{EBBD28C4-76EC-4C3D-B4A3-3416203655FF}" type="pres">
      <dgm:prSet presAssocID="{8D8DA53B-C094-421F-8E7F-CDCB51C0BA63}" presName="spacer" presStyleCnt="0"/>
      <dgm:spPr/>
    </dgm:pt>
    <dgm:pt modelId="{3AEA746B-A83F-4C17-ADBF-16ADCAD7EF72}" type="pres">
      <dgm:prSet presAssocID="{A6A670F8-8A89-4EFB-BBFE-48D8BE8A00F3}" presName="parentText" presStyleLbl="node1" presStyleIdx="2" presStyleCnt="5">
        <dgm:presLayoutVars>
          <dgm:chMax val="0"/>
          <dgm:bulletEnabled val="1"/>
        </dgm:presLayoutVars>
      </dgm:prSet>
      <dgm:spPr/>
    </dgm:pt>
    <dgm:pt modelId="{BFC8A618-0DC8-417B-9C87-317ACB743F3E}" type="pres">
      <dgm:prSet presAssocID="{CF7C8785-9AAD-40A0-A9B8-580632149689}" presName="spacer" presStyleCnt="0"/>
      <dgm:spPr/>
    </dgm:pt>
    <dgm:pt modelId="{D2F0A565-728C-4817-A829-CB623E082FA0}" type="pres">
      <dgm:prSet presAssocID="{7B81ED57-9CC0-4BDF-AB2B-BCB40A199D7F}" presName="parentText" presStyleLbl="node1" presStyleIdx="3" presStyleCnt="5">
        <dgm:presLayoutVars>
          <dgm:chMax val="0"/>
          <dgm:bulletEnabled val="1"/>
        </dgm:presLayoutVars>
      </dgm:prSet>
      <dgm:spPr/>
    </dgm:pt>
    <dgm:pt modelId="{2F59F0AF-F31A-4026-92C1-B52A0A68C3D6}" type="pres">
      <dgm:prSet presAssocID="{D103A156-42A9-430C-9CBE-20CE14499BB6}" presName="spacer" presStyleCnt="0"/>
      <dgm:spPr/>
    </dgm:pt>
    <dgm:pt modelId="{46CBA509-C0F5-4228-A91F-13904A92B946}" type="pres">
      <dgm:prSet presAssocID="{41E66E79-B57E-47E9-A651-BD9840F15118}" presName="parentText" presStyleLbl="node1" presStyleIdx="4" presStyleCnt="5">
        <dgm:presLayoutVars>
          <dgm:chMax val="0"/>
          <dgm:bulletEnabled val="1"/>
        </dgm:presLayoutVars>
      </dgm:prSet>
      <dgm:spPr/>
    </dgm:pt>
    <dgm:pt modelId="{CFE1B0A6-990F-4B8B-B10D-CACF77AA93E6}" type="pres">
      <dgm:prSet presAssocID="{41E66E79-B57E-47E9-A651-BD9840F15118}" presName="childText" presStyleLbl="revTx" presStyleIdx="0" presStyleCnt="1">
        <dgm:presLayoutVars>
          <dgm:bulletEnabled val="1"/>
        </dgm:presLayoutVars>
      </dgm:prSet>
      <dgm:spPr/>
    </dgm:pt>
  </dgm:ptLst>
  <dgm:cxnLst>
    <dgm:cxn modelId="{22385824-B6E0-4E44-9927-95C8E356BDF5}" type="presOf" srcId="{925EE35A-F85B-41A5-8D56-41BB3385B682}" destId="{238BF24B-F5D4-4ACA-8704-F8E41FA50BAF}" srcOrd="0" destOrd="0" presId="urn:microsoft.com/office/officeart/2005/8/layout/vList2"/>
    <dgm:cxn modelId="{0C92653C-5FDA-456C-95A5-0E3AEB7A5C67}" type="presOf" srcId="{B247D927-6321-4288-95EB-6A8881006976}" destId="{AFBB9FDD-F973-4F3B-8B28-85B0BFDC64AE}" srcOrd="0" destOrd="0" presId="urn:microsoft.com/office/officeart/2005/8/layout/vList2"/>
    <dgm:cxn modelId="{AAE28D64-00A9-4E46-968B-6451232CC4AF}" srcId="{925EE35A-F85B-41A5-8D56-41BB3385B682}" destId="{3C441AF1-7226-4FF8-B1BC-DCBD78430E59}" srcOrd="0" destOrd="0" parTransId="{88D85F81-DD09-4EFB-A9E6-DFA3A8B8A7D3}" sibTransId="{358976AB-F294-4B32-BA0A-84A2E2B18D5D}"/>
    <dgm:cxn modelId="{5C84416F-5E9A-49C3-BDF3-6A483FC562D1}" type="presOf" srcId="{A6A670F8-8A89-4EFB-BBFE-48D8BE8A00F3}" destId="{3AEA746B-A83F-4C17-ADBF-16ADCAD7EF72}" srcOrd="0" destOrd="0" presId="urn:microsoft.com/office/officeart/2005/8/layout/vList2"/>
    <dgm:cxn modelId="{A5D79675-AC81-403F-87E5-08A6B3EC43A9}" type="presOf" srcId="{7B81ED57-9CC0-4BDF-AB2B-BCB40A199D7F}" destId="{D2F0A565-728C-4817-A829-CB623E082FA0}" srcOrd="0" destOrd="0" presId="urn:microsoft.com/office/officeart/2005/8/layout/vList2"/>
    <dgm:cxn modelId="{6D9BF380-CE4F-42EC-AC12-56518DCDD1EC}" type="presOf" srcId="{8F2E661E-7B84-4D44-A768-BECD10C9841D}" destId="{CFE1B0A6-990F-4B8B-B10D-CACF77AA93E6}" srcOrd="0" destOrd="0" presId="urn:microsoft.com/office/officeart/2005/8/layout/vList2"/>
    <dgm:cxn modelId="{3461948A-DAF7-4F5D-8C59-189722E7AAC9}" srcId="{925EE35A-F85B-41A5-8D56-41BB3385B682}" destId="{7B81ED57-9CC0-4BDF-AB2B-BCB40A199D7F}" srcOrd="3" destOrd="0" parTransId="{8AC6629C-AA3A-47F2-B79E-1B677ED40BDD}" sibTransId="{D103A156-42A9-430C-9CBE-20CE14499BB6}"/>
    <dgm:cxn modelId="{DDCB4893-C579-4632-A205-85D0E802F43B}" srcId="{41E66E79-B57E-47E9-A651-BD9840F15118}" destId="{8F2E661E-7B84-4D44-A768-BECD10C9841D}" srcOrd="0" destOrd="0" parTransId="{BB68B149-6513-4E2C-A4BE-9CE4E7F67C2A}" sibTransId="{3D204F82-3A2B-43A2-84E3-2A8554BC2005}"/>
    <dgm:cxn modelId="{F0F8FEB2-5CF2-4762-8CD8-15237F644E1A}" srcId="{925EE35A-F85B-41A5-8D56-41BB3385B682}" destId="{41E66E79-B57E-47E9-A651-BD9840F15118}" srcOrd="4" destOrd="0" parTransId="{24B2A9F4-BAB0-4929-9F61-D00C4BDBFE73}" sibTransId="{68CF8C68-4291-4C64-A0FB-54DD9B77040D}"/>
    <dgm:cxn modelId="{91E22DB6-EEEA-410D-A0DE-8E6104A2B2D6}" srcId="{925EE35A-F85B-41A5-8D56-41BB3385B682}" destId="{A6A670F8-8A89-4EFB-BBFE-48D8BE8A00F3}" srcOrd="2" destOrd="0" parTransId="{0FFEDF08-ED41-4C5A-9932-4754BBC6D2D0}" sibTransId="{CF7C8785-9AAD-40A0-A9B8-580632149689}"/>
    <dgm:cxn modelId="{DB507DCF-BF60-44D8-9AC6-89E29E0300A3}" srcId="{925EE35A-F85B-41A5-8D56-41BB3385B682}" destId="{B247D927-6321-4288-95EB-6A8881006976}" srcOrd="1" destOrd="0" parTransId="{15FFDEE1-5E6B-4AD3-8FC3-E069ED20B66A}" sibTransId="{8D8DA53B-C094-421F-8E7F-CDCB51C0BA63}"/>
    <dgm:cxn modelId="{3D62BDF1-E46E-48E5-B634-A0E4A77D77AF}" type="presOf" srcId="{41E66E79-B57E-47E9-A651-BD9840F15118}" destId="{46CBA509-C0F5-4228-A91F-13904A92B946}" srcOrd="0" destOrd="0" presId="urn:microsoft.com/office/officeart/2005/8/layout/vList2"/>
    <dgm:cxn modelId="{64CE4DFB-CA95-4FC8-BCB7-B4053CB0235D}" type="presOf" srcId="{3C441AF1-7226-4FF8-B1BC-DCBD78430E59}" destId="{D003724E-A3F1-4C6D-9C4E-871933EA4249}" srcOrd="0" destOrd="0" presId="urn:microsoft.com/office/officeart/2005/8/layout/vList2"/>
    <dgm:cxn modelId="{BE120F5F-9093-485D-ABAA-D6B263910764}" type="presParOf" srcId="{238BF24B-F5D4-4ACA-8704-F8E41FA50BAF}" destId="{D003724E-A3F1-4C6D-9C4E-871933EA4249}" srcOrd="0" destOrd="0" presId="urn:microsoft.com/office/officeart/2005/8/layout/vList2"/>
    <dgm:cxn modelId="{2BD29A0B-4E84-4989-99DD-E02429B114B0}" type="presParOf" srcId="{238BF24B-F5D4-4ACA-8704-F8E41FA50BAF}" destId="{D5E3B9FC-7069-4CFD-BC1B-414D04590F0C}" srcOrd="1" destOrd="0" presId="urn:microsoft.com/office/officeart/2005/8/layout/vList2"/>
    <dgm:cxn modelId="{EF236DA9-BE3D-453F-BCDA-4467CA4C18C0}" type="presParOf" srcId="{238BF24B-F5D4-4ACA-8704-F8E41FA50BAF}" destId="{AFBB9FDD-F973-4F3B-8B28-85B0BFDC64AE}" srcOrd="2" destOrd="0" presId="urn:microsoft.com/office/officeart/2005/8/layout/vList2"/>
    <dgm:cxn modelId="{372DC84B-B07A-429A-9E9C-1EFD4C03F929}" type="presParOf" srcId="{238BF24B-F5D4-4ACA-8704-F8E41FA50BAF}" destId="{EBBD28C4-76EC-4C3D-B4A3-3416203655FF}" srcOrd="3" destOrd="0" presId="urn:microsoft.com/office/officeart/2005/8/layout/vList2"/>
    <dgm:cxn modelId="{D3D01BB6-0260-444A-A4CD-ECF5F857DE02}" type="presParOf" srcId="{238BF24B-F5D4-4ACA-8704-F8E41FA50BAF}" destId="{3AEA746B-A83F-4C17-ADBF-16ADCAD7EF72}" srcOrd="4" destOrd="0" presId="urn:microsoft.com/office/officeart/2005/8/layout/vList2"/>
    <dgm:cxn modelId="{2EE827CE-B3A0-4875-8DCB-D0205B1F0A89}" type="presParOf" srcId="{238BF24B-F5D4-4ACA-8704-F8E41FA50BAF}" destId="{BFC8A618-0DC8-417B-9C87-317ACB743F3E}" srcOrd="5" destOrd="0" presId="urn:microsoft.com/office/officeart/2005/8/layout/vList2"/>
    <dgm:cxn modelId="{BFBF0274-022A-4F65-BA2E-571C33B22D5E}" type="presParOf" srcId="{238BF24B-F5D4-4ACA-8704-F8E41FA50BAF}" destId="{D2F0A565-728C-4817-A829-CB623E082FA0}" srcOrd="6" destOrd="0" presId="urn:microsoft.com/office/officeart/2005/8/layout/vList2"/>
    <dgm:cxn modelId="{F4A1350E-FFBD-42EF-8D41-62DFBFCB93FD}" type="presParOf" srcId="{238BF24B-F5D4-4ACA-8704-F8E41FA50BAF}" destId="{2F59F0AF-F31A-4026-92C1-B52A0A68C3D6}" srcOrd="7" destOrd="0" presId="urn:microsoft.com/office/officeart/2005/8/layout/vList2"/>
    <dgm:cxn modelId="{60ED9FD8-7B35-481B-A872-7EB0B0625942}" type="presParOf" srcId="{238BF24B-F5D4-4ACA-8704-F8E41FA50BAF}" destId="{46CBA509-C0F5-4228-A91F-13904A92B946}" srcOrd="8" destOrd="0" presId="urn:microsoft.com/office/officeart/2005/8/layout/vList2"/>
    <dgm:cxn modelId="{8FD492B5-3FFB-458E-81C1-EA75E84D713B}" type="presParOf" srcId="{238BF24B-F5D4-4ACA-8704-F8E41FA50BAF}" destId="{CFE1B0A6-990F-4B8B-B10D-CACF77AA93E6}" srcOrd="9"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25EE35A-F85B-41A5-8D56-41BB3385B68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C441AF1-7226-4FF8-B1BC-DCBD78430E59}">
      <dgm:prSet/>
      <dgm:spPr>
        <a:solidFill>
          <a:schemeClr val="accent2">
            <a:lumMod val="20000"/>
            <a:lumOff val="80000"/>
          </a:schemeClr>
        </a:solidFill>
      </dgm:spPr>
      <dgm:t>
        <a:bodyPr/>
        <a:lstStyle/>
        <a:p>
          <a:r>
            <a:rPr lang="en-GB" b="1" dirty="0">
              <a:solidFill>
                <a:schemeClr val="tx1"/>
              </a:solidFill>
            </a:rPr>
            <a:t>People learn prejudices and stereotypes from parents or primary care-givers, peers, the media and from their own observations of the world.</a:t>
          </a:r>
          <a:endParaRPr lang="en-US" b="1" dirty="0">
            <a:solidFill>
              <a:schemeClr val="tx1"/>
            </a:solidFill>
          </a:endParaRPr>
        </a:p>
      </dgm:t>
    </dgm:pt>
    <dgm:pt modelId="{88D85F81-DD09-4EFB-A9E6-DFA3A8B8A7D3}" type="parTrans" cxnId="{AAE28D64-00A9-4E46-968B-6451232CC4AF}">
      <dgm:prSet/>
      <dgm:spPr/>
      <dgm:t>
        <a:bodyPr/>
        <a:lstStyle/>
        <a:p>
          <a:endParaRPr lang="en-US"/>
        </a:p>
      </dgm:t>
    </dgm:pt>
    <dgm:pt modelId="{358976AB-F294-4B32-BA0A-84A2E2B18D5D}" type="sibTrans" cxnId="{AAE28D64-00A9-4E46-968B-6451232CC4AF}">
      <dgm:prSet/>
      <dgm:spPr/>
      <dgm:t>
        <a:bodyPr/>
        <a:lstStyle/>
        <a:p>
          <a:endParaRPr lang="en-US"/>
        </a:p>
      </dgm:t>
    </dgm:pt>
    <dgm:pt modelId="{B247D927-6321-4288-95EB-6A8881006976}">
      <dgm:prSet/>
      <dgm:spPr>
        <a:solidFill>
          <a:schemeClr val="accent2">
            <a:lumMod val="40000"/>
            <a:lumOff val="60000"/>
          </a:schemeClr>
        </a:solidFill>
      </dgm:spPr>
      <dgm:t>
        <a:bodyPr/>
        <a:lstStyle/>
        <a:p>
          <a:r>
            <a:rPr lang="en-US" b="1" dirty="0">
              <a:solidFill>
                <a:schemeClr val="tx1"/>
              </a:solidFill>
            </a:rPr>
            <a:t>Social learning theory: rewards and punishments</a:t>
          </a:r>
        </a:p>
      </dgm:t>
    </dgm:pt>
    <dgm:pt modelId="{15FFDEE1-5E6B-4AD3-8FC3-E069ED20B66A}" type="parTrans" cxnId="{DB507DCF-BF60-44D8-9AC6-89E29E0300A3}">
      <dgm:prSet/>
      <dgm:spPr/>
      <dgm:t>
        <a:bodyPr/>
        <a:lstStyle/>
        <a:p>
          <a:endParaRPr lang="en-US"/>
        </a:p>
      </dgm:t>
    </dgm:pt>
    <dgm:pt modelId="{8D8DA53B-C094-421F-8E7F-CDCB51C0BA63}" type="sibTrans" cxnId="{DB507DCF-BF60-44D8-9AC6-89E29E0300A3}">
      <dgm:prSet/>
      <dgm:spPr/>
      <dgm:t>
        <a:bodyPr/>
        <a:lstStyle/>
        <a:p>
          <a:endParaRPr lang="en-US"/>
        </a:p>
      </dgm:t>
    </dgm:pt>
    <dgm:pt modelId="{A6A670F8-8A89-4EFB-BBFE-48D8BE8A00F3}">
      <dgm:prSet/>
      <dgm:spPr>
        <a:solidFill>
          <a:schemeClr val="accent6">
            <a:lumMod val="20000"/>
            <a:lumOff val="80000"/>
          </a:schemeClr>
        </a:solidFill>
      </dgm:spPr>
      <dgm:t>
        <a:bodyPr/>
        <a:lstStyle/>
        <a:p>
          <a:r>
            <a:rPr lang="en-US" b="1" dirty="0">
              <a:solidFill>
                <a:schemeClr val="tx1"/>
              </a:solidFill>
            </a:rPr>
            <a:t>Prejudices are easy to learn, although childhood prejudices are not necessarily maintained. </a:t>
          </a:r>
        </a:p>
      </dgm:t>
    </dgm:pt>
    <dgm:pt modelId="{0FFEDF08-ED41-4C5A-9932-4754BBC6D2D0}" type="parTrans" cxnId="{91E22DB6-EEEA-410D-A0DE-8E6104A2B2D6}">
      <dgm:prSet/>
      <dgm:spPr/>
      <dgm:t>
        <a:bodyPr/>
        <a:lstStyle/>
        <a:p>
          <a:endParaRPr lang="en-US"/>
        </a:p>
      </dgm:t>
    </dgm:pt>
    <dgm:pt modelId="{CF7C8785-9AAD-40A0-A9B8-580632149689}" type="sibTrans" cxnId="{91E22DB6-EEEA-410D-A0DE-8E6104A2B2D6}">
      <dgm:prSet/>
      <dgm:spPr/>
      <dgm:t>
        <a:bodyPr/>
        <a:lstStyle/>
        <a:p>
          <a:endParaRPr lang="en-US"/>
        </a:p>
      </dgm:t>
    </dgm:pt>
    <dgm:pt modelId="{7B81ED57-9CC0-4BDF-AB2B-BCB40A199D7F}">
      <dgm:prSet/>
      <dgm:spPr>
        <a:solidFill>
          <a:schemeClr val="accent6">
            <a:lumMod val="40000"/>
            <a:lumOff val="60000"/>
          </a:schemeClr>
        </a:solidFill>
      </dgm:spPr>
      <dgm:t>
        <a:bodyPr/>
        <a:lstStyle/>
        <a:p>
          <a:r>
            <a:rPr lang="en-US" b="1" dirty="0">
              <a:solidFill>
                <a:schemeClr val="tx1"/>
              </a:solidFill>
            </a:rPr>
            <a:t>Children whose parents hold prejudices may be exposed to competing views and not hold their parents’ prejudices.</a:t>
          </a:r>
        </a:p>
      </dgm:t>
    </dgm:pt>
    <dgm:pt modelId="{8AC6629C-AA3A-47F2-B79E-1B677ED40BDD}" type="parTrans" cxnId="{3461948A-DAF7-4F5D-8C59-189722E7AAC9}">
      <dgm:prSet/>
      <dgm:spPr/>
      <dgm:t>
        <a:bodyPr/>
        <a:lstStyle/>
        <a:p>
          <a:endParaRPr lang="en-US"/>
        </a:p>
      </dgm:t>
    </dgm:pt>
    <dgm:pt modelId="{D103A156-42A9-430C-9CBE-20CE14499BB6}" type="sibTrans" cxnId="{3461948A-DAF7-4F5D-8C59-189722E7AAC9}">
      <dgm:prSet/>
      <dgm:spPr/>
      <dgm:t>
        <a:bodyPr/>
        <a:lstStyle/>
        <a:p>
          <a:endParaRPr lang="en-US"/>
        </a:p>
      </dgm:t>
    </dgm:pt>
    <dgm:pt modelId="{41E66E79-B57E-47E9-A651-BD9840F15118}">
      <dgm:prSet/>
      <dgm:spPr>
        <a:solidFill>
          <a:schemeClr val="accent6">
            <a:lumMod val="60000"/>
            <a:lumOff val="40000"/>
          </a:schemeClr>
        </a:solidFill>
      </dgm:spPr>
      <dgm:t>
        <a:bodyPr/>
        <a:lstStyle/>
        <a:p>
          <a:r>
            <a:rPr lang="en-US" b="1" dirty="0">
              <a:solidFill>
                <a:schemeClr val="tx1"/>
              </a:solidFill>
            </a:rPr>
            <a:t>Peers generally have a significant influence on attitudes and </a:t>
          </a:r>
          <a:r>
            <a:rPr lang="en-US" b="1" dirty="0" err="1">
              <a:solidFill>
                <a:schemeClr val="tx1"/>
              </a:solidFill>
            </a:rPr>
            <a:t>behaviours</a:t>
          </a:r>
          <a:r>
            <a:rPr lang="en-US" b="1" dirty="0">
              <a:solidFill>
                <a:schemeClr val="tx1"/>
              </a:solidFill>
            </a:rPr>
            <a:t>, a process that continues into adulthood.</a:t>
          </a:r>
        </a:p>
      </dgm:t>
    </dgm:pt>
    <dgm:pt modelId="{24B2A9F4-BAB0-4929-9F61-D00C4BDBFE73}" type="parTrans" cxnId="{F0F8FEB2-5CF2-4762-8CD8-15237F644E1A}">
      <dgm:prSet/>
      <dgm:spPr/>
      <dgm:t>
        <a:bodyPr/>
        <a:lstStyle/>
        <a:p>
          <a:endParaRPr lang="en-US"/>
        </a:p>
      </dgm:t>
    </dgm:pt>
    <dgm:pt modelId="{68CF8C68-4291-4C64-A0FB-54DD9B77040D}" type="sibTrans" cxnId="{F0F8FEB2-5CF2-4762-8CD8-15237F644E1A}">
      <dgm:prSet/>
      <dgm:spPr/>
      <dgm:t>
        <a:bodyPr/>
        <a:lstStyle/>
        <a:p>
          <a:endParaRPr lang="en-US"/>
        </a:p>
      </dgm:t>
    </dgm:pt>
    <dgm:pt modelId="{8F2E661E-7B84-4D44-A768-BECD10C9841D}">
      <dgm:prSet/>
      <dgm:spPr/>
      <dgm:t>
        <a:bodyPr/>
        <a:lstStyle/>
        <a:p>
          <a:r>
            <a:rPr lang="en-GB"/>
            <a:t>(Whiteley and Kite, 2010)</a:t>
          </a:r>
          <a:endParaRPr lang="en-US"/>
        </a:p>
      </dgm:t>
    </dgm:pt>
    <dgm:pt modelId="{BB68B149-6513-4E2C-A4BE-9CE4E7F67C2A}" type="parTrans" cxnId="{DDCB4893-C579-4632-A205-85D0E802F43B}">
      <dgm:prSet/>
      <dgm:spPr/>
      <dgm:t>
        <a:bodyPr/>
        <a:lstStyle/>
        <a:p>
          <a:endParaRPr lang="en-US"/>
        </a:p>
      </dgm:t>
    </dgm:pt>
    <dgm:pt modelId="{3D204F82-3A2B-43A2-84E3-2A8554BC2005}" type="sibTrans" cxnId="{DDCB4893-C579-4632-A205-85D0E802F43B}">
      <dgm:prSet/>
      <dgm:spPr/>
      <dgm:t>
        <a:bodyPr/>
        <a:lstStyle/>
        <a:p>
          <a:endParaRPr lang="en-US"/>
        </a:p>
      </dgm:t>
    </dgm:pt>
    <dgm:pt modelId="{238BF24B-F5D4-4ACA-8704-F8E41FA50BAF}" type="pres">
      <dgm:prSet presAssocID="{925EE35A-F85B-41A5-8D56-41BB3385B682}" presName="linear" presStyleCnt="0">
        <dgm:presLayoutVars>
          <dgm:animLvl val="lvl"/>
          <dgm:resizeHandles val="exact"/>
        </dgm:presLayoutVars>
      </dgm:prSet>
      <dgm:spPr/>
    </dgm:pt>
    <dgm:pt modelId="{D003724E-A3F1-4C6D-9C4E-871933EA4249}" type="pres">
      <dgm:prSet presAssocID="{3C441AF1-7226-4FF8-B1BC-DCBD78430E59}" presName="parentText" presStyleLbl="node1" presStyleIdx="0" presStyleCnt="5">
        <dgm:presLayoutVars>
          <dgm:chMax val="0"/>
          <dgm:bulletEnabled val="1"/>
        </dgm:presLayoutVars>
      </dgm:prSet>
      <dgm:spPr/>
    </dgm:pt>
    <dgm:pt modelId="{D5E3B9FC-7069-4CFD-BC1B-414D04590F0C}" type="pres">
      <dgm:prSet presAssocID="{358976AB-F294-4B32-BA0A-84A2E2B18D5D}" presName="spacer" presStyleCnt="0"/>
      <dgm:spPr/>
    </dgm:pt>
    <dgm:pt modelId="{AFBB9FDD-F973-4F3B-8B28-85B0BFDC64AE}" type="pres">
      <dgm:prSet presAssocID="{B247D927-6321-4288-95EB-6A8881006976}" presName="parentText" presStyleLbl="node1" presStyleIdx="1" presStyleCnt="5">
        <dgm:presLayoutVars>
          <dgm:chMax val="0"/>
          <dgm:bulletEnabled val="1"/>
        </dgm:presLayoutVars>
      </dgm:prSet>
      <dgm:spPr/>
    </dgm:pt>
    <dgm:pt modelId="{EBBD28C4-76EC-4C3D-B4A3-3416203655FF}" type="pres">
      <dgm:prSet presAssocID="{8D8DA53B-C094-421F-8E7F-CDCB51C0BA63}" presName="spacer" presStyleCnt="0"/>
      <dgm:spPr/>
    </dgm:pt>
    <dgm:pt modelId="{3AEA746B-A83F-4C17-ADBF-16ADCAD7EF72}" type="pres">
      <dgm:prSet presAssocID="{A6A670F8-8A89-4EFB-BBFE-48D8BE8A00F3}" presName="parentText" presStyleLbl="node1" presStyleIdx="2" presStyleCnt="5">
        <dgm:presLayoutVars>
          <dgm:chMax val="0"/>
          <dgm:bulletEnabled val="1"/>
        </dgm:presLayoutVars>
      </dgm:prSet>
      <dgm:spPr/>
    </dgm:pt>
    <dgm:pt modelId="{BFC8A618-0DC8-417B-9C87-317ACB743F3E}" type="pres">
      <dgm:prSet presAssocID="{CF7C8785-9AAD-40A0-A9B8-580632149689}" presName="spacer" presStyleCnt="0"/>
      <dgm:spPr/>
    </dgm:pt>
    <dgm:pt modelId="{D2F0A565-728C-4817-A829-CB623E082FA0}" type="pres">
      <dgm:prSet presAssocID="{7B81ED57-9CC0-4BDF-AB2B-BCB40A199D7F}" presName="parentText" presStyleLbl="node1" presStyleIdx="3" presStyleCnt="5">
        <dgm:presLayoutVars>
          <dgm:chMax val="0"/>
          <dgm:bulletEnabled val="1"/>
        </dgm:presLayoutVars>
      </dgm:prSet>
      <dgm:spPr/>
    </dgm:pt>
    <dgm:pt modelId="{2F59F0AF-F31A-4026-92C1-B52A0A68C3D6}" type="pres">
      <dgm:prSet presAssocID="{D103A156-42A9-430C-9CBE-20CE14499BB6}" presName="spacer" presStyleCnt="0"/>
      <dgm:spPr/>
    </dgm:pt>
    <dgm:pt modelId="{46CBA509-C0F5-4228-A91F-13904A92B946}" type="pres">
      <dgm:prSet presAssocID="{41E66E79-B57E-47E9-A651-BD9840F15118}" presName="parentText" presStyleLbl="node1" presStyleIdx="4" presStyleCnt="5">
        <dgm:presLayoutVars>
          <dgm:chMax val="0"/>
          <dgm:bulletEnabled val="1"/>
        </dgm:presLayoutVars>
      </dgm:prSet>
      <dgm:spPr/>
    </dgm:pt>
    <dgm:pt modelId="{CFE1B0A6-990F-4B8B-B10D-CACF77AA93E6}" type="pres">
      <dgm:prSet presAssocID="{41E66E79-B57E-47E9-A651-BD9840F15118}" presName="childText" presStyleLbl="revTx" presStyleIdx="0" presStyleCnt="1">
        <dgm:presLayoutVars>
          <dgm:bulletEnabled val="1"/>
        </dgm:presLayoutVars>
      </dgm:prSet>
      <dgm:spPr/>
    </dgm:pt>
  </dgm:ptLst>
  <dgm:cxnLst>
    <dgm:cxn modelId="{22385824-B6E0-4E44-9927-95C8E356BDF5}" type="presOf" srcId="{925EE35A-F85B-41A5-8D56-41BB3385B682}" destId="{238BF24B-F5D4-4ACA-8704-F8E41FA50BAF}" srcOrd="0" destOrd="0" presId="urn:microsoft.com/office/officeart/2005/8/layout/vList2"/>
    <dgm:cxn modelId="{0C92653C-5FDA-456C-95A5-0E3AEB7A5C67}" type="presOf" srcId="{B247D927-6321-4288-95EB-6A8881006976}" destId="{AFBB9FDD-F973-4F3B-8B28-85B0BFDC64AE}" srcOrd="0" destOrd="0" presId="urn:microsoft.com/office/officeart/2005/8/layout/vList2"/>
    <dgm:cxn modelId="{AAE28D64-00A9-4E46-968B-6451232CC4AF}" srcId="{925EE35A-F85B-41A5-8D56-41BB3385B682}" destId="{3C441AF1-7226-4FF8-B1BC-DCBD78430E59}" srcOrd="0" destOrd="0" parTransId="{88D85F81-DD09-4EFB-A9E6-DFA3A8B8A7D3}" sibTransId="{358976AB-F294-4B32-BA0A-84A2E2B18D5D}"/>
    <dgm:cxn modelId="{5C84416F-5E9A-49C3-BDF3-6A483FC562D1}" type="presOf" srcId="{A6A670F8-8A89-4EFB-BBFE-48D8BE8A00F3}" destId="{3AEA746B-A83F-4C17-ADBF-16ADCAD7EF72}" srcOrd="0" destOrd="0" presId="urn:microsoft.com/office/officeart/2005/8/layout/vList2"/>
    <dgm:cxn modelId="{A5D79675-AC81-403F-87E5-08A6B3EC43A9}" type="presOf" srcId="{7B81ED57-9CC0-4BDF-AB2B-BCB40A199D7F}" destId="{D2F0A565-728C-4817-A829-CB623E082FA0}" srcOrd="0" destOrd="0" presId="urn:microsoft.com/office/officeart/2005/8/layout/vList2"/>
    <dgm:cxn modelId="{6D9BF380-CE4F-42EC-AC12-56518DCDD1EC}" type="presOf" srcId="{8F2E661E-7B84-4D44-A768-BECD10C9841D}" destId="{CFE1B0A6-990F-4B8B-B10D-CACF77AA93E6}" srcOrd="0" destOrd="0" presId="urn:microsoft.com/office/officeart/2005/8/layout/vList2"/>
    <dgm:cxn modelId="{3461948A-DAF7-4F5D-8C59-189722E7AAC9}" srcId="{925EE35A-F85B-41A5-8D56-41BB3385B682}" destId="{7B81ED57-9CC0-4BDF-AB2B-BCB40A199D7F}" srcOrd="3" destOrd="0" parTransId="{8AC6629C-AA3A-47F2-B79E-1B677ED40BDD}" sibTransId="{D103A156-42A9-430C-9CBE-20CE14499BB6}"/>
    <dgm:cxn modelId="{DDCB4893-C579-4632-A205-85D0E802F43B}" srcId="{41E66E79-B57E-47E9-A651-BD9840F15118}" destId="{8F2E661E-7B84-4D44-A768-BECD10C9841D}" srcOrd="0" destOrd="0" parTransId="{BB68B149-6513-4E2C-A4BE-9CE4E7F67C2A}" sibTransId="{3D204F82-3A2B-43A2-84E3-2A8554BC2005}"/>
    <dgm:cxn modelId="{F0F8FEB2-5CF2-4762-8CD8-15237F644E1A}" srcId="{925EE35A-F85B-41A5-8D56-41BB3385B682}" destId="{41E66E79-B57E-47E9-A651-BD9840F15118}" srcOrd="4" destOrd="0" parTransId="{24B2A9F4-BAB0-4929-9F61-D00C4BDBFE73}" sibTransId="{68CF8C68-4291-4C64-A0FB-54DD9B77040D}"/>
    <dgm:cxn modelId="{91E22DB6-EEEA-410D-A0DE-8E6104A2B2D6}" srcId="{925EE35A-F85B-41A5-8D56-41BB3385B682}" destId="{A6A670F8-8A89-4EFB-BBFE-48D8BE8A00F3}" srcOrd="2" destOrd="0" parTransId="{0FFEDF08-ED41-4C5A-9932-4754BBC6D2D0}" sibTransId="{CF7C8785-9AAD-40A0-A9B8-580632149689}"/>
    <dgm:cxn modelId="{DB507DCF-BF60-44D8-9AC6-89E29E0300A3}" srcId="{925EE35A-F85B-41A5-8D56-41BB3385B682}" destId="{B247D927-6321-4288-95EB-6A8881006976}" srcOrd="1" destOrd="0" parTransId="{15FFDEE1-5E6B-4AD3-8FC3-E069ED20B66A}" sibTransId="{8D8DA53B-C094-421F-8E7F-CDCB51C0BA63}"/>
    <dgm:cxn modelId="{3D62BDF1-E46E-48E5-B634-A0E4A77D77AF}" type="presOf" srcId="{41E66E79-B57E-47E9-A651-BD9840F15118}" destId="{46CBA509-C0F5-4228-A91F-13904A92B946}" srcOrd="0" destOrd="0" presId="urn:microsoft.com/office/officeart/2005/8/layout/vList2"/>
    <dgm:cxn modelId="{64CE4DFB-CA95-4FC8-BCB7-B4053CB0235D}" type="presOf" srcId="{3C441AF1-7226-4FF8-B1BC-DCBD78430E59}" destId="{D003724E-A3F1-4C6D-9C4E-871933EA4249}" srcOrd="0" destOrd="0" presId="urn:microsoft.com/office/officeart/2005/8/layout/vList2"/>
    <dgm:cxn modelId="{BE120F5F-9093-485D-ABAA-D6B263910764}" type="presParOf" srcId="{238BF24B-F5D4-4ACA-8704-F8E41FA50BAF}" destId="{D003724E-A3F1-4C6D-9C4E-871933EA4249}" srcOrd="0" destOrd="0" presId="urn:microsoft.com/office/officeart/2005/8/layout/vList2"/>
    <dgm:cxn modelId="{2BD29A0B-4E84-4989-99DD-E02429B114B0}" type="presParOf" srcId="{238BF24B-F5D4-4ACA-8704-F8E41FA50BAF}" destId="{D5E3B9FC-7069-4CFD-BC1B-414D04590F0C}" srcOrd="1" destOrd="0" presId="urn:microsoft.com/office/officeart/2005/8/layout/vList2"/>
    <dgm:cxn modelId="{EF236DA9-BE3D-453F-BCDA-4467CA4C18C0}" type="presParOf" srcId="{238BF24B-F5D4-4ACA-8704-F8E41FA50BAF}" destId="{AFBB9FDD-F973-4F3B-8B28-85B0BFDC64AE}" srcOrd="2" destOrd="0" presId="urn:microsoft.com/office/officeart/2005/8/layout/vList2"/>
    <dgm:cxn modelId="{372DC84B-B07A-429A-9E9C-1EFD4C03F929}" type="presParOf" srcId="{238BF24B-F5D4-4ACA-8704-F8E41FA50BAF}" destId="{EBBD28C4-76EC-4C3D-B4A3-3416203655FF}" srcOrd="3" destOrd="0" presId="urn:microsoft.com/office/officeart/2005/8/layout/vList2"/>
    <dgm:cxn modelId="{D3D01BB6-0260-444A-A4CD-ECF5F857DE02}" type="presParOf" srcId="{238BF24B-F5D4-4ACA-8704-F8E41FA50BAF}" destId="{3AEA746B-A83F-4C17-ADBF-16ADCAD7EF72}" srcOrd="4" destOrd="0" presId="urn:microsoft.com/office/officeart/2005/8/layout/vList2"/>
    <dgm:cxn modelId="{2EE827CE-B3A0-4875-8DCB-D0205B1F0A89}" type="presParOf" srcId="{238BF24B-F5D4-4ACA-8704-F8E41FA50BAF}" destId="{BFC8A618-0DC8-417B-9C87-317ACB743F3E}" srcOrd="5" destOrd="0" presId="urn:microsoft.com/office/officeart/2005/8/layout/vList2"/>
    <dgm:cxn modelId="{BFBF0274-022A-4F65-BA2E-571C33B22D5E}" type="presParOf" srcId="{238BF24B-F5D4-4ACA-8704-F8E41FA50BAF}" destId="{D2F0A565-728C-4817-A829-CB623E082FA0}" srcOrd="6" destOrd="0" presId="urn:microsoft.com/office/officeart/2005/8/layout/vList2"/>
    <dgm:cxn modelId="{F4A1350E-FFBD-42EF-8D41-62DFBFCB93FD}" type="presParOf" srcId="{238BF24B-F5D4-4ACA-8704-F8E41FA50BAF}" destId="{2F59F0AF-F31A-4026-92C1-B52A0A68C3D6}" srcOrd="7" destOrd="0" presId="urn:microsoft.com/office/officeart/2005/8/layout/vList2"/>
    <dgm:cxn modelId="{60ED9FD8-7B35-481B-A872-7EB0B0625942}" type="presParOf" srcId="{238BF24B-F5D4-4ACA-8704-F8E41FA50BAF}" destId="{46CBA509-C0F5-4228-A91F-13904A92B946}" srcOrd="8" destOrd="0" presId="urn:microsoft.com/office/officeart/2005/8/layout/vList2"/>
    <dgm:cxn modelId="{8FD492B5-3FFB-458E-81C1-EA75E84D713B}" type="presParOf" srcId="{238BF24B-F5D4-4ACA-8704-F8E41FA50BAF}" destId="{CFE1B0A6-990F-4B8B-B10D-CACF77AA93E6}" srcOrd="9"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8F791DA-4B68-4380-B5E0-F99534BB9A1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BBE3A41-C906-454C-AA9E-07891598A7C2}">
      <dgm:prSet/>
      <dgm:spPr/>
      <dgm:t>
        <a:bodyPr/>
        <a:lstStyle/>
        <a:p>
          <a:r>
            <a:rPr lang="cy-GB" noProof="0" dirty="0"/>
            <a:t>Y ffordd rydyn ni’n meddwl: </a:t>
          </a:r>
          <a:r>
            <a:rPr lang="cy-GB" b="1" noProof="0" dirty="0"/>
            <a:t>Gwybyddiaeth Gymdeithasol</a:t>
          </a:r>
          <a:r>
            <a:rPr lang="cy-GB" noProof="0" dirty="0"/>
            <a:t>. </a:t>
          </a:r>
        </a:p>
        <a:p>
          <a:r>
            <a:rPr lang="cy-GB" noProof="0" dirty="0"/>
            <a:t>Un esboniad am ragfarn yw ei fod </a:t>
          </a:r>
          <a:r>
            <a:rPr lang="cy-GB" noProof="0" dirty="0" err="1"/>
            <a:t>ybn</a:t>
          </a:r>
          <a:r>
            <a:rPr lang="cy-GB" noProof="0" dirty="0"/>
            <a:t> sgil-effaith anochel categoreiddio cymdeithasol; prosesu gwybodaeth</a:t>
          </a:r>
          <a:r>
            <a:rPr lang="en-US" dirty="0"/>
            <a:t>. </a:t>
          </a:r>
        </a:p>
      </dgm:t>
    </dgm:pt>
    <dgm:pt modelId="{693F4DFA-BEF8-43CE-83C0-95C3A54F9418}" type="parTrans" cxnId="{6F20F9AF-4F68-476F-9338-9A66CC699031}">
      <dgm:prSet/>
      <dgm:spPr/>
      <dgm:t>
        <a:bodyPr/>
        <a:lstStyle/>
        <a:p>
          <a:endParaRPr lang="en-US"/>
        </a:p>
      </dgm:t>
    </dgm:pt>
    <dgm:pt modelId="{45CB4EBD-4620-4D58-9D6C-16DC5A99D1F2}" type="sibTrans" cxnId="{6F20F9AF-4F68-476F-9338-9A66CC699031}">
      <dgm:prSet/>
      <dgm:spPr/>
      <dgm:t>
        <a:bodyPr/>
        <a:lstStyle/>
        <a:p>
          <a:endParaRPr lang="en-US"/>
        </a:p>
      </dgm:t>
    </dgm:pt>
    <dgm:pt modelId="{742395DF-E0D6-446D-B232-4B237AE9C81F}">
      <dgm:prSet/>
      <dgm:spPr/>
      <dgm:t>
        <a:bodyPr/>
        <a:lstStyle/>
        <a:p>
          <a:r>
            <a:rPr lang="cy-GB" noProof="0" dirty="0"/>
            <a:t>Enghreifftiau eraill o brosesau meddyliol yn ogystal â chategoreiddio yw'r defnydd o </a:t>
          </a:r>
          <a:r>
            <a:rPr lang="cy-GB" b="1" noProof="0" dirty="0"/>
            <a:t>sgemâu</a:t>
          </a:r>
          <a:r>
            <a:rPr lang="cy-GB" noProof="0" dirty="0"/>
            <a:t> a </a:t>
          </a:r>
          <a:r>
            <a:rPr lang="cy-GB" b="1" noProof="0" dirty="0" err="1"/>
            <a:t>hiwristeg</a:t>
          </a:r>
          <a:r>
            <a:rPr lang="cy-GB" noProof="0" dirty="0"/>
            <a:t>, a </a:t>
          </a:r>
          <a:r>
            <a:rPr lang="cy-GB" b="1" noProof="0" dirty="0"/>
            <a:t>phrosesau cof diffygiol</a:t>
          </a:r>
          <a:r>
            <a:rPr lang="cy-GB" noProof="0" dirty="0"/>
            <a:t>. Mae'r prosesau diffygiol hyn yn digwydd o ganlyniad i'n sgemâu</a:t>
          </a:r>
          <a:r>
            <a:rPr lang="en-GB" dirty="0"/>
            <a:t>.</a:t>
          </a:r>
          <a:endParaRPr lang="en-US" dirty="0"/>
        </a:p>
      </dgm:t>
    </dgm:pt>
    <dgm:pt modelId="{849DF8B0-13D1-46D8-89F2-E0FFC142382B}" type="parTrans" cxnId="{1D1BB456-C231-4FC5-BE7D-A5B6AD640087}">
      <dgm:prSet/>
      <dgm:spPr/>
      <dgm:t>
        <a:bodyPr/>
        <a:lstStyle/>
        <a:p>
          <a:endParaRPr lang="en-US"/>
        </a:p>
      </dgm:t>
    </dgm:pt>
    <dgm:pt modelId="{90F50C07-7626-45B8-9768-D4D76BC94757}" type="sibTrans" cxnId="{1D1BB456-C231-4FC5-BE7D-A5B6AD640087}">
      <dgm:prSet/>
      <dgm:spPr/>
      <dgm:t>
        <a:bodyPr/>
        <a:lstStyle/>
        <a:p>
          <a:endParaRPr lang="en-US"/>
        </a:p>
      </dgm:t>
    </dgm:pt>
    <dgm:pt modelId="{FE0A0413-B91E-42ED-8758-709D22CA1626}" type="pres">
      <dgm:prSet presAssocID="{A8F791DA-4B68-4380-B5E0-F99534BB9A14}" presName="vert0" presStyleCnt="0">
        <dgm:presLayoutVars>
          <dgm:dir/>
          <dgm:animOne val="branch"/>
          <dgm:animLvl val="lvl"/>
        </dgm:presLayoutVars>
      </dgm:prSet>
      <dgm:spPr/>
    </dgm:pt>
    <dgm:pt modelId="{3C0BED85-C11F-4BD1-B3F6-4FCF4D5ED629}" type="pres">
      <dgm:prSet presAssocID="{8BBE3A41-C906-454C-AA9E-07891598A7C2}" presName="thickLine" presStyleLbl="alignNode1" presStyleIdx="0" presStyleCnt="2"/>
      <dgm:spPr/>
    </dgm:pt>
    <dgm:pt modelId="{3A13B414-9B3C-4468-827C-A4CA13F5BD52}" type="pres">
      <dgm:prSet presAssocID="{8BBE3A41-C906-454C-AA9E-07891598A7C2}" presName="horz1" presStyleCnt="0"/>
      <dgm:spPr/>
    </dgm:pt>
    <dgm:pt modelId="{F50BB0E9-9D16-4837-B1D8-CF7F209DF2CD}" type="pres">
      <dgm:prSet presAssocID="{8BBE3A41-C906-454C-AA9E-07891598A7C2}" presName="tx1" presStyleLbl="revTx" presStyleIdx="0" presStyleCnt="2" custLinFactNeighborY="-42636"/>
      <dgm:spPr/>
    </dgm:pt>
    <dgm:pt modelId="{7AD07AAF-4F47-4632-9E35-FCDA880A45C1}" type="pres">
      <dgm:prSet presAssocID="{8BBE3A41-C906-454C-AA9E-07891598A7C2}" presName="vert1" presStyleCnt="0"/>
      <dgm:spPr/>
    </dgm:pt>
    <dgm:pt modelId="{DD796060-B84B-41DD-A4CB-2850C548C03B}" type="pres">
      <dgm:prSet presAssocID="{742395DF-E0D6-446D-B232-4B237AE9C81F}" presName="thickLine" presStyleLbl="alignNode1" presStyleIdx="1" presStyleCnt="2"/>
      <dgm:spPr/>
    </dgm:pt>
    <dgm:pt modelId="{9329EB3D-434E-4D24-BA03-DF63E0093A4D}" type="pres">
      <dgm:prSet presAssocID="{742395DF-E0D6-446D-B232-4B237AE9C81F}" presName="horz1" presStyleCnt="0"/>
      <dgm:spPr/>
    </dgm:pt>
    <dgm:pt modelId="{5DBB47C0-8D21-4DC0-8930-847A566600C7}" type="pres">
      <dgm:prSet presAssocID="{742395DF-E0D6-446D-B232-4B237AE9C81F}" presName="tx1" presStyleLbl="revTx" presStyleIdx="1" presStyleCnt="2"/>
      <dgm:spPr/>
    </dgm:pt>
    <dgm:pt modelId="{806E5E9E-BF2E-4CF7-A373-7E0D822B95C4}" type="pres">
      <dgm:prSet presAssocID="{742395DF-E0D6-446D-B232-4B237AE9C81F}" presName="vert1" presStyleCnt="0"/>
      <dgm:spPr/>
    </dgm:pt>
  </dgm:ptLst>
  <dgm:cxnLst>
    <dgm:cxn modelId="{1D1BB456-C231-4FC5-BE7D-A5B6AD640087}" srcId="{A8F791DA-4B68-4380-B5E0-F99534BB9A14}" destId="{742395DF-E0D6-446D-B232-4B237AE9C81F}" srcOrd="1" destOrd="0" parTransId="{849DF8B0-13D1-46D8-89F2-E0FFC142382B}" sibTransId="{90F50C07-7626-45B8-9768-D4D76BC94757}"/>
    <dgm:cxn modelId="{7223D87B-6C9C-4700-B29A-7E886D667029}" type="presOf" srcId="{A8F791DA-4B68-4380-B5E0-F99534BB9A14}" destId="{FE0A0413-B91E-42ED-8758-709D22CA1626}" srcOrd="0" destOrd="0" presId="urn:microsoft.com/office/officeart/2008/layout/LinedList"/>
    <dgm:cxn modelId="{BE49F698-7F50-4076-83F5-433AD41F1228}" type="presOf" srcId="{742395DF-E0D6-446D-B232-4B237AE9C81F}" destId="{5DBB47C0-8D21-4DC0-8930-847A566600C7}" srcOrd="0" destOrd="0" presId="urn:microsoft.com/office/officeart/2008/layout/LinedList"/>
    <dgm:cxn modelId="{6F20F9AF-4F68-476F-9338-9A66CC699031}" srcId="{A8F791DA-4B68-4380-B5E0-F99534BB9A14}" destId="{8BBE3A41-C906-454C-AA9E-07891598A7C2}" srcOrd="0" destOrd="0" parTransId="{693F4DFA-BEF8-43CE-83C0-95C3A54F9418}" sibTransId="{45CB4EBD-4620-4D58-9D6C-16DC5A99D1F2}"/>
    <dgm:cxn modelId="{DA8D54BD-E4B6-4873-922C-D14550F35FBB}" type="presOf" srcId="{8BBE3A41-C906-454C-AA9E-07891598A7C2}" destId="{F50BB0E9-9D16-4837-B1D8-CF7F209DF2CD}" srcOrd="0" destOrd="0" presId="urn:microsoft.com/office/officeart/2008/layout/LinedList"/>
    <dgm:cxn modelId="{8A236F99-EA23-47A2-9CCC-D145A3455E86}" type="presParOf" srcId="{FE0A0413-B91E-42ED-8758-709D22CA1626}" destId="{3C0BED85-C11F-4BD1-B3F6-4FCF4D5ED629}" srcOrd="0" destOrd="0" presId="urn:microsoft.com/office/officeart/2008/layout/LinedList"/>
    <dgm:cxn modelId="{33741F36-B2CC-4A08-B74C-2AD1EAE75EF8}" type="presParOf" srcId="{FE0A0413-B91E-42ED-8758-709D22CA1626}" destId="{3A13B414-9B3C-4468-827C-A4CA13F5BD52}" srcOrd="1" destOrd="0" presId="urn:microsoft.com/office/officeart/2008/layout/LinedList"/>
    <dgm:cxn modelId="{59F15ECA-EE84-4B76-94B9-15F17FBA444D}" type="presParOf" srcId="{3A13B414-9B3C-4468-827C-A4CA13F5BD52}" destId="{F50BB0E9-9D16-4837-B1D8-CF7F209DF2CD}" srcOrd="0" destOrd="0" presId="urn:microsoft.com/office/officeart/2008/layout/LinedList"/>
    <dgm:cxn modelId="{4EEFA621-7D0E-42A9-A9B3-E2330FA87EA7}" type="presParOf" srcId="{3A13B414-9B3C-4468-827C-A4CA13F5BD52}" destId="{7AD07AAF-4F47-4632-9E35-FCDA880A45C1}" srcOrd="1" destOrd="0" presId="urn:microsoft.com/office/officeart/2008/layout/LinedList"/>
    <dgm:cxn modelId="{2925C970-1638-48A6-A0A3-8690473BFBDB}" type="presParOf" srcId="{FE0A0413-B91E-42ED-8758-709D22CA1626}" destId="{DD796060-B84B-41DD-A4CB-2850C548C03B}" srcOrd="2" destOrd="0" presId="urn:microsoft.com/office/officeart/2008/layout/LinedList"/>
    <dgm:cxn modelId="{474A0350-54E7-4AEC-BC61-D0124D846173}" type="presParOf" srcId="{FE0A0413-B91E-42ED-8758-709D22CA1626}" destId="{9329EB3D-434E-4D24-BA03-DF63E0093A4D}" srcOrd="3" destOrd="0" presId="urn:microsoft.com/office/officeart/2008/layout/LinedList"/>
    <dgm:cxn modelId="{22E05ADD-BBCB-4D4E-9358-AF547A732E09}" type="presParOf" srcId="{9329EB3D-434E-4D24-BA03-DF63E0093A4D}" destId="{5DBB47C0-8D21-4DC0-8930-847A566600C7}" srcOrd="0" destOrd="0" presId="urn:microsoft.com/office/officeart/2008/layout/LinedList"/>
    <dgm:cxn modelId="{6EF622B1-A786-46D8-B4DA-D5FCB2C01442}" type="presParOf" srcId="{9329EB3D-434E-4D24-BA03-DF63E0093A4D}" destId="{806E5E9E-BF2E-4CF7-A373-7E0D822B95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8F791DA-4B68-4380-B5E0-F99534BB9A1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BBE3A41-C906-454C-AA9E-07891598A7C2}">
      <dgm:prSet/>
      <dgm:spPr/>
      <dgm:t>
        <a:bodyPr/>
        <a:lstStyle/>
        <a:p>
          <a:r>
            <a:rPr lang="en-US" dirty="0"/>
            <a:t>The way we think: </a:t>
          </a:r>
          <a:r>
            <a:rPr lang="en-US" b="1" dirty="0"/>
            <a:t>Social Cognition</a:t>
          </a:r>
          <a:r>
            <a:rPr lang="en-US" dirty="0"/>
            <a:t>. </a:t>
          </a:r>
        </a:p>
        <a:p>
          <a:r>
            <a:rPr lang="en-US" dirty="0"/>
            <a:t>One explanation for prejudice is that it is the </a:t>
          </a:r>
          <a:r>
            <a:rPr lang="en-GB" dirty="0"/>
            <a:t>inevitable by-product of social categorisation; information </a:t>
          </a:r>
          <a:r>
            <a:rPr lang="en-US" dirty="0"/>
            <a:t>processing. </a:t>
          </a:r>
        </a:p>
      </dgm:t>
    </dgm:pt>
    <dgm:pt modelId="{693F4DFA-BEF8-43CE-83C0-95C3A54F9418}" type="parTrans" cxnId="{6F20F9AF-4F68-476F-9338-9A66CC699031}">
      <dgm:prSet/>
      <dgm:spPr/>
      <dgm:t>
        <a:bodyPr/>
        <a:lstStyle/>
        <a:p>
          <a:endParaRPr lang="en-US"/>
        </a:p>
      </dgm:t>
    </dgm:pt>
    <dgm:pt modelId="{45CB4EBD-4620-4D58-9D6C-16DC5A99D1F2}" type="sibTrans" cxnId="{6F20F9AF-4F68-476F-9338-9A66CC699031}">
      <dgm:prSet/>
      <dgm:spPr/>
      <dgm:t>
        <a:bodyPr/>
        <a:lstStyle/>
        <a:p>
          <a:endParaRPr lang="en-US"/>
        </a:p>
      </dgm:t>
    </dgm:pt>
    <dgm:pt modelId="{742395DF-E0D6-446D-B232-4B237AE9C81F}">
      <dgm:prSet/>
      <dgm:spPr/>
      <dgm:t>
        <a:bodyPr/>
        <a:lstStyle/>
        <a:p>
          <a:r>
            <a:rPr lang="en-US" dirty="0"/>
            <a:t>Other examples of mental processes as well as </a:t>
          </a:r>
          <a:r>
            <a:rPr lang="en-US" dirty="0" err="1"/>
            <a:t>categorisation</a:t>
          </a:r>
          <a:r>
            <a:rPr lang="en-US" dirty="0"/>
            <a:t> are the use of </a:t>
          </a:r>
          <a:r>
            <a:rPr lang="en-US" b="1" dirty="0"/>
            <a:t>schemas</a:t>
          </a:r>
          <a:r>
            <a:rPr lang="en-US" dirty="0"/>
            <a:t> and </a:t>
          </a:r>
          <a:r>
            <a:rPr lang="en-US" b="1" dirty="0"/>
            <a:t>heuristics</a:t>
          </a:r>
          <a:r>
            <a:rPr lang="en-US" dirty="0"/>
            <a:t>, and </a:t>
          </a:r>
          <a:r>
            <a:rPr lang="en-US" b="1" dirty="0"/>
            <a:t>faulty memory </a:t>
          </a:r>
          <a:r>
            <a:rPr lang="en-GB" b="1" dirty="0"/>
            <a:t>processes. </a:t>
          </a:r>
          <a:r>
            <a:rPr lang="en-GB" dirty="0"/>
            <a:t>These faulty processes occur as a consequence of our schemas.</a:t>
          </a:r>
          <a:endParaRPr lang="en-US" dirty="0"/>
        </a:p>
      </dgm:t>
    </dgm:pt>
    <dgm:pt modelId="{849DF8B0-13D1-46D8-89F2-E0FFC142382B}" type="parTrans" cxnId="{1D1BB456-C231-4FC5-BE7D-A5B6AD640087}">
      <dgm:prSet/>
      <dgm:spPr/>
      <dgm:t>
        <a:bodyPr/>
        <a:lstStyle/>
        <a:p>
          <a:endParaRPr lang="en-US"/>
        </a:p>
      </dgm:t>
    </dgm:pt>
    <dgm:pt modelId="{90F50C07-7626-45B8-9768-D4D76BC94757}" type="sibTrans" cxnId="{1D1BB456-C231-4FC5-BE7D-A5B6AD640087}">
      <dgm:prSet/>
      <dgm:spPr/>
      <dgm:t>
        <a:bodyPr/>
        <a:lstStyle/>
        <a:p>
          <a:endParaRPr lang="en-US"/>
        </a:p>
      </dgm:t>
    </dgm:pt>
    <dgm:pt modelId="{FE0A0413-B91E-42ED-8758-709D22CA1626}" type="pres">
      <dgm:prSet presAssocID="{A8F791DA-4B68-4380-B5E0-F99534BB9A14}" presName="vert0" presStyleCnt="0">
        <dgm:presLayoutVars>
          <dgm:dir/>
          <dgm:animOne val="branch"/>
          <dgm:animLvl val="lvl"/>
        </dgm:presLayoutVars>
      </dgm:prSet>
      <dgm:spPr/>
    </dgm:pt>
    <dgm:pt modelId="{3C0BED85-C11F-4BD1-B3F6-4FCF4D5ED629}" type="pres">
      <dgm:prSet presAssocID="{8BBE3A41-C906-454C-AA9E-07891598A7C2}" presName="thickLine" presStyleLbl="alignNode1" presStyleIdx="0" presStyleCnt="2"/>
      <dgm:spPr/>
    </dgm:pt>
    <dgm:pt modelId="{3A13B414-9B3C-4468-827C-A4CA13F5BD52}" type="pres">
      <dgm:prSet presAssocID="{8BBE3A41-C906-454C-AA9E-07891598A7C2}" presName="horz1" presStyleCnt="0"/>
      <dgm:spPr/>
    </dgm:pt>
    <dgm:pt modelId="{F50BB0E9-9D16-4837-B1D8-CF7F209DF2CD}" type="pres">
      <dgm:prSet presAssocID="{8BBE3A41-C906-454C-AA9E-07891598A7C2}" presName="tx1" presStyleLbl="revTx" presStyleIdx="0" presStyleCnt="2"/>
      <dgm:spPr/>
    </dgm:pt>
    <dgm:pt modelId="{7AD07AAF-4F47-4632-9E35-FCDA880A45C1}" type="pres">
      <dgm:prSet presAssocID="{8BBE3A41-C906-454C-AA9E-07891598A7C2}" presName="vert1" presStyleCnt="0"/>
      <dgm:spPr/>
    </dgm:pt>
    <dgm:pt modelId="{DD796060-B84B-41DD-A4CB-2850C548C03B}" type="pres">
      <dgm:prSet presAssocID="{742395DF-E0D6-446D-B232-4B237AE9C81F}" presName="thickLine" presStyleLbl="alignNode1" presStyleIdx="1" presStyleCnt="2"/>
      <dgm:spPr/>
    </dgm:pt>
    <dgm:pt modelId="{9329EB3D-434E-4D24-BA03-DF63E0093A4D}" type="pres">
      <dgm:prSet presAssocID="{742395DF-E0D6-446D-B232-4B237AE9C81F}" presName="horz1" presStyleCnt="0"/>
      <dgm:spPr/>
    </dgm:pt>
    <dgm:pt modelId="{5DBB47C0-8D21-4DC0-8930-847A566600C7}" type="pres">
      <dgm:prSet presAssocID="{742395DF-E0D6-446D-B232-4B237AE9C81F}" presName="tx1" presStyleLbl="revTx" presStyleIdx="1" presStyleCnt="2"/>
      <dgm:spPr/>
    </dgm:pt>
    <dgm:pt modelId="{806E5E9E-BF2E-4CF7-A373-7E0D822B95C4}" type="pres">
      <dgm:prSet presAssocID="{742395DF-E0D6-446D-B232-4B237AE9C81F}" presName="vert1" presStyleCnt="0"/>
      <dgm:spPr/>
    </dgm:pt>
  </dgm:ptLst>
  <dgm:cxnLst>
    <dgm:cxn modelId="{1D1BB456-C231-4FC5-BE7D-A5B6AD640087}" srcId="{A8F791DA-4B68-4380-B5E0-F99534BB9A14}" destId="{742395DF-E0D6-446D-B232-4B237AE9C81F}" srcOrd="1" destOrd="0" parTransId="{849DF8B0-13D1-46D8-89F2-E0FFC142382B}" sibTransId="{90F50C07-7626-45B8-9768-D4D76BC94757}"/>
    <dgm:cxn modelId="{7223D87B-6C9C-4700-B29A-7E886D667029}" type="presOf" srcId="{A8F791DA-4B68-4380-B5E0-F99534BB9A14}" destId="{FE0A0413-B91E-42ED-8758-709D22CA1626}" srcOrd="0" destOrd="0" presId="urn:microsoft.com/office/officeart/2008/layout/LinedList"/>
    <dgm:cxn modelId="{BE49F698-7F50-4076-83F5-433AD41F1228}" type="presOf" srcId="{742395DF-E0D6-446D-B232-4B237AE9C81F}" destId="{5DBB47C0-8D21-4DC0-8930-847A566600C7}" srcOrd="0" destOrd="0" presId="urn:microsoft.com/office/officeart/2008/layout/LinedList"/>
    <dgm:cxn modelId="{6F20F9AF-4F68-476F-9338-9A66CC699031}" srcId="{A8F791DA-4B68-4380-B5E0-F99534BB9A14}" destId="{8BBE3A41-C906-454C-AA9E-07891598A7C2}" srcOrd="0" destOrd="0" parTransId="{693F4DFA-BEF8-43CE-83C0-95C3A54F9418}" sibTransId="{45CB4EBD-4620-4D58-9D6C-16DC5A99D1F2}"/>
    <dgm:cxn modelId="{DA8D54BD-E4B6-4873-922C-D14550F35FBB}" type="presOf" srcId="{8BBE3A41-C906-454C-AA9E-07891598A7C2}" destId="{F50BB0E9-9D16-4837-B1D8-CF7F209DF2CD}" srcOrd="0" destOrd="0" presId="urn:microsoft.com/office/officeart/2008/layout/LinedList"/>
    <dgm:cxn modelId="{8A236F99-EA23-47A2-9CCC-D145A3455E86}" type="presParOf" srcId="{FE0A0413-B91E-42ED-8758-709D22CA1626}" destId="{3C0BED85-C11F-4BD1-B3F6-4FCF4D5ED629}" srcOrd="0" destOrd="0" presId="urn:microsoft.com/office/officeart/2008/layout/LinedList"/>
    <dgm:cxn modelId="{33741F36-B2CC-4A08-B74C-2AD1EAE75EF8}" type="presParOf" srcId="{FE0A0413-B91E-42ED-8758-709D22CA1626}" destId="{3A13B414-9B3C-4468-827C-A4CA13F5BD52}" srcOrd="1" destOrd="0" presId="urn:microsoft.com/office/officeart/2008/layout/LinedList"/>
    <dgm:cxn modelId="{59F15ECA-EE84-4B76-94B9-15F17FBA444D}" type="presParOf" srcId="{3A13B414-9B3C-4468-827C-A4CA13F5BD52}" destId="{F50BB0E9-9D16-4837-B1D8-CF7F209DF2CD}" srcOrd="0" destOrd="0" presId="urn:microsoft.com/office/officeart/2008/layout/LinedList"/>
    <dgm:cxn modelId="{4EEFA621-7D0E-42A9-A9B3-E2330FA87EA7}" type="presParOf" srcId="{3A13B414-9B3C-4468-827C-A4CA13F5BD52}" destId="{7AD07AAF-4F47-4632-9E35-FCDA880A45C1}" srcOrd="1" destOrd="0" presId="urn:microsoft.com/office/officeart/2008/layout/LinedList"/>
    <dgm:cxn modelId="{2925C970-1638-48A6-A0A3-8690473BFBDB}" type="presParOf" srcId="{FE0A0413-B91E-42ED-8758-709D22CA1626}" destId="{DD796060-B84B-41DD-A4CB-2850C548C03B}" srcOrd="2" destOrd="0" presId="urn:microsoft.com/office/officeart/2008/layout/LinedList"/>
    <dgm:cxn modelId="{474A0350-54E7-4AEC-BC61-D0124D846173}" type="presParOf" srcId="{FE0A0413-B91E-42ED-8758-709D22CA1626}" destId="{9329EB3D-434E-4D24-BA03-DF63E0093A4D}" srcOrd="3" destOrd="0" presId="urn:microsoft.com/office/officeart/2008/layout/LinedList"/>
    <dgm:cxn modelId="{22E05ADD-BBCB-4D4E-9358-AF547A732E09}" type="presParOf" srcId="{9329EB3D-434E-4D24-BA03-DF63E0093A4D}" destId="{5DBB47C0-8D21-4DC0-8930-847A566600C7}" srcOrd="0" destOrd="0" presId="urn:microsoft.com/office/officeart/2008/layout/LinedList"/>
    <dgm:cxn modelId="{6EF622B1-A786-46D8-B4DA-D5FCB2C01442}" type="presParOf" srcId="{9329EB3D-434E-4D24-BA03-DF63E0093A4D}" destId="{806E5E9E-BF2E-4CF7-A373-7E0D822B95C4}"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45289-7F37-4977-8FAF-11CD37A6E007}">
      <dsp:nvSpPr>
        <dsp:cNvPr id="0" name=""/>
        <dsp:cNvSpPr/>
      </dsp:nvSpPr>
      <dsp:spPr>
        <a:xfrm>
          <a:off x="0" y="584711"/>
          <a:ext cx="5393361" cy="1427782"/>
        </a:xfrm>
        <a:prstGeom prst="roundRect">
          <a:avLst>
            <a:gd name="adj" fmla="val 10000"/>
          </a:avLst>
        </a:prstGeom>
        <a:solidFill>
          <a:srgbClr val="FFC000"/>
        </a:solidFill>
        <a:ln>
          <a:noFill/>
        </a:ln>
        <a:effectLst/>
      </dsp:spPr>
      <dsp:style>
        <a:lnRef idx="0">
          <a:scrgbClr r="0" g="0" b="0"/>
        </a:lnRef>
        <a:fillRef idx="1">
          <a:scrgbClr r="0" g="0" b="0"/>
        </a:fillRef>
        <a:effectRef idx="0">
          <a:scrgbClr r="0" g="0" b="0"/>
        </a:effectRef>
        <a:fontRef idx="minor"/>
      </dsp:style>
    </dsp:sp>
    <dsp:sp modelId="{63176E51-73A3-4EFE-B445-C4A89AD008B2}">
      <dsp:nvSpPr>
        <dsp:cNvPr id="0" name=""/>
        <dsp:cNvSpPr/>
      </dsp:nvSpPr>
      <dsp:spPr>
        <a:xfrm>
          <a:off x="431904" y="905962"/>
          <a:ext cx="785280" cy="7852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93EDD2-57CD-457A-BF08-5D652B012D4D}">
      <dsp:nvSpPr>
        <dsp:cNvPr id="0" name=""/>
        <dsp:cNvSpPr/>
      </dsp:nvSpPr>
      <dsp:spPr>
        <a:xfrm>
          <a:off x="1649089" y="584711"/>
          <a:ext cx="3744271" cy="1427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107" tIns="151107" rIns="151107" bIns="151107" numCol="1" spcCol="1270" anchor="ctr" anchorCtr="0">
          <a:noAutofit/>
        </a:bodyPr>
        <a:lstStyle/>
        <a:p>
          <a:pPr marL="0" lvl="0" indent="0" algn="l" defTabSz="711200">
            <a:lnSpc>
              <a:spcPct val="90000"/>
            </a:lnSpc>
            <a:spcBef>
              <a:spcPct val="0"/>
            </a:spcBef>
            <a:spcAft>
              <a:spcPct val="35000"/>
            </a:spcAft>
            <a:buNone/>
          </a:pPr>
          <a:r>
            <a:rPr lang="cy-GB" sz="1600" b="1" kern="1200" noProof="0" dirty="0">
              <a:solidFill>
                <a:schemeClr val="tx1"/>
              </a:solidFill>
            </a:rPr>
            <a:t>Mae rhagfarn yn hollbresennol; mae'n effeithio ar bob un ohonom, aelodau'r grŵp mwyafrifol yn ogystal ag aelodau’r grŵp lleiafrifol</a:t>
          </a:r>
          <a:r>
            <a:rPr lang="en-GB" sz="1600" b="1" kern="1200" dirty="0">
              <a:solidFill>
                <a:schemeClr val="tx1"/>
              </a:solidFill>
            </a:rPr>
            <a:t>.</a:t>
          </a:r>
          <a:endParaRPr lang="en-US" sz="1600" b="1" kern="1200" dirty="0">
            <a:solidFill>
              <a:schemeClr val="tx1"/>
            </a:solidFill>
          </a:endParaRPr>
        </a:p>
      </dsp:txBody>
      <dsp:txXfrm>
        <a:off x="1649089" y="584711"/>
        <a:ext cx="3744271" cy="1427782"/>
      </dsp:txXfrm>
    </dsp:sp>
    <dsp:sp modelId="{29DEF239-33E7-42A9-9237-C539C2B62112}">
      <dsp:nvSpPr>
        <dsp:cNvPr id="0" name=""/>
        <dsp:cNvSpPr/>
      </dsp:nvSpPr>
      <dsp:spPr>
        <a:xfrm>
          <a:off x="0" y="2338844"/>
          <a:ext cx="5393361" cy="1427782"/>
        </a:xfrm>
        <a:prstGeom prst="roundRect">
          <a:avLst>
            <a:gd name="adj" fmla="val 10000"/>
          </a:avLst>
        </a:prstGeom>
        <a:solidFill>
          <a:srgbClr val="92D050"/>
        </a:solidFill>
        <a:ln>
          <a:noFill/>
        </a:ln>
        <a:effectLst/>
      </dsp:spPr>
      <dsp:style>
        <a:lnRef idx="0">
          <a:scrgbClr r="0" g="0" b="0"/>
        </a:lnRef>
        <a:fillRef idx="1">
          <a:scrgbClr r="0" g="0" b="0"/>
        </a:fillRef>
        <a:effectRef idx="0">
          <a:scrgbClr r="0" g="0" b="0"/>
        </a:effectRef>
        <a:fontRef idx="minor"/>
      </dsp:style>
    </dsp:sp>
    <dsp:sp modelId="{F0F0785F-8FF8-440C-B110-2FD574C7394D}">
      <dsp:nvSpPr>
        <dsp:cNvPr id="0" name=""/>
        <dsp:cNvSpPr/>
      </dsp:nvSpPr>
      <dsp:spPr>
        <a:xfrm>
          <a:off x="431904" y="2660095"/>
          <a:ext cx="785280" cy="7852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0F481D-0A8F-4E8C-9E4E-0522777EE6D0}">
      <dsp:nvSpPr>
        <dsp:cNvPr id="0" name=""/>
        <dsp:cNvSpPr/>
      </dsp:nvSpPr>
      <dsp:spPr>
        <a:xfrm>
          <a:off x="1649089" y="2338844"/>
          <a:ext cx="3744271" cy="1427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107" tIns="151107" rIns="151107" bIns="151107" numCol="1" spcCol="1270" anchor="ctr" anchorCtr="0">
          <a:noAutofit/>
        </a:bodyPr>
        <a:lstStyle/>
        <a:p>
          <a:pPr marL="0" lvl="0" indent="0" algn="l" defTabSz="711200">
            <a:lnSpc>
              <a:spcPct val="90000"/>
            </a:lnSpc>
            <a:spcBef>
              <a:spcPct val="0"/>
            </a:spcBef>
            <a:spcAft>
              <a:spcPct val="35000"/>
            </a:spcAft>
            <a:buNone/>
          </a:pPr>
          <a:r>
            <a:rPr lang="cy-GB" sz="1600" b="1" kern="1200" noProof="0" dirty="0">
              <a:solidFill>
                <a:schemeClr val="tx1"/>
              </a:solidFill>
            </a:rPr>
            <a:t>Mae pobl yn rhagfarnllyd yn erbyn sawl agwedd ar hunaniaeth: ceisiwch roi cynnig ar 10 yn gyflym. Gallwn fod yn rhagfarnllyd yn erbyn rhywun ar unrhyw sail</a:t>
          </a:r>
          <a:r>
            <a:rPr lang="en-US" sz="1600" b="1" kern="1200" dirty="0">
              <a:solidFill>
                <a:schemeClr val="tx1"/>
              </a:solidFill>
            </a:rPr>
            <a:t>.</a:t>
          </a:r>
        </a:p>
      </dsp:txBody>
      <dsp:txXfrm>
        <a:off x="1649089" y="2338844"/>
        <a:ext cx="3744271" cy="14277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F45289-7F37-4977-8FAF-11CD37A6E007}">
      <dsp:nvSpPr>
        <dsp:cNvPr id="0" name=""/>
        <dsp:cNvSpPr/>
      </dsp:nvSpPr>
      <dsp:spPr>
        <a:xfrm>
          <a:off x="0" y="488450"/>
          <a:ext cx="5393361" cy="1491394"/>
        </a:xfrm>
        <a:prstGeom prst="roundRect">
          <a:avLst>
            <a:gd name="adj" fmla="val 10000"/>
          </a:avLst>
        </a:prstGeom>
        <a:solidFill>
          <a:srgbClr val="FFC000"/>
        </a:solidFill>
        <a:ln>
          <a:noFill/>
        </a:ln>
        <a:effectLst/>
      </dsp:spPr>
      <dsp:style>
        <a:lnRef idx="0">
          <a:scrgbClr r="0" g="0" b="0"/>
        </a:lnRef>
        <a:fillRef idx="1">
          <a:scrgbClr r="0" g="0" b="0"/>
        </a:fillRef>
        <a:effectRef idx="0">
          <a:scrgbClr r="0" g="0" b="0"/>
        </a:effectRef>
        <a:fontRef idx="minor"/>
      </dsp:style>
    </dsp:sp>
    <dsp:sp modelId="{63176E51-73A3-4EFE-B445-C4A89AD008B2}">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93EDD2-57CD-457A-BF08-5D652B012D4D}">
      <dsp:nvSpPr>
        <dsp:cNvPr id="0" name=""/>
        <dsp:cNvSpPr/>
      </dsp:nvSpPr>
      <dsp:spPr>
        <a:xfrm>
          <a:off x="1507738" y="707092"/>
          <a:ext cx="3885622"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55650">
            <a:lnSpc>
              <a:spcPct val="90000"/>
            </a:lnSpc>
            <a:spcBef>
              <a:spcPct val="0"/>
            </a:spcBef>
            <a:spcAft>
              <a:spcPct val="35000"/>
            </a:spcAft>
            <a:buNone/>
          </a:pPr>
          <a:r>
            <a:rPr lang="en-US" sz="1700" b="1" kern="1200" dirty="0">
              <a:solidFill>
                <a:schemeClr val="tx1"/>
              </a:solidFill>
            </a:rPr>
            <a:t>Prejudice is ubiquitous; it affects all of us,  both majority group members as well as </a:t>
          </a:r>
          <a:r>
            <a:rPr lang="en-GB" sz="1700" b="1" kern="1200" dirty="0">
              <a:solidFill>
                <a:schemeClr val="tx1"/>
              </a:solidFill>
            </a:rPr>
            <a:t>minority group members.</a:t>
          </a:r>
          <a:endParaRPr lang="en-US" sz="1700" b="1" kern="1200" dirty="0">
            <a:solidFill>
              <a:schemeClr val="tx1"/>
            </a:solidFill>
          </a:endParaRPr>
        </a:p>
      </dsp:txBody>
      <dsp:txXfrm>
        <a:off x="1507738" y="707092"/>
        <a:ext cx="3885622" cy="1305401"/>
      </dsp:txXfrm>
    </dsp:sp>
    <dsp:sp modelId="{29DEF239-33E7-42A9-9237-C539C2B62112}">
      <dsp:nvSpPr>
        <dsp:cNvPr id="0" name=""/>
        <dsp:cNvSpPr/>
      </dsp:nvSpPr>
      <dsp:spPr>
        <a:xfrm>
          <a:off x="0" y="2431840"/>
          <a:ext cx="5393361" cy="1305401"/>
        </a:xfrm>
        <a:prstGeom prst="roundRect">
          <a:avLst>
            <a:gd name="adj" fmla="val 10000"/>
          </a:avLst>
        </a:prstGeom>
        <a:solidFill>
          <a:srgbClr val="92D050"/>
        </a:solidFill>
        <a:ln>
          <a:noFill/>
        </a:ln>
        <a:effectLst/>
      </dsp:spPr>
      <dsp:style>
        <a:lnRef idx="0">
          <a:scrgbClr r="0" g="0" b="0"/>
        </a:lnRef>
        <a:fillRef idx="1">
          <a:scrgbClr r="0" g="0" b="0"/>
        </a:fillRef>
        <a:effectRef idx="0">
          <a:scrgbClr r="0" g="0" b="0"/>
        </a:effectRef>
        <a:fontRef idx="minor"/>
      </dsp:style>
    </dsp:sp>
    <dsp:sp modelId="{F0F0785F-8FF8-440C-B110-2FD574C7394D}">
      <dsp:nvSpPr>
        <dsp:cNvPr id="0" name=""/>
        <dsp:cNvSpPr/>
      </dsp:nvSpPr>
      <dsp:spPr>
        <a:xfrm>
          <a:off x="394883" y="2725556"/>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0F481D-0A8F-4E8C-9E4E-0522777EE6D0}">
      <dsp:nvSpPr>
        <dsp:cNvPr id="0" name=""/>
        <dsp:cNvSpPr/>
      </dsp:nvSpPr>
      <dsp:spPr>
        <a:xfrm>
          <a:off x="1507738" y="2431840"/>
          <a:ext cx="3885622"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55650">
            <a:lnSpc>
              <a:spcPct val="90000"/>
            </a:lnSpc>
            <a:spcBef>
              <a:spcPct val="0"/>
            </a:spcBef>
            <a:spcAft>
              <a:spcPct val="35000"/>
            </a:spcAft>
            <a:buNone/>
          </a:pPr>
          <a:r>
            <a:rPr lang="en-US" sz="1700" b="1" kern="1200" dirty="0">
              <a:solidFill>
                <a:schemeClr val="tx1"/>
              </a:solidFill>
            </a:rPr>
            <a:t>People are prejudiced against many aspects of identity: try and jot down 10 quickly. We can be prejudiced towards someone on any basis.</a:t>
          </a:r>
        </a:p>
      </dsp:txBody>
      <dsp:txXfrm>
        <a:off x="1507738" y="2431840"/>
        <a:ext cx="3885622" cy="1305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B03C21-E5F4-4529-8D26-2769089893FD}">
      <dsp:nvSpPr>
        <dsp:cNvPr id="0" name=""/>
        <dsp:cNvSpPr/>
      </dsp:nvSpPr>
      <dsp:spPr>
        <a:xfrm>
          <a:off x="3150" y="355514"/>
          <a:ext cx="2499567" cy="177629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y-GB" sz="2000" b="1" kern="1200" noProof="0" dirty="0"/>
            <a:t>Cenedligrwydd</a:t>
          </a:r>
        </a:p>
        <a:p>
          <a:pPr marL="0" lvl="0" indent="0" algn="ctr" defTabSz="889000">
            <a:lnSpc>
              <a:spcPct val="90000"/>
            </a:lnSpc>
            <a:spcBef>
              <a:spcPct val="0"/>
            </a:spcBef>
            <a:spcAft>
              <a:spcPct val="35000"/>
            </a:spcAft>
            <a:buNone/>
          </a:pPr>
          <a:r>
            <a:rPr lang="cy-GB" sz="2000" b="1" kern="1200" noProof="0" dirty="0" err="1"/>
            <a:t>Nationality</a:t>
          </a:r>
          <a:r>
            <a:rPr lang="cy-GB" sz="2000" b="1" kern="1200" noProof="0" dirty="0"/>
            <a:t> </a:t>
          </a:r>
        </a:p>
      </dsp:txBody>
      <dsp:txXfrm>
        <a:off x="3150" y="355514"/>
        <a:ext cx="2499567" cy="1776292"/>
      </dsp:txXfrm>
    </dsp:sp>
    <dsp:sp modelId="{9B3BA8D9-3B7D-422A-AFBD-3A87C0AFBCCD}">
      <dsp:nvSpPr>
        <dsp:cNvPr id="0" name=""/>
        <dsp:cNvSpPr/>
      </dsp:nvSpPr>
      <dsp:spPr>
        <a:xfrm>
          <a:off x="2752674" y="397394"/>
          <a:ext cx="2499567" cy="169253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y-GB" sz="2000" b="1" kern="1200" noProof="0" dirty="0"/>
            <a:t>Ethnigrwydd</a:t>
          </a:r>
        </a:p>
        <a:p>
          <a:pPr marL="0" lvl="0" indent="0" algn="ctr" defTabSz="889000">
            <a:lnSpc>
              <a:spcPct val="90000"/>
            </a:lnSpc>
            <a:spcBef>
              <a:spcPct val="0"/>
            </a:spcBef>
            <a:spcAft>
              <a:spcPct val="35000"/>
            </a:spcAft>
            <a:buNone/>
          </a:pPr>
          <a:r>
            <a:rPr lang="en-US" sz="2000" b="1" kern="1200" dirty="0"/>
            <a:t>Ethnicity </a:t>
          </a:r>
        </a:p>
      </dsp:txBody>
      <dsp:txXfrm>
        <a:off x="2752674" y="397394"/>
        <a:ext cx="2499567" cy="1692531"/>
      </dsp:txXfrm>
    </dsp:sp>
    <dsp:sp modelId="{02307A38-C06E-4B4A-A63A-7D0A0EED559C}">
      <dsp:nvSpPr>
        <dsp:cNvPr id="0" name=""/>
        <dsp:cNvSpPr/>
      </dsp:nvSpPr>
      <dsp:spPr>
        <a:xfrm>
          <a:off x="5502198" y="411357"/>
          <a:ext cx="2499567" cy="166460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y-GB" sz="2000" b="1" kern="1200" noProof="0" dirty="0"/>
            <a:t>Rhywedd</a:t>
          </a:r>
        </a:p>
        <a:p>
          <a:pPr marL="0" lvl="0" indent="0" algn="ctr" defTabSz="889000">
            <a:lnSpc>
              <a:spcPct val="90000"/>
            </a:lnSpc>
            <a:spcBef>
              <a:spcPct val="0"/>
            </a:spcBef>
            <a:spcAft>
              <a:spcPct val="35000"/>
            </a:spcAft>
            <a:buNone/>
          </a:pPr>
          <a:r>
            <a:rPr lang="cy-GB" sz="2000" b="1" kern="1200" noProof="0" dirty="0" err="1"/>
            <a:t>Gender</a:t>
          </a:r>
          <a:r>
            <a:rPr lang="en-US" sz="2000" b="1" kern="1200" dirty="0"/>
            <a:t> </a:t>
          </a:r>
        </a:p>
      </dsp:txBody>
      <dsp:txXfrm>
        <a:off x="5502198" y="411357"/>
        <a:ext cx="2499567" cy="1664606"/>
      </dsp:txXfrm>
    </dsp:sp>
    <dsp:sp modelId="{B6341C9A-0542-4293-889A-E202F958C81E}">
      <dsp:nvSpPr>
        <dsp:cNvPr id="0" name=""/>
        <dsp:cNvSpPr/>
      </dsp:nvSpPr>
      <dsp:spPr>
        <a:xfrm>
          <a:off x="8251722" y="439274"/>
          <a:ext cx="2499567" cy="160877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y-GB" sz="2000" b="1" kern="1200" noProof="0" dirty="0"/>
            <a:t>Dewis rhywiol</a:t>
          </a:r>
        </a:p>
        <a:p>
          <a:pPr marL="0" lvl="0" indent="0" algn="ctr" defTabSz="889000">
            <a:lnSpc>
              <a:spcPct val="90000"/>
            </a:lnSpc>
            <a:spcBef>
              <a:spcPct val="0"/>
            </a:spcBef>
            <a:spcAft>
              <a:spcPct val="35000"/>
            </a:spcAft>
            <a:buNone/>
          </a:pPr>
          <a:r>
            <a:rPr lang="cy-GB" sz="2000" b="1" kern="1200" noProof="0" dirty="0" err="1"/>
            <a:t>Sexual</a:t>
          </a:r>
          <a:r>
            <a:rPr lang="cy-GB" sz="2000" b="1" kern="1200" noProof="0" dirty="0"/>
            <a:t> </a:t>
          </a:r>
          <a:r>
            <a:rPr lang="cy-GB" sz="2000" b="1" kern="1200" noProof="0" dirty="0" err="1"/>
            <a:t>preference</a:t>
          </a:r>
          <a:r>
            <a:rPr lang="cy-GB" sz="2000" b="1" kern="1200" noProof="0" dirty="0"/>
            <a:t> </a:t>
          </a:r>
        </a:p>
      </dsp:txBody>
      <dsp:txXfrm>
        <a:off x="8251722" y="439274"/>
        <a:ext cx="2499567" cy="1608771"/>
      </dsp:txXfrm>
    </dsp:sp>
    <dsp:sp modelId="{B465597D-0D76-4581-9F19-F9466CD604E6}">
      <dsp:nvSpPr>
        <dsp:cNvPr id="0" name=""/>
        <dsp:cNvSpPr/>
      </dsp:nvSpPr>
      <dsp:spPr>
        <a:xfrm>
          <a:off x="1377912" y="2381763"/>
          <a:ext cx="2499567" cy="174899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y-GB" sz="2000" b="1" kern="1200" noProof="0" dirty="0"/>
            <a:t>Crefydd</a:t>
          </a:r>
        </a:p>
        <a:p>
          <a:pPr marL="0" lvl="0" indent="0" algn="ctr" defTabSz="889000">
            <a:lnSpc>
              <a:spcPct val="90000"/>
            </a:lnSpc>
            <a:spcBef>
              <a:spcPct val="0"/>
            </a:spcBef>
            <a:spcAft>
              <a:spcPct val="35000"/>
            </a:spcAft>
            <a:buNone/>
          </a:pPr>
          <a:r>
            <a:rPr lang="cy-GB" sz="2000" b="1" kern="1200" noProof="0" dirty="0" err="1"/>
            <a:t>Religion</a:t>
          </a:r>
          <a:endParaRPr lang="cy-GB" sz="2000" b="1" kern="1200" noProof="0" dirty="0"/>
        </a:p>
      </dsp:txBody>
      <dsp:txXfrm>
        <a:off x="1377912" y="2381763"/>
        <a:ext cx="2499567" cy="1748997"/>
      </dsp:txXfrm>
    </dsp:sp>
    <dsp:sp modelId="{B3CF97A5-05F9-464C-AFEC-D3DA189BBA28}">
      <dsp:nvSpPr>
        <dsp:cNvPr id="0" name=""/>
        <dsp:cNvSpPr/>
      </dsp:nvSpPr>
      <dsp:spPr>
        <a:xfrm>
          <a:off x="4127436" y="2395726"/>
          <a:ext cx="2499567" cy="172107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y-GB" sz="2000" b="1" kern="1200" noProof="0" dirty="0"/>
            <a:t>Ymddangosiad corfforol</a:t>
          </a:r>
        </a:p>
        <a:p>
          <a:pPr marL="0" lvl="0" indent="0" algn="ctr" defTabSz="889000">
            <a:lnSpc>
              <a:spcPct val="90000"/>
            </a:lnSpc>
            <a:spcBef>
              <a:spcPct val="0"/>
            </a:spcBef>
            <a:spcAft>
              <a:spcPct val="35000"/>
            </a:spcAft>
            <a:buNone/>
          </a:pPr>
          <a:r>
            <a:rPr lang="cy-GB" sz="2000" b="1" kern="1200" noProof="0" dirty="0" err="1"/>
            <a:t>Physical</a:t>
          </a:r>
          <a:r>
            <a:rPr lang="cy-GB" sz="2000" b="1" kern="1200" noProof="0" dirty="0"/>
            <a:t> </a:t>
          </a:r>
          <a:r>
            <a:rPr lang="cy-GB" sz="2000" b="1" kern="1200" noProof="0" dirty="0" err="1"/>
            <a:t>appearance</a:t>
          </a:r>
          <a:r>
            <a:rPr lang="cy-GB" sz="2000" b="1" kern="1200" noProof="0" dirty="0"/>
            <a:t> </a:t>
          </a:r>
        </a:p>
      </dsp:txBody>
      <dsp:txXfrm>
        <a:off x="4127436" y="2395726"/>
        <a:ext cx="2499567" cy="1721071"/>
      </dsp:txXfrm>
    </dsp:sp>
    <dsp:sp modelId="{C64730E9-5A43-4869-BD7B-79042A8777AA}">
      <dsp:nvSpPr>
        <dsp:cNvPr id="0" name=""/>
        <dsp:cNvSpPr/>
      </dsp:nvSpPr>
      <dsp:spPr>
        <a:xfrm>
          <a:off x="6876960" y="2395726"/>
          <a:ext cx="2499567" cy="172107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cy-GB" sz="2000" b="1" kern="1200" noProof="0" dirty="0"/>
            <a:t>Hyd yn oed proffesiynau a hobïau</a:t>
          </a:r>
        </a:p>
        <a:p>
          <a:pPr marL="0" lvl="0" indent="0" algn="ctr" defTabSz="889000">
            <a:lnSpc>
              <a:spcPct val="90000"/>
            </a:lnSpc>
            <a:spcBef>
              <a:spcPct val="0"/>
            </a:spcBef>
            <a:spcAft>
              <a:spcPct val="35000"/>
            </a:spcAft>
            <a:buNone/>
          </a:pPr>
          <a:r>
            <a:rPr lang="cy-GB" sz="2000" b="1" kern="1200" noProof="0" dirty="0" err="1"/>
            <a:t>Even</a:t>
          </a:r>
          <a:r>
            <a:rPr lang="cy-GB" sz="2000" b="1" kern="1200" noProof="0" dirty="0"/>
            <a:t> </a:t>
          </a:r>
          <a:r>
            <a:rPr lang="cy-GB" sz="2000" b="1" kern="1200" noProof="0" dirty="0" err="1"/>
            <a:t>professions</a:t>
          </a:r>
          <a:r>
            <a:rPr lang="cy-GB" sz="2000" b="1" kern="1200" noProof="0" dirty="0"/>
            <a:t> </a:t>
          </a:r>
          <a:r>
            <a:rPr lang="cy-GB" sz="2000" b="1" kern="1200" noProof="0" dirty="0" err="1"/>
            <a:t>and</a:t>
          </a:r>
          <a:r>
            <a:rPr lang="cy-GB" sz="2000" b="1" kern="1200" noProof="0" dirty="0"/>
            <a:t> </a:t>
          </a:r>
          <a:r>
            <a:rPr lang="cy-GB" sz="2000" b="1" kern="1200" noProof="0" dirty="0" err="1"/>
            <a:t>hobbies</a:t>
          </a:r>
          <a:endParaRPr lang="en-US" sz="2000" b="1" kern="1200" dirty="0"/>
        </a:p>
      </dsp:txBody>
      <dsp:txXfrm>
        <a:off x="6876960" y="2395726"/>
        <a:ext cx="2499567" cy="17210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B4B80F-1D10-46C3-AC4E-ED101610D15B}">
      <dsp:nvSpPr>
        <dsp:cNvPr id="0" name=""/>
        <dsp:cNvSpPr/>
      </dsp:nvSpPr>
      <dsp:spPr>
        <a:xfrm>
          <a:off x="0" y="41544"/>
          <a:ext cx="5393361" cy="137475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cy-GB" sz="2500" kern="1200" noProof="0" dirty="0"/>
            <a:t>Gall bod yn aelod o grŵp gorthrymedig leihau hunan-werth unigolyn</a:t>
          </a:r>
          <a:r>
            <a:rPr lang="en-US" sz="2500" kern="1200" dirty="0"/>
            <a:t>.</a:t>
          </a:r>
        </a:p>
      </dsp:txBody>
      <dsp:txXfrm>
        <a:off x="67110" y="108654"/>
        <a:ext cx="5259141" cy="1240530"/>
      </dsp:txXfrm>
    </dsp:sp>
    <dsp:sp modelId="{D60465F1-8B56-491D-BFA0-62C16CB34549}">
      <dsp:nvSpPr>
        <dsp:cNvPr id="0" name=""/>
        <dsp:cNvSpPr/>
      </dsp:nvSpPr>
      <dsp:spPr>
        <a:xfrm>
          <a:off x="0" y="1488294"/>
          <a:ext cx="5393361" cy="137475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cy-GB" sz="2500" kern="1200" noProof="0" dirty="0"/>
            <a:t>Mae rhagfarn yn beryglus, gan feithrin canlyniadau negyddol o leihau hunan-werth i hil-laddiad</a:t>
          </a:r>
          <a:r>
            <a:rPr lang="en-GB" sz="2500" kern="1200" dirty="0"/>
            <a:t>.</a:t>
          </a:r>
          <a:endParaRPr lang="en-US" sz="2500" kern="1200" dirty="0"/>
        </a:p>
      </dsp:txBody>
      <dsp:txXfrm>
        <a:off x="67110" y="1555404"/>
        <a:ext cx="5259141" cy="1240530"/>
      </dsp:txXfrm>
    </dsp:sp>
    <dsp:sp modelId="{FD8462E4-EB35-4D11-94CA-9078BDD6FB13}">
      <dsp:nvSpPr>
        <dsp:cNvPr id="0" name=""/>
        <dsp:cNvSpPr/>
      </dsp:nvSpPr>
      <dsp:spPr>
        <a:xfrm>
          <a:off x="0" y="2935044"/>
          <a:ext cx="5393361" cy="137475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cy-GB" sz="2500" b="1" kern="1200" noProof="0" dirty="0"/>
            <a:t>Allwch chi feddwl am enghreifftiau o ragfarn eithafol sy'n arwain at wahaniaethu eithafol</a:t>
          </a:r>
          <a:r>
            <a:rPr lang="en-GB" sz="2500" b="1" kern="1200" dirty="0"/>
            <a:t>?</a:t>
          </a:r>
          <a:endParaRPr lang="en-US" sz="2500" b="1" kern="1200" dirty="0"/>
        </a:p>
      </dsp:txBody>
      <dsp:txXfrm>
        <a:off x="67110" y="3002154"/>
        <a:ext cx="5259141" cy="12405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B4B80F-1D10-46C3-AC4E-ED101610D15B}">
      <dsp:nvSpPr>
        <dsp:cNvPr id="0" name=""/>
        <dsp:cNvSpPr/>
      </dsp:nvSpPr>
      <dsp:spPr>
        <a:xfrm>
          <a:off x="0" y="41544"/>
          <a:ext cx="5393361" cy="137475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Being a member of an oppressed group can lower a person’s self-esteem.</a:t>
          </a:r>
        </a:p>
      </dsp:txBody>
      <dsp:txXfrm>
        <a:off x="67110" y="108654"/>
        <a:ext cx="5259141" cy="1240530"/>
      </dsp:txXfrm>
    </dsp:sp>
    <dsp:sp modelId="{D60465F1-8B56-491D-BFA0-62C16CB34549}">
      <dsp:nvSpPr>
        <dsp:cNvPr id="0" name=""/>
        <dsp:cNvSpPr/>
      </dsp:nvSpPr>
      <dsp:spPr>
        <a:xfrm>
          <a:off x="0" y="1488294"/>
          <a:ext cx="5393361" cy="137475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Prejudice is dangerous, fostering negative </a:t>
          </a:r>
          <a:r>
            <a:rPr lang="en-GB" sz="2500" kern="1200"/>
            <a:t>consequences from lowered self-esteem to genocide.</a:t>
          </a:r>
          <a:endParaRPr lang="en-US" sz="2500" kern="1200"/>
        </a:p>
      </dsp:txBody>
      <dsp:txXfrm>
        <a:off x="67110" y="1555404"/>
        <a:ext cx="5259141" cy="1240530"/>
      </dsp:txXfrm>
    </dsp:sp>
    <dsp:sp modelId="{FD8462E4-EB35-4D11-94CA-9078BDD6FB13}">
      <dsp:nvSpPr>
        <dsp:cNvPr id="0" name=""/>
        <dsp:cNvSpPr/>
      </dsp:nvSpPr>
      <dsp:spPr>
        <a:xfrm>
          <a:off x="0" y="2935044"/>
          <a:ext cx="5393361" cy="137475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dirty="0"/>
            <a:t>Can you think of examples of extreme prejudice leading to extreme discrimination?</a:t>
          </a:r>
          <a:endParaRPr lang="en-US" sz="2500" b="1" kern="1200" dirty="0"/>
        </a:p>
      </dsp:txBody>
      <dsp:txXfrm>
        <a:off x="67110" y="3002154"/>
        <a:ext cx="5259141" cy="12405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C72E50-F593-4984-9469-DDB13479363A}">
      <dsp:nvSpPr>
        <dsp:cNvPr id="0" name=""/>
        <dsp:cNvSpPr/>
      </dsp:nvSpPr>
      <dsp:spPr>
        <a:xfrm>
          <a:off x="0" y="4405"/>
          <a:ext cx="5393361" cy="1389025"/>
        </a:xfrm>
        <a:prstGeom prst="roundRect">
          <a:avLst>
            <a:gd name="adj" fmla="val 10000"/>
          </a:avLst>
        </a:prstGeom>
        <a:solidFill>
          <a:srgbClr val="FFC000"/>
        </a:solidFill>
        <a:ln>
          <a:noFill/>
        </a:ln>
        <a:effectLst/>
      </dsp:spPr>
      <dsp:style>
        <a:lnRef idx="0">
          <a:scrgbClr r="0" g="0" b="0"/>
        </a:lnRef>
        <a:fillRef idx="1">
          <a:scrgbClr r="0" g="0" b="0"/>
        </a:fillRef>
        <a:effectRef idx="0">
          <a:scrgbClr r="0" g="0" b="0"/>
        </a:effectRef>
        <a:fontRef idx="minor"/>
      </dsp:style>
    </dsp:sp>
    <dsp:sp modelId="{D9993FD2-6CE2-4341-BDAD-B63F4AEAC4F4}">
      <dsp:nvSpPr>
        <dsp:cNvPr id="0" name=""/>
        <dsp:cNvSpPr/>
      </dsp:nvSpPr>
      <dsp:spPr>
        <a:xfrm>
          <a:off x="420180" y="316935"/>
          <a:ext cx="764710" cy="7639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968DD5-925D-459E-B097-8C4DF6743442}">
      <dsp:nvSpPr>
        <dsp:cNvPr id="0" name=""/>
        <dsp:cNvSpPr/>
      </dsp:nvSpPr>
      <dsp:spPr>
        <a:xfrm>
          <a:off x="1605071" y="4405"/>
          <a:ext cx="3725403" cy="139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149" tIns="147149" rIns="147149" bIns="147149" numCol="1" spcCol="1270" anchor="ctr" anchorCtr="0">
          <a:noAutofit/>
        </a:bodyPr>
        <a:lstStyle/>
        <a:p>
          <a:pPr marL="0" lvl="0" indent="0" algn="l" defTabSz="622300">
            <a:lnSpc>
              <a:spcPct val="90000"/>
            </a:lnSpc>
            <a:spcBef>
              <a:spcPct val="0"/>
            </a:spcBef>
            <a:spcAft>
              <a:spcPct val="35000"/>
            </a:spcAft>
            <a:buNone/>
          </a:pPr>
          <a:r>
            <a:rPr lang="cy-GB" sz="1400" b="1" kern="1200" noProof="0" dirty="0">
              <a:solidFill>
                <a:schemeClr val="tx1"/>
              </a:solidFill>
            </a:rPr>
            <a:t>Nid yw stereoteipiau o reidrwydd wedi’u llwytho ag emosiwn nac o reidrwydd yn arwain at wahaniaethu. Yn aml dim ond dull o symleiddio byd cymhleth yw stereoteipio —Gordon </a:t>
          </a:r>
          <a:r>
            <a:rPr lang="cy-GB" sz="1400" b="1" kern="1200" noProof="0" dirty="0" err="1">
              <a:solidFill>
                <a:schemeClr val="tx1"/>
              </a:solidFill>
            </a:rPr>
            <a:t>Allport</a:t>
          </a:r>
          <a:r>
            <a:rPr lang="cy-GB" sz="1400" b="1" kern="1200" noProof="0" dirty="0">
              <a:solidFill>
                <a:schemeClr val="tx1"/>
              </a:solidFill>
            </a:rPr>
            <a:t> (1954) “deddf yr ymdrech leiaf.”  </a:t>
          </a:r>
        </a:p>
      </dsp:txBody>
      <dsp:txXfrm>
        <a:off x="1605071" y="4405"/>
        <a:ext cx="3725403" cy="1390383"/>
      </dsp:txXfrm>
    </dsp:sp>
    <dsp:sp modelId="{DD9F15B3-B490-4293-AC20-1B25005ABE50}">
      <dsp:nvSpPr>
        <dsp:cNvPr id="0" name=""/>
        <dsp:cNvSpPr/>
      </dsp:nvSpPr>
      <dsp:spPr>
        <a:xfrm>
          <a:off x="0" y="1731850"/>
          <a:ext cx="5393361" cy="1389025"/>
        </a:xfrm>
        <a:prstGeom prst="roundRect">
          <a:avLst>
            <a:gd name="adj" fmla="val 10000"/>
          </a:avLst>
        </a:prstGeom>
        <a:solidFill>
          <a:srgbClr val="92D050"/>
        </a:solidFill>
        <a:ln>
          <a:noFill/>
        </a:ln>
        <a:effectLst/>
      </dsp:spPr>
      <dsp:style>
        <a:lnRef idx="0">
          <a:scrgbClr r="0" g="0" b="0"/>
        </a:lnRef>
        <a:fillRef idx="1">
          <a:scrgbClr r="0" g="0" b="0"/>
        </a:fillRef>
        <a:effectRef idx="0">
          <a:scrgbClr r="0" g="0" b="0"/>
        </a:effectRef>
        <a:fontRef idx="minor"/>
      </dsp:style>
    </dsp:sp>
    <dsp:sp modelId="{6844F005-83E2-420C-9C3C-5AE465C6E932}">
      <dsp:nvSpPr>
        <dsp:cNvPr id="0" name=""/>
        <dsp:cNvSpPr/>
      </dsp:nvSpPr>
      <dsp:spPr>
        <a:xfrm>
          <a:off x="420180" y="2044381"/>
          <a:ext cx="764710" cy="7639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6E3F24-6E0A-4374-A1A3-6ECEE39F0FFE}">
      <dsp:nvSpPr>
        <dsp:cNvPr id="0" name=""/>
        <dsp:cNvSpPr/>
      </dsp:nvSpPr>
      <dsp:spPr>
        <a:xfrm>
          <a:off x="1605071" y="1731850"/>
          <a:ext cx="3725403" cy="139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149" tIns="147149" rIns="147149" bIns="147149" numCol="1" spcCol="1270" anchor="ctr" anchorCtr="0">
          <a:noAutofit/>
        </a:bodyPr>
        <a:lstStyle/>
        <a:p>
          <a:pPr marL="0" lvl="0" indent="0" algn="l" defTabSz="711200">
            <a:lnSpc>
              <a:spcPct val="90000"/>
            </a:lnSpc>
            <a:spcBef>
              <a:spcPct val="0"/>
            </a:spcBef>
            <a:spcAft>
              <a:spcPct val="35000"/>
            </a:spcAft>
            <a:buNone/>
          </a:pPr>
          <a:r>
            <a:rPr lang="cy-GB" sz="1600" b="1" kern="1200" noProof="0" dirty="0">
              <a:solidFill>
                <a:schemeClr val="tx1"/>
              </a:solidFill>
            </a:rPr>
            <a:t>Diffiniodd </a:t>
          </a:r>
          <a:r>
            <a:rPr lang="cy-GB" sz="1600" b="1" kern="1200" noProof="0" dirty="0" err="1">
              <a:solidFill>
                <a:schemeClr val="tx1"/>
              </a:solidFill>
            </a:rPr>
            <a:t>Allport</a:t>
          </a:r>
          <a:r>
            <a:rPr lang="cy-GB" sz="1600" b="1" kern="1200" noProof="0" dirty="0">
              <a:solidFill>
                <a:schemeClr val="tx1"/>
              </a:solidFill>
            </a:rPr>
            <a:t> stereoteip fel </a:t>
          </a:r>
          <a:r>
            <a:rPr lang="en-US" sz="1600" b="1" kern="1200" dirty="0">
              <a:solidFill>
                <a:schemeClr val="tx1"/>
              </a:solidFill>
            </a:rPr>
            <a:t>‘an exaggerated belief associated with a  category’ (1954, t.191).</a:t>
          </a:r>
        </a:p>
      </dsp:txBody>
      <dsp:txXfrm>
        <a:off x="1605071" y="1731850"/>
        <a:ext cx="3725403" cy="1390383"/>
      </dsp:txXfrm>
    </dsp:sp>
    <dsp:sp modelId="{94193A11-6F2F-4263-B8E4-1A33BE56AF53}">
      <dsp:nvSpPr>
        <dsp:cNvPr id="0" name=""/>
        <dsp:cNvSpPr/>
      </dsp:nvSpPr>
      <dsp:spPr>
        <a:xfrm>
          <a:off x="0" y="3459296"/>
          <a:ext cx="5393361" cy="1389025"/>
        </a:xfrm>
        <a:prstGeom prst="roundRect">
          <a:avLst>
            <a:gd name="adj" fmla="val 10000"/>
          </a:avLst>
        </a:prstGeom>
        <a:solidFill>
          <a:schemeClr val="accent1">
            <a:lumMod val="40000"/>
            <a:lumOff val="60000"/>
          </a:schemeClr>
        </a:solidFill>
        <a:ln>
          <a:noFill/>
        </a:ln>
        <a:effectLst/>
      </dsp:spPr>
      <dsp:style>
        <a:lnRef idx="0">
          <a:scrgbClr r="0" g="0" b="0"/>
        </a:lnRef>
        <a:fillRef idx="1">
          <a:scrgbClr r="0" g="0" b="0"/>
        </a:fillRef>
        <a:effectRef idx="0">
          <a:scrgbClr r="0" g="0" b="0"/>
        </a:effectRef>
        <a:fontRef idx="minor"/>
      </dsp:style>
    </dsp:sp>
    <dsp:sp modelId="{3D8BE7C7-288A-4DA1-8C36-E20FEF3C2A9B}">
      <dsp:nvSpPr>
        <dsp:cNvPr id="0" name=""/>
        <dsp:cNvSpPr/>
      </dsp:nvSpPr>
      <dsp:spPr>
        <a:xfrm>
          <a:off x="420180" y="3771827"/>
          <a:ext cx="764710" cy="7639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A612B4-B5F6-4AA4-AEF0-BF2B0FC1BB16}">
      <dsp:nvSpPr>
        <dsp:cNvPr id="0" name=""/>
        <dsp:cNvSpPr/>
      </dsp:nvSpPr>
      <dsp:spPr>
        <a:xfrm>
          <a:off x="1605071" y="3459296"/>
          <a:ext cx="3725403" cy="139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149" tIns="147149" rIns="147149" bIns="147149" numCol="1" spcCol="1270" anchor="ctr" anchorCtr="0">
          <a:noAutofit/>
        </a:bodyPr>
        <a:lstStyle/>
        <a:p>
          <a:pPr marL="0" lvl="0" indent="0" algn="l" defTabSz="711200">
            <a:lnSpc>
              <a:spcPct val="90000"/>
            </a:lnSpc>
            <a:spcBef>
              <a:spcPct val="0"/>
            </a:spcBef>
            <a:spcAft>
              <a:spcPct val="35000"/>
            </a:spcAft>
            <a:buNone/>
          </a:pPr>
          <a:r>
            <a:rPr lang="cy-GB" sz="1600" b="1" kern="1200" noProof="0" dirty="0">
              <a:solidFill>
                <a:schemeClr val="tx1"/>
              </a:solidFill>
            </a:rPr>
            <a:t>Astudiaethau wedi dangos bod stereoteipiau am grwpiau sefydledig dros 30 mlynedd wedi aros yn weddol sefydlog, gan ddod ychydig yn llai negyddol dros amser</a:t>
          </a:r>
          <a:r>
            <a:rPr lang="en-US" sz="1600" b="1" kern="1200" dirty="0">
              <a:solidFill>
                <a:schemeClr val="tx1"/>
              </a:solidFill>
            </a:rPr>
            <a:t>.</a:t>
          </a:r>
        </a:p>
      </dsp:txBody>
      <dsp:txXfrm>
        <a:off x="1605071" y="3459296"/>
        <a:ext cx="3725403" cy="139038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C72E50-F593-4984-9469-DDB13479363A}">
      <dsp:nvSpPr>
        <dsp:cNvPr id="0" name=""/>
        <dsp:cNvSpPr/>
      </dsp:nvSpPr>
      <dsp:spPr>
        <a:xfrm>
          <a:off x="0" y="43229"/>
          <a:ext cx="5393361" cy="1351676"/>
        </a:xfrm>
        <a:prstGeom prst="roundRect">
          <a:avLst>
            <a:gd name="adj" fmla="val 10000"/>
          </a:avLst>
        </a:prstGeom>
        <a:solidFill>
          <a:srgbClr val="FFC000"/>
        </a:solidFill>
        <a:ln>
          <a:noFill/>
        </a:ln>
        <a:effectLst/>
      </dsp:spPr>
      <dsp:style>
        <a:lnRef idx="0">
          <a:scrgbClr r="0" g="0" b="0"/>
        </a:lnRef>
        <a:fillRef idx="1">
          <a:scrgbClr r="0" g="0" b="0"/>
        </a:fillRef>
        <a:effectRef idx="0">
          <a:scrgbClr r="0" g="0" b="0"/>
        </a:effectRef>
        <a:fontRef idx="minor"/>
      </dsp:style>
    </dsp:sp>
    <dsp:sp modelId="{D9993FD2-6CE2-4341-BDAD-B63F4AEAC4F4}">
      <dsp:nvSpPr>
        <dsp:cNvPr id="0" name=""/>
        <dsp:cNvSpPr/>
      </dsp:nvSpPr>
      <dsp:spPr>
        <a:xfrm>
          <a:off x="408882" y="307198"/>
          <a:ext cx="744148" cy="7434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968DD5-925D-459E-B097-8C4DF6743442}">
      <dsp:nvSpPr>
        <dsp:cNvPr id="0" name=""/>
        <dsp:cNvSpPr/>
      </dsp:nvSpPr>
      <dsp:spPr>
        <a:xfrm>
          <a:off x="1561913" y="3071"/>
          <a:ext cx="3784139" cy="143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993" tIns="151993" rIns="151993" bIns="151993" numCol="1" spcCol="1270" anchor="ctr" anchorCtr="0">
          <a:noAutofit/>
        </a:bodyPr>
        <a:lstStyle/>
        <a:p>
          <a:pPr marL="0" lvl="0" indent="0" algn="l" defTabSz="622300">
            <a:lnSpc>
              <a:spcPct val="90000"/>
            </a:lnSpc>
            <a:spcBef>
              <a:spcPct val="0"/>
            </a:spcBef>
            <a:spcAft>
              <a:spcPct val="35000"/>
            </a:spcAft>
            <a:buNone/>
          </a:pPr>
          <a:r>
            <a:rPr lang="en-US" sz="1400" b="1" kern="1200" dirty="0">
              <a:solidFill>
                <a:schemeClr val="tx1"/>
              </a:solidFill>
            </a:rPr>
            <a:t>Stereotypes are not necessarily emotionally laden and do not necessarily lead to discrimination. Frequently stereotyping is merely a way to simplify a complex world—Gordon Allport’s (1954) “law of least effort.”  </a:t>
          </a:r>
        </a:p>
      </dsp:txBody>
      <dsp:txXfrm>
        <a:off x="1561913" y="3071"/>
        <a:ext cx="3784139" cy="1436156"/>
      </dsp:txXfrm>
    </dsp:sp>
    <dsp:sp modelId="{DD9F15B3-B490-4293-AC20-1B25005ABE50}">
      <dsp:nvSpPr>
        <dsp:cNvPr id="0" name=""/>
        <dsp:cNvSpPr/>
      </dsp:nvSpPr>
      <dsp:spPr>
        <a:xfrm>
          <a:off x="0" y="1798266"/>
          <a:ext cx="5393361" cy="1351676"/>
        </a:xfrm>
        <a:prstGeom prst="roundRect">
          <a:avLst>
            <a:gd name="adj" fmla="val 10000"/>
          </a:avLst>
        </a:prstGeom>
        <a:solidFill>
          <a:srgbClr val="92D050"/>
        </a:solidFill>
        <a:ln>
          <a:noFill/>
        </a:ln>
        <a:effectLst/>
      </dsp:spPr>
      <dsp:style>
        <a:lnRef idx="0">
          <a:scrgbClr r="0" g="0" b="0"/>
        </a:lnRef>
        <a:fillRef idx="1">
          <a:scrgbClr r="0" g="0" b="0"/>
        </a:fillRef>
        <a:effectRef idx="0">
          <a:scrgbClr r="0" g="0" b="0"/>
        </a:effectRef>
        <a:fontRef idx="minor"/>
      </dsp:style>
    </dsp:sp>
    <dsp:sp modelId="{6844F005-83E2-420C-9C3C-5AE465C6E932}">
      <dsp:nvSpPr>
        <dsp:cNvPr id="0" name=""/>
        <dsp:cNvSpPr/>
      </dsp:nvSpPr>
      <dsp:spPr>
        <a:xfrm>
          <a:off x="408882" y="2102394"/>
          <a:ext cx="744148" cy="7434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6E3F24-6E0A-4374-A1A3-6ECEE39F0FFE}">
      <dsp:nvSpPr>
        <dsp:cNvPr id="0" name=""/>
        <dsp:cNvSpPr/>
      </dsp:nvSpPr>
      <dsp:spPr>
        <a:xfrm>
          <a:off x="1561913" y="1798266"/>
          <a:ext cx="3784139" cy="143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993" tIns="151993" rIns="151993" bIns="151993"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tx1"/>
              </a:solidFill>
            </a:rPr>
            <a:t>Allport defined a stereotype as ‘an exaggerated belief associated with a  category’ (1954, p191).</a:t>
          </a:r>
        </a:p>
      </dsp:txBody>
      <dsp:txXfrm>
        <a:off x="1561913" y="1798266"/>
        <a:ext cx="3784139" cy="1436156"/>
      </dsp:txXfrm>
    </dsp:sp>
    <dsp:sp modelId="{94193A11-6F2F-4263-B8E4-1A33BE56AF53}">
      <dsp:nvSpPr>
        <dsp:cNvPr id="0" name=""/>
        <dsp:cNvSpPr/>
      </dsp:nvSpPr>
      <dsp:spPr>
        <a:xfrm>
          <a:off x="0" y="3593462"/>
          <a:ext cx="5393361" cy="1351676"/>
        </a:xfrm>
        <a:prstGeom prst="roundRect">
          <a:avLst>
            <a:gd name="adj" fmla="val 10000"/>
          </a:avLst>
        </a:prstGeom>
        <a:solidFill>
          <a:schemeClr val="accent1">
            <a:lumMod val="40000"/>
            <a:lumOff val="60000"/>
          </a:schemeClr>
        </a:solidFill>
        <a:ln>
          <a:noFill/>
        </a:ln>
        <a:effectLst/>
      </dsp:spPr>
      <dsp:style>
        <a:lnRef idx="0">
          <a:scrgbClr r="0" g="0" b="0"/>
        </a:lnRef>
        <a:fillRef idx="1">
          <a:scrgbClr r="0" g="0" b="0"/>
        </a:fillRef>
        <a:effectRef idx="0">
          <a:scrgbClr r="0" g="0" b="0"/>
        </a:effectRef>
        <a:fontRef idx="minor"/>
      </dsp:style>
    </dsp:sp>
    <dsp:sp modelId="{3D8BE7C7-288A-4DA1-8C36-E20FEF3C2A9B}">
      <dsp:nvSpPr>
        <dsp:cNvPr id="0" name=""/>
        <dsp:cNvSpPr/>
      </dsp:nvSpPr>
      <dsp:spPr>
        <a:xfrm>
          <a:off x="408882" y="3897589"/>
          <a:ext cx="744148" cy="7434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A612B4-B5F6-4AA4-AEF0-BF2B0FC1BB16}">
      <dsp:nvSpPr>
        <dsp:cNvPr id="0" name=""/>
        <dsp:cNvSpPr/>
      </dsp:nvSpPr>
      <dsp:spPr>
        <a:xfrm>
          <a:off x="1561913" y="3593462"/>
          <a:ext cx="3784139" cy="143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993" tIns="151993" rIns="151993" bIns="151993"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tx1"/>
              </a:solidFill>
            </a:rPr>
            <a:t>Studies have shown that over 30 years, </a:t>
          </a:r>
          <a:r>
            <a:rPr lang="en-GB" sz="1600" b="1" kern="1200" dirty="0">
              <a:solidFill>
                <a:schemeClr val="tx1"/>
              </a:solidFill>
            </a:rPr>
            <a:t>stereotypes regarding established groups </a:t>
          </a:r>
          <a:r>
            <a:rPr lang="en-US" sz="1600" b="1" kern="1200" dirty="0">
              <a:solidFill>
                <a:schemeClr val="tx1"/>
              </a:solidFill>
            </a:rPr>
            <a:t>have remained fairly stable, becoming somewhat less negative over time.</a:t>
          </a:r>
        </a:p>
      </dsp:txBody>
      <dsp:txXfrm>
        <a:off x="1561913" y="3593462"/>
        <a:ext cx="3784139" cy="143615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FE03C-38A5-445E-9BA4-439695E162F3}">
      <dsp:nvSpPr>
        <dsp:cNvPr id="0" name=""/>
        <dsp:cNvSpPr/>
      </dsp:nvSpPr>
      <dsp:spPr>
        <a:xfrm>
          <a:off x="0" y="71548"/>
          <a:ext cx="5238494" cy="1537216"/>
        </a:xfrm>
        <a:prstGeom prst="roundRect">
          <a:avLst/>
        </a:prstGeom>
        <a:solidFill>
          <a:srgbClr val="FFC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cy-GB" sz="2800" b="1" kern="1200" noProof="0" dirty="0">
              <a:solidFill>
                <a:schemeClr val="tx1"/>
              </a:solidFill>
            </a:rPr>
            <a:t>Beth sy'n achosi rhagfarn</a:t>
          </a:r>
          <a:r>
            <a:rPr lang="en-GB" sz="2800" b="1" kern="1200" dirty="0">
              <a:solidFill>
                <a:schemeClr val="tx1"/>
              </a:solidFill>
            </a:rPr>
            <a:t>? </a:t>
          </a:r>
          <a:endParaRPr lang="en-US" sz="2800" b="1" kern="1200" dirty="0">
            <a:solidFill>
              <a:schemeClr val="tx1"/>
            </a:solidFill>
          </a:endParaRPr>
        </a:p>
      </dsp:txBody>
      <dsp:txXfrm>
        <a:off x="75041" y="146589"/>
        <a:ext cx="5088412" cy="1387134"/>
      </dsp:txXfrm>
    </dsp:sp>
    <dsp:sp modelId="{C8EED4A9-9941-48E3-9BB6-A43D7190C5C4}">
      <dsp:nvSpPr>
        <dsp:cNvPr id="0" name=""/>
        <dsp:cNvSpPr/>
      </dsp:nvSpPr>
      <dsp:spPr>
        <a:xfrm>
          <a:off x="0" y="1666365"/>
          <a:ext cx="5238494" cy="1738912"/>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cy-GB" sz="2400" b="1" kern="1200" noProof="0" dirty="0">
              <a:solidFill>
                <a:schemeClr val="tx1"/>
              </a:solidFill>
            </a:rPr>
            <a:t>Ai natur ynteu </a:t>
          </a:r>
          <a:r>
            <a:rPr lang="en-GB" sz="2400" b="1" kern="1200" noProof="0" dirty="0" err="1">
              <a:solidFill>
                <a:schemeClr val="tx1"/>
              </a:solidFill>
            </a:rPr>
            <a:t>magwraeth</a:t>
          </a:r>
          <a:r>
            <a:rPr lang="en-GB" sz="2400" b="1" kern="1200" dirty="0">
              <a:solidFill>
                <a:schemeClr val="tx1"/>
              </a:solidFill>
            </a:rPr>
            <a:t>?</a:t>
          </a:r>
          <a:endParaRPr lang="en-US" sz="2400" b="1" kern="1200" dirty="0">
            <a:solidFill>
              <a:schemeClr val="tx1"/>
            </a:solidFill>
          </a:endParaRPr>
        </a:p>
      </dsp:txBody>
      <dsp:txXfrm>
        <a:off x="84887" y="1751252"/>
        <a:ext cx="5068720" cy="1569138"/>
      </dsp:txXfrm>
    </dsp:sp>
    <dsp:sp modelId="{B65289F7-DB14-43FF-A78D-137E33001024}">
      <dsp:nvSpPr>
        <dsp:cNvPr id="0" name=""/>
        <dsp:cNvSpPr/>
      </dsp:nvSpPr>
      <dsp:spPr>
        <a:xfrm>
          <a:off x="0" y="3462877"/>
          <a:ext cx="5238494" cy="1738912"/>
        </a:xfrm>
        <a:prstGeom prst="roundRect">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b="1" kern="1200" noProof="0" dirty="0">
              <a:solidFill>
                <a:schemeClr val="tx1"/>
              </a:solidFill>
            </a:rPr>
            <a:t>Nid yw'n hysbys a oes gwraidd biolegol i ragfarn ai peidio, fel y byddai seicolegwyr esblygiadol yn ei ddisgwyl; mae'n amlwg bod rhagfarn yn digwydd rhwng pobl fiolegol debyg sydd â gwahanol gred.</a:t>
          </a:r>
        </a:p>
      </dsp:txBody>
      <dsp:txXfrm>
        <a:off x="84887" y="3547764"/>
        <a:ext cx="5068720" cy="156913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FE03C-38A5-445E-9BA4-439695E162F3}">
      <dsp:nvSpPr>
        <dsp:cNvPr id="0" name=""/>
        <dsp:cNvSpPr/>
      </dsp:nvSpPr>
      <dsp:spPr>
        <a:xfrm>
          <a:off x="0" y="428517"/>
          <a:ext cx="6128180" cy="1404575"/>
        </a:xfrm>
        <a:prstGeom prst="roundRect">
          <a:avLst/>
        </a:prstGeom>
        <a:solidFill>
          <a:srgbClr val="FFC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chemeClr val="tx1"/>
              </a:solidFill>
            </a:rPr>
            <a:t>What causes prejudice? </a:t>
          </a:r>
          <a:endParaRPr lang="en-US" sz="2800" b="1" kern="1200" dirty="0">
            <a:solidFill>
              <a:schemeClr val="tx1"/>
            </a:solidFill>
          </a:endParaRPr>
        </a:p>
      </dsp:txBody>
      <dsp:txXfrm>
        <a:off x="68566" y="497083"/>
        <a:ext cx="5991048" cy="1267443"/>
      </dsp:txXfrm>
    </dsp:sp>
    <dsp:sp modelId="{C8EED4A9-9941-48E3-9BB6-A43D7190C5C4}">
      <dsp:nvSpPr>
        <dsp:cNvPr id="0" name=""/>
        <dsp:cNvSpPr/>
      </dsp:nvSpPr>
      <dsp:spPr>
        <a:xfrm>
          <a:off x="0" y="1936020"/>
          <a:ext cx="6128180" cy="1503864"/>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rPr>
            <a:t>Is it ‘nature’ or ‘nurture’?</a:t>
          </a:r>
          <a:endParaRPr lang="en-US" sz="2400" b="1" kern="1200" dirty="0">
            <a:solidFill>
              <a:schemeClr val="tx1"/>
            </a:solidFill>
          </a:endParaRPr>
        </a:p>
      </dsp:txBody>
      <dsp:txXfrm>
        <a:off x="73413" y="2009433"/>
        <a:ext cx="5981354" cy="1357038"/>
      </dsp:txXfrm>
    </dsp:sp>
    <dsp:sp modelId="{B65289F7-DB14-43FF-A78D-137E33001024}">
      <dsp:nvSpPr>
        <dsp:cNvPr id="0" name=""/>
        <dsp:cNvSpPr/>
      </dsp:nvSpPr>
      <dsp:spPr>
        <a:xfrm>
          <a:off x="0" y="3529251"/>
          <a:ext cx="6128180" cy="1800116"/>
        </a:xfrm>
        <a:prstGeom prst="roundRect">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solidFill>
                <a:schemeClr val="tx1"/>
              </a:solidFill>
            </a:rPr>
            <a:t>Whether or not there is a biological root to </a:t>
          </a:r>
          <a:r>
            <a:rPr lang="en-GB" sz="1900" b="1" kern="1200" dirty="0">
              <a:solidFill>
                <a:schemeClr val="tx1"/>
              </a:solidFill>
            </a:rPr>
            <a:t>prejudice, as evolutionary psychologists </a:t>
          </a:r>
          <a:r>
            <a:rPr lang="en-US" sz="1900" b="1" kern="1200" dirty="0">
              <a:solidFill>
                <a:schemeClr val="tx1"/>
              </a:solidFill>
            </a:rPr>
            <a:t>would expect, is unknown; it is clear that prejudice occurs between biologically similar people who hold different beliefs.</a:t>
          </a:r>
        </a:p>
      </dsp:txBody>
      <dsp:txXfrm>
        <a:off x="87874" y="3617125"/>
        <a:ext cx="5952432" cy="162436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3724E-A3F1-4C6D-9C4E-871933EA4249}">
      <dsp:nvSpPr>
        <dsp:cNvPr id="0" name=""/>
        <dsp:cNvSpPr/>
      </dsp:nvSpPr>
      <dsp:spPr>
        <a:xfrm>
          <a:off x="0" y="28955"/>
          <a:ext cx="5176708" cy="1044809"/>
        </a:xfrm>
        <a:prstGeom prst="roundRect">
          <a:avLst/>
        </a:prstGeom>
        <a:solidFill>
          <a:schemeClr val="accent2">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cy-GB" sz="1900" b="1" kern="1200" noProof="0" dirty="0">
              <a:solidFill>
                <a:schemeClr val="tx1"/>
              </a:solidFill>
            </a:rPr>
            <a:t>Pobl yn dysgu rhagfarnau a stereoteipiau gan rieni neu brif ofalwyr, cyfoedion, y cyfryngau ac o'u harsylwadau eu hunain o'r byd</a:t>
          </a:r>
          <a:r>
            <a:rPr lang="en-GB" sz="1900" b="1" kern="1200" dirty="0">
              <a:solidFill>
                <a:schemeClr val="tx1"/>
              </a:solidFill>
            </a:rPr>
            <a:t>.</a:t>
          </a:r>
          <a:endParaRPr lang="en-US" sz="1900" b="1" kern="1200" dirty="0">
            <a:solidFill>
              <a:schemeClr val="tx1"/>
            </a:solidFill>
          </a:endParaRPr>
        </a:p>
      </dsp:txBody>
      <dsp:txXfrm>
        <a:off x="51003" y="79958"/>
        <a:ext cx="5074702" cy="942803"/>
      </dsp:txXfrm>
    </dsp:sp>
    <dsp:sp modelId="{AFBB9FDD-F973-4F3B-8B28-85B0BFDC64AE}">
      <dsp:nvSpPr>
        <dsp:cNvPr id="0" name=""/>
        <dsp:cNvSpPr/>
      </dsp:nvSpPr>
      <dsp:spPr>
        <a:xfrm>
          <a:off x="0" y="1128485"/>
          <a:ext cx="5176708" cy="1044809"/>
        </a:xfrm>
        <a:prstGeom prst="roundRect">
          <a:avLst/>
        </a:prstGeom>
        <a:solidFill>
          <a:schemeClr val="accent2">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cy-GB" sz="1900" b="1" kern="1200" noProof="0" dirty="0">
              <a:solidFill>
                <a:schemeClr val="tx1"/>
              </a:solidFill>
            </a:rPr>
            <a:t>Damcaniaeth dysgu cymdeithasol: gwobrau a chosbau</a:t>
          </a:r>
        </a:p>
      </dsp:txBody>
      <dsp:txXfrm>
        <a:off x="51003" y="1179488"/>
        <a:ext cx="5074702" cy="942803"/>
      </dsp:txXfrm>
    </dsp:sp>
    <dsp:sp modelId="{3AEA746B-A83F-4C17-ADBF-16ADCAD7EF72}">
      <dsp:nvSpPr>
        <dsp:cNvPr id="0" name=""/>
        <dsp:cNvSpPr/>
      </dsp:nvSpPr>
      <dsp:spPr>
        <a:xfrm>
          <a:off x="0" y="2228015"/>
          <a:ext cx="5176708" cy="1044809"/>
        </a:xfrm>
        <a:prstGeom prst="roundRect">
          <a:avLst/>
        </a:prstGeom>
        <a:solidFill>
          <a:schemeClr val="accent6">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cy-GB" sz="1900" b="1" kern="1200" noProof="0" dirty="0">
              <a:solidFill>
                <a:schemeClr val="tx1"/>
              </a:solidFill>
            </a:rPr>
            <a:t>Rhagfarnau yn hawdd eu dysgu, er nad yw rhagfarnau plentyndod o reidrwydd yn cael eu cynnal. </a:t>
          </a:r>
        </a:p>
      </dsp:txBody>
      <dsp:txXfrm>
        <a:off x="51003" y="2279018"/>
        <a:ext cx="5074702" cy="942803"/>
      </dsp:txXfrm>
    </dsp:sp>
    <dsp:sp modelId="{D2F0A565-728C-4817-A829-CB623E082FA0}">
      <dsp:nvSpPr>
        <dsp:cNvPr id="0" name=""/>
        <dsp:cNvSpPr/>
      </dsp:nvSpPr>
      <dsp:spPr>
        <a:xfrm>
          <a:off x="0" y="3327545"/>
          <a:ext cx="5176708" cy="1044809"/>
        </a:xfrm>
        <a:prstGeom prst="roundRect">
          <a:avLst/>
        </a:prstGeom>
        <a:solidFill>
          <a:schemeClr val="accent6">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cy-GB" sz="1900" b="1" kern="1200" noProof="0" dirty="0">
              <a:solidFill>
                <a:schemeClr val="tx1"/>
              </a:solidFill>
            </a:rPr>
            <a:t>Gall plant i rieni sydd â rhagfarnau fod yn agored i farn sy'n cystadlu heb fod ganddyn nhw ragfarnau eu rhieni.</a:t>
          </a:r>
        </a:p>
      </dsp:txBody>
      <dsp:txXfrm>
        <a:off x="51003" y="3378548"/>
        <a:ext cx="5074702" cy="942803"/>
      </dsp:txXfrm>
    </dsp:sp>
    <dsp:sp modelId="{46CBA509-C0F5-4228-A91F-13904A92B946}">
      <dsp:nvSpPr>
        <dsp:cNvPr id="0" name=""/>
        <dsp:cNvSpPr/>
      </dsp:nvSpPr>
      <dsp:spPr>
        <a:xfrm>
          <a:off x="0" y="4427075"/>
          <a:ext cx="5176708" cy="1044809"/>
        </a:xfrm>
        <a:prstGeom prst="roundRect">
          <a:avLst/>
        </a:prstGeom>
        <a:solidFill>
          <a:schemeClr val="accent6">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cy-GB" sz="1900" b="1" kern="1200" noProof="0" dirty="0">
              <a:solidFill>
                <a:schemeClr val="tx1"/>
              </a:solidFill>
            </a:rPr>
            <a:t>Yn gyffredinol cyfoedion yn cael dylanwad sylweddol ar agweddau ac ymddygiadau, proses sy'n parhau i’w cyfnod yn oedolion</a:t>
          </a:r>
          <a:r>
            <a:rPr lang="en-US" sz="1900" b="1" kern="1200" dirty="0">
              <a:solidFill>
                <a:schemeClr val="tx1"/>
              </a:solidFill>
            </a:rPr>
            <a:t>.</a:t>
          </a:r>
        </a:p>
      </dsp:txBody>
      <dsp:txXfrm>
        <a:off x="51003" y="4478078"/>
        <a:ext cx="5074702" cy="942803"/>
      </dsp:txXfrm>
    </dsp:sp>
    <dsp:sp modelId="{CFE1B0A6-990F-4B8B-B10D-CACF77AA93E6}">
      <dsp:nvSpPr>
        <dsp:cNvPr id="0" name=""/>
        <dsp:cNvSpPr/>
      </dsp:nvSpPr>
      <dsp:spPr>
        <a:xfrm>
          <a:off x="0" y="5471885"/>
          <a:ext cx="5176708" cy="31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61"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dirty="0"/>
            <a:t>(Whiteley a Kite, 2010)</a:t>
          </a:r>
          <a:endParaRPr lang="en-US" sz="1500" kern="1200" dirty="0"/>
        </a:p>
      </dsp:txBody>
      <dsp:txXfrm>
        <a:off x="0" y="5471885"/>
        <a:ext cx="5176708" cy="3146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3724E-A3F1-4C6D-9C4E-871933EA4249}">
      <dsp:nvSpPr>
        <dsp:cNvPr id="0" name=""/>
        <dsp:cNvSpPr/>
      </dsp:nvSpPr>
      <dsp:spPr>
        <a:xfrm>
          <a:off x="0" y="134694"/>
          <a:ext cx="5646265" cy="1044809"/>
        </a:xfrm>
        <a:prstGeom prst="roundRect">
          <a:avLst/>
        </a:prstGeom>
        <a:solidFill>
          <a:schemeClr val="accent2">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chemeClr val="tx1"/>
              </a:solidFill>
            </a:rPr>
            <a:t>People learn prejudices and stereotypes from parents or primary care-givers, peers, the media and from their own observations of the world.</a:t>
          </a:r>
          <a:endParaRPr lang="en-US" sz="1900" b="1" kern="1200" dirty="0">
            <a:solidFill>
              <a:schemeClr val="tx1"/>
            </a:solidFill>
          </a:endParaRPr>
        </a:p>
      </dsp:txBody>
      <dsp:txXfrm>
        <a:off x="51003" y="185697"/>
        <a:ext cx="5544259" cy="942803"/>
      </dsp:txXfrm>
    </dsp:sp>
    <dsp:sp modelId="{AFBB9FDD-F973-4F3B-8B28-85B0BFDC64AE}">
      <dsp:nvSpPr>
        <dsp:cNvPr id="0" name=""/>
        <dsp:cNvSpPr/>
      </dsp:nvSpPr>
      <dsp:spPr>
        <a:xfrm>
          <a:off x="0" y="1234224"/>
          <a:ext cx="5646265" cy="1044809"/>
        </a:xfrm>
        <a:prstGeom prst="roundRect">
          <a:avLst/>
        </a:prstGeom>
        <a:solidFill>
          <a:schemeClr val="accent2">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solidFill>
                <a:schemeClr val="tx1"/>
              </a:solidFill>
            </a:rPr>
            <a:t>Social learning theory: rewards and punishments</a:t>
          </a:r>
        </a:p>
      </dsp:txBody>
      <dsp:txXfrm>
        <a:off x="51003" y="1285227"/>
        <a:ext cx="5544259" cy="942803"/>
      </dsp:txXfrm>
    </dsp:sp>
    <dsp:sp modelId="{3AEA746B-A83F-4C17-ADBF-16ADCAD7EF72}">
      <dsp:nvSpPr>
        <dsp:cNvPr id="0" name=""/>
        <dsp:cNvSpPr/>
      </dsp:nvSpPr>
      <dsp:spPr>
        <a:xfrm>
          <a:off x="0" y="2333754"/>
          <a:ext cx="5646265" cy="1044809"/>
        </a:xfrm>
        <a:prstGeom prst="roundRect">
          <a:avLst/>
        </a:prstGeom>
        <a:solidFill>
          <a:schemeClr val="accent6">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solidFill>
                <a:schemeClr val="tx1"/>
              </a:solidFill>
            </a:rPr>
            <a:t>Prejudices are easy to learn, although childhood prejudices are not necessarily maintained. </a:t>
          </a:r>
        </a:p>
      </dsp:txBody>
      <dsp:txXfrm>
        <a:off x="51003" y="2384757"/>
        <a:ext cx="5544259" cy="942803"/>
      </dsp:txXfrm>
    </dsp:sp>
    <dsp:sp modelId="{D2F0A565-728C-4817-A829-CB623E082FA0}">
      <dsp:nvSpPr>
        <dsp:cNvPr id="0" name=""/>
        <dsp:cNvSpPr/>
      </dsp:nvSpPr>
      <dsp:spPr>
        <a:xfrm>
          <a:off x="0" y="3433284"/>
          <a:ext cx="5646265" cy="1044809"/>
        </a:xfrm>
        <a:prstGeom prst="roundRect">
          <a:avLst/>
        </a:prstGeom>
        <a:solidFill>
          <a:schemeClr val="accent6">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solidFill>
                <a:schemeClr val="tx1"/>
              </a:solidFill>
            </a:rPr>
            <a:t>Children whose parents hold prejudices may be exposed to competing views and not hold their parents’ prejudices.</a:t>
          </a:r>
        </a:p>
      </dsp:txBody>
      <dsp:txXfrm>
        <a:off x="51003" y="3484287"/>
        <a:ext cx="5544259" cy="942803"/>
      </dsp:txXfrm>
    </dsp:sp>
    <dsp:sp modelId="{46CBA509-C0F5-4228-A91F-13904A92B946}">
      <dsp:nvSpPr>
        <dsp:cNvPr id="0" name=""/>
        <dsp:cNvSpPr/>
      </dsp:nvSpPr>
      <dsp:spPr>
        <a:xfrm>
          <a:off x="0" y="4532813"/>
          <a:ext cx="5646265" cy="1044809"/>
        </a:xfrm>
        <a:prstGeom prst="roundRect">
          <a:avLst/>
        </a:prstGeom>
        <a:solidFill>
          <a:schemeClr val="accent6">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solidFill>
                <a:schemeClr val="tx1"/>
              </a:solidFill>
            </a:rPr>
            <a:t>Peers generally have a significant influence on attitudes and </a:t>
          </a:r>
          <a:r>
            <a:rPr lang="en-US" sz="1900" b="1" kern="1200" dirty="0" err="1">
              <a:solidFill>
                <a:schemeClr val="tx1"/>
              </a:solidFill>
            </a:rPr>
            <a:t>behaviours</a:t>
          </a:r>
          <a:r>
            <a:rPr lang="en-US" sz="1900" b="1" kern="1200" dirty="0">
              <a:solidFill>
                <a:schemeClr val="tx1"/>
              </a:solidFill>
            </a:rPr>
            <a:t>, a process that continues into adulthood.</a:t>
          </a:r>
        </a:p>
      </dsp:txBody>
      <dsp:txXfrm>
        <a:off x="51003" y="4583816"/>
        <a:ext cx="5544259" cy="942803"/>
      </dsp:txXfrm>
    </dsp:sp>
    <dsp:sp modelId="{CFE1B0A6-990F-4B8B-B10D-CACF77AA93E6}">
      <dsp:nvSpPr>
        <dsp:cNvPr id="0" name=""/>
        <dsp:cNvSpPr/>
      </dsp:nvSpPr>
      <dsp:spPr>
        <a:xfrm>
          <a:off x="0" y="5577624"/>
          <a:ext cx="5646265" cy="31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269"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(Whiteley and Kite, 2010)</a:t>
          </a:r>
          <a:endParaRPr lang="en-US" sz="1500" kern="1200"/>
        </a:p>
      </dsp:txBody>
      <dsp:txXfrm>
        <a:off x="0" y="5577624"/>
        <a:ext cx="5646265" cy="31464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BED85-C11F-4BD1-B3F6-4FCF4D5ED629}">
      <dsp:nvSpPr>
        <dsp:cNvPr id="0" name=""/>
        <dsp:cNvSpPr/>
      </dsp:nvSpPr>
      <dsp:spPr>
        <a:xfrm>
          <a:off x="0" y="0"/>
          <a:ext cx="517172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0BB0E9-9D16-4837-B1D8-CF7F209DF2CD}">
      <dsp:nvSpPr>
        <dsp:cNvPr id="0" name=""/>
        <dsp:cNvSpPr/>
      </dsp:nvSpPr>
      <dsp:spPr>
        <a:xfrm>
          <a:off x="0" y="0"/>
          <a:ext cx="5171720" cy="2376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cy-GB" sz="2400" kern="1200" noProof="0" dirty="0"/>
            <a:t>Y ffordd rydyn ni’n meddwl: </a:t>
          </a:r>
          <a:r>
            <a:rPr lang="cy-GB" sz="2400" b="1" kern="1200" noProof="0" dirty="0"/>
            <a:t>Gwybyddiaeth Gymdeithasol</a:t>
          </a:r>
          <a:r>
            <a:rPr lang="cy-GB" sz="2400" kern="1200" noProof="0" dirty="0"/>
            <a:t>. </a:t>
          </a:r>
        </a:p>
        <a:p>
          <a:pPr marL="0" lvl="0" indent="0" algn="l" defTabSz="1066800">
            <a:lnSpc>
              <a:spcPct val="90000"/>
            </a:lnSpc>
            <a:spcBef>
              <a:spcPct val="0"/>
            </a:spcBef>
            <a:spcAft>
              <a:spcPct val="35000"/>
            </a:spcAft>
            <a:buNone/>
          </a:pPr>
          <a:r>
            <a:rPr lang="cy-GB" sz="2400" kern="1200" noProof="0" dirty="0"/>
            <a:t>Un esboniad am ragfarn yw ei fod </a:t>
          </a:r>
          <a:r>
            <a:rPr lang="cy-GB" sz="2400" kern="1200" noProof="0" dirty="0" err="1"/>
            <a:t>ybn</a:t>
          </a:r>
          <a:r>
            <a:rPr lang="cy-GB" sz="2400" kern="1200" noProof="0" dirty="0"/>
            <a:t> sgil-effaith anochel categoreiddio cymdeithasol; prosesu gwybodaeth</a:t>
          </a:r>
          <a:r>
            <a:rPr lang="en-US" sz="2400" kern="1200" dirty="0"/>
            <a:t>. </a:t>
          </a:r>
        </a:p>
      </dsp:txBody>
      <dsp:txXfrm>
        <a:off x="0" y="0"/>
        <a:ext cx="5171720" cy="2376852"/>
      </dsp:txXfrm>
    </dsp:sp>
    <dsp:sp modelId="{DD796060-B84B-41DD-A4CB-2850C548C03B}">
      <dsp:nvSpPr>
        <dsp:cNvPr id="0" name=""/>
        <dsp:cNvSpPr/>
      </dsp:nvSpPr>
      <dsp:spPr>
        <a:xfrm>
          <a:off x="0" y="2376852"/>
          <a:ext cx="517172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BB47C0-8D21-4DC0-8930-847A566600C7}">
      <dsp:nvSpPr>
        <dsp:cNvPr id="0" name=""/>
        <dsp:cNvSpPr/>
      </dsp:nvSpPr>
      <dsp:spPr>
        <a:xfrm>
          <a:off x="0" y="2376852"/>
          <a:ext cx="5171720" cy="2376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cy-GB" sz="2400" kern="1200" noProof="0" dirty="0"/>
            <a:t>Enghreifftiau eraill o brosesau meddyliol yn ogystal â chategoreiddio yw'r defnydd o </a:t>
          </a:r>
          <a:r>
            <a:rPr lang="cy-GB" sz="2400" b="1" kern="1200" noProof="0" dirty="0"/>
            <a:t>sgemâu</a:t>
          </a:r>
          <a:r>
            <a:rPr lang="cy-GB" sz="2400" kern="1200" noProof="0" dirty="0"/>
            <a:t> a </a:t>
          </a:r>
          <a:r>
            <a:rPr lang="cy-GB" sz="2400" b="1" kern="1200" noProof="0" dirty="0" err="1"/>
            <a:t>hiwristeg</a:t>
          </a:r>
          <a:r>
            <a:rPr lang="cy-GB" sz="2400" kern="1200" noProof="0" dirty="0"/>
            <a:t>, a </a:t>
          </a:r>
          <a:r>
            <a:rPr lang="cy-GB" sz="2400" b="1" kern="1200" noProof="0" dirty="0"/>
            <a:t>phrosesau cof diffygiol</a:t>
          </a:r>
          <a:r>
            <a:rPr lang="cy-GB" sz="2400" kern="1200" noProof="0" dirty="0"/>
            <a:t>. Mae'r prosesau diffygiol hyn yn digwydd o ganlyniad i'n sgemâu</a:t>
          </a:r>
          <a:r>
            <a:rPr lang="en-GB" sz="2400" kern="1200" dirty="0"/>
            <a:t>.</a:t>
          </a:r>
          <a:endParaRPr lang="en-US" sz="2400" kern="1200" dirty="0"/>
        </a:p>
      </dsp:txBody>
      <dsp:txXfrm>
        <a:off x="0" y="2376852"/>
        <a:ext cx="5171720" cy="237685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BED85-C11F-4BD1-B3F6-4FCF4D5ED629}">
      <dsp:nvSpPr>
        <dsp:cNvPr id="0" name=""/>
        <dsp:cNvSpPr/>
      </dsp:nvSpPr>
      <dsp:spPr>
        <a:xfrm>
          <a:off x="0" y="0"/>
          <a:ext cx="545253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0BB0E9-9D16-4837-B1D8-CF7F209DF2CD}">
      <dsp:nvSpPr>
        <dsp:cNvPr id="0" name=""/>
        <dsp:cNvSpPr/>
      </dsp:nvSpPr>
      <dsp:spPr>
        <a:xfrm>
          <a:off x="0" y="0"/>
          <a:ext cx="5452530" cy="2260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way we think: </a:t>
          </a:r>
          <a:r>
            <a:rPr lang="en-US" sz="2400" b="1" kern="1200" dirty="0"/>
            <a:t>Social Cognition</a:t>
          </a:r>
          <a:r>
            <a:rPr lang="en-US" sz="2400" kern="1200" dirty="0"/>
            <a:t>. </a:t>
          </a:r>
        </a:p>
        <a:p>
          <a:pPr marL="0" lvl="0" indent="0" algn="l" defTabSz="1066800">
            <a:lnSpc>
              <a:spcPct val="90000"/>
            </a:lnSpc>
            <a:spcBef>
              <a:spcPct val="0"/>
            </a:spcBef>
            <a:spcAft>
              <a:spcPct val="35000"/>
            </a:spcAft>
            <a:buNone/>
          </a:pPr>
          <a:r>
            <a:rPr lang="en-US" sz="2400" kern="1200" dirty="0"/>
            <a:t>One explanation for prejudice is that it is the </a:t>
          </a:r>
          <a:r>
            <a:rPr lang="en-GB" sz="2400" kern="1200" dirty="0"/>
            <a:t>inevitable by-product of social categorisation; information </a:t>
          </a:r>
          <a:r>
            <a:rPr lang="en-US" sz="2400" kern="1200" dirty="0"/>
            <a:t>processing. </a:t>
          </a:r>
        </a:p>
      </dsp:txBody>
      <dsp:txXfrm>
        <a:off x="0" y="0"/>
        <a:ext cx="5452530" cy="2260578"/>
      </dsp:txXfrm>
    </dsp:sp>
    <dsp:sp modelId="{DD796060-B84B-41DD-A4CB-2850C548C03B}">
      <dsp:nvSpPr>
        <dsp:cNvPr id="0" name=""/>
        <dsp:cNvSpPr/>
      </dsp:nvSpPr>
      <dsp:spPr>
        <a:xfrm>
          <a:off x="0" y="2260578"/>
          <a:ext cx="545253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BB47C0-8D21-4DC0-8930-847A566600C7}">
      <dsp:nvSpPr>
        <dsp:cNvPr id="0" name=""/>
        <dsp:cNvSpPr/>
      </dsp:nvSpPr>
      <dsp:spPr>
        <a:xfrm>
          <a:off x="0" y="2260578"/>
          <a:ext cx="5452530" cy="2260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Other examples of mental processes as well as </a:t>
          </a:r>
          <a:r>
            <a:rPr lang="en-US" sz="2400" kern="1200" dirty="0" err="1"/>
            <a:t>categorisation</a:t>
          </a:r>
          <a:r>
            <a:rPr lang="en-US" sz="2400" kern="1200" dirty="0"/>
            <a:t> are the use of </a:t>
          </a:r>
          <a:r>
            <a:rPr lang="en-US" sz="2400" b="1" kern="1200" dirty="0"/>
            <a:t>schemas</a:t>
          </a:r>
          <a:r>
            <a:rPr lang="en-US" sz="2400" kern="1200" dirty="0"/>
            <a:t> and </a:t>
          </a:r>
          <a:r>
            <a:rPr lang="en-US" sz="2400" b="1" kern="1200" dirty="0"/>
            <a:t>heuristics</a:t>
          </a:r>
          <a:r>
            <a:rPr lang="en-US" sz="2400" kern="1200" dirty="0"/>
            <a:t>, and </a:t>
          </a:r>
          <a:r>
            <a:rPr lang="en-US" sz="2400" b="1" kern="1200" dirty="0"/>
            <a:t>faulty memory </a:t>
          </a:r>
          <a:r>
            <a:rPr lang="en-GB" sz="2400" b="1" kern="1200" dirty="0"/>
            <a:t>processes. </a:t>
          </a:r>
          <a:r>
            <a:rPr lang="en-GB" sz="2400" kern="1200" dirty="0"/>
            <a:t>These faulty processes occur as a consequence of our schemas.</a:t>
          </a:r>
          <a:endParaRPr lang="en-US" sz="2400" kern="1200" dirty="0"/>
        </a:p>
      </dsp:txBody>
      <dsp:txXfrm>
        <a:off x="0" y="2260578"/>
        <a:ext cx="5452530" cy="22605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30479A-80D8-471C-A68F-E1A7D9314064}" type="datetimeFigureOut">
              <a:rPr lang="en-GB" smtClean="0"/>
              <a:t>18/02/2025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41F91A-D9B8-4DAB-9C98-4196002D395B}" type="slidenum">
              <a:rPr lang="en-GB" smtClean="0"/>
              <a:t>‹#›</a:t>
            </a:fld>
            <a:endParaRPr lang="en-GB"/>
          </a:p>
        </p:txBody>
      </p:sp>
    </p:spTree>
    <p:extLst>
      <p:ext uri="{BB962C8B-B14F-4D97-AF65-F5344CB8AC3E}">
        <p14:creationId xmlns:p14="http://schemas.microsoft.com/office/powerpoint/2010/main" val="413384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d8dvbWrjuto"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_TbvuqRMUO4"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9W0Txe-bhFE"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bing.com/videos/riverview/relatedvideo?q=heuristics+definition&amp;mid=8E4F792520AC8C7381278E4F792520AC8C738127&amp;mcid=3CE03D5DD44F4B829B692DFDE74C35E0&amp;FORM=VIRE"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en.wikipedia.org/wiki/Bible" TargetMode="External"/><Relationship Id="rId7" Type="http://schemas.openxmlformats.org/officeDocument/2006/relationships/hyperlink" Target="https://en.wikipedia.org/wiki/New_Revised_Standard_Version"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bible.oremus.org/?passage=Leviticus%2016:21%E2%80%9322&amp;version=nrsv" TargetMode="External"/><Relationship Id="rId5" Type="http://schemas.openxmlformats.org/officeDocument/2006/relationships/hyperlink" Target="https://en.wikipedia.org/wiki/Book_of_Leviticus" TargetMode="External"/><Relationship Id="rId4" Type="http://schemas.openxmlformats.org/officeDocument/2006/relationships/hyperlink" Target="https://en.wikipedia.org/wiki/Wilderness"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egfl.org.uk/sites/default/files/School_effectiveness/The%20Sikh%20Kirpan%20in%20schools_0.pdf"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6</a:t>
            </a:fld>
            <a:endParaRPr lang="en-GB"/>
          </a:p>
        </p:txBody>
      </p:sp>
    </p:spTree>
    <p:extLst>
      <p:ext uri="{BB962C8B-B14F-4D97-AF65-F5344CB8AC3E}">
        <p14:creationId xmlns:p14="http://schemas.microsoft.com/office/powerpoint/2010/main" val="276384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7</a:t>
            </a:fld>
            <a:endParaRPr lang="en-GB"/>
          </a:p>
        </p:txBody>
      </p:sp>
    </p:spTree>
    <p:extLst>
      <p:ext uri="{BB962C8B-B14F-4D97-AF65-F5344CB8AC3E}">
        <p14:creationId xmlns:p14="http://schemas.microsoft.com/office/powerpoint/2010/main" val="427101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hlinkClick r:id="rId3"/>
              </a:rPr>
              <a:t>https://www.youtube.com/watch?v=d8dvbWrjuto</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D2E727C-70FA-4718-8F32-6C9462677F97}" type="slidenum">
              <a:rPr lang="en-GB" smtClean="0"/>
              <a:t>8</a:t>
            </a:fld>
            <a:endParaRPr lang="en-GB"/>
          </a:p>
        </p:txBody>
      </p:sp>
    </p:spTree>
    <p:extLst>
      <p:ext uri="{BB962C8B-B14F-4D97-AF65-F5344CB8AC3E}">
        <p14:creationId xmlns:p14="http://schemas.microsoft.com/office/powerpoint/2010/main" val="3523610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9</a:t>
            </a:fld>
            <a:endParaRPr lang="en-GB"/>
          </a:p>
        </p:txBody>
      </p:sp>
    </p:spTree>
    <p:extLst>
      <p:ext uri="{BB962C8B-B14F-4D97-AF65-F5344CB8AC3E}">
        <p14:creationId xmlns:p14="http://schemas.microsoft.com/office/powerpoint/2010/main" val="236399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10</a:t>
            </a:fld>
            <a:endParaRPr lang="en-GB"/>
          </a:p>
        </p:txBody>
      </p:sp>
    </p:spTree>
    <p:extLst>
      <p:ext uri="{BB962C8B-B14F-4D97-AF65-F5344CB8AC3E}">
        <p14:creationId xmlns:p14="http://schemas.microsoft.com/office/powerpoint/2010/main" val="4168352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11</a:t>
            </a:fld>
            <a:endParaRPr lang="en-GB"/>
          </a:p>
        </p:txBody>
      </p:sp>
    </p:spTree>
    <p:extLst>
      <p:ext uri="{BB962C8B-B14F-4D97-AF65-F5344CB8AC3E}">
        <p14:creationId xmlns:p14="http://schemas.microsoft.com/office/powerpoint/2010/main" val="3739295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https://www.youtube.com/watch?v=_TbvuqRMUO4</a:t>
            </a:r>
            <a:endParaRPr lang="en-GB" dirty="0"/>
          </a:p>
          <a:p>
            <a:endParaRPr lang="en-GB" dirty="0"/>
          </a:p>
        </p:txBody>
      </p:sp>
      <p:sp>
        <p:nvSpPr>
          <p:cNvPr id="4" name="Slide Number Placeholder 3"/>
          <p:cNvSpPr>
            <a:spLocks noGrp="1"/>
          </p:cNvSpPr>
          <p:nvPr>
            <p:ph type="sldNum" sz="quarter" idx="10"/>
          </p:nvPr>
        </p:nvSpPr>
        <p:spPr/>
        <p:txBody>
          <a:bodyPr/>
          <a:lstStyle/>
          <a:p>
            <a:fld id="{8D2E727C-70FA-4718-8F32-6C9462677F97}" type="slidenum">
              <a:rPr lang="en-GB" smtClean="0"/>
              <a:t>12</a:t>
            </a:fld>
            <a:endParaRPr lang="en-GB"/>
          </a:p>
        </p:txBody>
      </p:sp>
    </p:spTree>
    <p:extLst>
      <p:ext uri="{BB962C8B-B14F-4D97-AF65-F5344CB8AC3E}">
        <p14:creationId xmlns:p14="http://schemas.microsoft.com/office/powerpoint/2010/main" val="34045744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ctr">
              <a:spcAft>
                <a:spcPts val="1500"/>
              </a:spcAft>
            </a:pPr>
            <a:r>
              <a:rPr lang="en-GB" b="0" i="0" dirty="0">
                <a:solidFill>
                  <a:srgbClr val="001D35"/>
                </a:solidFill>
                <a:effectLst/>
                <a:latin typeface="Google Sans"/>
              </a:rPr>
              <a:t>Walter Lippmann, in his book "Public Opinion," defined a stereotype as a "distorted mental image" derived culturally, not from personal experience, and argued that they are pervasive and resistant to change, passed down through generations. </a:t>
            </a:r>
          </a:p>
          <a:p>
            <a:pPr algn="l">
              <a:spcBef>
                <a:spcPts val="1500"/>
              </a:spcBef>
              <a:spcAft>
                <a:spcPts val="750"/>
              </a:spcAft>
            </a:pPr>
            <a:r>
              <a:rPr lang="en-GB" b="0" i="0" dirty="0">
                <a:solidFill>
                  <a:srgbClr val="001D35"/>
                </a:solidFill>
                <a:effectLst/>
                <a:latin typeface="Google Sans"/>
              </a:rPr>
              <a:t>Here's a more detailed explanation:</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Lippmann's Definition:</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Lippmann saw stereotypes as simplified, often inaccurate, mental pictures or images that people hold about groups or individuals, rather than based on direct experience.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Cultural Origin:</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He emphasized that these stereotypes are not formed through individual observation, but are instead learned and reinforced through cultural norms, media, and societal structures.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Social, Political, and Economic Factors:</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Lippmann believed that stereotypes are often rooted in social, political, and economic motivations and biases, which can lead to prejudice and discrimination.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Resistance to Change:</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He argued that once ingrained, stereotypes can be very difficult to change, as they become deeply embedded in people's thinking and are often passed down through generations.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Public Opinion:</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Lippmann's work on stereotypes is central to his broader theory of public opinion, which argues that people rely on simplified, often inaccurate, images of the world to make sense of complex events and situations.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Mental Shortcuts:</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Lippmann recognized that stereotypes can act as mental shortcuts, helping people navigate the world and make quick judgments, but he also cautioned that these shortcuts can lead to prejudice and misrepresentation. </a:t>
            </a:r>
          </a:p>
          <a:p>
            <a:pPr algn="l">
              <a:spcBef>
                <a:spcPts val="750"/>
              </a:spcBef>
              <a:spcAft>
                <a:spcPts val="1500"/>
              </a:spcAft>
              <a:buFont typeface="Arial" panose="020B0604020202020204" pitchFamily="34" charset="0"/>
              <a:buChar char="•"/>
            </a:pPr>
            <a:r>
              <a:rPr lang="en-GB" b="1" i="0" dirty="0">
                <a:solidFill>
                  <a:srgbClr val="001D35"/>
                </a:solidFill>
                <a:effectLst/>
                <a:latin typeface="Google Sans"/>
              </a:rPr>
              <a:t>Examples:</a:t>
            </a:r>
            <a:endParaRPr lang="en-GB" b="0" i="0" dirty="0">
              <a:solidFill>
                <a:srgbClr val="001D35"/>
              </a:solidFill>
              <a:effectLst/>
              <a:latin typeface="Google Sans"/>
            </a:endParaRPr>
          </a:p>
          <a:p>
            <a:pPr algn="l">
              <a:spcBef>
                <a:spcPts val="750"/>
              </a:spcBef>
              <a:spcAft>
                <a:spcPts val="1500"/>
              </a:spcAft>
              <a:buFont typeface="Arial" panose="020B0604020202020204" pitchFamily="34" charset="0"/>
              <a:buChar char="•"/>
            </a:pPr>
            <a:r>
              <a:rPr lang="en-GB" b="0" i="0" dirty="0">
                <a:solidFill>
                  <a:srgbClr val="001D35"/>
                </a:solidFill>
                <a:effectLst/>
                <a:latin typeface="Google Sans"/>
              </a:rPr>
              <a:t>In his book, Lippmann uses examples of stereotypes to illustrate his points, such as how people might form opinions about entire groups of people based on limited or biased information. </a:t>
            </a:r>
          </a:p>
          <a:p>
            <a:endParaRPr lang="en-GB" dirty="0"/>
          </a:p>
        </p:txBody>
      </p:sp>
      <p:sp>
        <p:nvSpPr>
          <p:cNvPr id="4" name="Slide Number Placeholder 3"/>
          <p:cNvSpPr>
            <a:spLocks noGrp="1"/>
          </p:cNvSpPr>
          <p:nvPr>
            <p:ph type="sldNum" sz="quarter" idx="10"/>
          </p:nvPr>
        </p:nvSpPr>
        <p:spPr/>
        <p:txBody>
          <a:bodyPr/>
          <a:lstStyle/>
          <a:p>
            <a:fld id="{8D2E727C-70FA-4718-8F32-6C9462677F97}" type="slidenum">
              <a:rPr lang="en-GB" smtClean="0"/>
              <a:t>13</a:t>
            </a:fld>
            <a:endParaRPr lang="en-GB"/>
          </a:p>
        </p:txBody>
      </p:sp>
    </p:spTree>
    <p:extLst>
      <p:ext uri="{BB962C8B-B14F-4D97-AF65-F5344CB8AC3E}">
        <p14:creationId xmlns:p14="http://schemas.microsoft.com/office/powerpoint/2010/main" val="3032908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14</a:t>
            </a:fld>
            <a:endParaRPr lang="en-GB"/>
          </a:p>
        </p:txBody>
      </p:sp>
    </p:spTree>
    <p:extLst>
      <p:ext uri="{BB962C8B-B14F-4D97-AF65-F5344CB8AC3E}">
        <p14:creationId xmlns:p14="http://schemas.microsoft.com/office/powerpoint/2010/main" val="41117868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15</a:t>
            </a:fld>
            <a:endParaRPr lang="en-GB"/>
          </a:p>
        </p:txBody>
      </p:sp>
    </p:spTree>
    <p:extLst>
      <p:ext uri="{BB962C8B-B14F-4D97-AF65-F5344CB8AC3E}">
        <p14:creationId xmlns:p14="http://schemas.microsoft.com/office/powerpoint/2010/main" val="17443221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16</a:t>
            </a:fld>
            <a:endParaRPr lang="en-GB"/>
          </a:p>
        </p:txBody>
      </p:sp>
    </p:spTree>
    <p:extLst>
      <p:ext uri="{BB962C8B-B14F-4D97-AF65-F5344CB8AC3E}">
        <p14:creationId xmlns:p14="http://schemas.microsoft.com/office/powerpoint/2010/main" val="17203384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17</a:t>
            </a:fld>
            <a:endParaRPr lang="en-GB"/>
          </a:p>
        </p:txBody>
      </p:sp>
    </p:spTree>
    <p:extLst>
      <p:ext uri="{BB962C8B-B14F-4D97-AF65-F5344CB8AC3E}">
        <p14:creationId xmlns:p14="http://schemas.microsoft.com/office/powerpoint/2010/main" val="15609447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Robbers Cave Experiment: Unmasking the Roots of Tribal Conflicts</a:t>
            </a:r>
            <a:endParaRPr lang="en-GB" dirty="0"/>
          </a:p>
        </p:txBody>
      </p:sp>
      <p:sp>
        <p:nvSpPr>
          <p:cNvPr id="4" name="Slide Number Placeholder 3"/>
          <p:cNvSpPr>
            <a:spLocks noGrp="1"/>
          </p:cNvSpPr>
          <p:nvPr>
            <p:ph type="sldNum" sz="quarter" idx="10"/>
          </p:nvPr>
        </p:nvSpPr>
        <p:spPr/>
        <p:txBody>
          <a:bodyPr/>
          <a:lstStyle/>
          <a:p>
            <a:fld id="{8D2E727C-70FA-4718-8F32-6C9462677F97}" type="slidenum">
              <a:rPr lang="en-GB" smtClean="0"/>
              <a:t>18</a:t>
            </a:fld>
            <a:endParaRPr lang="en-GB"/>
          </a:p>
        </p:txBody>
      </p:sp>
    </p:spTree>
    <p:extLst>
      <p:ext uri="{BB962C8B-B14F-4D97-AF65-F5344CB8AC3E}">
        <p14:creationId xmlns:p14="http://schemas.microsoft.com/office/powerpoint/2010/main" val="21109053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Bing Videos</a:t>
            </a:r>
            <a:r>
              <a:rPr lang="en-GB" dirty="0"/>
              <a:t> – Heuristics explained in 2 mins</a:t>
            </a:r>
          </a:p>
        </p:txBody>
      </p:sp>
      <p:sp>
        <p:nvSpPr>
          <p:cNvPr id="4" name="Slide Number Placeholder 3"/>
          <p:cNvSpPr>
            <a:spLocks noGrp="1"/>
          </p:cNvSpPr>
          <p:nvPr>
            <p:ph type="sldNum" sz="quarter" idx="10"/>
          </p:nvPr>
        </p:nvSpPr>
        <p:spPr/>
        <p:txBody>
          <a:bodyPr/>
          <a:lstStyle/>
          <a:p>
            <a:fld id="{8D2E727C-70FA-4718-8F32-6C9462677F97}" type="slidenum">
              <a:rPr lang="en-GB" smtClean="0"/>
              <a:t>19</a:t>
            </a:fld>
            <a:endParaRPr lang="en-GB"/>
          </a:p>
        </p:txBody>
      </p:sp>
    </p:spTree>
    <p:extLst>
      <p:ext uri="{BB962C8B-B14F-4D97-AF65-F5344CB8AC3E}">
        <p14:creationId xmlns:p14="http://schemas.microsoft.com/office/powerpoint/2010/main" val="25647562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20</a:t>
            </a:fld>
            <a:endParaRPr lang="en-GB"/>
          </a:p>
        </p:txBody>
      </p:sp>
    </p:spTree>
    <p:extLst>
      <p:ext uri="{BB962C8B-B14F-4D97-AF65-F5344CB8AC3E}">
        <p14:creationId xmlns:p14="http://schemas.microsoft.com/office/powerpoint/2010/main" val="14663663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21</a:t>
            </a:fld>
            <a:endParaRPr lang="en-GB"/>
          </a:p>
        </p:txBody>
      </p:sp>
    </p:spTree>
    <p:extLst>
      <p:ext uri="{BB962C8B-B14F-4D97-AF65-F5344CB8AC3E}">
        <p14:creationId xmlns:p14="http://schemas.microsoft.com/office/powerpoint/2010/main" val="22544762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2"/>
                </a:solidFill>
                <a:effectLst/>
                <a:latin typeface="Arial" panose="020B0604020202020204" pitchFamily="34" charset="0"/>
              </a:rPr>
              <a:t>In the </a:t>
            </a:r>
            <a:r>
              <a:rPr lang="en-GB" b="0" i="0" u="none" strike="noStrike" dirty="0">
                <a:solidFill>
                  <a:srgbClr val="202122"/>
                </a:solidFill>
                <a:effectLst/>
                <a:latin typeface="Arial" panose="020B0604020202020204" pitchFamily="34" charset="0"/>
                <a:hlinkClick r:id="rId3" tooltip="Bible"/>
              </a:rPr>
              <a:t>Bible</a:t>
            </a:r>
            <a:r>
              <a:rPr lang="en-GB" b="0" i="0" dirty="0">
                <a:solidFill>
                  <a:srgbClr val="202122"/>
                </a:solidFill>
                <a:effectLst/>
                <a:latin typeface="Arial" panose="020B0604020202020204" pitchFamily="34" charset="0"/>
              </a:rPr>
              <a:t>, a </a:t>
            </a:r>
            <a:r>
              <a:rPr lang="en-GB" b="1" i="0" dirty="0">
                <a:solidFill>
                  <a:srgbClr val="202122"/>
                </a:solidFill>
                <a:effectLst/>
                <a:latin typeface="Arial" panose="020B0604020202020204" pitchFamily="34" charset="0"/>
              </a:rPr>
              <a:t>scapegoat</a:t>
            </a:r>
            <a:r>
              <a:rPr lang="en-GB" b="0" i="0" dirty="0">
                <a:solidFill>
                  <a:srgbClr val="202122"/>
                </a:solidFill>
                <a:effectLst/>
                <a:latin typeface="Arial" panose="020B0604020202020204" pitchFamily="34" charset="0"/>
              </a:rPr>
              <a:t> is one of a pair of kid goats that is released into the </a:t>
            </a:r>
            <a:r>
              <a:rPr lang="en-GB" b="0" i="0" u="none" strike="noStrike" dirty="0">
                <a:solidFill>
                  <a:srgbClr val="202122"/>
                </a:solidFill>
                <a:effectLst/>
                <a:latin typeface="Arial" panose="020B0604020202020204" pitchFamily="34" charset="0"/>
                <a:hlinkClick r:id="rId4" tooltip="Wilderness"/>
              </a:rPr>
              <a:t>wilderness</a:t>
            </a:r>
            <a:r>
              <a:rPr lang="en-GB" b="0" i="0" dirty="0">
                <a:solidFill>
                  <a:srgbClr val="202122"/>
                </a:solidFill>
                <a:effectLst/>
                <a:latin typeface="Arial" panose="020B0604020202020204" pitchFamily="34" charset="0"/>
              </a:rPr>
              <a:t>, taking with it all sins and impurities, while the other is sacrificed. The concept first appears in the </a:t>
            </a:r>
            <a:r>
              <a:rPr lang="en-GB" b="0" i="0" u="none" strike="noStrike" dirty="0">
                <a:solidFill>
                  <a:srgbClr val="202122"/>
                </a:solidFill>
                <a:effectLst/>
                <a:latin typeface="Arial" panose="020B0604020202020204" pitchFamily="34" charset="0"/>
                <a:hlinkClick r:id="rId5" tooltip="Book of Leviticus"/>
              </a:rPr>
              <a:t>Book of Leviticus</a:t>
            </a:r>
            <a:r>
              <a:rPr lang="en-GB" b="0" i="0" dirty="0">
                <a:solidFill>
                  <a:srgbClr val="202122"/>
                </a:solidFill>
                <a:effectLst/>
                <a:latin typeface="Arial" panose="020B0604020202020204" pitchFamily="34" charset="0"/>
              </a:rPr>
              <a:t>, in which a goat is designated to be cast into the desert to carry away the sins of the community.</a:t>
            </a:r>
          </a:p>
          <a:p>
            <a:r>
              <a:rPr lang="en-GB" dirty="0">
                <a:effectLst/>
              </a:rPr>
              <a:t>Then Aaron shall lay both his hands on the head of the live goat, and confess over it all the iniquities of the people of Israel, and all their transgressions, all their sins, putting them on the head of the goat, and sending it away into the wilderness by means of someone designated for the task. The goat shall bear on itself all their iniquities to a barren region; and the goat shall be set free in the wilderness.</a:t>
            </a:r>
          </a:p>
          <a:p>
            <a:pPr algn="l"/>
            <a:r>
              <a:rPr lang="en-GB" dirty="0">
                <a:effectLst/>
              </a:rPr>
              <a:t>— </a:t>
            </a:r>
            <a:r>
              <a:rPr lang="en-GB" i="1" u="none" strike="noStrike" dirty="0">
                <a:effectLst/>
                <a:hlinkClick r:id="rId6"/>
              </a:rPr>
              <a:t>Leviticus 16:21–22</a:t>
            </a:r>
            <a:r>
              <a:rPr lang="en-GB" i="1" dirty="0">
                <a:effectLst/>
              </a:rPr>
              <a:t>, </a:t>
            </a:r>
            <a:r>
              <a:rPr lang="en-GB" i="1" u="none" strike="noStrike" dirty="0">
                <a:effectLst/>
                <a:hlinkClick r:id="rId7" tooltip="New Revised Standard Version"/>
              </a:rPr>
              <a:t>New Revised Standard Version</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3841F91A-D9B8-4DAB-9C98-4196002D395B}" type="slidenum">
              <a:rPr lang="en-GB" smtClean="0"/>
              <a:t>22</a:t>
            </a:fld>
            <a:endParaRPr lang="en-GB"/>
          </a:p>
        </p:txBody>
      </p:sp>
    </p:spTree>
    <p:extLst>
      <p:ext uri="{BB962C8B-B14F-4D97-AF65-F5344CB8AC3E}">
        <p14:creationId xmlns:p14="http://schemas.microsoft.com/office/powerpoint/2010/main" val="37815990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25</a:t>
            </a:fld>
            <a:endParaRPr lang="en-GB"/>
          </a:p>
        </p:txBody>
      </p:sp>
    </p:spTree>
    <p:extLst>
      <p:ext uri="{BB962C8B-B14F-4D97-AF65-F5344CB8AC3E}">
        <p14:creationId xmlns:p14="http://schemas.microsoft.com/office/powerpoint/2010/main" val="15377855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The </a:t>
            </a:r>
            <a:r>
              <a:rPr lang="en-GB" b="1" i="0" dirty="0">
                <a:solidFill>
                  <a:srgbClr val="111111"/>
                </a:solidFill>
                <a:effectLst/>
                <a:latin typeface="Roboto" panose="02000000000000000000" pitchFamily="2" charset="0"/>
              </a:rPr>
              <a:t>Kirpan</a:t>
            </a:r>
            <a:r>
              <a:rPr lang="en-GB" b="0" i="0" dirty="0">
                <a:solidFill>
                  <a:srgbClr val="111111"/>
                </a:solidFill>
                <a:effectLst/>
                <a:latin typeface="Roboto" panose="02000000000000000000" pitchFamily="2" charset="0"/>
              </a:rPr>
              <a:t> is part of the Panj Kakkar (5 Ks) uniform that all initiated </a:t>
            </a:r>
            <a:r>
              <a:rPr lang="en-GB" b="1" i="0" dirty="0">
                <a:solidFill>
                  <a:srgbClr val="111111"/>
                </a:solidFill>
                <a:effectLst/>
                <a:latin typeface="Roboto" panose="02000000000000000000" pitchFamily="2" charset="0"/>
              </a:rPr>
              <a:t>Sikhs</a:t>
            </a:r>
            <a:r>
              <a:rPr lang="en-GB" b="0" i="0" dirty="0">
                <a:solidFill>
                  <a:srgbClr val="111111"/>
                </a:solidFill>
                <a:effectLst/>
                <a:latin typeface="Roboto" panose="02000000000000000000" pitchFamily="2" charset="0"/>
              </a:rPr>
              <a:t> are required to wear. Pronounced ‘kir-paan’. The word ‘</a:t>
            </a:r>
            <a:r>
              <a:rPr lang="en-GB" b="1" i="0" dirty="0">
                <a:solidFill>
                  <a:srgbClr val="111111"/>
                </a:solidFill>
                <a:effectLst/>
                <a:latin typeface="Roboto" panose="02000000000000000000" pitchFamily="2" charset="0"/>
              </a:rPr>
              <a:t>Kirpan</a:t>
            </a:r>
            <a:r>
              <a:rPr lang="en-GB" b="0" i="0" dirty="0">
                <a:solidFill>
                  <a:srgbClr val="111111"/>
                </a:solidFill>
                <a:effectLst/>
                <a:latin typeface="Roboto" panose="02000000000000000000" pitchFamily="2" charset="0"/>
              </a:rPr>
              <a:t>’ translates to ‘Mercy (</a:t>
            </a:r>
            <a:r>
              <a:rPr lang="en-GB" b="0" i="0" dirty="0" err="1">
                <a:solidFill>
                  <a:srgbClr val="111111"/>
                </a:solidFill>
                <a:effectLst/>
                <a:latin typeface="Roboto" panose="02000000000000000000" pitchFamily="2" charset="0"/>
              </a:rPr>
              <a:t>kirpa</a:t>
            </a:r>
            <a:r>
              <a:rPr lang="en-GB" b="0" i="0" dirty="0">
                <a:solidFill>
                  <a:srgbClr val="111111"/>
                </a:solidFill>
                <a:effectLst/>
                <a:latin typeface="Roboto" panose="02000000000000000000" pitchFamily="2" charset="0"/>
              </a:rPr>
              <a:t>) &amp; Honour (</a:t>
            </a:r>
            <a:r>
              <a:rPr lang="en-GB" b="0" i="0" dirty="0" err="1">
                <a:solidFill>
                  <a:srgbClr val="111111"/>
                </a:solidFill>
                <a:effectLst/>
                <a:latin typeface="Roboto" panose="02000000000000000000" pitchFamily="2" charset="0"/>
              </a:rPr>
              <a:t>aan</a:t>
            </a:r>
            <a:r>
              <a:rPr lang="en-GB" b="0" i="0" dirty="0">
                <a:solidFill>
                  <a:srgbClr val="111111"/>
                </a:solidFill>
                <a:effectLst/>
                <a:latin typeface="Roboto" panose="02000000000000000000" pitchFamily="2" charset="0"/>
              </a:rPr>
              <a:t>)’. It is carried by all initiated </a:t>
            </a:r>
            <a:r>
              <a:rPr lang="en-GB" b="1" i="0" dirty="0">
                <a:solidFill>
                  <a:srgbClr val="111111"/>
                </a:solidFill>
                <a:effectLst/>
                <a:latin typeface="Roboto" panose="02000000000000000000" pitchFamily="2" charset="0"/>
              </a:rPr>
              <a:t>Sikhs</a:t>
            </a:r>
            <a:r>
              <a:rPr lang="en-GB" b="0" i="0" dirty="0">
                <a:solidFill>
                  <a:srgbClr val="111111"/>
                </a:solidFill>
                <a:effectLst/>
                <a:latin typeface="Roboto" panose="02000000000000000000" pitchFamily="2" charset="0"/>
              </a:rPr>
              <a:t> and represents a solemn obligation to uphold the safety of humankind.</a:t>
            </a:r>
          </a:p>
          <a:p>
            <a:endParaRPr lang="en-GB" b="0" i="0" dirty="0">
              <a:solidFill>
                <a:srgbClr val="111111"/>
              </a:solidFill>
              <a:effectLst/>
              <a:latin typeface="Roboto" panose="02000000000000000000" pitchFamily="2" charset="0"/>
            </a:endParaRPr>
          </a:p>
          <a:p>
            <a:r>
              <a:rPr lang="en-GB" b="0" i="0" dirty="0">
                <a:solidFill>
                  <a:srgbClr val="111111"/>
                </a:solidFill>
                <a:effectLst/>
                <a:latin typeface="Roboto" panose="02000000000000000000" pitchFamily="2" charset="0"/>
              </a:rPr>
              <a:t>Guidance on allowing kirpans in school - </a:t>
            </a:r>
            <a:r>
              <a:rPr lang="en-GB" dirty="0">
                <a:hlinkClick r:id="rId3"/>
              </a:rPr>
              <a:t>The Sikh Kirpan in schools_0.pdf</a:t>
            </a:r>
            <a:endParaRPr lang="en-GB" dirty="0"/>
          </a:p>
        </p:txBody>
      </p:sp>
      <p:sp>
        <p:nvSpPr>
          <p:cNvPr id="4" name="Slide Number Placeholder 3"/>
          <p:cNvSpPr>
            <a:spLocks noGrp="1"/>
          </p:cNvSpPr>
          <p:nvPr>
            <p:ph type="sldNum" sz="quarter" idx="10"/>
          </p:nvPr>
        </p:nvSpPr>
        <p:spPr/>
        <p:txBody>
          <a:bodyPr/>
          <a:lstStyle/>
          <a:p>
            <a:fld id="{8D2E727C-70FA-4718-8F32-6C9462677F97}" type="slidenum">
              <a:rPr lang="en-GB" smtClean="0"/>
              <a:t>26</a:t>
            </a:fld>
            <a:endParaRPr lang="en-GB"/>
          </a:p>
        </p:txBody>
      </p:sp>
    </p:spTree>
    <p:extLst>
      <p:ext uri="{BB962C8B-B14F-4D97-AF65-F5344CB8AC3E}">
        <p14:creationId xmlns:p14="http://schemas.microsoft.com/office/powerpoint/2010/main" val="3554740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786A3-88DD-FFC4-C863-9FB997CDF6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6CEA1A-E6EB-FE40-0A23-9A8AB4A54A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6ACE65C-185A-BE10-4468-5AC7AADD6A33}"/>
              </a:ext>
            </a:extLst>
          </p:cNvPr>
          <p:cNvSpPr>
            <a:spLocks noGrp="1"/>
          </p:cNvSpPr>
          <p:nvPr>
            <p:ph type="dt" sz="half" idx="10"/>
          </p:nvPr>
        </p:nvSpPr>
        <p:spPr/>
        <p:txBody>
          <a:bodyPr/>
          <a:lstStyle/>
          <a:p>
            <a:fld id="{846CE7D5-CF57-46EF-B807-FDD0502418D4}" type="datetimeFigureOut">
              <a:rPr lang="en-GB" smtClean="0"/>
              <a:t>18/02/2025</a:t>
            </a:fld>
            <a:endParaRPr lang="en-GB"/>
          </a:p>
        </p:txBody>
      </p:sp>
      <p:sp>
        <p:nvSpPr>
          <p:cNvPr id="5" name="Footer Placeholder 4">
            <a:extLst>
              <a:ext uri="{FF2B5EF4-FFF2-40B4-BE49-F238E27FC236}">
                <a16:creationId xmlns:a16="http://schemas.microsoft.com/office/drawing/2014/main" id="{FFCB10E6-3089-70DE-04E6-EDE0282C8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6072BF-3E94-B648-F26A-FD085FCA5ECD}"/>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09419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2D135-A268-1ACB-7405-389F3F1DBF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3AC33B-CA79-F212-B6F1-36C0893DE1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85C909-44EA-5488-0D86-64C26C4F7B72}"/>
              </a:ext>
            </a:extLst>
          </p:cNvPr>
          <p:cNvSpPr>
            <a:spLocks noGrp="1"/>
          </p:cNvSpPr>
          <p:nvPr>
            <p:ph type="dt" sz="half" idx="10"/>
          </p:nvPr>
        </p:nvSpPr>
        <p:spPr/>
        <p:txBody>
          <a:bodyPr/>
          <a:lstStyle/>
          <a:p>
            <a:fld id="{846CE7D5-CF57-46EF-B807-FDD0502418D4}" type="datetimeFigureOut">
              <a:rPr lang="en-GB" smtClean="0"/>
              <a:t>18/02/2025</a:t>
            </a:fld>
            <a:endParaRPr lang="en-GB"/>
          </a:p>
        </p:txBody>
      </p:sp>
      <p:sp>
        <p:nvSpPr>
          <p:cNvPr id="5" name="Footer Placeholder 4">
            <a:extLst>
              <a:ext uri="{FF2B5EF4-FFF2-40B4-BE49-F238E27FC236}">
                <a16:creationId xmlns:a16="http://schemas.microsoft.com/office/drawing/2014/main" id="{B8A49D32-D11F-1958-FFD9-C6903731FD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8F4D21-1A5F-E0D1-769B-BCBAA55CB23F}"/>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48313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D7652-2C95-17C7-5B4E-33A5110575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DBF730-CBBC-55D6-E095-B5604F3C4E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D5472D-9519-9EE0-7795-9A570A841216}"/>
              </a:ext>
            </a:extLst>
          </p:cNvPr>
          <p:cNvSpPr>
            <a:spLocks noGrp="1"/>
          </p:cNvSpPr>
          <p:nvPr>
            <p:ph type="dt" sz="half" idx="10"/>
          </p:nvPr>
        </p:nvSpPr>
        <p:spPr/>
        <p:txBody>
          <a:bodyPr/>
          <a:lstStyle/>
          <a:p>
            <a:fld id="{846CE7D5-CF57-46EF-B807-FDD0502418D4}" type="datetimeFigureOut">
              <a:rPr lang="en-GB" smtClean="0"/>
              <a:t>18/02/2025</a:t>
            </a:fld>
            <a:endParaRPr lang="en-GB"/>
          </a:p>
        </p:txBody>
      </p:sp>
      <p:sp>
        <p:nvSpPr>
          <p:cNvPr id="5" name="Footer Placeholder 4">
            <a:extLst>
              <a:ext uri="{FF2B5EF4-FFF2-40B4-BE49-F238E27FC236}">
                <a16:creationId xmlns:a16="http://schemas.microsoft.com/office/drawing/2014/main" id="{1B85A6B2-B126-6BB6-3A64-4D8AAC3D82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89779B-8500-D86A-DC24-75387C6D0220}"/>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9532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619FA-4C27-E8D8-0252-29CA16906E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04B98A-0502-5D0C-BC9C-4E56B534B5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536437-F8E5-3B6E-9AAE-CB5366EA08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26E6CD-1FF5-D0AD-9F72-1379DBC0CAD3}"/>
              </a:ext>
            </a:extLst>
          </p:cNvPr>
          <p:cNvSpPr>
            <a:spLocks noGrp="1"/>
          </p:cNvSpPr>
          <p:nvPr>
            <p:ph type="dt" sz="half" idx="10"/>
          </p:nvPr>
        </p:nvSpPr>
        <p:spPr/>
        <p:txBody>
          <a:bodyPr/>
          <a:lstStyle/>
          <a:p>
            <a:fld id="{846CE7D5-CF57-46EF-B807-FDD0502418D4}" type="datetimeFigureOut">
              <a:rPr lang="en-GB" smtClean="0"/>
              <a:t>18/02/2025</a:t>
            </a:fld>
            <a:endParaRPr lang="en-GB"/>
          </a:p>
        </p:txBody>
      </p:sp>
      <p:sp>
        <p:nvSpPr>
          <p:cNvPr id="6" name="Footer Placeholder 5">
            <a:extLst>
              <a:ext uri="{FF2B5EF4-FFF2-40B4-BE49-F238E27FC236}">
                <a16:creationId xmlns:a16="http://schemas.microsoft.com/office/drawing/2014/main" id="{E6F599E1-4730-8161-ACF8-94A9E383AC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E8A41A-5F54-3E6A-C2CD-A76F458D1E8C}"/>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45617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9603F-A330-F936-C7B7-2CCC151D2C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6A490C-2247-E1EC-8A78-A18CCD1570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02744A-5E5F-8C8A-92FC-7BB793A5C8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377529-0E0D-43B8-E603-61F374FAC1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E792D8-E253-8FDC-EA01-447A563D2E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B01DA39-1F74-94A5-A1BA-02E10F721487}"/>
              </a:ext>
            </a:extLst>
          </p:cNvPr>
          <p:cNvSpPr>
            <a:spLocks noGrp="1"/>
          </p:cNvSpPr>
          <p:nvPr>
            <p:ph type="dt" sz="half" idx="10"/>
          </p:nvPr>
        </p:nvSpPr>
        <p:spPr/>
        <p:txBody>
          <a:bodyPr/>
          <a:lstStyle/>
          <a:p>
            <a:fld id="{846CE7D5-CF57-46EF-B807-FDD0502418D4}" type="datetimeFigureOut">
              <a:rPr lang="en-GB" smtClean="0"/>
              <a:t>18/02/2025</a:t>
            </a:fld>
            <a:endParaRPr lang="en-GB"/>
          </a:p>
        </p:txBody>
      </p:sp>
      <p:sp>
        <p:nvSpPr>
          <p:cNvPr id="8" name="Footer Placeholder 7">
            <a:extLst>
              <a:ext uri="{FF2B5EF4-FFF2-40B4-BE49-F238E27FC236}">
                <a16:creationId xmlns:a16="http://schemas.microsoft.com/office/drawing/2014/main" id="{62E81F33-7EC6-D160-EEC4-5A8F7EE3CF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4BC7EB-3651-10AE-D651-F88AE750B7DC}"/>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01112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59F49-7083-65D1-D529-49E42307B9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AFD20C-BF71-7898-9F77-15FE2A0A6A31}"/>
              </a:ext>
            </a:extLst>
          </p:cNvPr>
          <p:cNvSpPr>
            <a:spLocks noGrp="1"/>
          </p:cNvSpPr>
          <p:nvPr>
            <p:ph type="dt" sz="half" idx="10"/>
          </p:nvPr>
        </p:nvSpPr>
        <p:spPr/>
        <p:txBody>
          <a:bodyPr/>
          <a:lstStyle/>
          <a:p>
            <a:fld id="{846CE7D5-CF57-46EF-B807-FDD0502418D4}" type="datetimeFigureOut">
              <a:rPr lang="en-GB" smtClean="0"/>
              <a:t>18/02/2025</a:t>
            </a:fld>
            <a:endParaRPr lang="en-GB"/>
          </a:p>
        </p:txBody>
      </p:sp>
      <p:sp>
        <p:nvSpPr>
          <p:cNvPr id="4" name="Footer Placeholder 3">
            <a:extLst>
              <a:ext uri="{FF2B5EF4-FFF2-40B4-BE49-F238E27FC236}">
                <a16:creationId xmlns:a16="http://schemas.microsoft.com/office/drawing/2014/main" id="{A6B468C3-7E77-B223-5EFC-D1960D688B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2084457-9E0A-25E5-608C-558027D475EF}"/>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016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907F20-2BF8-21A4-9EFA-13DFDBEC71C0}"/>
              </a:ext>
            </a:extLst>
          </p:cNvPr>
          <p:cNvSpPr>
            <a:spLocks noGrp="1"/>
          </p:cNvSpPr>
          <p:nvPr>
            <p:ph type="dt" sz="half" idx="10"/>
          </p:nvPr>
        </p:nvSpPr>
        <p:spPr/>
        <p:txBody>
          <a:bodyPr/>
          <a:lstStyle/>
          <a:p>
            <a:fld id="{846CE7D5-CF57-46EF-B807-FDD0502418D4}" type="datetimeFigureOut">
              <a:rPr lang="en-GB" smtClean="0"/>
              <a:t>18/02/2025</a:t>
            </a:fld>
            <a:endParaRPr lang="en-GB"/>
          </a:p>
        </p:txBody>
      </p:sp>
      <p:sp>
        <p:nvSpPr>
          <p:cNvPr id="3" name="Footer Placeholder 2">
            <a:extLst>
              <a:ext uri="{FF2B5EF4-FFF2-40B4-BE49-F238E27FC236}">
                <a16:creationId xmlns:a16="http://schemas.microsoft.com/office/drawing/2014/main" id="{B1E831DA-95CF-09F5-2AA0-DC266047D7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D1EF8D-C27C-0155-EA93-8C1D40A39AB1}"/>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2128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97CA3-7A49-A3A9-8357-64358679E7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CE7211-E7AB-9976-0BC8-544E8A851F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4481DF-02EC-98E5-7C92-51260F5A35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401C6A-CAFF-7C06-529C-01FF46F94150}"/>
              </a:ext>
            </a:extLst>
          </p:cNvPr>
          <p:cNvSpPr>
            <a:spLocks noGrp="1"/>
          </p:cNvSpPr>
          <p:nvPr>
            <p:ph type="dt" sz="half" idx="10"/>
          </p:nvPr>
        </p:nvSpPr>
        <p:spPr/>
        <p:txBody>
          <a:bodyPr/>
          <a:lstStyle/>
          <a:p>
            <a:fld id="{846CE7D5-CF57-46EF-B807-FDD0502418D4}" type="datetimeFigureOut">
              <a:rPr lang="en-GB" smtClean="0"/>
              <a:t>18/02/2025</a:t>
            </a:fld>
            <a:endParaRPr lang="en-GB"/>
          </a:p>
        </p:txBody>
      </p:sp>
      <p:sp>
        <p:nvSpPr>
          <p:cNvPr id="6" name="Footer Placeholder 5">
            <a:extLst>
              <a:ext uri="{FF2B5EF4-FFF2-40B4-BE49-F238E27FC236}">
                <a16:creationId xmlns:a16="http://schemas.microsoft.com/office/drawing/2014/main" id="{F7D4D2CD-9B38-3E79-6F5C-586175D67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0093BC-9A9F-B7B3-4C16-A3014F9A5DE5}"/>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64883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90B72-AB8C-1876-5D39-FC502928C3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F3A0C6-9C98-D329-24D9-0B5E152986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C954EA-DFBE-64F8-8E35-39439535EC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CB55F1-6F51-FE22-2787-33AA3D57C5F4}"/>
              </a:ext>
            </a:extLst>
          </p:cNvPr>
          <p:cNvSpPr>
            <a:spLocks noGrp="1"/>
          </p:cNvSpPr>
          <p:nvPr>
            <p:ph type="dt" sz="half" idx="10"/>
          </p:nvPr>
        </p:nvSpPr>
        <p:spPr/>
        <p:txBody>
          <a:bodyPr/>
          <a:lstStyle/>
          <a:p>
            <a:fld id="{846CE7D5-CF57-46EF-B807-FDD0502418D4}" type="datetimeFigureOut">
              <a:rPr lang="en-GB" smtClean="0"/>
              <a:t>18/02/2025</a:t>
            </a:fld>
            <a:endParaRPr lang="en-GB"/>
          </a:p>
        </p:txBody>
      </p:sp>
      <p:sp>
        <p:nvSpPr>
          <p:cNvPr id="6" name="Footer Placeholder 5">
            <a:extLst>
              <a:ext uri="{FF2B5EF4-FFF2-40B4-BE49-F238E27FC236}">
                <a16:creationId xmlns:a16="http://schemas.microsoft.com/office/drawing/2014/main" id="{11A75D7E-3BBA-A1DF-5157-EC758EC2CE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7A46B-B0A4-3D99-7F80-261435ADC479}"/>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73630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8FE4C-D7F8-9A64-4E7C-3F523E43E7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0FE376-41EE-39B6-A15F-88CBF1772A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CBC4F6-83DD-0C31-8A42-2111F62C5CCB}"/>
              </a:ext>
            </a:extLst>
          </p:cNvPr>
          <p:cNvSpPr>
            <a:spLocks noGrp="1"/>
          </p:cNvSpPr>
          <p:nvPr>
            <p:ph type="dt" sz="half" idx="10"/>
          </p:nvPr>
        </p:nvSpPr>
        <p:spPr/>
        <p:txBody>
          <a:bodyPr/>
          <a:lstStyle/>
          <a:p>
            <a:fld id="{846CE7D5-CF57-46EF-B807-FDD0502418D4}" type="datetimeFigureOut">
              <a:rPr lang="en-GB" smtClean="0"/>
              <a:t>18/02/2025</a:t>
            </a:fld>
            <a:endParaRPr lang="en-GB"/>
          </a:p>
        </p:txBody>
      </p:sp>
      <p:sp>
        <p:nvSpPr>
          <p:cNvPr id="5" name="Footer Placeholder 4">
            <a:extLst>
              <a:ext uri="{FF2B5EF4-FFF2-40B4-BE49-F238E27FC236}">
                <a16:creationId xmlns:a16="http://schemas.microsoft.com/office/drawing/2014/main" id="{473D6767-0FCE-E68E-F01C-888D3D1AB8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3C250E-5B9D-C8AE-3F80-4A829A3360F9}"/>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82412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DC8548-CE0F-3FE8-82B9-2EFCED8E0B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C221E1-DEB0-1D50-D8EB-B002A9A8ED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36A695-4E60-1D15-3981-C65A78BBE9B4}"/>
              </a:ext>
            </a:extLst>
          </p:cNvPr>
          <p:cNvSpPr>
            <a:spLocks noGrp="1"/>
          </p:cNvSpPr>
          <p:nvPr>
            <p:ph type="dt" sz="half" idx="10"/>
          </p:nvPr>
        </p:nvSpPr>
        <p:spPr/>
        <p:txBody>
          <a:bodyPr/>
          <a:lstStyle/>
          <a:p>
            <a:fld id="{846CE7D5-CF57-46EF-B807-FDD0502418D4}" type="datetimeFigureOut">
              <a:rPr lang="en-GB" smtClean="0"/>
              <a:t>18/02/2025</a:t>
            </a:fld>
            <a:endParaRPr lang="en-GB"/>
          </a:p>
        </p:txBody>
      </p:sp>
      <p:sp>
        <p:nvSpPr>
          <p:cNvPr id="5" name="Footer Placeholder 4">
            <a:extLst>
              <a:ext uri="{FF2B5EF4-FFF2-40B4-BE49-F238E27FC236}">
                <a16:creationId xmlns:a16="http://schemas.microsoft.com/office/drawing/2014/main" id="{D855B081-F149-7257-C30D-4CF796F5B8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FF177D-F1C8-3CC5-477C-BA1BE10F569E}"/>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33952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DE3C32-B6F2-AE8E-3F52-4E605F7922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6EF647-AF6F-A840-1FF0-A492F525B7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456865-FCBA-381E-20EC-E874DD366F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18/02/2025</a:t>
            </a:fld>
            <a:endParaRPr lang="en-GB"/>
          </a:p>
        </p:txBody>
      </p:sp>
      <p:sp>
        <p:nvSpPr>
          <p:cNvPr id="5" name="Footer Placeholder 4">
            <a:extLst>
              <a:ext uri="{FF2B5EF4-FFF2-40B4-BE49-F238E27FC236}">
                <a16:creationId xmlns:a16="http://schemas.microsoft.com/office/drawing/2014/main" id="{C5CAD8B7-3359-6F53-E802-B4C3C3D6EF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01670D3-71D6-FAAA-6DC2-29CC925889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0278250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sight.com/resources/how-do-the-worlds-most-ethical-companies-prevent-discrimination/"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vecteezy.com/vector-art/4413151-flat-vector-illustration-of-group-of-people-doing-discussion-suitable-for-design-element-of-business-forum-political-debate-and-discuss-current-issues-activity"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d8dvbWrjuto"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iconscout.com/illustration/watching-video-on-smartphone-vector-1" TargetMode="Externa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_TbvuqRMUO4"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www.flickr.com/photos/integraldan/244875584/" TargetMode="External"/><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slideserve.com/southern/stereotypes" TargetMode="Externa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9W0Txe-bhFE"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13.xml"/><Relationship Id="rId13" Type="http://schemas.openxmlformats.org/officeDocument/2006/relationships/image" Target="../media/image18.png"/><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 Id="rId14" Type="http://schemas.openxmlformats.org/officeDocument/2006/relationships/hyperlink" Target="https://www.clipartmax.com/max/m2i8N4G6H7m2Z5m2/"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dreamstime.com/royalty-free-stock-image-conceptual-individual-surrounded-crowd-vector-illustration-one-highlighted-other-stick-figures-image38557336"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six-nations-guide.co.uk/2024/england-v-wales.html"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psychologicalhealingcenter.com/scapegoating-the-moving-target/"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clipground.com/oppression-clipart.html"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hyperlink" Target="https://www.egfl.org.uk/sites/default/files/School_effectiveness/The%20Sikh%20Kirpan%20in%20schools_0.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bing.com/videos/riverview/relatedvideo?&amp;q=5k+sikh+school&amp;&amp;mid=C8930DB466C402489046C8930DB466C402489046&amp;&amp;mcid=21648D9EA94348BBAE6FA33A433561E5&amp;FORM=VRDGAR" TargetMode="External"/><Relationship Id="rId5" Type="http://schemas.openxmlformats.org/officeDocument/2006/relationships/hyperlink" Target="https://www.sikhheros.com/blog/what-is-kirpan-why-do-sikhs-carry-a-kirpan-around-what-is-the-purpose-of-the-kirpan-is-it-legal-to-carry-around-in-the-uk-australia-canada-and-usa/" TargetMode="External"/><Relationship Id="rId4" Type="http://schemas.openxmlformats.org/officeDocument/2006/relationships/image" Target="../media/image25.jpeg"/></Relationships>
</file>

<file path=ppt/slides/_rels/slide27.xml.rels><?xml version="1.0" encoding="UTF-8" standalone="yes"?>
<Relationships xmlns="http://schemas.openxmlformats.org/package/2006/relationships"><Relationship Id="rId2" Type="http://schemas.openxmlformats.org/officeDocument/2006/relationships/hyperlink" Target="http://jan.ucc.nau.edu/~haw4/psy250ch13.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5241" y="1008993"/>
            <a:ext cx="9231410" cy="3542045"/>
          </a:xfrm>
        </p:spPr>
        <p:txBody>
          <a:bodyPr anchor="b">
            <a:normAutofit/>
          </a:bodyPr>
          <a:lstStyle/>
          <a:p>
            <a:r>
              <a:rPr lang="cy-GB" dirty="0"/>
              <a:t>Cydraddoldeb i Bawb</a:t>
            </a:r>
            <a:r>
              <a:rPr lang="en-GB" dirty="0"/>
              <a:t>? </a:t>
            </a:r>
            <a:br>
              <a:rPr lang="en-GB" dirty="0"/>
            </a:br>
            <a:r>
              <a:rPr lang="en-GB" dirty="0"/>
              <a:t>All Things Being Equal?</a:t>
            </a:r>
            <a:br>
              <a:rPr lang="en-GB" dirty="0"/>
            </a:br>
            <a:r>
              <a:rPr lang="en-GB" sz="4000" dirty="0"/>
              <a:t>ECES4013C</a:t>
            </a:r>
            <a:br>
              <a:rPr lang="en-GB" sz="8100" dirty="0"/>
            </a:br>
            <a:r>
              <a:rPr lang="en-GB" sz="3600" dirty="0" err="1"/>
              <a:t>Sesiwn</a:t>
            </a:r>
            <a:r>
              <a:rPr lang="en-GB" sz="3600" dirty="0"/>
              <a:t> 3 / Session 3</a:t>
            </a:r>
            <a:endParaRPr lang="en-GB" sz="8100" dirty="0"/>
          </a:p>
        </p:txBody>
      </p:sp>
      <p:sp>
        <p:nvSpPr>
          <p:cNvPr id="3" name="Subtitle 2"/>
          <p:cNvSpPr>
            <a:spLocks noGrp="1"/>
          </p:cNvSpPr>
          <p:nvPr>
            <p:ph type="subTitle" idx="1"/>
          </p:nvPr>
        </p:nvSpPr>
        <p:spPr>
          <a:xfrm>
            <a:off x="4377448" y="5192678"/>
            <a:ext cx="7132335" cy="1312657"/>
          </a:xfrm>
        </p:spPr>
        <p:txBody>
          <a:bodyPr anchor="t">
            <a:normAutofit/>
          </a:bodyPr>
          <a:lstStyle/>
          <a:p>
            <a:pPr algn="l"/>
            <a:r>
              <a:rPr lang="cy-GB" dirty="0"/>
              <a:t>Rhagfarn/</a:t>
            </a:r>
            <a:r>
              <a:rPr lang="cy-GB" dirty="0" err="1"/>
              <a:t>Prejudice</a:t>
            </a:r>
            <a:endParaRPr lang="cy-GB" dirty="0"/>
          </a:p>
        </p:txBody>
      </p:sp>
      <p:pic>
        <p:nvPicPr>
          <p:cNvPr id="5" name="Picture 4" descr="A hand reaching out to a group of people&#10;&#10;AI-generated content may be incorrect.">
            <a:extLst>
              <a:ext uri="{FF2B5EF4-FFF2-40B4-BE49-F238E27FC236}">
                <a16:creationId xmlns:a16="http://schemas.microsoft.com/office/drawing/2014/main" id="{21A63C1F-7D5B-EDBE-E253-E68B1015DCC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86750" y="3870554"/>
            <a:ext cx="2997234" cy="2492802"/>
          </a:xfrm>
          <a:prstGeom prst="rect">
            <a:avLst/>
          </a:prstGeom>
        </p:spPr>
      </p:pic>
    </p:spTree>
    <p:extLst>
      <p:ext uri="{BB962C8B-B14F-4D97-AF65-F5344CB8AC3E}">
        <p14:creationId xmlns:p14="http://schemas.microsoft.com/office/powerpoint/2010/main" val="42548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a:solidFill>
                  <a:schemeClr val="accent4">
                    <a:lumMod val="75000"/>
                  </a:schemeClr>
                </a:solidFill>
              </a:rPr>
              <a:t>Amcan</a:t>
            </a:r>
            <a:r>
              <a:rPr lang="en-GB" i="1" dirty="0">
                <a:solidFill>
                  <a:schemeClr val="accent4">
                    <a:lumMod val="75000"/>
                  </a:schemeClr>
                </a:solidFill>
              </a:rPr>
              <a:t> / </a:t>
            </a:r>
            <a:r>
              <a:rPr lang="en-GB" dirty="0">
                <a:solidFill>
                  <a:schemeClr val="accent5"/>
                </a:solidFill>
              </a:rPr>
              <a:t>Aim</a:t>
            </a:r>
            <a:endParaRPr lang="en-GB" dirty="0"/>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a:bodyPr>
          <a:lstStyle/>
          <a:p>
            <a:r>
              <a:rPr lang="cy-GB" dirty="0"/>
              <a:t>Datblygu dealltwriaeth o ddeddfwriaeth a pholisi cyfredol sy'n ymwneud ag arfer cynhwysol ac ystyried y dulliau a'r strategaethau ar gyfer datblygu arfer cynhwysol effeithiol mewn cyd-destunau addysgol.</a:t>
            </a:r>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dirty="0"/>
              <a:t>To develop an understanding of current legislation and policy concerning inclusive practice and to consider the approaches and strategies for developing effective inclusive practice in educational contexts.</a:t>
            </a:r>
          </a:p>
          <a:p>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a:solidFill>
                  <a:schemeClr val="accent4">
                    <a:lumMod val="75000"/>
                  </a:schemeClr>
                </a:solidFill>
              </a:rPr>
              <a:t>Deilliannau</a:t>
            </a:r>
            <a:r>
              <a:rPr lang="en-GB" i="1" dirty="0">
                <a:solidFill>
                  <a:schemeClr val="accent4">
                    <a:lumMod val="75000"/>
                  </a:schemeClr>
                </a:solidFill>
              </a:rPr>
              <a:t> Dysgu / </a:t>
            </a: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1981200" y="3356993"/>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deall effaith </a:t>
            </a:r>
            <a:r>
              <a:rPr lang="cy-GB" sz="2800" dirty="0" err="1"/>
              <a:t>allgáu</a:t>
            </a:r>
            <a:r>
              <a:rPr lang="cy-GB" sz="2800" dirty="0"/>
              <a:t> cymdeithasol ar blant, eu teuluoedd a'r gymuned ehangach;</a:t>
            </a:r>
          </a:p>
          <a:p>
            <a:pPr lvl="0" fontAlgn="base" hangingPunct="0"/>
            <a:endParaRPr lang="en-GB" dirty="0">
              <a:effectLst/>
            </a:endParaRPr>
          </a:p>
        </p:txBody>
      </p:sp>
      <p:sp>
        <p:nvSpPr>
          <p:cNvPr id="5" name="Content Placeholder 4"/>
          <p:cNvSpPr>
            <a:spLocks noGrp="1"/>
          </p:cNvSpPr>
          <p:nvPr>
            <p:ph sz="half" idx="2"/>
          </p:nvPr>
        </p:nvSpPr>
        <p:spPr>
          <a:xfrm>
            <a:off x="6172200" y="3356993"/>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understand the impact of social exclusion on children, their families and the wider community;</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27849"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034D5-299E-E516-B510-699C222406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F0201-9AA3-C1E7-CCFE-A56C797C23AB}"/>
              </a:ext>
            </a:extLst>
          </p:cNvPr>
          <p:cNvSpPr>
            <a:spLocks noGrp="1"/>
          </p:cNvSpPr>
          <p:nvPr>
            <p:ph type="title"/>
          </p:nvPr>
        </p:nvSpPr>
        <p:spPr/>
        <p:txBody>
          <a:bodyPr>
            <a:normAutofit/>
          </a:bodyPr>
          <a:lstStyle/>
          <a:p>
            <a:r>
              <a:rPr lang="en-GB" i="1" dirty="0" err="1">
                <a:solidFill>
                  <a:schemeClr val="accent4">
                    <a:lumMod val="75000"/>
                  </a:schemeClr>
                </a:solidFill>
              </a:rPr>
              <a:t>Deilliannau</a:t>
            </a:r>
            <a:r>
              <a:rPr lang="en-GB" i="1" dirty="0">
                <a:solidFill>
                  <a:schemeClr val="accent4">
                    <a:lumMod val="75000"/>
                  </a:schemeClr>
                </a:solidFill>
              </a:rPr>
              <a:t> Dysgu / </a:t>
            </a: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D7BD973F-EFDE-F168-C4F0-21C508836089}"/>
              </a:ext>
            </a:extLst>
          </p:cNvPr>
          <p:cNvSpPr>
            <a:spLocks noGrp="1"/>
          </p:cNvSpPr>
          <p:nvPr>
            <p:ph sz="half" idx="1"/>
          </p:nvPr>
        </p:nvSpPr>
        <p:spPr>
          <a:xfrm>
            <a:off x="1981200" y="3356993"/>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gwerthuso rôl yr ymarferydd wrth weithredu strategaethau i gefnogi arfer cynhwysol</a:t>
            </a:r>
            <a:r>
              <a:rPr lang="cy-GB" sz="32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1FCC7F5-B653-3323-3891-026814C7B9F7}"/>
              </a:ext>
            </a:extLst>
          </p:cNvPr>
          <p:cNvSpPr>
            <a:spLocks noGrp="1"/>
          </p:cNvSpPr>
          <p:nvPr>
            <p:ph sz="half" idx="2"/>
          </p:nvPr>
        </p:nvSpPr>
        <p:spPr>
          <a:xfrm>
            <a:off x="6172200" y="3356993"/>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evaluate the role of the practitioner in implementing strategies to support inclusive practice</a:t>
            </a:r>
            <a:r>
              <a:rPr lang="en-GB" sz="3200" dirty="0"/>
              <a:t>;</a:t>
            </a:r>
          </a:p>
          <a:p>
            <a:pPr marL="0" indent="0">
              <a:buNone/>
            </a:pPr>
            <a:endParaRPr lang="en-GB" dirty="0"/>
          </a:p>
        </p:txBody>
      </p:sp>
      <p:pic>
        <p:nvPicPr>
          <p:cNvPr id="3074" name="Picture 2">
            <a:extLst>
              <a:ext uri="{FF2B5EF4-FFF2-40B4-BE49-F238E27FC236}">
                <a16:creationId xmlns:a16="http://schemas.microsoft.com/office/drawing/2014/main" id="{D3575E30-E6C3-8D28-DFE4-505AC66BA5B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27849"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1766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A7B27-A455-4C47-FCB7-281FEA112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124182-F1DB-5907-B6FE-6735B5876B77}"/>
              </a:ext>
            </a:extLst>
          </p:cNvPr>
          <p:cNvSpPr>
            <a:spLocks noGrp="1"/>
          </p:cNvSpPr>
          <p:nvPr>
            <p:ph type="title"/>
          </p:nvPr>
        </p:nvSpPr>
        <p:spPr/>
        <p:txBody>
          <a:bodyPr>
            <a:normAutofit/>
          </a:bodyPr>
          <a:lstStyle/>
          <a:p>
            <a:r>
              <a:rPr lang="en-GB" i="1" dirty="0" err="1">
                <a:solidFill>
                  <a:schemeClr val="accent4">
                    <a:lumMod val="75000"/>
                  </a:schemeClr>
                </a:solidFill>
              </a:rPr>
              <a:t>Deilliannau</a:t>
            </a:r>
            <a:r>
              <a:rPr lang="en-GB" i="1" dirty="0">
                <a:solidFill>
                  <a:schemeClr val="accent4">
                    <a:lumMod val="75000"/>
                  </a:schemeClr>
                </a:solidFill>
              </a:rPr>
              <a:t> Dysgu / </a:t>
            </a: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7FEC2273-ADB5-9DD2-F648-DE7ACDBA2754}"/>
              </a:ext>
            </a:extLst>
          </p:cNvPr>
          <p:cNvSpPr>
            <a:spLocks noGrp="1"/>
          </p:cNvSpPr>
          <p:nvPr>
            <p:ph sz="half" idx="1"/>
          </p:nvPr>
        </p:nvSpPr>
        <p:spPr>
          <a:xfrm>
            <a:off x="1981200" y="3356993"/>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Nodi rhwystrau i addysg gynhwysol i ddysgwyr</a:t>
            </a:r>
            <a:r>
              <a:rPr lang="en-GB" sz="28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45BF906-4087-72B5-C3C9-07697CFA1F83}"/>
              </a:ext>
            </a:extLst>
          </p:cNvPr>
          <p:cNvSpPr>
            <a:spLocks noGrp="1"/>
          </p:cNvSpPr>
          <p:nvPr>
            <p:ph sz="half" idx="2"/>
          </p:nvPr>
        </p:nvSpPr>
        <p:spPr>
          <a:xfrm>
            <a:off x="6172200" y="3356993"/>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Identify barriers to inclusive education for learners.</a:t>
            </a:r>
          </a:p>
        </p:txBody>
      </p:sp>
      <p:pic>
        <p:nvPicPr>
          <p:cNvPr id="3074" name="Picture 2">
            <a:extLst>
              <a:ext uri="{FF2B5EF4-FFF2-40B4-BE49-F238E27FC236}">
                <a16:creationId xmlns:a16="http://schemas.microsoft.com/office/drawing/2014/main" id="{E13AA904-F89E-C2DB-F82B-97695EA9D76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27849"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6175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a:solidFill>
                  <a:schemeClr val="accent4">
                    <a:lumMod val="75000"/>
                  </a:schemeClr>
                </a:solidFill>
              </a:rPr>
              <a:t>Asesiad</a:t>
            </a:r>
            <a:r>
              <a:rPr lang="en-GB" i="1" dirty="0">
                <a:solidFill>
                  <a:schemeClr val="accent4">
                    <a:lumMod val="75000"/>
                  </a:schemeClr>
                </a:solidFill>
              </a:rPr>
              <a:t> / </a:t>
            </a: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a:bodyPr>
          <a:lstStyle/>
          <a:p>
            <a:r>
              <a:rPr lang="en-GB" dirty="0"/>
              <a:t>Math: </a:t>
            </a:r>
            <a:r>
              <a:rPr lang="en-GB" dirty="0" err="1"/>
              <a:t>Taflen</a:t>
            </a:r>
            <a:r>
              <a:rPr lang="en-GB" dirty="0"/>
              <a:t>/</a:t>
            </a:r>
            <a:r>
              <a:rPr lang="en-GB" dirty="0" err="1"/>
              <a:t>Pamffled</a:t>
            </a:r>
            <a:endParaRPr lang="en-GB" dirty="0"/>
          </a:p>
          <a:p>
            <a:r>
              <a:rPr lang="en-GB" dirty="0" err="1"/>
              <a:t>Geiriau</a:t>
            </a:r>
            <a:r>
              <a:rPr lang="en-GB" dirty="0"/>
              <a:t>: 3,000 (+/- 10%)</a:t>
            </a:r>
          </a:p>
          <a:p>
            <a:r>
              <a:rPr lang="en-GB" dirty="0" err="1"/>
              <a:t>Pryd</a:t>
            </a:r>
            <a:r>
              <a:rPr lang="en-GB" dirty="0"/>
              <a:t>?  </a:t>
            </a:r>
            <a:r>
              <a:rPr lang="en-GB" dirty="0">
                <a:solidFill>
                  <a:srgbClr val="FF0000"/>
                </a:solidFill>
              </a:rPr>
              <a:t>31.3.25</a:t>
            </a:r>
          </a:p>
          <a:p>
            <a:r>
              <a:rPr lang="cy-GB" dirty="0"/>
              <a:t>Mae'r aseiniad hwn yn gofyn i chi ddylunio taflen/pamffled addysgiadol sy'n hyrwyddo arferion cynhwysol mewn lleoliad addysgol penodol.</a:t>
            </a:r>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i="1" dirty="0"/>
              <a:t>Type: Leaflet/Pamphlet</a:t>
            </a:r>
          </a:p>
          <a:p>
            <a:r>
              <a:rPr lang="en-GB" i="1" dirty="0"/>
              <a:t>Word count: 3,000 </a:t>
            </a:r>
            <a:r>
              <a:rPr lang="en-GB" dirty="0"/>
              <a:t>(+/- 10%)</a:t>
            </a:r>
            <a:endParaRPr lang="en-GB" i="1" dirty="0"/>
          </a:p>
          <a:p>
            <a:r>
              <a:rPr lang="en-GB" i="1" dirty="0"/>
              <a:t>When? </a:t>
            </a:r>
            <a:r>
              <a:rPr lang="en-GB" i="1" dirty="0">
                <a:solidFill>
                  <a:srgbClr val="FF0000"/>
                </a:solidFill>
              </a:rPr>
              <a:t>31.3.25</a:t>
            </a:r>
          </a:p>
          <a:p>
            <a:r>
              <a:rPr lang="en-GB" dirty="0"/>
              <a:t>This assignment requires you to design an informative leaflet/pamphlet promoting inclusive practices in a specific educational setting.</a:t>
            </a:r>
          </a:p>
          <a:p>
            <a:endParaRPr lang="en-GB" dirty="0"/>
          </a:p>
          <a:p>
            <a:endParaRPr lang="en-GB" dirty="0"/>
          </a:p>
        </p:txBody>
      </p:sp>
    </p:spTree>
    <p:extLst>
      <p:ext uri="{BB962C8B-B14F-4D97-AF65-F5344CB8AC3E}">
        <p14:creationId xmlns:p14="http://schemas.microsoft.com/office/powerpoint/2010/main" val="1882682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7388" y="426908"/>
            <a:ext cx="4840010" cy="1807305"/>
          </a:xfrm>
        </p:spPr>
        <p:txBody>
          <a:bodyPr>
            <a:normAutofit/>
          </a:bodyPr>
          <a:lstStyle/>
          <a:p>
            <a:r>
              <a:rPr lang="cy-GB" dirty="0"/>
              <a:t>Trafodwch gyda phartner</a:t>
            </a:r>
            <a:r>
              <a:rPr lang="en-GB" dirty="0"/>
              <a:t>….</a:t>
            </a:r>
          </a:p>
        </p:txBody>
      </p:sp>
      <p:sp>
        <p:nvSpPr>
          <p:cNvPr id="3" name="Content Placeholder 2"/>
          <p:cNvSpPr>
            <a:spLocks noGrp="1"/>
          </p:cNvSpPr>
          <p:nvPr>
            <p:ph idx="1"/>
          </p:nvPr>
        </p:nvSpPr>
        <p:spPr>
          <a:xfrm>
            <a:off x="792610" y="2358011"/>
            <a:ext cx="4840010" cy="3843666"/>
          </a:xfrm>
        </p:spPr>
        <p:txBody>
          <a:bodyPr>
            <a:normAutofit/>
          </a:bodyPr>
          <a:lstStyle/>
          <a:p>
            <a:r>
              <a:rPr lang="cy-GB" sz="2400" dirty="0"/>
              <a:t>Beth yw rhagfarn</a:t>
            </a:r>
            <a:r>
              <a:rPr lang="en-GB" sz="2400" dirty="0"/>
              <a:t>?</a:t>
            </a:r>
          </a:p>
          <a:p>
            <a:pPr marL="0" indent="0">
              <a:buNone/>
            </a:pPr>
            <a:endParaRPr lang="en-GB" sz="2400" dirty="0"/>
          </a:p>
          <a:p>
            <a:r>
              <a:rPr lang="cy-GB" sz="2400" dirty="0"/>
              <a:t>Beth yw stereoteipio</a:t>
            </a:r>
            <a:r>
              <a:rPr lang="en-GB" sz="2400" dirty="0"/>
              <a:t>?</a:t>
            </a:r>
          </a:p>
          <a:p>
            <a:pPr marL="0" indent="0">
              <a:buNone/>
            </a:pPr>
            <a:endParaRPr lang="en-GB" sz="2400" dirty="0"/>
          </a:p>
          <a:p>
            <a:r>
              <a:rPr lang="cy-GB" sz="2400" dirty="0"/>
              <a:t>Beth yw gwahaniaethu</a:t>
            </a:r>
            <a:r>
              <a:rPr lang="en-GB" sz="2400" dirty="0"/>
              <a:t>?</a:t>
            </a:r>
          </a:p>
          <a:p>
            <a:pPr marL="0" indent="0">
              <a:buNone/>
            </a:pPr>
            <a:endParaRPr lang="en-GB" sz="2400" dirty="0"/>
          </a:p>
          <a:p>
            <a:r>
              <a:rPr lang="cy-GB" sz="2400" dirty="0"/>
              <a:t>Beth yw'r gwahaniaethau rhyngddynt</a:t>
            </a:r>
          </a:p>
        </p:txBody>
      </p:sp>
      <p:sp>
        <p:nvSpPr>
          <p:cNvPr id="4" name="Title 1">
            <a:extLst>
              <a:ext uri="{FF2B5EF4-FFF2-40B4-BE49-F238E27FC236}">
                <a16:creationId xmlns:a16="http://schemas.microsoft.com/office/drawing/2014/main" id="{6D604763-AB59-C907-981C-5218345C1C4E}"/>
              </a:ext>
            </a:extLst>
          </p:cNvPr>
          <p:cNvSpPr txBox="1">
            <a:spLocks/>
          </p:cNvSpPr>
          <p:nvPr/>
        </p:nvSpPr>
        <p:spPr>
          <a:xfrm>
            <a:off x="6513788" y="365125"/>
            <a:ext cx="4840010" cy="18073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Discuss with partner….</a:t>
            </a:r>
            <a:endParaRPr lang="en-GB" dirty="0"/>
          </a:p>
        </p:txBody>
      </p:sp>
      <p:sp>
        <p:nvSpPr>
          <p:cNvPr id="6" name="Content Placeholder 2">
            <a:extLst>
              <a:ext uri="{FF2B5EF4-FFF2-40B4-BE49-F238E27FC236}">
                <a16:creationId xmlns:a16="http://schemas.microsoft.com/office/drawing/2014/main" id="{83C6AE8F-2504-C3CE-6235-1658E54E131E}"/>
              </a:ext>
            </a:extLst>
          </p:cNvPr>
          <p:cNvSpPr txBox="1">
            <a:spLocks/>
          </p:cNvSpPr>
          <p:nvPr/>
        </p:nvSpPr>
        <p:spPr>
          <a:xfrm>
            <a:off x="6513788" y="2333297"/>
            <a:ext cx="4840010" cy="38436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What is prejudice?</a:t>
            </a:r>
          </a:p>
          <a:p>
            <a:pPr marL="0" indent="0">
              <a:buFont typeface="Arial" panose="020B0604020202020204" pitchFamily="34" charset="0"/>
              <a:buNone/>
            </a:pPr>
            <a:endParaRPr lang="en-GB" sz="2400" dirty="0"/>
          </a:p>
          <a:p>
            <a:r>
              <a:rPr lang="en-GB" sz="2400" dirty="0"/>
              <a:t>What is stereotyping?</a:t>
            </a:r>
          </a:p>
          <a:p>
            <a:pPr marL="0" indent="0">
              <a:buFont typeface="Arial" panose="020B0604020202020204" pitchFamily="34" charset="0"/>
              <a:buNone/>
            </a:pPr>
            <a:endParaRPr lang="en-GB" sz="2400" dirty="0"/>
          </a:p>
          <a:p>
            <a:r>
              <a:rPr lang="en-GB" sz="2400" dirty="0"/>
              <a:t>What is discrimination?</a:t>
            </a:r>
          </a:p>
          <a:p>
            <a:pPr marL="0" indent="0">
              <a:buFont typeface="Arial" panose="020B0604020202020204" pitchFamily="34" charset="0"/>
              <a:buNone/>
            </a:pPr>
            <a:endParaRPr lang="en-GB" sz="2400" dirty="0"/>
          </a:p>
          <a:p>
            <a:r>
              <a:rPr lang="en-GB" sz="2400" dirty="0"/>
              <a:t>So what are the differences between them</a:t>
            </a:r>
          </a:p>
        </p:txBody>
      </p:sp>
      <p:pic>
        <p:nvPicPr>
          <p:cNvPr id="7" name="Picture 6" descr="A group of people with speech bubbles&#10;&#10;AI-generated content may be incorrect.">
            <a:extLst>
              <a:ext uri="{FF2B5EF4-FFF2-40B4-BE49-F238E27FC236}">
                <a16:creationId xmlns:a16="http://schemas.microsoft.com/office/drawing/2014/main" id="{BD4A53F4-9EB8-2DC3-363D-745C76B06CB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98532" y="365125"/>
            <a:ext cx="2201656" cy="1320994"/>
          </a:xfrm>
          <a:prstGeom prst="rect">
            <a:avLst/>
          </a:prstGeom>
        </p:spPr>
      </p:pic>
    </p:spTree>
    <p:extLst>
      <p:ext uri="{BB962C8B-B14F-4D97-AF65-F5344CB8AC3E}">
        <p14:creationId xmlns:p14="http://schemas.microsoft.com/office/powerpoint/2010/main" val="3868571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1995" y="307447"/>
            <a:ext cx="10693884" cy="1109932"/>
          </a:xfrm>
        </p:spPr>
        <p:txBody>
          <a:bodyPr vert="horz" lIns="91440" tIns="45720" rIns="91440" bIns="45720" rtlCol="0" anchor="ctr">
            <a:normAutofit/>
          </a:bodyPr>
          <a:lstStyle/>
          <a:p>
            <a:r>
              <a:rPr lang="cy-GB" sz="4000" dirty="0"/>
              <a:t>Rhagfarn yw</a:t>
            </a:r>
            <a:r>
              <a:rPr lang="en-US" sz="4000" kern="1200" dirty="0">
                <a:solidFill>
                  <a:schemeClr val="tx1"/>
                </a:solidFill>
                <a:latin typeface="+mj-lt"/>
                <a:ea typeface="+mj-ea"/>
                <a:cs typeface="+mj-cs"/>
              </a:rPr>
              <a:t>…./Prejudice is…</a:t>
            </a:r>
          </a:p>
        </p:txBody>
      </p:sp>
      <p:sp>
        <p:nvSpPr>
          <p:cNvPr id="3" name="Content Placeholder 2"/>
          <p:cNvSpPr>
            <a:spLocks/>
          </p:cNvSpPr>
          <p:nvPr/>
        </p:nvSpPr>
        <p:spPr>
          <a:xfrm>
            <a:off x="790866" y="1577516"/>
            <a:ext cx="4695533" cy="428581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cy-GB" sz="1600" dirty="0"/>
              <a:t>Fel arfer agwedd elyniaethus neu negyddol tuag at grŵp penodol o bobl yn seiliedig yn unig ar eu haelodaeth o’r grŵp hwnnw.</a:t>
            </a:r>
          </a:p>
          <a:p>
            <a:pPr indent="-228600">
              <a:lnSpc>
                <a:spcPct val="90000"/>
              </a:lnSpc>
              <a:spcAft>
                <a:spcPts val="600"/>
              </a:spcAft>
              <a:buFont typeface="Arial" panose="020B0604020202020204" pitchFamily="34" charset="0"/>
              <a:buChar char="•"/>
            </a:pPr>
            <a:endParaRPr lang="cy-GB" sz="1600" dirty="0"/>
          </a:p>
          <a:p>
            <a:pPr indent="-228600">
              <a:lnSpc>
                <a:spcPct val="90000"/>
              </a:lnSpc>
              <a:spcAft>
                <a:spcPts val="600"/>
              </a:spcAft>
              <a:buFont typeface="Arial" panose="020B0604020202020204" pitchFamily="34" charset="0"/>
              <a:buChar char="•"/>
            </a:pPr>
            <a:r>
              <a:rPr lang="cy-GB" sz="1600" dirty="0"/>
              <a:t> Mae pobl ragfarnllyd yn cyfeirio eu rhagfarn tuag at aelodau'r grŵp cyfan, gan anwybyddu unrhyw wahaniaethau rhyngddynt. </a:t>
            </a:r>
            <a:endParaRPr lang="cy-GB" sz="1600" dirty="0">
              <a:cs typeface="Calibri"/>
            </a:endParaRPr>
          </a:p>
          <a:p>
            <a:pPr indent="-228600">
              <a:lnSpc>
                <a:spcPct val="90000"/>
              </a:lnSpc>
              <a:spcAft>
                <a:spcPts val="600"/>
              </a:spcAft>
              <a:buFont typeface="Arial" panose="020B0604020202020204" pitchFamily="34" charset="0"/>
              <a:buChar char="•"/>
            </a:pPr>
            <a:endParaRPr lang="cy-GB" sz="1600" dirty="0"/>
          </a:p>
          <a:p>
            <a:pPr indent="-228600">
              <a:lnSpc>
                <a:spcPct val="90000"/>
              </a:lnSpc>
              <a:spcAft>
                <a:spcPts val="600"/>
              </a:spcAft>
              <a:buFont typeface="Arial" panose="020B0604020202020204" pitchFamily="34" charset="0"/>
              <a:buChar char="•"/>
            </a:pPr>
            <a:r>
              <a:rPr lang="cy-GB" sz="1600" dirty="0"/>
              <a:t>Cyfeiria rhagfarn tuag at unigolion ar sail eu haelodaeth o'r grŵp.</a:t>
            </a:r>
            <a:endParaRPr lang="cy-GB" sz="1600" dirty="0">
              <a:cs typeface="Calibri"/>
            </a:endParaRPr>
          </a:p>
          <a:p>
            <a:pPr indent="-228600">
              <a:lnSpc>
                <a:spcPct val="90000"/>
              </a:lnSpc>
              <a:spcAft>
                <a:spcPts val="600"/>
              </a:spcAft>
              <a:buFont typeface="Arial" panose="020B0604020202020204" pitchFamily="34" charset="0"/>
              <a:buChar char="•"/>
            </a:pPr>
            <a:endParaRPr lang="cy-GB" sz="1600" dirty="0"/>
          </a:p>
          <a:p>
            <a:pPr indent="-228600">
              <a:lnSpc>
                <a:spcPct val="90000"/>
              </a:lnSpc>
              <a:spcAft>
                <a:spcPts val="600"/>
              </a:spcAft>
              <a:buFont typeface="Arial" panose="020B0604020202020204" pitchFamily="34" charset="0"/>
              <a:buChar char="•"/>
            </a:pPr>
            <a:r>
              <a:rPr lang="cy-GB" sz="1600" dirty="0"/>
              <a:t>Agwedd yw rhagfarn ac felly mae iddi gydrannau affeithiol, gwybyddol ac ymddygiadol</a:t>
            </a:r>
            <a:r>
              <a:rPr lang="en-US" sz="1600" dirty="0"/>
              <a:t>.</a:t>
            </a:r>
            <a:endParaRPr lang="en-US" sz="1600" dirty="0">
              <a:cs typeface="Calibri"/>
            </a:endParaRPr>
          </a:p>
          <a:p>
            <a:pPr marL="0" indent="-228600">
              <a:lnSpc>
                <a:spcPct val="90000"/>
              </a:lnSpc>
              <a:spcAft>
                <a:spcPts val="600"/>
              </a:spcAft>
              <a:buFont typeface="Arial" panose="020B0604020202020204" pitchFamily="34" charset="0"/>
              <a:buChar char="•"/>
            </a:pPr>
            <a:endParaRPr lang="en-US" sz="1600" dirty="0"/>
          </a:p>
        </p:txBody>
      </p:sp>
      <p:sp>
        <p:nvSpPr>
          <p:cNvPr id="5" name="Content Placeholder 2">
            <a:extLst>
              <a:ext uri="{FF2B5EF4-FFF2-40B4-BE49-F238E27FC236}">
                <a16:creationId xmlns:a16="http://schemas.microsoft.com/office/drawing/2014/main" id="{4053AFB7-600D-DEEB-4E0A-331AC2FC6FD0}"/>
              </a:ext>
            </a:extLst>
          </p:cNvPr>
          <p:cNvSpPr>
            <a:spLocks/>
          </p:cNvSpPr>
          <p:nvPr/>
        </p:nvSpPr>
        <p:spPr>
          <a:xfrm>
            <a:off x="6705604" y="1577516"/>
            <a:ext cx="4371898" cy="413923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dirty="0"/>
              <a:t>Usually a hostile or negative attitude toward a distinguishable group of people based solely on their membership in that group.</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 Prejudiced people direct their prejudice towards members of the group as a whole, ignoring distinguishing characteristics. </a:t>
            </a:r>
            <a:endParaRPr lang="en-US" sz="1600" dirty="0">
              <a:cs typeface="Calibri"/>
            </a:endParaRP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Prejudice is directed towards individuals on the basis of their membership of the group.</a:t>
            </a:r>
            <a:endParaRPr lang="en-US" sz="1600" dirty="0">
              <a:cs typeface="Calibri"/>
            </a:endParaRP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Prejudice is an attitude and thus has affective, cognitive, and </a:t>
            </a:r>
            <a:r>
              <a:rPr lang="en-US" sz="1600" dirty="0" err="1"/>
              <a:t>behavioural</a:t>
            </a:r>
            <a:r>
              <a:rPr lang="en-US" sz="1600" dirty="0"/>
              <a:t> components.</a:t>
            </a:r>
            <a:endParaRPr lang="en-US" sz="1600" dirty="0">
              <a:cs typeface="Calibri"/>
            </a:endParaRPr>
          </a:p>
          <a:p>
            <a:pPr marL="0" indent="-228600">
              <a:lnSpc>
                <a:spcPct val="90000"/>
              </a:lnSpc>
              <a:spcAft>
                <a:spcPts val="600"/>
              </a:spcAft>
              <a:buFont typeface="Arial" panose="020B0604020202020204" pitchFamily="34" charset="0"/>
              <a:buChar char="•"/>
            </a:pPr>
            <a:endParaRPr lang="en-US" sz="1600" dirty="0"/>
          </a:p>
        </p:txBody>
      </p:sp>
      <p:sp>
        <p:nvSpPr>
          <p:cNvPr id="7" name="TextBox 6">
            <a:extLst>
              <a:ext uri="{FF2B5EF4-FFF2-40B4-BE49-F238E27FC236}">
                <a16:creationId xmlns:a16="http://schemas.microsoft.com/office/drawing/2014/main" id="{2F75218B-5B54-4CD6-9476-1004F02EB703}"/>
              </a:ext>
            </a:extLst>
          </p:cNvPr>
          <p:cNvSpPr txBox="1"/>
          <p:nvPr/>
        </p:nvSpPr>
        <p:spPr>
          <a:xfrm>
            <a:off x="1661182" y="5876883"/>
            <a:ext cx="7009818"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tx1"/>
                </a:solidFill>
                <a:latin typeface="+mn-lt"/>
                <a:ea typeface="+mn-ea"/>
                <a:cs typeface="+mn-cs"/>
                <a:hlinkClick r:id="rId3"/>
              </a:rPr>
              <a:t>https://www.youtube.com/watch?v=d8dvbWrjuto</a:t>
            </a:r>
            <a:endParaRPr lang="en-GB" sz="2400" kern="1200" dirty="0">
              <a:solidFill>
                <a:schemeClr val="tx1"/>
              </a:solidFill>
              <a:latin typeface="+mn-lt"/>
              <a:ea typeface="+mn-ea"/>
              <a:cs typeface="+mn-cs"/>
            </a:endParaRPr>
          </a:p>
        </p:txBody>
      </p:sp>
      <p:pic>
        <p:nvPicPr>
          <p:cNvPr id="9" name="Picture 8" descr="A hand holding a cell phone with a video player on screen&#10;&#10;AI-generated content may be incorrect.">
            <a:extLst>
              <a:ext uri="{FF2B5EF4-FFF2-40B4-BE49-F238E27FC236}">
                <a16:creationId xmlns:a16="http://schemas.microsoft.com/office/drawing/2014/main" id="{CECCA0C6-80F0-4BE8-4947-74FE6A97F11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860046" y="5507885"/>
            <a:ext cx="1853632" cy="1042668"/>
          </a:xfrm>
          <a:prstGeom prst="rect">
            <a:avLst/>
          </a:prstGeom>
        </p:spPr>
      </p:pic>
    </p:spTree>
    <p:extLst>
      <p:ext uri="{BB962C8B-B14F-4D97-AF65-F5344CB8AC3E}">
        <p14:creationId xmlns:p14="http://schemas.microsoft.com/office/powerpoint/2010/main" val="2457316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Hollbresennol/</a:t>
            </a:r>
            <a:r>
              <a:rPr lang="cy-GB" dirty="0" err="1"/>
              <a:t>Ubiquitous</a:t>
            </a:r>
            <a:r>
              <a:rPr lang="cy-GB" dirty="0"/>
              <a:t> </a:t>
            </a:r>
          </a:p>
        </p:txBody>
      </p:sp>
      <p:graphicFrame>
        <p:nvGraphicFramePr>
          <p:cNvPr id="5" name="Content Placeholder 2">
            <a:extLst>
              <a:ext uri="{FF2B5EF4-FFF2-40B4-BE49-F238E27FC236}">
                <a16:creationId xmlns:a16="http://schemas.microsoft.com/office/drawing/2014/main" id="{8EF9BD9C-6DF8-D456-51FA-827A633D50AB}"/>
              </a:ext>
            </a:extLst>
          </p:cNvPr>
          <p:cNvGraphicFramePr>
            <a:graphicFrameLocks noGrp="1"/>
          </p:cNvGraphicFramePr>
          <p:nvPr>
            <p:ph idx="1"/>
            <p:extLst>
              <p:ext uri="{D42A27DB-BD31-4B8C-83A1-F6EECF244321}">
                <p14:modId xmlns:p14="http://schemas.microsoft.com/office/powerpoint/2010/main" val="296897606"/>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Content Placeholder 2">
            <a:extLst>
              <a:ext uri="{FF2B5EF4-FFF2-40B4-BE49-F238E27FC236}">
                <a16:creationId xmlns:a16="http://schemas.microsoft.com/office/drawing/2014/main" id="{C9EBEFF8-AEA0-9126-2E28-294585CF2711}"/>
              </a:ext>
            </a:extLst>
          </p:cNvPr>
          <p:cNvGraphicFramePr>
            <a:graphicFrameLocks/>
          </p:cNvGraphicFramePr>
          <p:nvPr>
            <p:extLst>
              <p:ext uri="{D42A27DB-BD31-4B8C-83A1-F6EECF244321}">
                <p14:modId xmlns:p14="http://schemas.microsoft.com/office/powerpoint/2010/main" val="467779013"/>
              </p:ext>
            </p:extLst>
          </p:nvPr>
        </p:nvGraphicFramePr>
        <p:xfrm>
          <a:off x="6600567" y="1912723"/>
          <a:ext cx="5393361"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677087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Rhai Enghreifftiau / </a:t>
            </a:r>
            <a:r>
              <a:rPr lang="cy-GB" dirty="0" err="1"/>
              <a:t>Some</a:t>
            </a:r>
            <a:r>
              <a:rPr lang="cy-GB" dirty="0"/>
              <a:t> </a:t>
            </a:r>
            <a:r>
              <a:rPr lang="cy-GB" dirty="0" err="1"/>
              <a:t>examples</a:t>
            </a:r>
            <a:endParaRPr lang="cy-GB" dirty="0"/>
          </a:p>
        </p:txBody>
      </p:sp>
      <p:graphicFrame>
        <p:nvGraphicFramePr>
          <p:cNvPr id="5" name="Content Placeholder 2">
            <a:extLst>
              <a:ext uri="{FF2B5EF4-FFF2-40B4-BE49-F238E27FC236}">
                <a16:creationId xmlns:a16="http://schemas.microsoft.com/office/drawing/2014/main" id="{0985DC2F-C249-0122-7EAE-894161491205}"/>
              </a:ext>
            </a:extLst>
          </p:cNvPr>
          <p:cNvGraphicFramePr>
            <a:graphicFrameLocks noGrp="1"/>
          </p:cNvGraphicFramePr>
          <p:nvPr>
            <p:ph idx="1"/>
            <p:extLst>
              <p:ext uri="{D42A27DB-BD31-4B8C-83A1-F6EECF244321}">
                <p14:modId xmlns:p14="http://schemas.microsoft.com/office/powerpoint/2010/main" val="159445514"/>
              </p:ext>
            </p:extLst>
          </p:nvPr>
        </p:nvGraphicFramePr>
        <p:xfrm>
          <a:off x="838200" y="1690688"/>
          <a:ext cx="10754440" cy="4486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42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Rhagfarn a Hunan-barch / </a:t>
            </a:r>
            <a:br>
              <a:rPr lang="cy-GB" dirty="0"/>
            </a:br>
            <a:r>
              <a:rPr lang="cy-GB" dirty="0" err="1"/>
              <a:t>Prejudice</a:t>
            </a:r>
            <a:r>
              <a:rPr lang="cy-GB" dirty="0"/>
              <a:t> </a:t>
            </a:r>
            <a:r>
              <a:rPr lang="cy-GB" dirty="0" err="1"/>
              <a:t>and</a:t>
            </a:r>
            <a:r>
              <a:rPr lang="cy-GB" dirty="0"/>
              <a:t> </a:t>
            </a:r>
            <a:r>
              <a:rPr lang="cy-GB" dirty="0" err="1"/>
              <a:t>Self-esteem</a:t>
            </a:r>
            <a:endParaRPr lang="cy-GB" dirty="0"/>
          </a:p>
        </p:txBody>
      </p:sp>
      <p:graphicFrame>
        <p:nvGraphicFramePr>
          <p:cNvPr id="5" name="Content Placeholder 2">
            <a:extLst>
              <a:ext uri="{FF2B5EF4-FFF2-40B4-BE49-F238E27FC236}">
                <a16:creationId xmlns:a16="http://schemas.microsoft.com/office/drawing/2014/main" id="{503E2725-FC60-D845-9849-EF80A0D7A7B3}"/>
              </a:ext>
            </a:extLst>
          </p:cNvPr>
          <p:cNvGraphicFramePr>
            <a:graphicFrameLocks noGrp="1"/>
          </p:cNvGraphicFramePr>
          <p:nvPr>
            <p:ph idx="1"/>
            <p:extLst>
              <p:ext uri="{D42A27DB-BD31-4B8C-83A1-F6EECF244321}">
                <p14:modId xmlns:p14="http://schemas.microsoft.com/office/powerpoint/2010/main" val="3321673901"/>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Content Placeholder 2">
            <a:extLst>
              <a:ext uri="{FF2B5EF4-FFF2-40B4-BE49-F238E27FC236}">
                <a16:creationId xmlns:a16="http://schemas.microsoft.com/office/drawing/2014/main" id="{6B84EDD4-13E3-247E-4475-1EF0CE267836}"/>
              </a:ext>
            </a:extLst>
          </p:cNvPr>
          <p:cNvGraphicFramePr>
            <a:graphicFrameLocks/>
          </p:cNvGraphicFramePr>
          <p:nvPr>
            <p:extLst>
              <p:ext uri="{D42A27DB-BD31-4B8C-83A1-F6EECF244321}">
                <p14:modId xmlns:p14="http://schemas.microsoft.com/office/powerpoint/2010/main" val="4036442142"/>
              </p:ext>
            </p:extLst>
          </p:nvPr>
        </p:nvGraphicFramePr>
        <p:xfrm>
          <a:off x="6395314" y="1825625"/>
          <a:ext cx="5393361"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789906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6075" y="191137"/>
            <a:ext cx="9352005" cy="1325563"/>
          </a:xfrm>
        </p:spPr>
        <p:txBody>
          <a:bodyPr>
            <a:normAutofit/>
          </a:bodyPr>
          <a:lstStyle/>
          <a:p>
            <a:r>
              <a:rPr lang="cy-GB" dirty="0"/>
              <a:t>Gwahaniaethu / </a:t>
            </a:r>
            <a:r>
              <a:rPr lang="cy-GB" dirty="0" err="1"/>
              <a:t>Discrimination</a:t>
            </a:r>
            <a:endParaRPr lang="cy-GB" dirty="0"/>
          </a:p>
        </p:txBody>
      </p:sp>
      <p:sp>
        <p:nvSpPr>
          <p:cNvPr id="3" name="Content Placeholder 2"/>
          <p:cNvSpPr>
            <a:spLocks noGrp="1"/>
          </p:cNvSpPr>
          <p:nvPr>
            <p:ph idx="1"/>
          </p:nvPr>
        </p:nvSpPr>
        <p:spPr>
          <a:xfrm>
            <a:off x="763031" y="1794088"/>
            <a:ext cx="5575225" cy="3830993"/>
          </a:xfrm>
        </p:spPr>
        <p:txBody>
          <a:bodyPr>
            <a:normAutofit fontScale="92500" lnSpcReduction="10000"/>
          </a:bodyPr>
          <a:lstStyle/>
          <a:p>
            <a:r>
              <a:rPr lang="cy-GB" sz="2000" dirty="0"/>
              <a:t>Mae’r canlyniadau negyddol hyn yn wahaniaethu</a:t>
            </a:r>
            <a:r>
              <a:rPr lang="cy-GB" sz="2000" b="1" dirty="0"/>
              <a:t>.</a:t>
            </a:r>
          </a:p>
          <a:p>
            <a:pPr>
              <a:buNone/>
            </a:pPr>
            <a:endParaRPr lang="cy-GB" sz="2000" b="1" dirty="0"/>
          </a:p>
          <a:p>
            <a:r>
              <a:rPr lang="cy-GB" sz="2000" b="1" dirty="0"/>
              <a:t>Gwahaniaethu</a:t>
            </a:r>
            <a:r>
              <a:rPr lang="cy-GB" sz="2000" dirty="0"/>
              <a:t> </a:t>
            </a:r>
            <a:r>
              <a:rPr lang="cy-GB" sz="2000" b="1" dirty="0"/>
              <a:t>yw gweithred negyddol neu niweidiol anghyfiawn tuag at aelod o grŵp, dim ond oherwydd ei aelodaeth o’r grŵp hwnnw.</a:t>
            </a:r>
          </a:p>
          <a:p>
            <a:pPr>
              <a:buNone/>
            </a:pPr>
            <a:endParaRPr lang="cy-GB" sz="2000" dirty="0"/>
          </a:p>
          <a:p>
            <a:r>
              <a:rPr lang="cy-GB" sz="2000" dirty="0"/>
              <a:t>Sylwer: Mae'n bwysig cofio y gall rhai rhagfarnau arwain at wahaniaethu cadarnhaol, hynny yw, gall hefyd arwain at bobl yn cael eu trin yn fwy cadarnhaol nag y byddai fel arall ar sail aelodaeth grŵp.</a:t>
            </a:r>
          </a:p>
          <a:p>
            <a:r>
              <a:rPr lang="cy-GB" sz="2000" dirty="0"/>
              <a:t>Allwch chi feddwl am enghreifftiau o hyn?</a:t>
            </a:r>
          </a:p>
          <a:p>
            <a:endParaRPr lang="en-GB" sz="2000" dirty="0"/>
          </a:p>
        </p:txBody>
      </p:sp>
      <p:sp>
        <p:nvSpPr>
          <p:cNvPr id="4" name="Content Placeholder 2">
            <a:extLst>
              <a:ext uri="{FF2B5EF4-FFF2-40B4-BE49-F238E27FC236}">
                <a16:creationId xmlns:a16="http://schemas.microsoft.com/office/drawing/2014/main" id="{3D6A9B2B-C542-DE3E-6ECD-EF0058D5F142}"/>
              </a:ext>
            </a:extLst>
          </p:cNvPr>
          <p:cNvSpPr txBox="1">
            <a:spLocks/>
          </p:cNvSpPr>
          <p:nvPr/>
        </p:nvSpPr>
        <p:spPr>
          <a:xfrm>
            <a:off x="6499969" y="1968299"/>
            <a:ext cx="5458838" cy="3878695"/>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These negative consequences are discrimination</a:t>
            </a:r>
            <a:r>
              <a:rPr lang="en-US" sz="2000" b="1" dirty="0"/>
              <a:t>.</a:t>
            </a:r>
          </a:p>
          <a:p>
            <a:pPr>
              <a:buFont typeface="Arial" panose="020B0604020202020204" pitchFamily="34" charset="0"/>
              <a:buNone/>
            </a:pPr>
            <a:endParaRPr lang="en-US" sz="2000" b="1" dirty="0"/>
          </a:p>
          <a:p>
            <a:r>
              <a:rPr lang="en-US" sz="2000" b="1" dirty="0"/>
              <a:t>Discrimination</a:t>
            </a:r>
            <a:r>
              <a:rPr lang="en-US" sz="2000" dirty="0"/>
              <a:t> </a:t>
            </a:r>
            <a:r>
              <a:rPr lang="en-US" sz="2000" b="1" dirty="0"/>
              <a:t>is an unjustified negative or harmful action towards a member of a group, simply because of his or her membership in that group.</a:t>
            </a:r>
          </a:p>
          <a:p>
            <a:pPr>
              <a:buFont typeface="Arial" panose="020B0604020202020204" pitchFamily="34" charset="0"/>
              <a:buNone/>
            </a:pPr>
            <a:endParaRPr lang="en-US" sz="2000" dirty="0"/>
          </a:p>
          <a:p>
            <a:r>
              <a:rPr lang="en-US" sz="2000" dirty="0"/>
              <a:t>Note: Important to remember that some prejudices can lead to positive discrimination, that is, it can also result in someone being treated more positively than he or she otherwise would be base</a:t>
            </a:r>
            <a:r>
              <a:rPr lang="en-GB" sz="2000" dirty="0"/>
              <a:t>d on group membership.</a:t>
            </a:r>
          </a:p>
          <a:p>
            <a:r>
              <a:rPr lang="en-GB" sz="2000" dirty="0"/>
              <a:t>Can you think of any examples of this?</a:t>
            </a:r>
          </a:p>
          <a:p>
            <a:endParaRPr lang="en-GB" sz="2000" dirty="0"/>
          </a:p>
        </p:txBody>
      </p:sp>
      <p:sp>
        <p:nvSpPr>
          <p:cNvPr id="7" name="TextBox 6">
            <a:extLst>
              <a:ext uri="{FF2B5EF4-FFF2-40B4-BE49-F238E27FC236}">
                <a16:creationId xmlns:a16="http://schemas.microsoft.com/office/drawing/2014/main" id="{3478D160-69BB-B94E-36CA-84AF32D95E9F}"/>
              </a:ext>
            </a:extLst>
          </p:cNvPr>
          <p:cNvSpPr txBox="1"/>
          <p:nvPr/>
        </p:nvSpPr>
        <p:spPr>
          <a:xfrm>
            <a:off x="2901998" y="6249471"/>
            <a:ext cx="609716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https://www.youtube.com/watch?v=_TbvuqRMUO4</a:t>
            </a:r>
            <a:endParaRPr lang="en-GB" dirty="0"/>
          </a:p>
        </p:txBody>
      </p:sp>
      <p:pic>
        <p:nvPicPr>
          <p:cNvPr id="9" name="Picture 8" descr="A drawing of a triangle and a triangle with words&#10;&#10;AI-generated content may be incorrect.">
            <a:extLst>
              <a:ext uri="{FF2B5EF4-FFF2-40B4-BE49-F238E27FC236}">
                <a16:creationId xmlns:a16="http://schemas.microsoft.com/office/drawing/2014/main" id="{75FC5E99-E88A-B94B-D656-6D4F4480EB06}"/>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37314" y="187124"/>
            <a:ext cx="1430932" cy="1615048"/>
          </a:xfrm>
          <a:prstGeom prst="rect">
            <a:avLst/>
          </a:prstGeom>
        </p:spPr>
      </p:pic>
    </p:spTree>
    <p:extLst>
      <p:ext uri="{BB962C8B-B14F-4D97-AF65-F5344CB8AC3E}">
        <p14:creationId xmlns:p14="http://schemas.microsoft.com/office/powerpoint/2010/main" val="1172516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38270" y="365125"/>
            <a:ext cx="1997675" cy="1847849"/>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2" name="Title 1"/>
          <p:cNvSpPr>
            <a:spLocks noGrp="1"/>
          </p:cNvSpPr>
          <p:nvPr>
            <p:ph type="title"/>
          </p:nvPr>
        </p:nvSpPr>
        <p:spPr/>
        <p:txBody>
          <a:bodyPr>
            <a:normAutofit/>
          </a:bodyPr>
          <a:lstStyle/>
          <a:p>
            <a:r>
              <a:rPr lang="cy-GB" dirty="0"/>
              <a:t>Stereoteipiau / </a:t>
            </a:r>
            <a:r>
              <a:rPr lang="en-GB" dirty="0"/>
              <a:t>Stereotypes</a:t>
            </a:r>
            <a:endParaRPr lang="cy-GB" dirty="0"/>
          </a:p>
        </p:txBody>
      </p:sp>
      <p:sp>
        <p:nvSpPr>
          <p:cNvPr id="3" name="Content Placeholder 2"/>
          <p:cNvSpPr>
            <a:spLocks noGrp="1"/>
          </p:cNvSpPr>
          <p:nvPr>
            <p:ph idx="1"/>
          </p:nvPr>
        </p:nvSpPr>
        <p:spPr>
          <a:xfrm>
            <a:off x="433351" y="2141537"/>
            <a:ext cx="5393361" cy="4351338"/>
          </a:xfrm>
        </p:spPr>
        <p:txBody>
          <a:bodyPr>
            <a:normAutofit lnSpcReduction="10000"/>
          </a:bodyPr>
          <a:lstStyle/>
          <a:p>
            <a:r>
              <a:rPr lang="cy-GB" sz="2000" dirty="0"/>
              <a:t>Y newyddiadurwr Walter </a:t>
            </a:r>
            <a:r>
              <a:rPr lang="cy-GB" sz="2000" dirty="0" err="1"/>
              <a:t>Lippman</a:t>
            </a:r>
            <a:r>
              <a:rPr lang="cy-GB" sz="2000" dirty="0"/>
              <a:t> a gyflwynodd y term 'stereoteip’ yn 1922. </a:t>
            </a:r>
          </a:p>
          <a:p>
            <a:pPr marL="0" indent="0">
              <a:buNone/>
            </a:pPr>
            <a:endParaRPr lang="cy-GB" sz="2000" dirty="0"/>
          </a:p>
          <a:p>
            <a:r>
              <a:rPr lang="cy-GB" sz="2000" dirty="0"/>
              <a:t>Cyffredinoli am grŵp o bobl yw </a:t>
            </a:r>
            <a:r>
              <a:rPr lang="cy-GB" sz="2000" b="1" dirty="0"/>
              <a:t>stereoteip, </a:t>
            </a:r>
            <a:r>
              <a:rPr lang="cy-GB" sz="2000" dirty="0"/>
              <a:t>lle mae nodweddion union yr un fath yn cael eu neilltuo i bron pob aelod o'r grŵp, heb ystyried yr amrywiad gwirioneddol ymhlith yr aelodau. </a:t>
            </a:r>
          </a:p>
          <a:p>
            <a:pPr marL="0" indent="0">
              <a:buNone/>
            </a:pPr>
            <a:endParaRPr lang="cy-GB" sz="2000" dirty="0"/>
          </a:p>
          <a:p>
            <a:r>
              <a:rPr lang="cy-GB" sz="2000" dirty="0"/>
              <a:t>Mae stereoteipio yn agwedd ar ragfarn.</a:t>
            </a:r>
          </a:p>
          <a:p>
            <a:pPr marL="0" indent="0">
              <a:buNone/>
            </a:pPr>
            <a:endParaRPr lang="cy-GB" sz="2000" dirty="0"/>
          </a:p>
          <a:p>
            <a:r>
              <a:rPr lang="cy-GB" sz="2000" dirty="0"/>
              <a:t>Celwydd yw pob stereoteip os ydyn nhw'n dechrau gyda 'pawb’.</a:t>
            </a:r>
          </a:p>
          <a:p>
            <a:endParaRPr lang="en-US" sz="2000" dirty="0"/>
          </a:p>
          <a:p>
            <a:endParaRPr lang="en-US" sz="2000" dirty="0"/>
          </a:p>
          <a:p>
            <a:endParaRPr lang="en-GB" sz="2000" dirty="0"/>
          </a:p>
        </p:txBody>
      </p:sp>
      <p:sp>
        <p:nvSpPr>
          <p:cNvPr id="5" name="Content Placeholder 2">
            <a:extLst>
              <a:ext uri="{FF2B5EF4-FFF2-40B4-BE49-F238E27FC236}">
                <a16:creationId xmlns:a16="http://schemas.microsoft.com/office/drawing/2014/main" id="{56A90EF5-CAD4-6FEC-918D-E169433A4DFA}"/>
              </a:ext>
            </a:extLst>
          </p:cNvPr>
          <p:cNvSpPr txBox="1">
            <a:spLocks/>
          </p:cNvSpPr>
          <p:nvPr/>
        </p:nvSpPr>
        <p:spPr>
          <a:xfrm>
            <a:off x="6674708" y="2336371"/>
            <a:ext cx="539336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Journalist Walter Lippman introduced the term ‘stereotype’ in 1922. </a:t>
            </a:r>
          </a:p>
          <a:p>
            <a:pPr marL="0" indent="0">
              <a:buFont typeface="Arial" panose="020B0604020202020204" pitchFamily="34" charset="0"/>
              <a:buNone/>
            </a:pPr>
            <a:endParaRPr lang="en-US" sz="2000"/>
          </a:p>
          <a:p>
            <a:r>
              <a:rPr lang="en-US" sz="2000"/>
              <a:t>A </a:t>
            </a:r>
            <a:r>
              <a:rPr lang="en-US" sz="2000" b="1"/>
              <a:t>stereotype</a:t>
            </a:r>
            <a:r>
              <a:rPr lang="en-US" sz="2000"/>
              <a:t> is a generalisation about a group of people in which identical characteristics are assigned to virtually all members of the group, regardless of actual variation among the members. </a:t>
            </a:r>
          </a:p>
          <a:p>
            <a:pPr marL="0" indent="0">
              <a:buFont typeface="Arial" panose="020B0604020202020204" pitchFamily="34" charset="0"/>
              <a:buNone/>
            </a:pPr>
            <a:endParaRPr lang="en-US" sz="2000"/>
          </a:p>
          <a:p>
            <a:r>
              <a:rPr lang="en-US" sz="2000"/>
              <a:t>Stereotyping is an aspect of prejudice.</a:t>
            </a:r>
          </a:p>
          <a:p>
            <a:pPr marL="0" indent="0">
              <a:buFont typeface="Arial" panose="020B0604020202020204" pitchFamily="34" charset="0"/>
              <a:buNone/>
            </a:pPr>
            <a:endParaRPr lang="en-US" sz="2000"/>
          </a:p>
          <a:p>
            <a:r>
              <a:rPr lang="en-US" sz="2000"/>
              <a:t>All stereotypes are lies if they begin with ‘all’.</a:t>
            </a:r>
          </a:p>
          <a:p>
            <a:endParaRPr lang="en-US" sz="2000"/>
          </a:p>
          <a:p>
            <a:endParaRPr lang="en-US" sz="2000"/>
          </a:p>
          <a:p>
            <a:endParaRPr lang="en-GB" sz="2000" dirty="0"/>
          </a:p>
        </p:txBody>
      </p:sp>
    </p:spTree>
    <p:extLst>
      <p:ext uri="{BB962C8B-B14F-4D97-AF65-F5344CB8AC3E}">
        <p14:creationId xmlns:p14="http://schemas.microsoft.com/office/powerpoint/2010/main" val="2173150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496" y="-136776"/>
            <a:ext cx="10207718" cy="1742211"/>
          </a:xfrm>
        </p:spPr>
        <p:txBody>
          <a:bodyPr vert="horz" lIns="91440" tIns="45720" rIns="91440" bIns="45720" rtlCol="0" anchor="b">
            <a:normAutofit/>
          </a:bodyPr>
          <a:lstStyle/>
          <a:p>
            <a:pPr algn="r"/>
            <a:r>
              <a:rPr lang="cy-GB" sz="4800" dirty="0" err="1"/>
              <a:t>Examples</a:t>
            </a:r>
            <a:r>
              <a:rPr lang="cy-GB" sz="4800" dirty="0"/>
              <a:t>? / Enghreifftiau</a:t>
            </a:r>
            <a:r>
              <a:rPr lang="en-US" sz="4800" kern="1200" dirty="0">
                <a:solidFill>
                  <a:schemeClr val="tx1"/>
                </a:solidFill>
                <a:latin typeface="+mj-lt"/>
                <a:ea typeface="+mj-ea"/>
                <a:cs typeface="+mj-cs"/>
              </a:rPr>
              <a:t>?</a:t>
            </a:r>
          </a:p>
        </p:txBody>
      </p:sp>
      <p:sp>
        <p:nvSpPr>
          <p:cNvPr id="3" name="Content Placeholder 2"/>
          <p:cNvSpPr>
            <a:spLocks noGrp="1"/>
          </p:cNvSpPr>
          <p:nvPr>
            <p:ph idx="1"/>
          </p:nvPr>
        </p:nvSpPr>
        <p:spPr>
          <a:xfrm>
            <a:off x="761890" y="2142907"/>
            <a:ext cx="4103275" cy="2448601"/>
          </a:xfrm>
        </p:spPr>
        <p:txBody>
          <a:bodyPr vert="horz" lIns="91440" tIns="45720" rIns="91440" bIns="45720" rtlCol="0">
            <a:normAutofit/>
          </a:bodyPr>
          <a:lstStyle/>
          <a:p>
            <a:pPr marL="0" indent="0" algn="r">
              <a:buNone/>
            </a:pPr>
            <a:r>
              <a:rPr lang="cy-GB" sz="2400" dirty="0"/>
              <a:t>Allwch chi feddwl am unrhyw enghreifftiau o stereoteipio rydych chi'n gyfarwydd â nhw</a:t>
            </a:r>
            <a:r>
              <a:rPr lang="en-US" sz="2400" dirty="0"/>
              <a:t>?</a:t>
            </a:r>
            <a:endParaRPr lang="en-US" sz="2400" kern="1200" dirty="0">
              <a:solidFill>
                <a:schemeClr val="tx1"/>
              </a:solidFill>
              <a:latin typeface="+mn-lt"/>
              <a:ea typeface="+mn-ea"/>
              <a:cs typeface="+mn-cs"/>
            </a:endParaRPr>
          </a:p>
        </p:txBody>
      </p:sp>
      <p:sp>
        <p:nvSpPr>
          <p:cNvPr id="5" name="TextBox 4">
            <a:extLst>
              <a:ext uri="{FF2B5EF4-FFF2-40B4-BE49-F238E27FC236}">
                <a16:creationId xmlns:a16="http://schemas.microsoft.com/office/drawing/2014/main" id="{3C19DD83-A365-C441-2996-5E54EFDC673E}"/>
              </a:ext>
            </a:extLst>
          </p:cNvPr>
          <p:cNvSpPr txBox="1"/>
          <p:nvPr/>
        </p:nvSpPr>
        <p:spPr>
          <a:xfrm>
            <a:off x="6533423" y="2461163"/>
            <a:ext cx="5144372" cy="830997"/>
          </a:xfrm>
          <a:prstGeom prst="rect">
            <a:avLst/>
          </a:prstGeom>
          <a:noFill/>
        </p:spPr>
        <p:txBody>
          <a:bodyPr wrap="square">
            <a:spAutoFit/>
          </a:bodyPr>
          <a:lstStyle/>
          <a:p>
            <a:pPr marL="0" indent="0" algn="r">
              <a:buNone/>
            </a:pPr>
            <a:r>
              <a:rPr lang="en-US" sz="2400" kern="1200" dirty="0">
                <a:solidFill>
                  <a:schemeClr val="tx1"/>
                </a:solidFill>
                <a:latin typeface="+mn-lt"/>
                <a:ea typeface="+mn-ea"/>
                <a:cs typeface="+mn-cs"/>
              </a:rPr>
              <a:t>Can you think of any examples of stereotyping that you’re familiar with?</a:t>
            </a:r>
          </a:p>
        </p:txBody>
      </p:sp>
      <p:pic>
        <p:nvPicPr>
          <p:cNvPr id="6" name="Picture 5" descr="A cartoon of two people sitting at a table&#10;&#10;AI-generated content may be incorrect.">
            <a:extLst>
              <a:ext uri="{FF2B5EF4-FFF2-40B4-BE49-F238E27FC236}">
                <a16:creationId xmlns:a16="http://schemas.microsoft.com/office/drawing/2014/main" id="{BD778449-7E21-15A5-6051-14F99FB501C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188300" y="4061017"/>
            <a:ext cx="3427047" cy="2570286"/>
          </a:xfrm>
          <a:prstGeom prst="rect">
            <a:avLst/>
          </a:prstGeom>
        </p:spPr>
      </p:pic>
    </p:spTree>
    <p:extLst>
      <p:ext uri="{BB962C8B-B14F-4D97-AF65-F5344CB8AC3E}">
        <p14:creationId xmlns:p14="http://schemas.microsoft.com/office/powerpoint/2010/main" val="290366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295" y="18255"/>
            <a:ext cx="10515600" cy="1325563"/>
          </a:xfrm>
        </p:spPr>
        <p:txBody>
          <a:bodyPr>
            <a:normAutofit/>
          </a:bodyPr>
          <a:lstStyle/>
          <a:p>
            <a:r>
              <a:rPr lang="en-GB" dirty="0"/>
              <a:t>‘</a:t>
            </a:r>
            <a:r>
              <a:rPr lang="cy-GB" dirty="0"/>
              <a:t>Deddf yr ymdrech leiaf</a:t>
            </a:r>
            <a:r>
              <a:rPr lang="en-GB" dirty="0"/>
              <a:t>’ / ‘Law of least effort’ </a:t>
            </a:r>
          </a:p>
        </p:txBody>
      </p:sp>
      <p:graphicFrame>
        <p:nvGraphicFramePr>
          <p:cNvPr id="5" name="Content Placeholder 2">
            <a:extLst>
              <a:ext uri="{FF2B5EF4-FFF2-40B4-BE49-F238E27FC236}">
                <a16:creationId xmlns:a16="http://schemas.microsoft.com/office/drawing/2014/main" id="{05FF7257-F6CA-AF5B-54A6-3A3A56AC0C04}"/>
              </a:ext>
            </a:extLst>
          </p:cNvPr>
          <p:cNvGraphicFramePr>
            <a:graphicFrameLocks noGrp="1"/>
          </p:cNvGraphicFramePr>
          <p:nvPr>
            <p:ph idx="1"/>
            <p:extLst>
              <p:ext uri="{D42A27DB-BD31-4B8C-83A1-F6EECF244321}">
                <p14:modId xmlns:p14="http://schemas.microsoft.com/office/powerpoint/2010/main" val="3662272186"/>
              </p:ext>
            </p:extLst>
          </p:nvPr>
        </p:nvGraphicFramePr>
        <p:xfrm>
          <a:off x="253734" y="1343818"/>
          <a:ext cx="5393361" cy="48540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Content Placeholder 2">
            <a:extLst>
              <a:ext uri="{FF2B5EF4-FFF2-40B4-BE49-F238E27FC236}">
                <a16:creationId xmlns:a16="http://schemas.microsoft.com/office/drawing/2014/main" id="{7011055F-1250-2117-C2AA-1E621D3529C9}"/>
              </a:ext>
            </a:extLst>
          </p:cNvPr>
          <p:cNvGraphicFramePr>
            <a:graphicFrameLocks/>
          </p:cNvGraphicFramePr>
          <p:nvPr>
            <p:extLst>
              <p:ext uri="{D42A27DB-BD31-4B8C-83A1-F6EECF244321}">
                <p14:modId xmlns:p14="http://schemas.microsoft.com/office/powerpoint/2010/main" val="1468842910"/>
              </p:ext>
            </p:extLst>
          </p:nvPr>
        </p:nvGraphicFramePr>
        <p:xfrm>
          <a:off x="6409344" y="1242467"/>
          <a:ext cx="5393361" cy="503269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553333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1325503" y="2019414"/>
            <a:ext cx="5961888" cy="2788920"/>
          </a:xfrm>
        </p:spPr>
        <p:txBody>
          <a:bodyPr anchor="ctr">
            <a:normAutofit/>
          </a:bodyPr>
          <a:lstStyle/>
          <a:p>
            <a:r>
              <a:rPr lang="cy-GB" sz="4800" dirty="0">
                <a:solidFill>
                  <a:schemeClr val="bg1"/>
                </a:solidFill>
              </a:rPr>
              <a:t>Tarddiad</a:t>
            </a:r>
          </a:p>
        </p:txBody>
      </p:sp>
      <p:graphicFrame>
        <p:nvGraphicFramePr>
          <p:cNvPr id="5" name="Content Placeholder 2">
            <a:extLst>
              <a:ext uri="{FF2B5EF4-FFF2-40B4-BE49-F238E27FC236}">
                <a16:creationId xmlns:a16="http://schemas.microsoft.com/office/drawing/2014/main" id="{8DE2E482-3BB3-487B-CEAA-0A978106AE67}"/>
              </a:ext>
            </a:extLst>
          </p:cNvPr>
          <p:cNvGraphicFramePr>
            <a:graphicFrameLocks noGrp="1"/>
          </p:cNvGraphicFramePr>
          <p:nvPr>
            <p:ph idx="1"/>
            <p:extLst>
              <p:ext uri="{D42A27DB-BD31-4B8C-83A1-F6EECF244321}">
                <p14:modId xmlns:p14="http://schemas.microsoft.com/office/powerpoint/2010/main" val="1433658777"/>
              </p:ext>
            </p:extLst>
          </p:nvPr>
        </p:nvGraphicFramePr>
        <p:xfrm>
          <a:off x="260980" y="1298308"/>
          <a:ext cx="5238494" cy="5273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Content Placeholder 2">
            <a:extLst>
              <a:ext uri="{FF2B5EF4-FFF2-40B4-BE49-F238E27FC236}">
                <a16:creationId xmlns:a16="http://schemas.microsoft.com/office/drawing/2014/main" id="{2BAD9E85-7F7D-62F1-7686-DE59A54EF3F5}"/>
              </a:ext>
            </a:extLst>
          </p:cNvPr>
          <p:cNvGraphicFramePr>
            <a:graphicFrameLocks/>
          </p:cNvGraphicFramePr>
          <p:nvPr>
            <p:extLst>
              <p:ext uri="{D42A27DB-BD31-4B8C-83A1-F6EECF244321}">
                <p14:modId xmlns:p14="http://schemas.microsoft.com/office/powerpoint/2010/main" val="868627925"/>
              </p:ext>
            </p:extLst>
          </p:nvPr>
        </p:nvGraphicFramePr>
        <p:xfrm>
          <a:off x="5949542" y="1065449"/>
          <a:ext cx="6128180" cy="550619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TextBox 3">
            <a:extLst>
              <a:ext uri="{FF2B5EF4-FFF2-40B4-BE49-F238E27FC236}">
                <a16:creationId xmlns:a16="http://schemas.microsoft.com/office/drawing/2014/main" id="{D6D8AE89-3E56-A963-15D5-224CE8AE91E7}"/>
              </a:ext>
            </a:extLst>
          </p:cNvPr>
          <p:cNvSpPr txBox="1"/>
          <p:nvPr/>
        </p:nvSpPr>
        <p:spPr>
          <a:xfrm>
            <a:off x="4019718" y="286352"/>
            <a:ext cx="5508190" cy="646331"/>
          </a:xfrm>
          <a:prstGeom prst="rect">
            <a:avLst/>
          </a:prstGeom>
          <a:noFill/>
        </p:spPr>
        <p:txBody>
          <a:bodyPr wrap="square" rtlCol="0">
            <a:spAutoFit/>
          </a:bodyPr>
          <a:lstStyle/>
          <a:p>
            <a:r>
              <a:rPr lang="en-GB" sz="3600" dirty="0" err="1"/>
              <a:t>Gwreiddiau</a:t>
            </a:r>
            <a:r>
              <a:rPr lang="en-GB" sz="3600" dirty="0"/>
              <a:t>? / Origins?</a:t>
            </a:r>
          </a:p>
        </p:txBody>
      </p:sp>
    </p:spTree>
    <p:extLst>
      <p:ext uri="{BB962C8B-B14F-4D97-AF65-F5344CB8AC3E}">
        <p14:creationId xmlns:p14="http://schemas.microsoft.com/office/powerpoint/2010/main" val="1355118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1325880" y="1947672"/>
            <a:ext cx="5961888" cy="2788920"/>
          </a:xfrm>
        </p:spPr>
        <p:txBody>
          <a:bodyPr anchor="ctr">
            <a:normAutofit/>
          </a:bodyPr>
          <a:lstStyle/>
          <a:p>
            <a:r>
              <a:rPr lang="cy-GB" sz="4800" dirty="0">
                <a:solidFill>
                  <a:schemeClr val="bg1"/>
                </a:solidFill>
              </a:rPr>
              <a:t>Ffactorau Cyfrannol: Ymddygiadau a Ddysgir</a:t>
            </a:r>
          </a:p>
        </p:txBody>
      </p:sp>
      <p:graphicFrame>
        <p:nvGraphicFramePr>
          <p:cNvPr id="5" name="Content Placeholder 2">
            <a:extLst>
              <a:ext uri="{FF2B5EF4-FFF2-40B4-BE49-F238E27FC236}">
                <a16:creationId xmlns:a16="http://schemas.microsoft.com/office/drawing/2014/main" id="{18624002-95AF-A71D-74CB-83127D2C4A46}"/>
              </a:ext>
            </a:extLst>
          </p:cNvPr>
          <p:cNvGraphicFramePr>
            <a:graphicFrameLocks noGrp="1"/>
          </p:cNvGraphicFramePr>
          <p:nvPr>
            <p:ph idx="1"/>
            <p:extLst>
              <p:ext uri="{D42A27DB-BD31-4B8C-83A1-F6EECF244321}">
                <p14:modId xmlns:p14="http://schemas.microsoft.com/office/powerpoint/2010/main" val="2229110440"/>
              </p:ext>
            </p:extLst>
          </p:nvPr>
        </p:nvGraphicFramePr>
        <p:xfrm>
          <a:off x="412309" y="822853"/>
          <a:ext cx="5176709" cy="5815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Content Placeholder 2">
            <a:extLst>
              <a:ext uri="{FF2B5EF4-FFF2-40B4-BE49-F238E27FC236}">
                <a16:creationId xmlns:a16="http://schemas.microsoft.com/office/drawing/2014/main" id="{A728D8CC-D677-6B44-C4B3-09D33255D6EC}"/>
              </a:ext>
            </a:extLst>
          </p:cNvPr>
          <p:cNvGraphicFramePr>
            <a:graphicFrameLocks/>
          </p:cNvGraphicFramePr>
          <p:nvPr>
            <p:extLst>
              <p:ext uri="{D42A27DB-BD31-4B8C-83A1-F6EECF244321}">
                <p14:modId xmlns:p14="http://schemas.microsoft.com/office/powerpoint/2010/main" val="2173636101"/>
              </p:ext>
            </p:extLst>
          </p:nvPr>
        </p:nvGraphicFramePr>
        <p:xfrm>
          <a:off x="6191506" y="708889"/>
          <a:ext cx="5646266" cy="602695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TextBox 3">
            <a:extLst>
              <a:ext uri="{FF2B5EF4-FFF2-40B4-BE49-F238E27FC236}">
                <a16:creationId xmlns:a16="http://schemas.microsoft.com/office/drawing/2014/main" id="{3599A3DE-8DE5-2FE2-930B-6A74CA722EC6}"/>
              </a:ext>
            </a:extLst>
          </p:cNvPr>
          <p:cNvSpPr txBox="1"/>
          <p:nvPr/>
        </p:nvSpPr>
        <p:spPr>
          <a:xfrm>
            <a:off x="260603" y="172184"/>
            <a:ext cx="12189560" cy="461665"/>
          </a:xfrm>
          <a:prstGeom prst="rect">
            <a:avLst/>
          </a:prstGeom>
          <a:noFill/>
        </p:spPr>
        <p:txBody>
          <a:bodyPr wrap="square" rtlCol="0">
            <a:spAutoFit/>
          </a:bodyPr>
          <a:lstStyle/>
          <a:p>
            <a:r>
              <a:rPr lang="en-GB" sz="2400" b="1" i="0" u="none" strike="noStrike" dirty="0" err="1">
                <a:effectLst/>
                <a:latin typeface="-apple-system"/>
              </a:rPr>
              <a:t>Ffactorau</a:t>
            </a:r>
            <a:r>
              <a:rPr lang="en-GB" sz="2400" b="1" i="0" u="none" strike="noStrike" dirty="0">
                <a:effectLst/>
                <a:latin typeface="-apple-system"/>
              </a:rPr>
              <a:t> </a:t>
            </a:r>
            <a:r>
              <a:rPr lang="en-GB" sz="2400" b="1" i="0" u="none" strike="noStrike" dirty="0" err="1">
                <a:effectLst/>
                <a:latin typeface="-apple-system"/>
              </a:rPr>
              <a:t>cyfrannol</a:t>
            </a:r>
            <a:r>
              <a:rPr lang="en-GB" sz="2400" b="1" i="0" u="none" strike="noStrike" dirty="0">
                <a:effectLst/>
                <a:latin typeface="-apple-system"/>
              </a:rPr>
              <a:t>: </a:t>
            </a:r>
            <a:r>
              <a:rPr lang="en-GB" sz="2400" b="1" i="0" u="none" strike="noStrike" dirty="0" err="1">
                <a:effectLst/>
                <a:latin typeface="-apple-system"/>
              </a:rPr>
              <a:t>ymddygiadau</a:t>
            </a:r>
            <a:r>
              <a:rPr lang="en-GB" sz="2400" b="1" i="0" u="none" strike="noStrike" dirty="0">
                <a:effectLst/>
                <a:latin typeface="-apple-system"/>
              </a:rPr>
              <a:t> a </a:t>
            </a:r>
            <a:r>
              <a:rPr lang="en-GB" sz="2400" b="1" i="0" u="none" strike="noStrike" dirty="0" err="1">
                <a:effectLst/>
                <a:latin typeface="-apple-system"/>
              </a:rPr>
              <a:t>ddysgwyd</a:t>
            </a:r>
            <a:r>
              <a:rPr lang="en-GB" sz="2400" b="1" i="0" u="none" strike="noStrike" dirty="0">
                <a:effectLst/>
                <a:latin typeface="-apple-system"/>
              </a:rPr>
              <a:t> </a:t>
            </a:r>
            <a:r>
              <a:rPr lang="en-GB" b="1" i="0" u="none" strike="noStrike" dirty="0">
                <a:effectLst/>
                <a:latin typeface="-apple-system"/>
              </a:rPr>
              <a:t>/ </a:t>
            </a:r>
            <a:r>
              <a:rPr lang="en-GB" sz="2400" b="1" dirty="0"/>
              <a:t>Contributory Factors: Learnt Behaviours</a:t>
            </a:r>
            <a:endParaRPr lang="en-GB" b="1" dirty="0"/>
          </a:p>
        </p:txBody>
      </p:sp>
    </p:spTree>
    <p:extLst>
      <p:ext uri="{BB962C8B-B14F-4D97-AF65-F5344CB8AC3E}">
        <p14:creationId xmlns:p14="http://schemas.microsoft.com/office/powerpoint/2010/main" val="4101968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583799"/>
            <a:ext cx="11145053" cy="1719072"/>
          </a:xfrm>
        </p:spPr>
        <p:txBody>
          <a:bodyPr vert="horz" lIns="91440" tIns="45720" rIns="91440" bIns="45720" rtlCol="0" anchor="b">
            <a:normAutofit/>
          </a:bodyPr>
          <a:lstStyle/>
          <a:p>
            <a:r>
              <a:rPr lang="cy-GB" sz="4600" dirty="0"/>
              <a:t>Grwpio</a:t>
            </a:r>
            <a:r>
              <a:rPr lang="cy-GB" sz="4600" kern="1200" dirty="0">
                <a:solidFill>
                  <a:schemeClr val="tx1"/>
                </a:solidFill>
                <a:latin typeface="+mj-lt"/>
                <a:ea typeface="+mj-ea"/>
                <a:cs typeface="+mj-cs"/>
              </a:rPr>
              <a:t>: ‘N</a:t>
            </a:r>
            <a:r>
              <a:rPr lang="cy-GB" sz="4600" dirty="0"/>
              <a:t>i a Nhw’ / </a:t>
            </a:r>
            <a:r>
              <a:rPr lang="cy-GB" sz="4600" dirty="0" err="1"/>
              <a:t>Groupings</a:t>
            </a:r>
            <a:r>
              <a:rPr lang="cy-GB" sz="4600" dirty="0"/>
              <a:t>: ‘</a:t>
            </a:r>
            <a:r>
              <a:rPr lang="cy-GB" sz="4600" dirty="0" err="1"/>
              <a:t>Them</a:t>
            </a:r>
            <a:r>
              <a:rPr lang="cy-GB" sz="4600" dirty="0"/>
              <a:t> </a:t>
            </a:r>
            <a:r>
              <a:rPr lang="cy-GB" sz="4600" dirty="0" err="1"/>
              <a:t>and</a:t>
            </a:r>
            <a:r>
              <a:rPr lang="cy-GB" sz="4600" dirty="0"/>
              <a:t> </a:t>
            </a:r>
            <a:r>
              <a:rPr lang="cy-GB" sz="4600" dirty="0" err="1"/>
              <a:t>Us</a:t>
            </a:r>
            <a:r>
              <a:rPr lang="cy-GB" sz="4600" dirty="0"/>
              <a:t>’</a:t>
            </a:r>
            <a:endParaRPr lang="cy-GB" sz="4600" kern="1200" dirty="0">
              <a:solidFill>
                <a:schemeClr val="tx1"/>
              </a:solidFill>
              <a:latin typeface="+mj-lt"/>
              <a:ea typeface="+mj-ea"/>
              <a:cs typeface="+mj-cs"/>
            </a:endParaRPr>
          </a:p>
        </p:txBody>
      </p:sp>
      <p:sp>
        <p:nvSpPr>
          <p:cNvPr id="3" name="Content Placeholder 2"/>
          <p:cNvSpPr>
            <a:spLocks/>
          </p:cNvSpPr>
          <p:nvPr/>
        </p:nvSpPr>
        <p:spPr>
          <a:xfrm>
            <a:off x="505096" y="1503275"/>
            <a:ext cx="5262414" cy="4685341"/>
          </a:xfrm>
          <a:prstGeom prst="rect">
            <a:avLst/>
          </a:prstGeom>
        </p:spPr>
        <p:txBody>
          <a:bodyPr vert="horz" lIns="91440" tIns="45720" rIns="91440" bIns="45720" rtlCol="0" anchor="t">
            <a:normAutofit lnSpcReduction="10000"/>
          </a:bodyPr>
          <a:lstStyle/>
          <a:p>
            <a:pPr indent="-228600">
              <a:lnSpc>
                <a:spcPct val="90000"/>
              </a:lnSpc>
              <a:spcAft>
                <a:spcPts val="600"/>
              </a:spcAft>
              <a:buFont typeface="Arial" panose="020B0604020202020204" pitchFamily="34" charset="0"/>
              <a:buChar char="•"/>
            </a:pPr>
            <a:r>
              <a:rPr lang="cy-GB" dirty="0"/>
              <a:t>Y cam cyntaf mewn rhagfarn yw creu grwpiau h.y. </a:t>
            </a:r>
            <a:r>
              <a:rPr lang="cy-GB" b="1" dirty="0"/>
              <a:t>categoreiddio cymdeithasol. </a:t>
            </a:r>
          </a:p>
          <a:p>
            <a:pPr indent="-228600">
              <a:lnSpc>
                <a:spcPct val="90000"/>
              </a:lnSpc>
              <a:spcAft>
                <a:spcPts val="600"/>
              </a:spcAft>
              <a:buFont typeface="Arial" panose="020B0604020202020204" pitchFamily="34" charset="0"/>
              <a:buChar char="•"/>
            </a:pPr>
            <a:endParaRPr lang="cy-GB" b="1" dirty="0"/>
          </a:p>
          <a:p>
            <a:pPr indent="-228600">
              <a:lnSpc>
                <a:spcPct val="90000"/>
              </a:lnSpc>
              <a:spcAft>
                <a:spcPts val="600"/>
              </a:spcAft>
              <a:buFont typeface="Arial" panose="020B0604020202020204" pitchFamily="34" charset="0"/>
              <a:buChar char="•"/>
            </a:pPr>
            <a:r>
              <a:rPr lang="cy-GB" dirty="0"/>
              <a:t>Er mwyn symleiddio ein bywydau, rydym yn naturiol yn categoreiddio ar sail nodweddion e.e. lliw gwallt, taldra ayb.</a:t>
            </a:r>
          </a:p>
          <a:p>
            <a:pPr indent="-228600">
              <a:lnSpc>
                <a:spcPct val="90000"/>
              </a:lnSpc>
              <a:spcAft>
                <a:spcPts val="600"/>
              </a:spcAft>
              <a:buFont typeface="Arial" panose="020B0604020202020204" pitchFamily="34" charset="0"/>
              <a:buChar char="•"/>
            </a:pPr>
            <a:endParaRPr lang="cy-GB" dirty="0"/>
          </a:p>
          <a:p>
            <a:pPr indent="-228600">
              <a:lnSpc>
                <a:spcPct val="90000"/>
              </a:lnSpc>
              <a:spcAft>
                <a:spcPts val="600"/>
              </a:spcAft>
              <a:buFont typeface="Arial" panose="020B0604020202020204" pitchFamily="34" charset="0"/>
              <a:buChar char="•"/>
            </a:pPr>
            <a:r>
              <a:rPr lang="cy-GB" dirty="0"/>
              <a:t>Unwaith y bydd gennym gategorïau meddyliol, rydym yn eu grwpio yn ôl tebygrwydd, gan leihau gwahaniaethau rhwng aelodau o’r un grŵp a gorliwio'r gwahaniaethau rhwng aelodau grwpiau gwahanol. Gelwir hyn yn </a:t>
            </a:r>
            <a:r>
              <a:rPr lang="cy-GB" b="1" dirty="0"/>
              <a:t>'rhagfarn mewn-grŵp’.</a:t>
            </a:r>
          </a:p>
          <a:p>
            <a:pPr indent="-228600">
              <a:lnSpc>
                <a:spcPct val="90000"/>
              </a:lnSpc>
              <a:spcAft>
                <a:spcPts val="600"/>
              </a:spcAft>
              <a:buFont typeface="Arial" panose="020B0604020202020204" pitchFamily="34" charset="0"/>
              <a:buChar char="•"/>
            </a:pPr>
            <a:endParaRPr lang="cy-GB" dirty="0"/>
          </a:p>
          <a:p>
            <a:pPr indent="-228600">
              <a:lnSpc>
                <a:spcPct val="90000"/>
              </a:lnSpc>
              <a:spcAft>
                <a:spcPts val="600"/>
              </a:spcAft>
              <a:buFont typeface="Arial" panose="020B0604020202020204" pitchFamily="34" charset="0"/>
              <a:buChar char="•"/>
            </a:pPr>
            <a:r>
              <a:rPr lang="cy-GB" dirty="0"/>
              <a:t>Unwaith y bydd y grwpiau cymdeithasol hyn wedi eu creu (‘mewn-grwpiau’ ac ‘</a:t>
            </a:r>
            <a:r>
              <a:rPr lang="cy-GB" dirty="0" err="1"/>
              <a:t>allgrwpiau</a:t>
            </a:r>
            <a:r>
              <a:rPr lang="cy-GB" dirty="0"/>
              <a:t>’), mae pobl yn datblygu cred am yr aelodau ac yn gweithredu arni yn ganllaw.</a:t>
            </a:r>
          </a:p>
          <a:p>
            <a:pPr indent="-228600">
              <a:lnSpc>
                <a:spcPct val="90000"/>
              </a:lnSpc>
              <a:spcAft>
                <a:spcPts val="600"/>
              </a:spcAft>
              <a:buFont typeface="Arial" panose="020B0604020202020204" pitchFamily="34" charset="0"/>
              <a:buChar char="•"/>
            </a:pPr>
            <a:endParaRPr lang="en-US" sz="1200" dirty="0"/>
          </a:p>
        </p:txBody>
      </p:sp>
      <p:sp>
        <p:nvSpPr>
          <p:cNvPr id="4" name="Content Placeholder 2">
            <a:extLst>
              <a:ext uri="{FF2B5EF4-FFF2-40B4-BE49-F238E27FC236}">
                <a16:creationId xmlns:a16="http://schemas.microsoft.com/office/drawing/2014/main" id="{5BC29047-527F-CA42-6186-F532585E68BC}"/>
              </a:ext>
            </a:extLst>
          </p:cNvPr>
          <p:cNvSpPr>
            <a:spLocks/>
          </p:cNvSpPr>
          <p:nvPr/>
        </p:nvSpPr>
        <p:spPr>
          <a:xfrm>
            <a:off x="6203462" y="1569767"/>
            <a:ext cx="5468984" cy="437818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dirty="0"/>
              <a:t>The first step in prejudice is the creation of groups, i.e. </a:t>
            </a:r>
            <a:r>
              <a:rPr lang="en-US" b="1" dirty="0"/>
              <a:t>social </a:t>
            </a:r>
            <a:r>
              <a:rPr lang="en-US" b="1" dirty="0" err="1"/>
              <a:t>categorisation</a:t>
            </a:r>
            <a:r>
              <a:rPr lang="en-US" b="1" dirty="0"/>
              <a:t>. </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dirty="0"/>
              <a:t>To simplify our lives, we naturally </a:t>
            </a:r>
            <a:r>
              <a:rPr lang="en-US" dirty="0" err="1"/>
              <a:t>categorise</a:t>
            </a:r>
            <a:r>
              <a:rPr lang="en-US" dirty="0"/>
              <a:t> on the basis of characteristics, e.g. hair </a:t>
            </a:r>
            <a:r>
              <a:rPr lang="en-US" dirty="0" err="1"/>
              <a:t>colour</a:t>
            </a:r>
            <a:r>
              <a:rPr lang="en-US" dirty="0"/>
              <a:t>, height, etc.</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Once we have mental categories, we group them by similarities, downplaying differences between members of the same group and exaggerating differences between members of different groups. This is called </a:t>
            </a:r>
            <a:r>
              <a:rPr lang="en-US" b="1" dirty="0"/>
              <a:t>‘in-group bias’.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Once these social groups are created (‘in-groups’ and ‘out-groups’) people develop beliefs about the members and act on them as guides.</a:t>
            </a:r>
          </a:p>
          <a:p>
            <a:pPr indent="-228600">
              <a:lnSpc>
                <a:spcPct val="90000"/>
              </a:lnSpc>
              <a:spcAft>
                <a:spcPts val="600"/>
              </a:spcAft>
              <a:buFont typeface="Arial" panose="020B0604020202020204" pitchFamily="34" charset="0"/>
              <a:buChar char="•"/>
            </a:pPr>
            <a:endParaRPr lang="en-US" sz="1200" dirty="0"/>
          </a:p>
        </p:txBody>
      </p:sp>
      <p:sp>
        <p:nvSpPr>
          <p:cNvPr id="8" name="TextBox 7">
            <a:extLst>
              <a:ext uri="{FF2B5EF4-FFF2-40B4-BE49-F238E27FC236}">
                <a16:creationId xmlns:a16="http://schemas.microsoft.com/office/drawing/2014/main" id="{98A1A2CE-8383-3A13-BDBC-9BE8E9BD44FD}"/>
              </a:ext>
            </a:extLst>
          </p:cNvPr>
          <p:cNvSpPr txBox="1"/>
          <p:nvPr/>
        </p:nvSpPr>
        <p:spPr>
          <a:xfrm>
            <a:off x="1375955" y="6059283"/>
            <a:ext cx="9030788" cy="400110"/>
          </a:xfrm>
          <a:prstGeom prst="rect">
            <a:avLst/>
          </a:prstGeom>
          <a:noFill/>
        </p:spPr>
        <p:txBody>
          <a:bodyPr wrap="square">
            <a:spAutoFit/>
          </a:bodyPr>
          <a:lstStyle/>
          <a:p>
            <a:r>
              <a:rPr lang="en-GB" sz="2000" b="1" dirty="0">
                <a:hlinkClick r:id="rId3"/>
              </a:rPr>
              <a:t>Robbers Cave Experiment: Unmasking the Roots of Tribal Conflicts</a:t>
            </a:r>
            <a:r>
              <a:rPr lang="en-GB" sz="2000" b="1" dirty="0"/>
              <a:t> (1954)</a:t>
            </a:r>
          </a:p>
        </p:txBody>
      </p:sp>
    </p:spTree>
    <p:extLst>
      <p:ext uri="{BB962C8B-B14F-4D97-AF65-F5344CB8AC3E}">
        <p14:creationId xmlns:p14="http://schemas.microsoft.com/office/powerpoint/2010/main" val="3718142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392" y="85632"/>
            <a:ext cx="10733216" cy="1212691"/>
          </a:xfrm>
        </p:spPr>
        <p:txBody>
          <a:bodyPr anchor="ctr">
            <a:normAutofit/>
          </a:bodyPr>
          <a:lstStyle/>
          <a:p>
            <a:r>
              <a:rPr lang="cy-GB" sz="4800" dirty="0" err="1"/>
              <a:t>Mental</a:t>
            </a:r>
            <a:r>
              <a:rPr lang="cy-GB" sz="4800" dirty="0"/>
              <a:t> </a:t>
            </a:r>
            <a:r>
              <a:rPr lang="cy-GB" sz="4800" dirty="0" err="1"/>
              <a:t>Processes</a:t>
            </a:r>
            <a:r>
              <a:rPr lang="cy-GB" sz="4800" dirty="0"/>
              <a:t> / Prosesau Meddyliol</a:t>
            </a:r>
          </a:p>
        </p:txBody>
      </p:sp>
      <p:graphicFrame>
        <p:nvGraphicFramePr>
          <p:cNvPr id="30" name="Content Placeholder 2">
            <a:extLst>
              <a:ext uri="{FF2B5EF4-FFF2-40B4-BE49-F238E27FC236}">
                <a16:creationId xmlns:a16="http://schemas.microsoft.com/office/drawing/2014/main" id="{44B1BDAE-3A8C-0815-7529-53A015648BD8}"/>
              </a:ext>
            </a:extLst>
          </p:cNvPr>
          <p:cNvGraphicFramePr>
            <a:graphicFrameLocks noGrp="1"/>
          </p:cNvGraphicFramePr>
          <p:nvPr>
            <p:ph idx="1"/>
            <p:extLst>
              <p:ext uri="{D42A27DB-BD31-4B8C-83A1-F6EECF244321}">
                <p14:modId xmlns:p14="http://schemas.microsoft.com/office/powerpoint/2010/main" val="1687584976"/>
              </p:ext>
            </p:extLst>
          </p:nvPr>
        </p:nvGraphicFramePr>
        <p:xfrm>
          <a:off x="358223" y="1655805"/>
          <a:ext cx="5171720" cy="4753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Content Placeholder 2">
            <a:extLst>
              <a:ext uri="{FF2B5EF4-FFF2-40B4-BE49-F238E27FC236}">
                <a16:creationId xmlns:a16="http://schemas.microsoft.com/office/drawing/2014/main" id="{1B4E105E-7D4B-D005-F952-1FC260FD053B}"/>
              </a:ext>
            </a:extLst>
          </p:cNvPr>
          <p:cNvGraphicFramePr>
            <a:graphicFrameLocks/>
          </p:cNvGraphicFramePr>
          <p:nvPr>
            <p:extLst>
              <p:ext uri="{D42A27DB-BD31-4B8C-83A1-F6EECF244321}">
                <p14:modId xmlns:p14="http://schemas.microsoft.com/office/powerpoint/2010/main" val="2776616711"/>
              </p:ext>
            </p:extLst>
          </p:nvPr>
        </p:nvGraphicFramePr>
        <p:xfrm>
          <a:off x="6096000" y="1655805"/>
          <a:ext cx="5452530" cy="452115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 name="Picture 4" descr="A head with gears in it&#10;&#10;AI-generated content may be incorrect.">
            <a:extLst>
              <a:ext uri="{FF2B5EF4-FFF2-40B4-BE49-F238E27FC236}">
                <a16:creationId xmlns:a16="http://schemas.microsoft.com/office/drawing/2014/main" id="{F9742BA1-E299-4194-DC27-F571B46DAD38}"/>
              </a:ext>
            </a:extLst>
          </p:cNvPr>
          <p:cNvPicPr>
            <a:picLocks noChangeAspect="1"/>
          </p:cNvPicPr>
          <p:nvPr/>
        </p:nvPicPr>
        <p:blipFill>
          <a:blip r:embed="rId13" cstate="print">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10720387" y="264373"/>
            <a:ext cx="1191601" cy="1212691"/>
          </a:xfrm>
          <a:prstGeom prst="rect">
            <a:avLst/>
          </a:prstGeom>
        </p:spPr>
      </p:pic>
    </p:spTree>
    <p:extLst>
      <p:ext uri="{BB962C8B-B14F-4D97-AF65-F5344CB8AC3E}">
        <p14:creationId xmlns:p14="http://schemas.microsoft.com/office/powerpoint/2010/main" val="2095512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443" y="-280273"/>
            <a:ext cx="10380451" cy="1783080"/>
          </a:xfrm>
        </p:spPr>
        <p:txBody>
          <a:bodyPr anchor="b">
            <a:normAutofit/>
          </a:bodyPr>
          <a:lstStyle/>
          <a:p>
            <a:r>
              <a:rPr lang="cy-GB" sz="4800" dirty="0"/>
              <a:t>A </a:t>
            </a:r>
            <a:r>
              <a:rPr lang="cy-GB" sz="4800" dirty="0" err="1"/>
              <a:t>few</a:t>
            </a:r>
            <a:r>
              <a:rPr lang="cy-GB" sz="4800" dirty="0"/>
              <a:t> more / Ychydig mwy</a:t>
            </a:r>
            <a:r>
              <a:rPr lang="en-GB" sz="4800" dirty="0"/>
              <a:t>….</a:t>
            </a:r>
          </a:p>
        </p:txBody>
      </p:sp>
      <p:sp>
        <p:nvSpPr>
          <p:cNvPr id="3" name="Content Placeholder 2"/>
          <p:cNvSpPr>
            <a:spLocks noGrp="1"/>
          </p:cNvSpPr>
          <p:nvPr>
            <p:ph idx="1"/>
          </p:nvPr>
        </p:nvSpPr>
        <p:spPr>
          <a:xfrm>
            <a:off x="837443" y="2123771"/>
            <a:ext cx="4593115" cy="4549254"/>
          </a:xfrm>
        </p:spPr>
        <p:txBody>
          <a:bodyPr>
            <a:normAutofit/>
          </a:bodyPr>
          <a:lstStyle/>
          <a:p>
            <a:r>
              <a:rPr lang="cy-GB" sz="1700" b="1" dirty="0"/>
              <a:t>Effaith homogenedd yr </a:t>
            </a:r>
            <a:r>
              <a:rPr lang="cy-GB" sz="1700" b="1" dirty="0" err="1"/>
              <a:t>allgrwp</a:t>
            </a:r>
            <a:r>
              <a:rPr lang="cy-GB" sz="1700" b="1" dirty="0"/>
              <a:t>: </a:t>
            </a:r>
          </a:p>
          <a:p>
            <a:pPr>
              <a:buNone/>
            </a:pPr>
            <a:r>
              <a:rPr lang="cy-GB" sz="1700" dirty="0"/>
              <a:t>	‘maent i gyd yn edrych yr un peth’.</a:t>
            </a:r>
          </a:p>
          <a:p>
            <a:pPr>
              <a:buNone/>
            </a:pPr>
            <a:endParaRPr lang="cy-GB" sz="1700" dirty="0"/>
          </a:p>
          <a:p>
            <a:r>
              <a:rPr lang="cy-GB" sz="1700" b="1" dirty="0"/>
              <a:t>Damcaniaeth priodoli</a:t>
            </a:r>
          </a:p>
          <a:p>
            <a:pPr marL="0" indent="0">
              <a:buNone/>
            </a:pPr>
            <a:r>
              <a:rPr lang="cy-GB" sz="1700" dirty="0"/>
              <a:t>Y </a:t>
            </a:r>
            <a:r>
              <a:rPr lang="cy-GB" sz="1700" b="1" dirty="0"/>
              <a:t>camgymeriad priodoli eithaf</a:t>
            </a:r>
            <a:r>
              <a:rPr lang="cy-GB" sz="1700" dirty="0"/>
              <a:t>: rydyn ni’n esgusodi neu'n condemnio ymddygiad negyddol ar sail ffactorau </a:t>
            </a:r>
            <a:r>
              <a:rPr lang="cy-GB" sz="1700" dirty="0" err="1"/>
              <a:t>sefyllfaol</a:t>
            </a:r>
            <a:r>
              <a:rPr lang="cy-GB" sz="1700" dirty="0"/>
              <a:t> – yn dibynnu ar y grŵp.</a:t>
            </a:r>
          </a:p>
          <a:p>
            <a:pPr>
              <a:buNone/>
            </a:pPr>
            <a:endParaRPr lang="cy-GB" sz="1700" dirty="0"/>
          </a:p>
          <a:p>
            <a:r>
              <a:rPr lang="cy-GB" sz="1700" b="1" dirty="0"/>
              <a:t>Theori Rôl Gymdeithasol</a:t>
            </a:r>
            <a:r>
              <a:rPr lang="cy-GB" sz="1700" dirty="0"/>
              <a:t>: tueddiad i gamfarnu gofynion y sefyllfa oherwydd arsylwadau honedig o rolau cymdeithasol.</a:t>
            </a:r>
          </a:p>
          <a:p>
            <a:endParaRPr lang="en-GB" sz="1700" dirty="0"/>
          </a:p>
        </p:txBody>
      </p:sp>
      <p:sp>
        <p:nvSpPr>
          <p:cNvPr id="6" name="Content Placeholder 2">
            <a:extLst>
              <a:ext uri="{FF2B5EF4-FFF2-40B4-BE49-F238E27FC236}">
                <a16:creationId xmlns:a16="http://schemas.microsoft.com/office/drawing/2014/main" id="{1FC0F056-254A-530A-A3B7-4155B0B8CE7A}"/>
              </a:ext>
            </a:extLst>
          </p:cNvPr>
          <p:cNvSpPr txBox="1">
            <a:spLocks/>
          </p:cNvSpPr>
          <p:nvPr/>
        </p:nvSpPr>
        <p:spPr>
          <a:xfrm>
            <a:off x="6323336" y="2048387"/>
            <a:ext cx="4962889" cy="38707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700" dirty="0"/>
              <a:t>The </a:t>
            </a:r>
            <a:r>
              <a:rPr lang="en-GB" sz="1700" b="1" dirty="0"/>
              <a:t>out-group homogeneity effect</a:t>
            </a:r>
            <a:r>
              <a:rPr lang="en-GB" sz="1700" dirty="0"/>
              <a:t>: </a:t>
            </a:r>
          </a:p>
          <a:p>
            <a:pPr>
              <a:buFont typeface="Arial" panose="020B0604020202020204" pitchFamily="34" charset="0"/>
              <a:buNone/>
            </a:pPr>
            <a:r>
              <a:rPr lang="en-GB" sz="1700" dirty="0"/>
              <a:t>	‘they all look alike’.</a:t>
            </a:r>
          </a:p>
          <a:p>
            <a:pPr>
              <a:buFont typeface="Arial" panose="020B0604020202020204" pitchFamily="34" charset="0"/>
              <a:buNone/>
            </a:pPr>
            <a:endParaRPr lang="en-GB" sz="1700" dirty="0"/>
          </a:p>
          <a:p>
            <a:r>
              <a:rPr lang="en-GB" sz="1700" b="1" dirty="0"/>
              <a:t>Attribution theory</a:t>
            </a:r>
          </a:p>
          <a:p>
            <a:r>
              <a:rPr lang="en-GB" sz="1700" dirty="0"/>
              <a:t>The </a:t>
            </a:r>
            <a:r>
              <a:rPr lang="en-GB" sz="1700" b="1" dirty="0"/>
              <a:t>ultimate attribution error</a:t>
            </a:r>
            <a:r>
              <a:rPr lang="en-GB" sz="1700" dirty="0"/>
              <a:t>: we excuse or condemn negative behaviour by situational factors – depending on the group.</a:t>
            </a:r>
          </a:p>
          <a:p>
            <a:pPr>
              <a:buFont typeface="Arial" panose="020B0604020202020204" pitchFamily="34" charset="0"/>
              <a:buNone/>
            </a:pPr>
            <a:endParaRPr lang="en-GB" sz="1700" dirty="0"/>
          </a:p>
          <a:p>
            <a:r>
              <a:rPr lang="en-GB" sz="1700" b="1" dirty="0"/>
              <a:t>Social Role Theory</a:t>
            </a:r>
            <a:r>
              <a:rPr lang="en-GB" sz="1700" dirty="0"/>
              <a:t>: tendency to misjudge the demands of the situation because of so-called observations of social roles.</a:t>
            </a:r>
          </a:p>
          <a:p>
            <a:endParaRPr lang="en-GB" sz="1700" dirty="0"/>
          </a:p>
        </p:txBody>
      </p:sp>
      <p:pic>
        <p:nvPicPr>
          <p:cNvPr id="9" name="Picture 8" descr="A group of blue stick figures&#10;&#10;AI-generated content may be incorrect.">
            <a:extLst>
              <a:ext uri="{FF2B5EF4-FFF2-40B4-BE49-F238E27FC236}">
                <a16:creationId xmlns:a16="http://schemas.microsoft.com/office/drawing/2014/main" id="{742555E6-FF62-80C3-2CEC-A0CF740F7B2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75906" y="271374"/>
            <a:ext cx="1424116" cy="1504223"/>
          </a:xfrm>
          <a:prstGeom prst="rect">
            <a:avLst/>
          </a:prstGeom>
        </p:spPr>
      </p:pic>
    </p:spTree>
    <p:extLst>
      <p:ext uri="{BB962C8B-B14F-4D97-AF65-F5344CB8AC3E}">
        <p14:creationId xmlns:p14="http://schemas.microsoft.com/office/powerpoint/2010/main" val="1193276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868" y="172410"/>
            <a:ext cx="9113357" cy="1481328"/>
          </a:xfrm>
        </p:spPr>
        <p:txBody>
          <a:bodyPr vert="horz" lIns="91440" tIns="45720" rIns="91440" bIns="45720" rtlCol="0" anchor="b">
            <a:normAutofit/>
          </a:bodyPr>
          <a:lstStyle/>
          <a:p>
            <a:r>
              <a:rPr lang="cy-GB" sz="3600" dirty="0"/>
              <a:t>‘Mewn-grwpiau’ ac ‘</a:t>
            </a:r>
            <a:r>
              <a:rPr lang="cy-GB" sz="3600" dirty="0" err="1"/>
              <a:t>allgrwpiau</a:t>
            </a:r>
            <a:r>
              <a:rPr lang="cy-GB" sz="3600" dirty="0"/>
              <a:t>’ ‘ni a nhw’</a:t>
            </a:r>
            <a:br>
              <a:rPr lang="cy-GB" sz="3600" dirty="0"/>
            </a:br>
            <a:r>
              <a:rPr lang="cy-GB" sz="3600" dirty="0"/>
              <a:t> ‘</a:t>
            </a:r>
            <a:r>
              <a:rPr lang="cy-GB" sz="3600" dirty="0" err="1"/>
              <a:t>Them</a:t>
            </a:r>
            <a:r>
              <a:rPr lang="cy-GB" sz="3600" dirty="0"/>
              <a:t> </a:t>
            </a:r>
            <a:r>
              <a:rPr lang="cy-GB" sz="3600" dirty="0" err="1"/>
              <a:t>and</a:t>
            </a:r>
            <a:r>
              <a:rPr lang="cy-GB" sz="3600" dirty="0"/>
              <a:t> </a:t>
            </a:r>
            <a:r>
              <a:rPr lang="cy-GB" sz="3600" dirty="0" err="1"/>
              <a:t>us</a:t>
            </a:r>
            <a:r>
              <a:rPr lang="cy-GB" sz="3600" dirty="0"/>
              <a:t>’ ‘</a:t>
            </a:r>
            <a:r>
              <a:rPr lang="cy-GB" sz="3600" dirty="0" err="1"/>
              <a:t>in-groups</a:t>
            </a:r>
            <a:r>
              <a:rPr lang="cy-GB" sz="3600" dirty="0"/>
              <a:t>’ </a:t>
            </a:r>
            <a:r>
              <a:rPr lang="cy-GB" sz="3600" dirty="0" err="1"/>
              <a:t>and</a:t>
            </a:r>
            <a:r>
              <a:rPr lang="cy-GB" sz="3600" dirty="0"/>
              <a:t> ‘</a:t>
            </a:r>
            <a:r>
              <a:rPr lang="cy-GB" sz="3600" dirty="0" err="1"/>
              <a:t>out-groups</a:t>
            </a:r>
            <a:r>
              <a:rPr lang="cy-GB" sz="4200" dirty="0"/>
              <a:t>’</a:t>
            </a:r>
            <a:endParaRPr lang="cy-GB" sz="4200" kern="1200" dirty="0">
              <a:solidFill>
                <a:schemeClr val="tx1"/>
              </a:solidFill>
              <a:latin typeface="+mj-lt"/>
              <a:ea typeface="+mj-ea"/>
              <a:cs typeface="+mj-cs"/>
            </a:endParaRPr>
          </a:p>
        </p:txBody>
      </p:sp>
      <p:sp>
        <p:nvSpPr>
          <p:cNvPr id="3" name="Content Placeholder 2"/>
          <p:cNvSpPr>
            <a:spLocks/>
          </p:cNvSpPr>
          <p:nvPr/>
        </p:nvSpPr>
        <p:spPr>
          <a:xfrm>
            <a:off x="819400" y="2457014"/>
            <a:ext cx="4818888" cy="406586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cy-GB" sz="1700" b="1" dirty="0"/>
              <a:t>Rhagfarn mewn-grŵp </a:t>
            </a:r>
            <a:r>
              <a:rPr lang="cy-GB" sz="1700" dirty="0"/>
              <a:t>yw’r teimladau </a:t>
            </a:r>
          </a:p>
          <a:p>
            <a:pPr indent="-228600">
              <a:lnSpc>
                <a:spcPct val="90000"/>
              </a:lnSpc>
              <a:spcAft>
                <a:spcPts val="600"/>
              </a:spcAft>
              <a:buFont typeface="Arial" panose="020B0604020202020204" pitchFamily="34" charset="0"/>
              <a:buChar char="•"/>
            </a:pPr>
            <a:r>
              <a:rPr lang="cy-GB" sz="1700" dirty="0"/>
              <a:t>              arbennig o gadarnhaol</a:t>
            </a:r>
          </a:p>
          <a:p>
            <a:pPr indent="-228600">
              <a:lnSpc>
                <a:spcPct val="90000"/>
              </a:lnSpc>
              <a:spcAft>
                <a:spcPts val="600"/>
              </a:spcAft>
              <a:buFont typeface="Arial" panose="020B0604020202020204" pitchFamily="34" charset="0"/>
              <a:buChar char="•"/>
            </a:pPr>
            <a:r>
              <a:rPr lang="cy-GB" sz="1700" dirty="0"/>
              <a:t>	a thriniaeth arbennig rydym yn eu cadw</a:t>
            </a:r>
          </a:p>
          <a:p>
            <a:pPr indent="-228600">
              <a:lnSpc>
                <a:spcPct val="90000"/>
              </a:lnSpc>
              <a:spcAft>
                <a:spcPts val="600"/>
              </a:spcAft>
              <a:buFont typeface="Arial" panose="020B0604020202020204" pitchFamily="34" charset="0"/>
              <a:buChar char="•"/>
            </a:pPr>
            <a:r>
              <a:rPr lang="cy-GB" sz="1700" dirty="0"/>
              <a:t>	ar gyfer pobl yr ydym wedi eu diffinio yn rhan o’n mewn-grŵp. Meddyliwch am y tîm pêl-droed neu rygbi rydych chi’n ei gefnogi.</a:t>
            </a:r>
          </a:p>
          <a:p>
            <a:pPr indent="-228600">
              <a:lnSpc>
                <a:spcPct val="90000"/>
              </a:lnSpc>
              <a:spcAft>
                <a:spcPts val="600"/>
              </a:spcAft>
              <a:buFont typeface="Arial" panose="020B0604020202020204" pitchFamily="34" charset="0"/>
              <a:buChar char="•"/>
            </a:pPr>
            <a:endParaRPr lang="cy-GB" sz="1700" dirty="0"/>
          </a:p>
          <a:p>
            <a:pPr indent="-228600">
              <a:lnSpc>
                <a:spcPct val="90000"/>
              </a:lnSpc>
              <a:spcAft>
                <a:spcPts val="600"/>
              </a:spcAft>
              <a:buFont typeface="Arial" panose="020B0604020202020204" pitchFamily="34" charset="0"/>
              <a:buChar char="•"/>
            </a:pPr>
            <a:r>
              <a:rPr lang="cy-GB" sz="1700" dirty="0"/>
              <a:t>Mae pobl yn ffynnu ar eu rhannu eu hunain yn grwpiau a grwpiau cystadleuol yw'r norm i ni.</a:t>
            </a:r>
          </a:p>
          <a:p>
            <a:pPr indent="-228600">
              <a:lnSpc>
                <a:spcPct val="90000"/>
              </a:lnSpc>
              <a:spcAft>
                <a:spcPts val="600"/>
              </a:spcAft>
              <a:buFont typeface="Arial" panose="020B0604020202020204" pitchFamily="34" charset="0"/>
              <a:buChar char="•"/>
            </a:pPr>
            <a:endParaRPr lang="cy-GB" sz="1700" dirty="0"/>
          </a:p>
          <a:p>
            <a:pPr indent="-228600">
              <a:lnSpc>
                <a:spcPct val="90000"/>
              </a:lnSpc>
              <a:spcAft>
                <a:spcPts val="600"/>
              </a:spcAft>
              <a:buFont typeface="Arial" panose="020B0604020202020204" pitchFamily="34" charset="0"/>
              <a:buChar char="•"/>
            </a:pPr>
            <a:r>
              <a:rPr lang="cy-GB" sz="1700" b="1" dirty="0"/>
              <a:t>Grwpiau minimol</a:t>
            </a:r>
            <a:r>
              <a:rPr lang="cy-GB" sz="1700" dirty="0"/>
              <a:t>: Gallwch deimlo'n rhan o grŵp heb adnabod unrhyw un arall yn eich grŵp. Sut y gallai hyn fod yn wir? </a:t>
            </a:r>
          </a:p>
          <a:p>
            <a:pPr indent="-228600">
              <a:lnSpc>
                <a:spcPct val="90000"/>
              </a:lnSpc>
              <a:spcAft>
                <a:spcPts val="600"/>
              </a:spcAft>
              <a:buFont typeface="Arial" panose="020B0604020202020204" pitchFamily="34" charset="0"/>
              <a:buChar char="•"/>
            </a:pPr>
            <a:endParaRPr lang="en-US" sz="1700" dirty="0"/>
          </a:p>
        </p:txBody>
      </p:sp>
      <p:sp>
        <p:nvSpPr>
          <p:cNvPr id="4" name="Content Placeholder 2">
            <a:extLst>
              <a:ext uri="{FF2B5EF4-FFF2-40B4-BE49-F238E27FC236}">
                <a16:creationId xmlns:a16="http://schemas.microsoft.com/office/drawing/2014/main" id="{CD0F6B3E-75D6-F31C-9FDC-79E59BC8C984}"/>
              </a:ext>
            </a:extLst>
          </p:cNvPr>
          <p:cNvSpPr>
            <a:spLocks/>
          </p:cNvSpPr>
          <p:nvPr/>
        </p:nvSpPr>
        <p:spPr>
          <a:xfrm>
            <a:off x="6805648" y="2457014"/>
            <a:ext cx="4755415" cy="42285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b="1" dirty="0"/>
              <a:t>In-group bias</a:t>
            </a:r>
            <a:r>
              <a:rPr lang="en-US" sz="1700" i="1" dirty="0"/>
              <a:t> </a:t>
            </a:r>
            <a:r>
              <a:rPr lang="en-US" sz="1700" dirty="0"/>
              <a:t>is the especially positive</a:t>
            </a:r>
          </a:p>
          <a:p>
            <a:pPr>
              <a:lnSpc>
                <a:spcPct val="90000"/>
              </a:lnSpc>
              <a:spcAft>
                <a:spcPts val="600"/>
              </a:spcAft>
            </a:pPr>
            <a:r>
              <a:rPr lang="en-US" sz="1700" dirty="0"/>
              <a:t>feelings and special treatment we reserve for people we have defined as part of our in-group. Just think of the soccer or rugby team you support.</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People thrive on dividing themselves into groups and rival groups are the norm to us.</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b="1" dirty="0"/>
              <a:t>Minimal groups</a:t>
            </a:r>
            <a:r>
              <a:rPr lang="en-US" sz="1700" dirty="0"/>
              <a:t>: you can feel part of a group without knowing anyone else in your group. How could this be true? </a:t>
            </a:r>
          </a:p>
          <a:p>
            <a:pPr indent="-228600">
              <a:lnSpc>
                <a:spcPct val="90000"/>
              </a:lnSpc>
              <a:spcAft>
                <a:spcPts val="600"/>
              </a:spcAft>
              <a:buFont typeface="Arial" panose="020B0604020202020204" pitchFamily="34" charset="0"/>
              <a:buChar char="•"/>
            </a:pPr>
            <a:endParaRPr lang="en-US" sz="1700" dirty="0"/>
          </a:p>
        </p:txBody>
      </p:sp>
      <p:pic>
        <p:nvPicPr>
          <p:cNvPr id="7" name="Picture 6" descr="A rugby ball on a field&#10;&#10;AI-generated content may be incorrect.">
            <a:extLst>
              <a:ext uri="{FF2B5EF4-FFF2-40B4-BE49-F238E27FC236}">
                <a16:creationId xmlns:a16="http://schemas.microsoft.com/office/drawing/2014/main" id="{7307419B-3719-D78D-7F1C-E579E523DA8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0594" y="314700"/>
            <a:ext cx="2697538" cy="1618523"/>
          </a:xfrm>
          <a:prstGeom prst="rect">
            <a:avLst/>
          </a:prstGeom>
        </p:spPr>
      </p:pic>
    </p:spTree>
    <p:extLst>
      <p:ext uri="{BB962C8B-B14F-4D97-AF65-F5344CB8AC3E}">
        <p14:creationId xmlns:p14="http://schemas.microsoft.com/office/powerpoint/2010/main" val="33707450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cy-GB" dirty="0">
                <a:solidFill>
                  <a:srgbClr val="FFFFFF"/>
                </a:solidFill>
              </a:rPr>
              <a:t>Creu bwch dihangol</a:t>
            </a:r>
          </a:p>
        </p:txBody>
      </p:sp>
      <p:sp>
        <p:nvSpPr>
          <p:cNvPr id="3" name="Content Placeholder 2"/>
          <p:cNvSpPr>
            <a:spLocks noGrp="1"/>
          </p:cNvSpPr>
          <p:nvPr>
            <p:ph idx="1"/>
          </p:nvPr>
        </p:nvSpPr>
        <p:spPr>
          <a:xfrm>
            <a:off x="353920" y="1607334"/>
            <a:ext cx="5279063" cy="5519402"/>
          </a:xfrm>
        </p:spPr>
        <p:txBody>
          <a:bodyPr anchor="ctr">
            <a:normAutofit/>
          </a:bodyPr>
          <a:lstStyle/>
          <a:p>
            <a:r>
              <a:rPr lang="cy-GB" sz="2400" dirty="0"/>
              <a:t>Creu bwch dihangol yw'r duedd i unigolion, pan fyddan nhw’n rhwystredig neu'n anhapus, symud ymddygiad ymosodol ar grwpiau nad ydyn nhw’n eu hoffi, yn weladwy ac yn gymharol ddi-rym. Gellir troi </a:t>
            </a:r>
            <a:r>
              <a:rPr lang="cy-GB" sz="2400" dirty="0" err="1"/>
              <a:t>allgrwpiau</a:t>
            </a:r>
            <a:r>
              <a:rPr lang="cy-GB" sz="2400" dirty="0"/>
              <a:t> yn </a:t>
            </a:r>
            <a:r>
              <a:rPr lang="cy-GB" sz="2400" dirty="0" err="1"/>
              <a:t>fwch</a:t>
            </a:r>
            <a:r>
              <a:rPr lang="cy-GB" sz="2400" dirty="0"/>
              <a:t> dihangol, am y rhesymau rydym eisoes wedi'u rhoi.</a:t>
            </a:r>
          </a:p>
          <a:p>
            <a:pPr>
              <a:buNone/>
            </a:pPr>
            <a:endParaRPr lang="cy-GB" sz="2400" dirty="0"/>
          </a:p>
          <a:p>
            <a:r>
              <a:rPr lang="cy-GB" sz="2400" dirty="0"/>
              <a:t>Mae gwreiddiau'r cysyniad yn yr Hen Destament.</a:t>
            </a:r>
          </a:p>
        </p:txBody>
      </p:sp>
      <p:sp>
        <p:nvSpPr>
          <p:cNvPr id="5" name="TextBox 4">
            <a:extLst>
              <a:ext uri="{FF2B5EF4-FFF2-40B4-BE49-F238E27FC236}">
                <a16:creationId xmlns:a16="http://schemas.microsoft.com/office/drawing/2014/main" id="{5E33E76D-0830-A55C-81AF-BAA18AB60A6E}"/>
              </a:ext>
            </a:extLst>
          </p:cNvPr>
          <p:cNvSpPr txBox="1"/>
          <p:nvPr/>
        </p:nvSpPr>
        <p:spPr>
          <a:xfrm>
            <a:off x="5872645" y="2478901"/>
            <a:ext cx="6098058" cy="3416320"/>
          </a:xfrm>
          <a:prstGeom prst="rect">
            <a:avLst/>
          </a:prstGeom>
          <a:noFill/>
        </p:spPr>
        <p:txBody>
          <a:bodyPr wrap="square">
            <a:spAutoFit/>
          </a:bodyPr>
          <a:lstStyle/>
          <a:p>
            <a:r>
              <a:rPr lang="en-US" sz="2400" dirty="0"/>
              <a:t>Scapegoating is the tendency for individuals, when frustrated or unhappy, to displace aggression onto groups that are disliked, visible, and relatively powerless. Out-groups can be made scapegoats, for the reasons we have already given.</a:t>
            </a:r>
          </a:p>
          <a:p>
            <a:pPr>
              <a:buNone/>
            </a:pPr>
            <a:endParaRPr lang="en-US" sz="2400" dirty="0"/>
          </a:p>
          <a:p>
            <a:r>
              <a:rPr lang="en-US" sz="2400" dirty="0"/>
              <a:t>The concept has its origins in the Old Testament.</a:t>
            </a:r>
            <a:endParaRPr lang="en-GB" sz="2400" dirty="0"/>
          </a:p>
        </p:txBody>
      </p:sp>
      <p:sp>
        <p:nvSpPr>
          <p:cNvPr id="6" name="TextBox 5">
            <a:extLst>
              <a:ext uri="{FF2B5EF4-FFF2-40B4-BE49-F238E27FC236}">
                <a16:creationId xmlns:a16="http://schemas.microsoft.com/office/drawing/2014/main" id="{D41D60D2-821D-C3F6-E39C-84E1BD09E11A}"/>
              </a:ext>
            </a:extLst>
          </p:cNvPr>
          <p:cNvSpPr txBox="1"/>
          <p:nvPr/>
        </p:nvSpPr>
        <p:spPr>
          <a:xfrm>
            <a:off x="1424487" y="734122"/>
            <a:ext cx="6880281" cy="646331"/>
          </a:xfrm>
          <a:prstGeom prst="rect">
            <a:avLst/>
          </a:prstGeom>
          <a:noFill/>
        </p:spPr>
        <p:txBody>
          <a:bodyPr wrap="none" rtlCol="0">
            <a:spAutoFit/>
          </a:bodyPr>
          <a:lstStyle/>
          <a:p>
            <a:r>
              <a:rPr lang="en-GB" sz="3600" b="1" dirty="0"/>
              <a:t>Y </a:t>
            </a:r>
            <a:r>
              <a:rPr lang="en-GB" sz="3600" b="1" dirty="0" err="1"/>
              <a:t>Bwch</a:t>
            </a:r>
            <a:r>
              <a:rPr lang="en-GB" sz="3600" b="1" dirty="0"/>
              <a:t> </a:t>
            </a:r>
            <a:r>
              <a:rPr lang="en-GB" sz="3600" b="1" dirty="0" err="1"/>
              <a:t>Dihangol</a:t>
            </a:r>
            <a:r>
              <a:rPr lang="en-GB" sz="3600" b="1" dirty="0"/>
              <a:t> / Scapegoating</a:t>
            </a:r>
          </a:p>
        </p:txBody>
      </p:sp>
      <p:pic>
        <p:nvPicPr>
          <p:cNvPr id="9" name="Picture 8" descr="A cartoon of a goat surrounded by hands pointing at it&#10;&#10;AI-generated content may be incorrect.">
            <a:extLst>
              <a:ext uri="{FF2B5EF4-FFF2-40B4-BE49-F238E27FC236}">
                <a16:creationId xmlns:a16="http://schemas.microsoft.com/office/drawing/2014/main" id="{86EDF39F-1419-B795-4A16-80F2DF622D3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67315" y="410957"/>
            <a:ext cx="1656934" cy="1832290"/>
          </a:xfrm>
          <a:prstGeom prst="rect">
            <a:avLst/>
          </a:prstGeom>
        </p:spPr>
      </p:pic>
    </p:spTree>
    <p:extLst>
      <p:ext uri="{BB962C8B-B14F-4D97-AF65-F5344CB8AC3E}">
        <p14:creationId xmlns:p14="http://schemas.microsoft.com/office/powerpoint/2010/main" val="8699112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cy-GB" dirty="0">
                <a:solidFill>
                  <a:srgbClr val="FFFFFF"/>
                </a:solidFill>
              </a:rPr>
              <a:t>Niwed</a:t>
            </a:r>
          </a:p>
        </p:txBody>
      </p:sp>
      <p:sp>
        <p:nvSpPr>
          <p:cNvPr id="3" name="Content Placeholder 2"/>
          <p:cNvSpPr>
            <a:spLocks noGrp="1"/>
          </p:cNvSpPr>
          <p:nvPr>
            <p:ph idx="1"/>
          </p:nvPr>
        </p:nvSpPr>
        <p:spPr>
          <a:xfrm>
            <a:off x="270725" y="1153572"/>
            <a:ext cx="5825276" cy="5585619"/>
          </a:xfrm>
        </p:spPr>
        <p:txBody>
          <a:bodyPr anchor="ctr">
            <a:normAutofit/>
          </a:bodyPr>
          <a:lstStyle/>
          <a:p>
            <a:r>
              <a:rPr lang="cy-GB" dirty="0"/>
              <a:t>Mae person neu grwpiau yn 'dioddef niwed', h.y. yn profi anfantais oherwydd eu bod nhw’n cael eu hadnabod yn rhai gwahanol.</a:t>
            </a:r>
          </a:p>
          <a:p>
            <a:r>
              <a:rPr lang="cy-GB" dirty="0"/>
              <a:t>Defnyddir y gwahaniaeth hwn yn sail i driniaeth annheg, i ddechrau, gall arwain at ormes, fel bod pobl o'r fath yn cael eu gormesu.</a:t>
            </a:r>
          </a:p>
          <a:p>
            <a:r>
              <a:rPr lang="cy-GB" dirty="0"/>
              <a:t>Felly, ystyrir bod i </a:t>
            </a:r>
            <a:r>
              <a:rPr lang="cy-GB" b="1" dirty="0"/>
              <a:t>bŵer</a:t>
            </a:r>
            <a:r>
              <a:rPr lang="cy-GB" dirty="0"/>
              <a:t> rôl bwysig</a:t>
            </a:r>
            <a:r>
              <a:rPr lang="en-GB" dirty="0"/>
              <a:t>. </a:t>
            </a:r>
          </a:p>
          <a:p>
            <a:pPr marL="0" indent="0">
              <a:buNone/>
            </a:pPr>
            <a:endParaRPr lang="en-GB" dirty="0"/>
          </a:p>
        </p:txBody>
      </p:sp>
      <p:sp>
        <p:nvSpPr>
          <p:cNvPr id="6" name="Content Placeholder 2">
            <a:extLst>
              <a:ext uri="{FF2B5EF4-FFF2-40B4-BE49-F238E27FC236}">
                <a16:creationId xmlns:a16="http://schemas.microsoft.com/office/drawing/2014/main" id="{58D47889-F6B0-A37F-EFA6-F0176FF7C93A}"/>
              </a:ext>
            </a:extLst>
          </p:cNvPr>
          <p:cNvSpPr txBox="1">
            <a:spLocks/>
          </p:cNvSpPr>
          <p:nvPr/>
        </p:nvSpPr>
        <p:spPr>
          <a:xfrm>
            <a:off x="6096000" y="1153572"/>
            <a:ext cx="5888922"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 person or groups ‘suffer a detriment’, i.e. experience a disadvantage because they are identified as different.</a:t>
            </a:r>
          </a:p>
          <a:p>
            <a:r>
              <a:rPr lang="en-GB" dirty="0"/>
              <a:t>This difference is used as the basis of unfair treatment, initially, then can lead on to oppression, so that such people are oppressed.</a:t>
            </a:r>
          </a:p>
          <a:p>
            <a:r>
              <a:rPr lang="en-GB" dirty="0"/>
              <a:t>Thus, </a:t>
            </a:r>
            <a:r>
              <a:rPr lang="en-GB" b="1" dirty="0"/>
              <a:t>power</a:t>
            </a:r>
            <a:r>
              <a:rPr lang="en-GB" dirty="0"/>
              <a:t> is seen to have an important role. </a:t>
            </a:r>
          </a:p>
          <a:p>
            <a:pPr marL="0" indent="0">
              <a:buFont typeface="Arial" panose="020B0604020202020204" pitchFamily="34" charset="0"/>
              <a:buNone/>
            </a:pPr>
            <a:endParaRPr lang="en-GB" dirty="0"/>
          </a:p>
        </p:txBody>
      </p:sp>
      <p:sp>
        <p:nvSpPr>
          <p:cNvPr id="7" name="TextBox 6">
            <a:extLst>
              <a:ext uri="{FF2B5EF4-FFF2-40B4-BE49-F238E27FC236}">
                <a16:creationId xmlns:a16="http://schemas.microsoft.com/office/drawing/2014/main" id="{870CEC05-EDFE-4120-EF1B-7C4549F3611F}"/>
              </a:ext>
            </a:extLst>
          </p:cNvPr>
          <p:cNvSpPr txBox="1"/>
          <p:nvPr/>
        </p:nvSpPr>
        <p:spPr>
          <a:xfrm>
            <a:off x="3373395" y="667265"/>
            <a:ext cx="4020973" cy="646331"/>
          </a:xfrm>
          <a:prstGeom prst="rect">
            <a:avLst/>
          </a:prstGeom>
          <a:noFill/>
        </p:spPr>
        <p:txBody>
          <a:bodyPr wrap="none" rtlCol="0">
            <a:spAutoFit/>
          </a:bodyPr>
          <a:lstStyle/>
          <a:p>
            <a:r>
              <a:rPr lang="en-GB" sz="3600" b="1" dirty="0" err="1"/>
              <a:t>Niwed</a:t>
            </a:r>
            <a:r>
              <a:rPr lang="en-GB" sz="3600" b="1" dirty="0"/>
              <a:t> / Detriment</a:t>
            </a:r>
          </a:p>
        </p:txBody>
      </p:sp>
      <p:pic>
        <p:nvPicPr>
          <p:cNvPr id="5" name="Picture 4" descr="A foot stepping on a group of people&#10;&#10;AI-generated content may be incorrect.">
            <a:extLst>
              <a:ext uri="{FF2B5EF4-FFF2-40B4-BE49-F238E27FC236}">
                <a16:creationId xmlns:a16="http://schemas.microsoft.com/office/drawing/2014/main" id="{B10979B8-D877-5C54-8695-1F3C9C2A2D3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22265" y="122384"/>
            <a:ext cx="1352812" cy="1352812"/>
          </a:xfrm>
          <a:prstGeom prst="rect">
            <a:avLst/>
          </a:prstGeom>
        </p:spPr>
      </p:pic>
    </p:spTree>
    <p:extLst>
      <p:ext uri="{BB962C8B-B14F-4D97-AF65-F5344CB8AC3E}">
        <p14:creationId xmlns:p14="http://schemas.microsoft.com/office/powerpoint/2010/main" val="38382684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cy-GB" dirty="0">
                <a:solidFill>
                  <a:srgbClr val="FFFFFF"/>
                </a:solidFill>
              </a:rPr>
              <a:t>Atgoffa</a:t>
            </a:r>
            <a:r>
              <a:rPr lang="en-GB" dirty="0">
                <a:solidFill>
                  <a:srgbClr val="FFFFFF"/>
                </a:solidFill>
              </a:rPr>
              <a:t>….</a:t>
            </a:r>
          </a:p>
        </p:txBody>
      </p:sp>
      <p:sp>
        <p:nvSpPr>
          <p:cNvPr id="3" name="Content Placeholder 2"/>
          <p:cNvSpPr>
            <a:spLocks noGrp="1"/>
          </p:cNvSpPr>
          <p:nvPr>
            <p:ph idx="1"/>
          </p:nvPr>
        </p:nvSpPr>
        <p:spPr>
          <a:xfrm>
            <a:off x="579644" y="1723532"/>
            <a:ext cx="4941657" cy="4644725"/>
          </a:xfrm>
        </p:spPr>
        <p:txBody>
          <a:bodyPr anchor="ctr">
            <a:normAutofit fontScale="85000" lnSpcReduction="20000"/>
          </a:bodyPr>
          <a:lstStyle/>
          <a:p>
            <a:r>
              <a:rPr lang="cy-GB" sz="2100" dirty="0"/>
              <a:t>Rydym wedi diffinio rhagfarn, stereoteip a gwahaniaethu.</a:t>
            </a:r>
          </a:p>
          <a:p>
            <a:pPr>
              <a:buNone/>
            </a:pPr>
            <a:endParaRPr lang="cy-GB" sz="2100" dirty="0"/>
          </a:p>
          <a:p>
            <a:r>
              <a:rPr lang="cy-GB" sz="2100" dirty="0"/>
              <a:t>Ystyr lythrennol 'gwahaniaethu' yw 'nodi gwahaniaeth'. O'r herwydd, nid yw o reidrwydd yn derm negyddol.</a:t>
            </a:r>
          </a:p>
          <a:p>
            <a:endParaRPr lang="cy-GB" sz="2100" dirty="0"/>
          </a:p>
          <a:p>
            <a:r>
              <a:rPr lang="cy-GB" sz="2100" dirty="0"/>
              <a:t>Er enghraifft, mae gallu gwahaniaethu rhwng bwyd diogel a gwenwyn niweidiol yn amlwg yn beth da.</a:t>
            </a:r>
          </a:p>
          <a:p>
            <a:endParaRPr lang="cy-GB" sz="2100" dirty="0"/>
          </a:p>
          <a:p>
            <a:r>
              <a:rPr lang="cy-GB" sz="2100" dirty="0"/>
              <a:t>Fodd bynnag, pan ddefnyddir y term ar ystyr gyfreithiol, wleidyddol neu foesol, fe'i defnyddir yn gyffredinol i gyfeirio at wahaniaethu </a:t>
            </a:r>
            <a:r>
              <a:rPr lang="cy-GB" sz="2100" i="1" dirty="0"/>
              <a:t>annheg</a:t>
            </a:r>
            <a:r>
              <a:rPr lang="cy-GB" sz="2100" dirty="0"/>
              <a:t>.</a:t>
            </a:r>
          </a:p>
          <a:p>
            <a:endParaRPr lang="cy-GB" sz="2100" dirty="0"/>
          </a:p>
          <a:p>
            <a:r>
              <a:rPr lang="cy-GB" sz="2100" dirty="0"/>
              <a:t>Mewn theori, gall unrhyw un wahaniaethu yn erbyn unrhyw un arall am unrhyw reswm</a:t>
            </a:r>
            <a:r>
              <a:rPr lang="en-GB" sz="2100" dirty="0"/>
              <a:t>.</a:t>
            </a:r>
          </a:p>
          <a:p>
            <a:endParaRPr lang="en-GB" sz="2000" dirty="0"/>
          </a:p>
        </p:txBody>
      </p:sp>
      <p:sp>
        <p:nvSpPr>
          <p:cNvPr id="4" name="TextBox 3">
            <a:extLst>
              <a:ext uri="{FF2B5EF4-FFF2-40B4-BE49-F238E27FC236}">
                <a16:creationId xmlns:a16="http://schemas.microsoft.com/office/drawing/2014/main" id="{5021D38F-4EB7-C8CB-B051-0099055FF123}"/>
              </a:ext>
            </a:extLst>
          </p:cNvPr>
          <p:cNvSpPr txBox="1"/>
          <p:nvPr/>
        </p:nvSpPr>
        <p:spPr>
          <a:xfrm>
            <a:off x="2953265" y="630195"/>
            <a:ext cx="5527154" cy="646331"/>
          </a:xfrm>
          <a:prstGeom prst="rect">
            <a:avLst/>
          </a:prstGeom>
          <a:noFill/>
        </p:spPr>
        <p:txBody>
          <a:bodyPr wrap="none" rtlCol="0">
            <a:spAutoFit/>
          </a:bodyPr>
          <a:lstStyle/>
          <a:p>
            <a:r>
              <a:rPr lang="en-GB" sz="3600" b="1" dirty="0" err="1"/>
              <a:t>Nodyn</a:t>
            </a:r>
            <a:r>
              <a:rPr lang="en-GB" sz="3600" b="1" dirty="0"/>
              <a:t> </a:t>
            </a:r>
            <a:r>
              <a:rPr lang="en-GB" sz="3600" b="1" dirty="0" err="1"/>
              <a:t>atgoffa</a:t>
            </a:r>
            <a:r>
              <a:rPr lang="en-GB" sz="3600" b="1" dirty="0"/>
              <a:t> / Reminder</a:t>
            </a:r>
          </a:p>
        </p:txBody>
      </p:sp>
      <p:sp>
        <p:nvSpPr>
          <p:cNvPr id="5" name="Content Placeholder 2">
            <a:extLst>
              <a:ext uri="{FF2B5EF4-FFF2-40B4-BE49-F238E27FC236}">
                <a16:creationId xmlns:a16="http://schemas.microsoft.com/office/drawing/2014/main" id="{76B391F5-F204-8C92-FFDB-85D488DB0C2D}"/>
              </a:ext>
            </a:extLst>
          </p:cNvPr>
          <p:cNvSpPr txBox="1">
            <a:spLocks/>
          </p:cNvSpPr>
          <p:nvPr/>
        </p:nvSpPr>
        <p:spPr>
          <a:xfrm>
            <a:off x="5898229" y="1583080"/>
            <a:ext cx="6023981" cy="4644725"/>
          </a:xfrm>
          <a:prstGeom prst="rect">
            <a:avLst/>
          </a:prstGeom>
        </p:spPr>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We have defined prejudice, stereotype and discrimination.</a:t>
            </a:r>
          </a:p>
          <a:p>
            <a:pPr>
              <a:buFont typeface="Arial" panose="020B0604020202020204" pitchFamily="34" charset="0"/>
              <a:buNone/>
            </a:pPr>
            <a:endParaRPr lang="en-GB" sz="2000" dirty="0"/>
          </a:p>
          <a:p>
            <a:r>
              <a:rPr lang="en-GB" sz="2000" dirty="0"/>
              <a:t>The literal meaning of ‘to discriminate’ is ‘to identify a difference’. As such, it is not necessarily a negative term.</a:t>
            </a:r>
          </a:p>
          <a:p>
            <a:endParaRPr lang="en-GB" sz="2000" dirty="0"/>
          </a:p>
          <a:p>
            <a:r>
              <a:rPr lang="en-GB" sz="2000" dirty="0"/>
              <a:t>For example, being able to discriminate between safe food and harmful poison is clearly a good thing.</a:t>
            </a:r>
          </a:p>
          <a:p>
            <a:endParaRPr lang="en-GB" sz="2000" dirty="0"/>
          </a:p>
          <a:p>
            <a:r>
              <a:rPr lang="en-GB" sz="2000" dirty="0"/>
              <a:t>However, when the term is used in a legal, political or moral sense, it is generally used to refer to </a:t>
            </a:r>
            <a:r>
              <a:rPr lang="en-GB" sz="2000" i="1" dirty="0"/>
              <a:t>unfair </a:t>
            </a:r>
            <a:r>
              <a:rPr lang="en-GB" sz="2000" dirty="0"/>
              <a:t>discrimination.</a:t>
            </a:r>
          </a:p>
          <a:p>
            <a:endParaRPr lang="en-GB" sz="2000" dirty="0"/>
          </a:p>
          <a:p>
            <a:r>
              <a:rPr lang="en-GB" sz="2000" dirty="0"/>
              <a:t>In theory, anyone can discriminate against anyone else for any reason.</a:t>
            </a:r>
          </a:p>
          <a:p>
            <a:endParaRPr lang="en-GB" sz="2000" dirty="0"/>
          </a:p>
        </p:txBody>
      </p:sp>
    </p:spTree>
    <p:extLst>
      <p:ext uri="{BB962C8B-B14F-4D97-AF65-F5344CB8AC3E}">
        <p14:creationId xmlns:p14="http://schemas.microsoft.com/office/powerpoint/2010/main" val="25432928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Discrimination.jpg"/>
          <p:cNvPicPr>
            <a:picLocks noGrp="1" noChangeAspect="1"/>
          </p:cNvPicPr>
          <p:nvPr>
            <p:ph idx="1"/>
          </p:nvPr>
        </p:nvPicPr>
        <p:blipFill>
          <a:blip r:embed="rId3" cstate="print"/>
          <a:stretch>
            <a:fillRect/>
          </a:stretch>
        </p:blipFill>
        <p:spPr>
          <a:xfrm>
            <a:off x="2133600" y="457200"/>
            <a:ext cx="7924800" cy="5943600"/>
          </a:xfrm>
          <a:prstGeom prst="rect">
            <a:avLst/>
          </a:prstGeom>
        </p:spPr>
      </p:pic>
    </p:spTree>
    <p:extLst>
      <p:ext uri="{BB962C8B-B14F-4D97-AF65-F5344CB8AC3E}">
        <p14:creationId xmlns:p14="http://schemas.microsoft.com/office/powerpoint/2010/main" val="1678403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5039" y="366106"/>
            <a:ext cx="5721484" cy="1325563"/>
          </a:xfrm>
        </p:spPr>
        <p:txBody>
          <a:bodyPr>
            <a:normAutofit/>
          </a:bodyPr>
          <a:lstStyle/>
          <a:p>
            <a:r>
              <a:rPr lang="en-GB" dirty="0" err="1"/>
              <a:t>Ystyriwch</a:t>
            </a:r>
            <a:r>
              <a:rPr lang="en-GB" dirty="0"/>
              <a:t>…./Consider….</a:t>
            </a:r>
          </a:p>
        </p:txBody>
      </p:sp>
      <p:sp>
        <p:nvSpPr>
          <p:cNvPr id="3" name="Content Placeholder 2"/>
          <p:cNvSpPr>
            <a:spLocks noGrp="1"/>
          </p:cNvSpPr>
          <p:nvPr>
            <p:ph idx="1"/>
          </p:nvPr>
        </p:nvSpPr>
        <p:spPr>
          <a:xfrm>
            <a:off x="6096000" y="2022050"/>
            <a:ext cx="5721484" cy="4351338"/>
          </a:xfrm>
        </p:spPr>
        <p:txBody>
          <a:bodyPr>
            <a:normAutofit/>
          </a:bodyPr>
          <a:lstStyle/>
          <a:p>
            <a:r>
              <a:rPr lang="cy-GB" dirty="0"/>
              <a:t>bachgen Sikh sy’n mynd â </a:t>
            </a:r>
            <a:r>
              <a:rPr lang="cy-GB" dirty="0" err="1"/>
              <a:t>Kirpan</a:t>
            </a:r>
            <a:r>
              <a:rPr lang="cy-GB" dirty="0"/>
              <a:t> i'r ysgol</a:t>
            </a:r>
          </a:p>
          <a:p>
            <a:endParaRPr lang="cy-GB" dirty="0"/>
          </a:p>
          <a:p>
            <a:r>
              <a:rPr lang="cy-GB" dirty="0"/>
              <a:t>Meddyliau?</a:t>
            </a:r>
          </a:p>
          <a:p>
            <a:r>
              <a:rPr lang="cy-GB" dirty="0"/>
              <a:t>Pwy sydd â'r penderfyniad terfynol?</a:t>
            </a:r>
          </a:p>
        </p:txBody>
      </p:sp>
      <p:sp>
        <p:nvSpPr>
          <p:cNvPr id="4" name="Content Placeholder 2">
            <a:extLst>
              <a:ext uri="{FF2B5EF4-FFF2-40B4-BE49-F238E27FC236}">
                <a16:creationId xmlns:a16="http://schemas.microsoft.com/office/drawing/2014/main" id="{480E6D29-D5E2-73D7-FE99-2417801C748A}"/>
              </a:ext>
            </a:extLst>
          </p:cNvPr>
          <p:cNvSpPr txBox="1">
            <a:spLocks/>
          </p:cNvSpPr>
          <p:nvPr/>
        </p:nvSpPr>
        <p:spPr>
          <a:xfrm>
            <a:off x="657298" y="2140556"/>
            <a:ext cx="572148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dirty="0"/>
              <a:t>a Sikh </a:t>
            </a:r>
            <a:r>
              <a:rPr lang="cy-GB" dirty="0" err="1"/>
              <a:t>boy</a:t>
            </a:r>
            <a:r>
              <a:rPr lang="cy-GB" dirty="0"/>
              <a:t> </a:t>
            </a:r>
            <a:r>
              <a:rPr lang="cy-GB" dirty="0" err="1"/>
              <a:t>taking</a:t>
            </a:r>
            <a:r>
              <a:rPr lang="cy-GB" dirty="0"/>
              <a:t> his </a:t>
            </a:r>
            <a:r>
              <a:rPr lang="cy-GB" dirty="0" err="1"/>
              <a:t>Kirpan</a:t>
            </a:r>
            <a:r>
              <a:rPr lang="cy-GB" dirty="0"/>
              <a:t> to </a:t>
            </a:r>
            <a:r>
              <a:rPr lang="cy-GB" dirty="0" err="1"/>
              <a:t>school</a:t>
            </a:r>
            <a:endParaRPr lang="cy-GB" dirty="0"/>
          </a:p>
          <a:p>
            <a:endParaRPr lang="cy-GB" dirty="0"/>
          </a:p>
          <a:p>
            <a:r>
              <a:rPr lang="cy-GB" dirty="0" err="1"/>
              <a:t>Thoughts</a:t>
            </a:r>
            <a:r>
              <a:rPr lang="cy-GB" dirty="0"/>
              <a:t>?</a:t>
            </a:r>
          </a:p>
          <a:p>
            <a:r>
              <a:rPr lang="cy-GB" dirty="0" err="1"/>
              <a:t>Who</a:t>
            </a:r>
            <a:r>
              <a:rPr lang="cy-GB" dirty="0"/>
              <a:t> </a:t>
            </a:r>
            <a:r>
              <a:rPr lang="cy-GB" dirty="0" err="1"/>
              <a:t>has</a:t>
            </a:r>
            <a:r>
              <a:rPr lang="cy-GB" dirty="0"/>
              <a:t> the </a:t>
            </a:r>
            <a:r>
              <a:rPr lang="cy-GB" dirty="0" err="1"/>
              <a:t>final</a:t>
            </a:r>
            <a:r>
              <a:rPr lang="cy-GB" dirty="0"/>
              <a:t> </a:t>
            </a:r>
            <a:r>
              <a:rPr lang="cy-GB" dirty="0" err="1"/>
              <a:t>say</a:t>
            </a:r>
            <a:r>
              <a:rPr lang="cy-GB" dirty="0"/>
              <a:t>?</a:t>
            </a:r>
          </a:p>
        </p:txBody>
      </p:sp>
      <p:pic>
        <p:nvPicPr>
          <p:cNvPr id="1026" name="Picture 2" descr="Accomodating Sikh values: Melbourne school allows Sikh ...">
            <a:extLst>
              <a:ext uri="{FF2B5EF4-FFF2-40B4-BE49-F238E27FC236}">
                <a16:creationId xmlns:a16="http://schemas.microsoft.com/office/drawing/2014/main" id="{7E81C3B8-DA38-6502-F0F8-4D444B6C119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897" y="458843"/>
            <a:ext cx="2282448" cy="139632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hand holding a knife&#10;&#10;AI-generated content may be incorrect.">
            <a:extLst>
              <a:ext uri="{FF2B5EF4-FFF2-40B4-BE49-F238E27FC236}">
                <a16:creationId xmlns:a16="http://schemas.microsoft.com/office/drawing/2014/main" id="{FCC151D4-8B36-7D2B-36B9-52E92E16DFD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723488" y="458843"/>
            <a:ext cx="2348240" cy="1232826"/>
          </a:xfrm>
          <a:prstGeom prst="rect">
            <a:avLst/>
          </a:prstGeom>
        </p:spPr>
      </p:pic>
      <p:sp>
        <p:nvSpPr>
          <p:cNvPr id="9" name="TextBox 8">
            <a:extLst>
              <a:ext uri="{FF2B5EF4-FFF2-40B4-BE49-F238E27FC236}">
                <a16:creationId xmlns:a16="http://schemas.microsoft.com/office/drawing/2014/main" id="{44737D70-DFE8-9EE2-6F4C-DFC155433BB6}"/>
              </a:ext>
            </a:extLst>
          </p:cNvPr>
          <p:cNvSpPr txBox="1"/>
          <p:nvPr/>
        </p:nvSpPr>
        <p:spPr>
          <a:xfrm>
            <a:off x="3047419" y="5053631"/>
            <a:ext cx="7443750" cy="1200329"/>
          </a:xfrm>
          <a:prstGeom prst="rect">
            <a:avLst/>
          </a:prstGeom>
          <a:noFill/>
        </p:spPr>
        <p:txBody>
          <a:bodyPr wrap="square">
            <a:spAutoFit/>
          </a:bodyPr>
          <a:lstStyle/>
          <a:p>
            <a:r>
              <a:rPr lang="en-GB" sz="2400" dirty="0">
                <a:hlinkClick r:id="rId6"/>
              </a:rPr>
              <a:t>Bing Videos</a:t>
            </a:r>
            <a:r>
              <a:rPr lang="en-GB" sz="2400" dirty="0"/>
              <a:t> The 5ks</a:t>
            </a:r>
          </a:p>
          <a:p>
            <a:endParaRPr lang="en-GB" sz="2400" dirty="0"/>
          </a:p>
          <a:p>
            <a:r>
              <a:rPr lang="en-GB" sz="2400" dirty="0">
                <a:hlinkClick r:id="rId7"/>
              </a:rPr>
              <a:t>The Sikh Kirpan in schools_0.pdf</a:t>
            </a:r>
            <a:endParaRPr lang="en-GB" sz="3600" dirty="0"/>
          </a:p>
        </p:txBody>
      </p:sp>
    </p:spTree>
    <p:extLst>
      <p:ext uri="{BB962C8B-B14F-4D97-AF65-F5344CB8AC3E}">
        <p14:creationId xmlns:p14="http://schemas.microsoft.com/office/powerpoint/2010/main" val="27367087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Cyfeiriadau / </a:t>
            </a:r>
            <a:r>
              <a:rPr lang="cy-GB" dirty="0" err="1"/>
              <a:t>References</a:t>
            </a:r>
            <a:r>
              <a:rPr lang="cy-GB" dirty="0"/>
              <a:t> </a:t>
            </a:r>
          </a:p>
        </p:txBody>
      </p:sp>
      <p:sp>
        <p:nvSpPr>
          <p:cNvPr id="3" name="Content Placeholder 2"/>
          <p:cNvSpPr>
            <a:spLocks noGrp="1"/>
          </p:cNvSpPr>
          <p:nvPr>
            <p:ph idx="1"/>
          </p:nvPr>
        </p:nvSpPr>
        <p:spPr/>
        <p:txBody>
          <a:bodyPr/>
          <a:lstStyle/>
          <a:p>
            <a:pPr>
              <a:buNone/>
            </a:pPr>
            <a:r>
              <a:rPr lang="en-GB" i="1" dirty="0"/>
              <a:t>	</a:t>
            </a:r>
            <a:r>
              <a:rPr lang="en-GB" dirty="0"/>
              <a:t>Aronson, E., Wilson, T. D. and </a:t>
            </a:r>
            <a:r>
              <a:rPr lang="en-GB" dirty="0" err="1"/>
              <a:t>Akert</a:t>
            </a:r>
            <a:r>
              <a:rPr lang="en-GB" dirty="0"/>
              <a:t>, R. M. (2009) </a:t>
            </a:r>
            <a:r>
              <a:rPr lang="en-GB" i="1" dirty="0"/>
              <a:t>Social Psychology</a:t>
            </a:r>
            <a:r>
              <a:rPr lang="en-GB" dirty="0"/>
              <a:t>, </a:t>
            </a:r>
            <a:r>
              <a:rPr lang="en-GB" i="1" dirty="0"/>
              <a:t>7th Edition</a:t>
            </a:r>
            <a:r>
              <a:rPr lang="en-GB" dirty="0"/>
              <a:t>,  Pearson</a:t>
            </a:r>
          </a:p>
          <a:p>
            <a:pPr>
              <a:buNone/>
            </a:pPr>
            <a:r>
              <a:rPr lang="en-GB" dirty="0"/>
              <a:t>	Nelson, T. (2006) </a:t>
            </a:r>
            <a:r>
              <a:rPr lang="en-GB" i="1" dirty="0"/>
              <a:t>The Psychology of Prejudice, 2</a:t>
            </a:r>
            <a:r>
              <a:rPr lang="en-GB" i="1" baseline="30000" dirty="0"/>
              <a:t>nd</a:t>
            </a:r>
            <a:r>
              <a:rPr lang="en-GB" i="1" dirty="0"/>
              <a:t> ed</a:t>
            </a:r>
            <a:r>
              <a:rPr lang="en-GB" dirty="0"/>
              <a:t>., Pearson</a:t>
            </a:r>
          </a:p>
          <a:p>
            <a:pPr>
              <a:buNone/>
            </a:pPr>
            <a:r>
              <a:rPr lang="en-GB" dirty="0"/>
              <a:t>	Whitley, B. (Jr.) and Kite, M. (2010) </a:t>
            </a:r>
            <a:r>
              <a:rPr lang="en-GB" i="1" dirty="0"/>
              <a:t>The Psychology of Prejudice and Discrimination, 2</a:t>
            </a:r>
            <a:r>
              <a:rPr lang="en-GB" i="1" baseline="30000" dirty="0"/>
              <a:t>nd</a:t>
            </a:r>
            <a:r>
              <a:rPr lang="en-GB" i="1" dirty="0"/>
              <a:t> ed</a:t>
            </a:r>
            <a:r>
              <a:rPr lang="en-GB" dirty="0"/>
              <a:t>., Wadsworth.</a:t>
            </a:r>
          </a:p>
          <a:p>
            <a:pPr>
              <a:buNone/>
            </a:pPr>
            <a:r>
              <a:rPr lang="en-GB" i="1" dirty="0">
                <a:hlinkClick r:id="rId2"/>
              </a:rPr>
              <a:t>http://jan.ucc.nau.edu/~haw4/psy250ch13.pdf</a:t>
            </a:r>
            <a:endParaRPr lang="en-GB" i="1" dirty="0"/>
          </a:p>
        </p:txBody>
      </p:sp>
    </p:spTree>
    <p:extLst>
      <p:ext uri="{BB962C8B-B14F-4D97-AF65-F5344CB8AC3E}">
        <p14:creationId xmlns:p14="http://schemas.microsoft.com/office/powerpoint/2010/main" val="12872648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18" ma:contentTypeDescription="Create a new document." ma:contentTypeScope="" ma:versionID="e9c836673e67e2fc85d434ff8be46b94">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fe458925c0307491c18a7a84b274557"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LengthInSeconds" minOccurs="0"/>
                <xsd:element ref="ns3:MediaServiceLocation"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6807d6d-212c-47c2-9ccb-06e47adbafa4" xsi:nil="true"/>
  </documentManagement>
</p:properties>
</file>

<file path=customXml/itemProps1.xml><?xml version="1.0" encoding="utf-8"?>
<ds:datastoreItem xmlns:ds="http://schemas.openxmlformats.org/officeDocument/2006/customXml" ds:itemID="{6A3B0483-70C3-4BDF-A367-BB2D128905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7CBAE7B-0690-4359-BDAB-511510A89152}">
  <ds:schemaRefs>
    <ds:schemaRef ds:uri="http://schemas.microsoft.com/sharepoint/v3/contenttype/forms"/>
  </ds:schemaRefs>
</ds:datastoreItem>
</file>

<file path=customXml/itemProps3.xml><?xml version="1.0" encoding="utf-8"?>
<ds:datastoreItem xmlns:ds="http://schemas.openxmlformats.org/officeDocument/2006/customXml" ds:itemID="{5F4D2EE7-4BD5-4B02-A084-0AEED98916E0}">
  <ds:schemaRefs>
    <ds:schemaRef ds:uri="http://schemas.microsoft.com/office/2006/metadata/properties"/>
    <ds:schemaRef ds:uri="http://schemas.microsoft.com/office/infopath/2007/PartnerControls"/>
    <ds:schemaRef ds:uri="86807d6d-212c-47c2-9ccb-06e47adbafa4"/>
    <ds:schemaRef ds:uri="http://schemas.microsoft.com/office/2006/documentManagement/types"/>
    <ds:schemaRef ds:uri="http://purl.org/dc/dcmitype/"/>
    <ds:schemaRef ds:uri="http://www.w3.org/XML/1998/namespace"/>
    <ds:schemaRef ds:uri="http://schemas.openxmlformats.org/package/2006/metadata/core-properties"/>
    <ds:schemaRef ds:uri="b0eec7eb-90c5-4dfa-b4c7-29fb51310a23"/>
    <ds:schemaRef ds:uri="http://purl.org/dc/elements/1.1/"/>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949</TotalTime>
  <Words>3311</Words>
  <Application>Microsoft Office PowerPoint</Application>
  <PresentationFormat>Widescreen</PresentationFormat>
  <Paragraphs>296</Paragraphs>
  <Slides>27</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-apple-system</vt:lpstr>
      <vt:lpstr>Google Sans</vt:lpstr>
      <vt:lpstr>Aptos</vt:lpstr>
      <vt:lpstr>Aptos Display</vt:lpstr>
      <vt:lpstr>Arial</vt:lpstr>
      <vt:lpstr>Calibri</vt:lpstr>
      <vt:lpstr>Roboto</vt:lpstr>
      <vt:lpstr>Office Theme</vt:lpstr>
      <vt:lpstr>Cydraddoldeb i Bawb?  All Things Being Equal? ECES4013C Sesiwn 3 / Session 3</vt:lpstr>
      <vt:lpstr>Amcan / Aim</vt:lpstr>
      <vt:lpstr>Deilliannau Dysgu / Learning Outcomes </vt:lpstr>
      <vt:lpstr>Deilliannau Dysgu / Learning Outcomes </vt:lpstr>
      <vt:lpstr>Deilliannau Dysgu / Learning Outcomes </vt:lpstr>
      <vt:lpstr>Asesiad / Assessment </vt:lpstr>
      <vt:lpstr>Trafodwch gyda phartner….</vt:lpstr>
      <vt:lpstr>Rhagfarn yw…./Prejudice is…</vt:lpstr>
      <vt:lpstr>Hollbresennol/Ubiquitous </vt:lpstr>
      <vt:lpstr>Rhai Enghreifftiau / Some examples</vt:lpstr>
      <vt:lpstr>Rhagfarn a Hunan-barch /  Prejudice and Self-esteem</vt:lpstr>
      <vt:lpstr>Gwahaniaethu / Discrimination</vt:lpstr>
      <vt:lpstr>Stereoteipiau / Stereotypes</vt:lpstr>
      <vt:lpstr>Examples? / Enghreifftiau?</vt:lpstr>
      <vt:lpstr>‘Deddf yr ymdrech leiaf’ / ‘Law of least effort’ </vt:lpstr>
      <vt:lpstr>Tarddiad</vt:lpstr>
      <vt:lpstr>Ffactorau Cyfrannol: Ymddygiadau a Ddysgir</vt:lpstr>
      <vt:lpstr>Grwpio: ‘Ni a Nhw’ / Groupings: ‘Them and Us’</vt:lpstr>
      <vt:lpstr>Mental Processes / Prosesau Meddyliol</vt:lpstr>
      <vt:lpstr>A few more / Ychydig mwy….</vt:lpstr>
      <vt:lpstr>‘Mewn-grwpiau’ ac ‘allgrwpiau’ ‘ni a nhw’  ‘Them and us’ ‘in-groups’ and ‘out-groups’</vt:lpstr>
      <vt:lpstr>Creu bwch dihangol</vt:lpstr>
      <vt:lpstr>Niwed</vt:lpstr>
      <vt:lpstr>Atgoffa….</vt:lpstr>
      <vt:lpstr>PowerPoint Presentation</vt:lpstr>
      <vt:lpstr>Ystyriwch…./Consider….</vt:lpstr>
      <vt:lpstr>Cyfeiriadau /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Geraint Lloyd</dc:creator>
  <cp:lastModifiedBy>Helen A Griffiths</cp:lastModifiedBy>
  <cp:revision>12</cp:revision>
  <dcterms:created xsi:type="dcterms:W3CDTF">2024-02-26T12:30:42Z</dcterms:created>
  <dcterms:modified xsi:type="dcterms:W3CDTF">2025-02-18T14:21:33Z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