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9" r:id="rId1"/>
  </p:sldMasterIdLst>
  <p:notesMasterIdLst>
    <p:notesMasterId r:id="rId14"/>
  </p:notesMasterIdLst>
  <p:sldIdLst>
    <p:sldId id="256" r:id="rId2"/>
    <p:sldId id="257" r:id="rId3"/>
    <p:sldId id="258" r:id="rId4"/>
    <p:sldId id="259" r:id="rId5"/>
    <p:sldId id="260" r:id="rId6"/>
    <p:sldId id="261" r:id="rId7"/>
    <p:sldId id="267" r:id="rId8"/>
    <p:sldId id="266" r:id="rId9"/>
    <p:sldId id="262" r:id="rId10"/>
    <p:sldId id="263" r:id="rId11"/>
    <p:sldId id="264" r:id="rId12"/>
    <p:sldId id="265"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84530" autoAdjust="0"/>
  </p:normalViewPr>
  <p:slideViewPr>
    <p:cSldViewPr snapToGrid="0">
      <p:cViewPr varScale="1">
        <p:scale>
          <a:sx n="53" d="100"/>
          <a:sy n="53" d="100"/>
        </p:scale>
        <p:origin x="1176"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919BC44-D0AD-4BC4-A2B2-A7B931DF6509}" type="datetimeFigureOut">
              <a:rPr lang="en-US" smtClean="0"/>
              <a:t>11/17/2023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D710F1-D16C-42E5-AD30-6A1390DE1BA6}" type="slidenum">
              <a:rPr lang="en-US" smtClean="0"/>
              <a:t>‹#›</a:t>
            </a:fld>
            <a:endParaRPr lang="en-US"/>
          </a:p>
        </p:txBody>
      </p:sp>
    </p:spTree>
    <p:extLst>
      <p:ext uri="{BB962C8B-B14F-4D97-AF65-F5344CB8AC3E}">
        <p14:creationId xmlns:p14="http://schemas.microsoft.com/office/powerpoint/2010/main" val="9799380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ED710F1-D16C-42E5-AD30-6A1390DE1BA6}" type="slidenum">
              <a:rPr lang="en-US" smtClean="0"/>
              <a:t>1</a:t>
            </a:fld>
            <a:endParaRPr lang="en-US"/>
          </a:p>
        </p:txBody>
      </p:sp>
    </p:spTree>
    <p:extLst>
      <p:ext uri="{BB962C8B-B14F-4D97-AF65-F5344CB8AC3E}">
        <p14:creationId xmlns:p14="http://schemas.microsoft.com/office/powerpoint/2010/main" val="21640511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ED710F1-D16C-42E5-AD30-6A1390DE1BA6}" type="slidenum">
              <a:rPr lang="en-US" smtClean="0"/>
              <a:t>2</a:t>
            </a:fld>
            <a:endParaRPr lang="en-US"/>
          </a:p>
        </p:txBody>
      </p:sp>
    </p:spTree>
    <p:extLst>
      <p:ext uri="{BB962C8B-B14F-4D97-AF65-F5344CB8AC3E}">
        <p14:creationId xmlns:p14="http://schemas.microsoft.com/office/powerpoint/2010/main" val="34664880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ED710F1-D16C-42E5-AD30-6A1390DE1BA6}" type="slidenum">
              <a:rPr lang="en-US" smtClean="0"/>
              <a:t>3</a:t>
            </a:fld>
            <a:endParaRPr lang="en-US"/>
          </a:p>
        </p:txBody>
      </p:sp>
    </p:spTree>
    <p:extLst>
      <p:ext uri="{BB962C8B-B14F-4D97-AF65-F5344CB8AC3E}">
        <p14:creationId xmlns:p14="http://schemas.microsoft.com/office/powerpoint/2010/main" val="32253551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ED710F1-D16C-42E5-AD30-6A1390DE1BA6}" type="slidenum">
              <a:rPr lang="en-US" smtClean="0"/>
              <a:t>4</a:t>
            </a:fld>
            <a:endParaRPr lang="en-US"/>
          </a:p>
        </p:txBody>
      </p:sp>
    </p:spTree>
    <p:extLst>
      <p:ext uri="{BB962C8B-B14F-4D97-AF65-F5344CB8AC3E}">
        <p14:creationId xmlns:p14="http://schemas.microsoft.com/office/powerpoint/2010/main" val="7119682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ED710F1-D16C-42E5-AD30-6A1390DE1BA6}" type="slidenum">
              <a:rPr lang="en-US" smtClean="0"/>
              <a:t>5</a:t>
            </a:fld>
            <a:endParaRPr lang="en-US"/>
          </a:p>
        </p:txBody>
      </p:sp>
    </p:spTree>
    <p:extLst>
      <p:ext uri="{BB962C8B-B14F-4D97-AF65-F5344CB8AC3E}">
        <p14:creationId xmlns:p14="http://schemas.microsoft.com/office/powerpoint/2010/main" val="31300905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ED710F1-D16C-42E5-AD30-6A1390DE1BA6}" type="slidenum">
              <a:rPr lang="en-US" smtClean="0"/>
              <a:t>6</a:t>
            </a:fld>
            <a:endParaRPr lang="en-US"/>
          </a:p>
        </p:txBody>
      </p:sp>
    </p:spTree>
    <p:extLst>
      <p:ext uri="{BB962C8B-B14F-4D97-AF65-F5344CB8AC3E}">
        <p14:creationId xmlns:p14="http://schemas.microsoft.com/office/powerpoint/2010/main" val="209376759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ED710F1-D16C-42E5-AD30-6A1390DE1BA6}" type="slidenum">
              <a:rPr lang="en-US" smtClean="0"/>
              <a:t>8</a:t>
            </a:fld>
            <a:endParaRPr lang="en-US"/>
          </a:p>
        </p:txBody>
      </p:sp>
    </p:spTree>
    <p:extLst>
      <p:ext uri="{BB962C8B-B14F-4D97-AF65-F5344CB8AC3E}">
        <p14:creationId xmlns:p14="http://schemas.microsoft.com/office/powerpoint/2010/main" val="219007436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ED710F1-D16C-42E5-AD30-6A1390DE1BA6}" type="slidenum">
              <a:rPr lang="en-US" smtClean="0"/>
              <a:t>9</a:t>
            </a:fld>
            <a:endParaRPr lang="en-US"/>
          </a:p>
        </p:txBody>
      </p:sp>
    </p:spTree>
    <p:extLst>
      <p:ext uri="{BB962C8B-B14F-4D97-AF65-F5344CB8AC3E}">
        <p14:creationId xmlns:p14="http://schemas.microsoft.com/office/powerpoint/2010/main" val="29231238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B61BEF0D-F0BB-DE4B-95CE-6DB70DBA9567}" type="datetimeFigureOut">
              <a:rPr lang="en-US" smtClean="0"/>
              <a:pPr/>
              <a:t>11/17/2023</a:t>
            </a:fld>
            <a:endParaRPr lang="en-US" dirty="0"/>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US" dirty="0"/>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129917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558300" y="5956137"/>
            <a:ext cx="1052508"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1388314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B61BEF0D-F0BB-DE4B-95CE-6DB70DBA9567}" type="datetimeFigureOut">
              <a:rPr lang="en-US" smtClean="0"/>
              <a:pPr/>
              <a:t>11/17/2023</a:t>
            </a:fld>
            <a:endParaRPr lang="en-US" dirty="0"/>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1189410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11/17/2023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9201901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11/17/2023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7732261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11/17/2023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6127842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11/17/2023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5285331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B61BEF0D-F0BB-DE4B-95CE-6DB70DBA9567}" type="datetimeFigureOut">
              <a:rPr lang="en-US" smtClean="0"/>
              <a:pPr/>
              <a:t>11/17/2023</a:t>
            </a:fld>
            <a:endParaRPr lang="en-US" dirty="0"/>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6344408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11/17/2023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3801139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8733501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B61BEF0D-F0BB-DE4B-95CE-6DB70DBA9567}" type="datetimeFigureOut">
              <a:rPr lang="en-US" smtClean="0"/>
              <a:pPr/>
              <a:t>11/17/2023</a:t>
            </a:fld>
            <a:endParaRPr lang="en-US" dirty="0"/>
          </a:p>
        </p:txBody>
      </p:sp>
      <p:sp>
        <p:nvSpPr>
          <p:cNvPr id="5" name="Footer Placeholder 4"/>
          <p:cNvSpPr>
            <a:spLocks noGrp="1"/>
          </p:cNvSpPr>
          <p:nvPr>
            <p:ph type="ftr" sz="quarter" idx="11"/>
          </p:nvPr>
        </p:nvSpPr>
        <p:spPr>
          <a:xfrm>
            <a:off x="774923" y="5951811"/>
            <a:ext cx="7896279" cy="365125"/>
          </a:xfrm>
        </p:spPr>
        <p:txBody>
          <a:bodyPr/>
          <a:lstStyle/>
          <a:p>
            <a:endParaRPr lang="en-US" dirty="0"/>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7313290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B61BEF0D-F0BB-DE4B-95CE-6DB70DBA9567}" type="datetimeFigureOut">
              <a:rPr lang="en-US" smtClean="0"/>
              <a:pPr/>
              <a:t>11/17/2023</a:t>
            </a:fld>
            <a:endParaRPr lang="en-US" dirty="0"/>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US" dirty="0"/>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D57F1E4F-1CFF-5643-939E-217C01CDF565}" type="slidenum">
              <a:rPr lang="en-US" smtClean="0"/>
              <a:pPr/>
              <a:t>‹#›</a:t>
            </a:fld>
            <a:endParaRPr lang="en-US" dirty="0"/>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72875017"/>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www.emirates.com/media-centre/emirates-deploys-20000-apple-products-to-cabin-crew-to-transform-inflight-services/"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12C034-61B1-2C4E-68EF-EC0DEF371090}"/>
              </a:ext>
            </a:extLst>
          </p:cNvPr>
          <p:cNvSpPr>
            <a:spLocks noGrp="1"/>
          </p:cNvSpPr>
          <p:nvPr>
            <p:ph type="ctrTitle"/>
          </p:nvPr>
        </p:nvSpPr>
        <p:spPr>
          <a:xfrm>
            <a:off x="581191" y="942535"/>
            <a:ext cx="10993549" cy="1552909"/>
          </a:xfrm>
        </p:spPr>
        <p:txBody>
          <a:bodyPr>
            <a:normAutofit fontScale="90000"/>
          </a:bodyPr>
          <a:lstStyle/>
          <a:p>
            <a:pPr algn="ctr"/>
            <a:r>
              <a:rPr lang="en-US" sz="2000" b="1" kern="1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programme</a:t>
            </a:r>
            <a:r>
              <a:rPr lang="en-US" sz="2000" b="1"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name</a:t>
            </a:r>
            <a:r>
              <a:rPr lang="en-US" sz="20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BA (Hons) Leadership and Management Skills for the Workplace</a:t>
            </a:r>
            <a:br>
              <a:rPr lang="en-US" sz="20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br>
            <a:r>
              <a:rPr lang="en-US" sz="2000" b="1"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module name</a:t>
            </a:r>
            <a:r>
              <a:rPr lang="en-US" sz="20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Knowledge and Information Management Skills for the Workplace</a:t>
            </a:r>
            <a:br>
              <a:rPr lang="en-US" sz="20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br>
            <a:r>
              <a:rPr lang="en-US" sz="2000" b="1"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module number</a:t>
            </a:r>
            <a:r>
              <a:rPr lang="en-US" sz="20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BMSW5106</a:t>
            </a:r>
            <a:br>
              <a:rPr lang="en-US" sz="20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br>
            <a:r>
              <a:rPr lang="en-US" sz="2000" b="1"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student name</a:t>
            </a:r>
            <a:r>
              <a:rPr lang="en-US" sz="20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mihail croitoru</a:t>
            </a:r>
            <a:br>
              <a:rPr lang="en-US" sz="2000" b="1"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br>
            <a:r>
              <a:rPr lang="en-US" sz="2000" b="1"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Student number</a:t>
            </a:r>
            <a:r>
              <a:rPr lang="en-US" sz="20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2124152</a:t>
            </a:r>
            <a:br>
              <a:rPr lang="en-US" sz="20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br>
            <a:r>
              <a:rPr lang="en-US" sz="2000" b="1"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tutor: </a:t>
            </a:r>
            <a:r>
              <a:rPr lang="en-US" sz="1800" b="1" dirty="0">
                <a:effectLst/>
                <a:latin typeface="Arial" panose="020B0604020202020204" pitchFamily="34" charset="0"/>
                <a:ea typeface="Calibri" panose="020F0502020204030204" pitchFamily="34" charset="0"/>
                <a:cs typeface="Arial" panose="020B0604020202020204" pitchFamily="34" charset="0"/>
              </a:rPr>
              <a:t>: Samuel Ofori</a:t>
            </a:r>
            <a:endParaRPr lang="en-US" sz="4000" b="1" dirty="0">
              <a:latin typeface="Arial" panose="020B0604020202020204" pitchFamily="34" charset="0"/>
              <a:cs typeface="Arial" panose="020B0604020202020204" pitchFamily="34" charset="0"/>
            </a:endParaRPr>
          </a:p>
        </p:txBody>
      </p:sp>
      <p:pic>
        <p:nvPicPr>
          <p:cNvPr id="1026" name="Picture 2" descr="Top 10 Risks &amp; Problems Facing The Aviation Industry in 2023">
            <a:extLst>
              <a:ext uri="{FF2B5EF4-FFF2-40B4-BE49-F238E27FC236}">
                <a16:creationId xmlns:a16="http://schemas.microsoft.com/office/drawing/2014/main" id="{67E430E3-4CA9-354A-93C9-01D0310B746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22690" y="3113690"/>
            <a:ext cx="5712565" cy="3213318"/>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How can the aviation industry cut emissions?">
            <a:extLst>
              <a:ext uri="{FF2B5EF4-FFF2-40B4-BE49-F238E27FC236}">
                <a16:creationId xmlns:a16="http://schemas.microsoft.com/office/drawing/2014/main" id="{3BC20A84-893A-8FF8-446E-CBD1128D0A1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56745" y="3113690"/>
            <a:ext cx="4819266" cy="32118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419369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1A24C5-2317-5864-4EF0-7BBF3BAFCD4C}"/>
              </a:ext>
            </a:extLst>
          </p:cNvPr>
          <p:cNvSpPr>
            <a:spLocks noGrp="1"/>
          </p:cNvSpPr>
          <p:nvPr>
            <p:ph type="title"/>
          </p:nvPr>
        </p:nvSpPr>
        <p:spPr/>
        <p:txBody>
          <a:bodyPr>
            <a:normAutofit/>
          </a:bodyPr>
          <a:lstStyle/>
          <a:p>
            <a:r>
              <a:rPr lang="en-US" sz="4800" kern="100" dirty="0">
                <a:effectLst/>
                <a:latin typeface="Arial" panose="020B0604020202020204" pitchFamily="34" charset="0"/>
                <a:ea typeface="Calibri" panose="020F0502020204030204" pitchFamily="34" charset="0"/>
                <a:cs typeface="Arial" panose="020B0604020202020204" pitchFamily="34" charset="0"/>
              </a:rPr>
              <a:t>Introduction </a:t>
            </a:r>
            <a:endParaRPr lang="en-US" sz="66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0DA8FBC-E7A1-8E82-4E60-D8B22605C431}"/>
              </a:ext>
            </a:extLst>
          </p:cNvPr>
          <p:cNvSpPr>
            <a:spLocks noGrp="1"/>
          </p:cNvSpPr>
          <p:nvPr>
            <p:ph idx="1"/>
          </p:nvPr>
        </p:nvSpPr>
        <p:spPr>
          <a:xfrm>
            <a:off x="581193" y="2180496"/>
            <a:ext cx="6071856" cy="3975348"/>
          </a:xfrm>
        </p:spPr>
        <p:txBody>
          <a:bodyPr>
            <a:normAutofit fontScale="92500"/>
          </a:bodyPr>
          <a:lstStyle/>
          <a:p>
            <a:pPr marL="342900" marR="0" lvl="0" indent="-342900" algn="just">
              <a:lnSpc>
                <a:spcPct val="150000"/>
              </a:lnSpc>
              <a:spcBef>
                <a:spcPts val="0"/>
              </a:spcBef>
              <a:spcAft>
                <a:spcPts val="0"/>
              </a:spcAft>
              <a:buFont typeface="Symbol" panose="05050102010706020507" pitchFamily="18" charset="2"/>
              <a:buChar char=""/>
            </a:pPr>
            <a:r>
              <a:rPr lang="en-US" sz="1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The purpose of this presentation is to explain important details in the written report.</a:t>
            </a:r>
            <a:endParaRPr lang="en-US" sz="1800" kern="100" dirty="0">
              <a:effectLst/>
              <a:latin typeface="Arial" panose="020B0604020202020204" pitchFamily="34" charset="0"/>
              <a:ea typeface="Calibri" panose="020F0502020204030204" pitchFamily="34" charset="0"/>
              <a:cs typeface="Arial" panose="020B0604020202020204"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US" sz="1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Additionally, it shows evidence of thorough understanding of the primary topics covered in the research report.</a:t>
            </a:r>
            <a:endParaRPr lang="en-US" sz="1800" kern="100" dirty="0">
              <a:effectLst/>
              <a:latin typeface="Arial" panose="020B0604020202020204" pitchFamily="34" charset="0"/>
              <a:ea typeface="Calibri" panose="020F0502020204030204" pitchFamily="34" charset="0"/>
              <a:cs typeface="Arial" panose="020B0604020202020204"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US" kern="100" dirty="0">
                <a:solidFill>
                  <a:srgbClr val="000000"/>
                </a:solidFill>
                <a:latin typeface="Arial" panose="020B0604020202020204" pitchFamily="34" charset="0"/>
                <a:ea typeface="Calibri" panose="020F0502020204030204" pitchFamily="34" charset="0"/>
                <a:cs typeface="Arial" panose="020B0604020202020204" pitchFamily="34" charset="0"/>
              </a:rPr>
              <a:t>The report </a:t>
            </a:r>
            <a:r>
              <a:rPr lang="en-US" sz="1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analyses the significance of knowledge management in Emirates and British Airways, two distinct firms. </a:t>
            </a:r>
            <a:endParaRPr lang="en-US" sz="1800" kern="100" dirty="0">
              <a:effectLst/>
              <a:latin typeface="Arial" panose="020B0604020202020204" pitchFamily="34" charset="0"/>
              <a:ea typeface="Calibri" panose="020F0502020204030204" pitchFamily="34" charset="0"/>
              <a:cs typeface="Arial" panose="020B0604020202020204" pitchFamily="34" charset="0"/>
            </a:endParaRPr>
          </a:p>
          <a:p>
            <a:pPr marL="342900" marR="0" lvl="0" indent="-342900" algn="just">
              <a:lnSpc>
                <a:spcPct val="150000"/>
              </a:lnSpc>
              <a:spcBef>
                <a:spcPts val="0"/>
              </a:spcBef>
              <a:spcAft>
                <a:spcPts val="800"/>
              </a:spcAft>
              <a:buFont typeface="Symbol" panose="05050102010706020507" pitchFamily="18" charset="2"/>
              <a:buChar char=""/>
            </a:pPr>
            <a:r>
              <a:rPr lang="en-US" sz="1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The purpose of the report was to show how important these skills are for increasing revenue and GDP in the nation.</a:t>
            </a:r>
            <a:endParaRPr lang="en-US" sz="1800" kern="100" dirty="0">
              <a:effectLst/>
              <a:latin typeface="Arial" panose="020B0604020202020204" pitchFamily="34" charset="0"/>
              <a:ea typeface="Calibri" panose="020F0502020204030204" pitchFamily="34" charset="0"/>
              <a:cs typeface="Arial" panose="020B0604020202020204" pitchFamily="34" charset="0"/>
            </a:endParaRPr>
          </a:p>
        </p:txBody>
      </p:sp>
      <p:pic>
        <p:nvPicPr>
          <p:cNvPr id="2050" name="Picture 2" descr="Emirates and British Airways A380 at SFO - YouTube">
            <a:extLst>
              <a:ext uri="{FF2B5EF4-FFF2-40B4-BE49-F238E27FC236}">
                <a16:creationId xmlns:a16="http://schemas.microsoft.com/office/drawing/2014/main" id="{B8855DB9-52A9-C03E-C496-D6192E1BAF6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3820" b="13372"/>
          <a:stretch/>
        </p:blipFill>
        <p:spPr bwMode="auto">
          <a:xfrm>
            <a:off x="6706402" y="2381211"/>
            <a:ext cx="4904405" cy="35739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368630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559AE7-61DA-E764-F817-6A5DC2B9FD40}"/>
              </a:ext>
            </a:extLst>
          </p:cNvPr>
          <p:cNvSpPr>
            <a:spLocks noGrp="1"/>
          </p:cNvSpPr>
          <p:nvPr>
            <p:ph type="title"/>
          </p:nvPr>
        </p:nvSpPr>
        <p:spPr/>
        <p:txBody>
          <a:bodyPr>
            <a:normAutofit/>
          </a:bodyPr>
          <a:lstStyle/>
          <a:p>
            <a:r>
              <a:rPr lang="en-US" sz="4400" dirty="0">
                <a:latin typeface="Arial" panose="020B0604020202020204" pitchFamily="34" charset="0"/>
                <a:cs typeface="Arial" panose="020B0604020202020204" pitchFamily="34" charset="0"/>
              </a:rPr>
              <a:t>Background</a:t>
            </a:r>
          </a:p>
        </p:txBody>
      </p:sp>
      <p:sp>
        <p:nvSpPr>
          <p:cNvPr id="3" name="Content Placeholder 2">
            <a:extLst>
              <a:ext uri="{FF2B5EF4-FFF2-40B4-BE49-F238E27FC236}">
                <a16:creationId xmlns:a16="http://schemas.microsoft.com/office/drawing/2014/main" id="{FF53FCBA-B768-8389-3F52-9B4A177EF991}"/>
              </a:ext>
            </a:extLst>
          </p:cNvPr>
          <p:cNvSpPr>
            <a:spLocks noGrp="1"/>
          </p:cNvSpPr>
          <p:nvPr>
            <p:ph idx="1"/>
          </p:nvPr>
        </p:nvSpPr>
        <p:spPr>
          <a:xfrm>
            <a:off x="581192" y="2180496"/>
            <a:ext cx="6607884" cy="4314897"/>
          </a:xfrm>
        </p:spPr>
        <p:txBody>
          <a:bodyPr>
            <a:normAutofit fontScale="92500" lnSpcReduction="20000"/>
          </a:bodyPr>
          <a:lstStyle/>
          <a:p>
            <a:pPr marL="342900" marR="0" lvl="0" indent="-342900" algn="just">
              <a:lnSpc>
                <a:spcPct val="150000"/>
              </a:lnSpc>
              <a:spcBef>
                <a:spcPts val="0"/>
              </a:spcBef>
              <a:spcAft>
                <a:spcPts val="0"/>
              </a:spcAft>
              <a:buFont typeface="Symbol" panose="05050102010706020507" pitchFamily="18" charset="2"/>
              <a:buChar char=""/>
            </a:pPr>
            <a:r>
              <a:rPr lang="en-US" sz="1800" kern="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The Report compares Emirates and British Airlines, highlighting the importance of knowledge in an information management system. </a:t>
            </a:r>
            <a:endParaRPr lang="en-US" sz="1800" kern="100" dirty="0">
              <a:effectLst/>
              <a:latin typeface="Arial" panose="020B0604020202020204" pitchFamily="34" charset="0"/>
              <a:ea typeface="Times New Roman" panose="02020603050405020304" pitchFamily="18" charset="0"/>
              <a:cs typeface="Arial" panose="020B0604020202020204"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US" sz="1800" kern="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Emirates is the most successful airline due to its services and effective staff training (Emirates, 2023).</a:t>
            </a:r>
            <a:endParaRPr lang="en-US" sz="1800" kern="100" dirty="0">
              <a:effectLst/>
              <a:latin typeface="Arial" panose="020B0604020202020204" pitchFamily="34" charset="0"/>
              <a:ea typeface="Times New Roman" panose="02020603050405020304" pitchFamily="18" charset="0"/>
              <a:cs typeface="Arial" panose="020B0604020202020204"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US" sz="18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British Airways is the second-largest airline in the United Kingdom (British Airways, 2023). </a:t>
            </a:r>
            <a:endParaRPr lang="en-US" sz="1800" kern="100" dirty="0">
              <a:effectLst/>
              <a:latin typeface="Arial" panose="020B0604020202020204" pitchFamily="34" charset="0"/>
              <a:ea typeface="Times New Roman" panose="02020603050405020304" pitchFamily="18" charset="0"/>
              <a:cs typeface="Arial" panose="020B0604020202020204"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US" sz="18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The Airways is well-known for its exceptional knowledge and information management services (British Airways, 2023).</a:t>
            </a:r>
            <a:endParaRPr lang="en-US" sz="1800" kern="100" dirty="0">
              <a:effectLst/>
              <a:latin typeface="Arial" panose="020B0604020202020204" pitchFamily="34" charset="0"/>
              <a:ea typeface="Times New Roman" panose="02020603050405020304" pitchFamily="18" charset="0"/>
              <a:cs typeface="Arial" panose="020B0604020202020204" pitchFamily="34" charset="0"/>
            </a:endParaRPr>
          </a:p>
          <a:p>
            <a:pPr marL="342900" marR="0" lvl="0" indent="-342900" algn="just">
              <a:lnSpc>
                <a:spcPct val="150000"/>
              </a:lnSpc>
              <a:spcBef>
                <a:spcPts val="0"/>
              </a:spcBef>
              <a:spcAft>
                <a:spcPts val="800"/>
              </a:spcAft>
              <a:buFont typeface="Symbol" panose="05050102010706020507" pitchFamily="18" charset="2"/>
              <a:buChar char=""/>
            </a:pPr>
            <a:r>
              <a:rPr lang="en-US" sz="18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It contributes to the industry's sustainability, prosperity, and greater profit by expanding its fleet and using biometric systems.</a:t>
            </a:r>
            <a:endParaRPr lang="en-US" sz="1800" kern="100" dirty="0">
              <a:effectLst/>
              <a:latin typeface="Arial" panose="020B0604020202020204" pitchFamily="34" charset="0"/>
              <a:ea typeface="Calibri" panose="020F0502020204030204" pitchFamily="34" charset="0"/>
              <a:cs typeface="Arial" panose="020B0604020202020204" pitchFamily="34" charset="0"/>
            </a:endParaRPr>
          </a:p>
          <a:p>
            <a:endParaRPr lang="en-US" dirty="0"/>
          </a:p>
        </p:txBody>
      </p:sp>
      <p:pic>
        <p:nvPicPr>
          <p:cNvPr id="3074" name="Picture 2" descr="10 Best Knowledge Management Software &amp; Platforms [2023]">
            <a:extLst>
              <a:ext uri="{FF2B5EF4-FFF2-40B4-BE49-F238E27FC236}">
                <a16:creationId xmlns:a16="http://schemas.microsoft.com/office/drawing/2014/main" id="{AFB4812E-D45F-DEAD-3B3B-26FF449835F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8977" r="16949"/>
          <a:stretch/>
        </p:blipFill>
        <p:spPr bwMode="auto">
          <a:xfrm>
            <a:off x="7329324" y="2380593"/>
            <a:ext cx="4281484" cy="34913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63614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559AE7-61DA-E764-F817-6A5DC2B9FD40}"/>
              </a:ext>
            </a:extLst>
          </p:cNvPr>
          <p:cNvSpPr>
            <a:spLocks noGrp="1"/>
          </p:cNvSpPr>
          <p:nvPr>
            <p:ph type="title"/>
          </p:nvPr>
        </p:nvSpPr>
        <p:spPr>
          <a:xfrm>
            <a:off x="581192" y="851338"/>
            <a:ext cx="11029616" cy="599090"/>
          </a:xfrm>
        </p:spPr>
        <p:txBody>
          <a:bodyPr>
            <a:normAutofit fontScale="90000"/>
          </a:bodyPr>
          <a:lstStyle/>
          <a:p>
            <a:pPr algn="ctr"/>
            <a:r>
              <a:rPr lang="en-US" sz="3200" b="1" dirty="0">
                <a:effectLst/>
                <a:latin typeface="Arial" panose="020B0604020202020204" pitchFamily="34" charset="0"/>
                <a:ea typeface="Calibri" panose="020F0502020204030204" pitchFamily="34" charset="0"/>
                <a:cs typeface="Arial" panose="020B0604020202020204" pitchFamily="34" charset="0"/>
              </a:rPr>
              <a:t>Key findings of Knowledge Management System </a:t>
            </a:r>
            <a:endParaRPr lang="en-US" sz="44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F53FCBA-B768-8389-3F52-9B4A177EF991}"/>
              </a:ext>
            </a:extLst>
          </p:cNvPr>
          <p:cNvSpPr>
            <a:spLocks noGrp="1"/>
          </p:cNvSpPr>
          <p:nvPr>
            <p:ph idx="1"/>
          </p:nvPr>
        </p:nvSpPr>
        <p:spPr>
          <a:xfrm>
            <a:off x="581192" y="2180496"/>
            <a:ext cx="11029615" cy="4425256"/>
          </a:xfrm>
        </p:spPr>
        <p:txBody>
          <a:bodyPr>
            <a:normAutofit fontScale="92500" lnSpcReduction="20000"/>
          </a:bodyPr>
          <a:lstStyle/>
          <a:p>
            <a:pPr marL="342900" marR="0" lvl="0" indent="-342900" algn="just">
              <a:lnSpc>
                <a:spcPct val="150000"/>
              </a:lnSpc>
              <a:spcBef>
                <a:spcPts val="0"/>
              </a:spcBef>
              <a:spcAft>
                <a:spcPts val="0"/>
              </a:spcAft>
              <a:buFont typeface="Symbol" panose="05050102010706020507" pitchFamily="18" charset="2"/>
              <a:buChar char=""/>
            </a:pPr>
            <a:r>
              <a:rPr lang="en-US" sz="1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Knowledge management is an IT-based approach that improves </a:t>
            </a:r>
            <a:r>
              <a:rPr lang="en-US" sz="1800" kern="1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organisational</a:t>
            </a:r>
            <a:r>
              <a:rPr lang="en-US" sz="1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understanding, cooperation, and alignment (</a:t>
            </a:r>
            <a:r>
              <a:rPr lang="en-US" sz="1800" kern="1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Golafzani</a:t>
            </a:r>
            <a:r>
              <a:rPr lang="en-US" sz="1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r>
              <a:rPr lang="en-US" sz="1800" i="1"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et al.,</a:t>
            </a:r>
            <a:r>
              <a:rPr lang="en-US" sz="1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2017). </a:t>
            </a:r>
            <a:endParaRPr lang="en-US" sz="1800" kern="100" dirty="0">
              <a:effectLst/>
              <a:latin typeface="Arial" panose="020B0604020202020204" pitchFamily="34" charset="0"/>
              <a:ea typeface="Calibri" panose="020F0502020204030204" pitchFamily="34" charset="0"/>
              <a:cs typeface="Arial" panose="020B0604020202020204"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US" sz="1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It is very essential in the aviation business, notably in the United Kingdom and the United Arab Emirates (</a:t>
            </a:r>
            <a:r>
              <a:rPr lang="en-US" sz="1800" kern="1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Abualoush</a:t>
            </a:r>
            <a:r>
              <a:rPr lang="en-US" sz="1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et al., 2018; Al </a:t>
            </a:r>
            <a:r>
              <a:rPr lang="en-US" sz="1800" kern="1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Bastaki</a:t>
            </a:r>
            <a:r>
              <a:rPr lang="en-US" sz="1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et al., 2021). </a:t>
            </a:r>
            <a:endParaRPr lang="en-US" sz="1800" kern="100" dirty="0">
              <a:effectLst/>
              <a:latin typeface="Arial" panose="020B0604020202020204" pitchFamily="34" charset="0"/>
              <a:ea typeface="Calibri" panose="020F0502020204030204" pitchFamily="34" charset="0"/>
              <a:cs typeface="Arial" panose="020B0604020202020204"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US" sz="1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Through the TOWS analysis of the need for enhanced contingency plans for data breaches and security vulnerabilities is focused.</a:t>
            </a:r>
            <a:endParaRPr lang="en-US" sz="1800" kern="100" dirty="0">
              <a:effectLst/>
              <a:latin typeface="Arial" panose="020B0604020202020204" pitchFamily="34" charset="0"/>
              <a:ea typeface="Calibri" panose="020F0502020204030204" pitchFamily="34" charset="0"/>
              <a:cs typeface="Arial" panose="020B0604020202020204"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US" sz="1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This will mitigate cybersecurity threats preventing employee and customer mistrust.</a:t>
            </a:r>
            <a:endParaRPr lang="en-US" sz="1800" kern="100" dirty="0">
              <a:effectLst/>
              <a:latin typeface="Arial" panose="020B0604020202020204" pitchFamily="34" charset="0"/>
              <a:ea typeface="Calibri" panose="020F0502020204030204" pitchFamily="34" charset="0"/>
              <a:cs typeface="Arial" panose="020B0604020202020204"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US" sz="1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Cybersecurity threats to the aviation industry are primarily from Advanced Persistent Threat (APT) groups (</a:t>
            </a:r>
            <a:r>
              <a:rPr lang="en-US" sz="1800" kern="1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Golafzani</a:t>
            </a:r>
            <a:r>
              <a:rPr lang="en-US" sz="1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r>
              <a:rPr lang="en-US" sz="1800" i="1"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et al.,</a:t>
            </a:r>
            <a:r>
              <a:rPr lang="en-US" sz="1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2017).</a:t>
            </a:r>
            <a:endParaRPr lang="en-US" sz="1800" kern="100" dirty="0">
              <a:effectLst/>
              <a:latin typeface="Arial" panose="020B0604020202020204" pitchFamily="34" charset="0"/>
              <a:ea typeface="Calibri" panose="020F0502020204030204" pitchFamily="34" charset="0"/>
              <a:cs typeface="Arial" panose="020B0604020202020204"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US" sz="1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However, it requires robust cybersecurity systems to protect sensitive information and enhance customer experience (</a:t>
            </a:r>
            <a:r>
              <a:rPr lang="en-US" sz="1800" kern="1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Papanikou</a:t>
            </a:r>
            <a:r>
              <a:rPr lang="en-US" sz="1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2020; </a:t>
            </a:r>
            <a:r>
              <a:rPr lang="en-US" sz="1800" kern="1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Golafzani</a:t>
            </a:r>
            <a:r>
              <a:rPr lang="en-US" sz="1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r>
              <a:rPr lang="en-US" sz="1800" i="1"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et al.,</a:t>
            </a:r>
            <a:r>
              <a:rPr lang="en-US" sz="1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2017).</a:t>
            </a:r>
            <a:endParaRPr lang="en-US" sz="1800" kern="100" dirty="0">
              <a:effectLst/>
              <a:latin typeface="Arial" panose="020B0604020202020204" pitchFamily="34" charset="0"/>
              <a:ea typeface="Calibri" panose="020F0502020204030204" pitchFamily="34" charset="0"/>
              <a:cs typeface="Arial" panose="020B0604020202020204" pitchFamily="34" charset="0"/>
            </a:endParaRPr>
          </a:p>
          <a:p>
            <a:pPr marL="342900" marR="0" lvl="0" indent="-342900" algn="just">
              <a:lnSpc>
                <a:spcPct val="150000"/>
              </a:lnSpc>
              <a:spcBef>
                <a:spcPts val="0"/>
              </a:spcBef>
              <a:spcAft>
                <a:spcPts val="800"/>
              </a:spcAft>
              <a:buFont typeface="Symbol" panose="05050102010706020507" pitchFamily="18" charset="2"/>
              <a:buChar char=""/>
            </a:pPr>
            <a:r>
              <a:rPr lang="en-US" sz="1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The collaboration with aviation safety and regulatory facilities will lead to enhancement in industry.</a:t>
            </a:r>
            <a:endParaRPr lang="en-US" sz="1800" kern="100" dirty="0">
              <a:effectLst/>
              <a:latin typeface="Arial" panose="020B0604020202020204" pitchFamily="34" charset="0"/>
              <a:ea typeface="Calibri" panose="020F050202020403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11406135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559AE7-61DA-E764-F817-6A5DC2B9FD40}"/>
              </a:ext>
            </a:extLst>
          </p:cNvPr>
          <p:cNvSpPr>
            <a:spLocks noGrp="1"/>
          </p:cNvSpPr>
          <p:nvPr>
            <p:ph type="title"/>
          </p:nvPr>
        </p:nvSpPr>
        <p:spPr>
          <a:xfrm>
            <a:off x="581192" y="702156"/>
            <a:ext cx="11029616" cy="858630"/>
          </a:xfrm>
        </p:spPr>
        <p:txBody>
          <a:bodyPr>
            <a:normAutofit fontScale="90000"/>
          </a:bodyPr>
          <a:lstStyle/>
          <a:p>
            <a:pPr algn="ctr"/>
            <a:r>
              <a:rPr lang="en-US" sz="3200" b="1" dirty="0">
                <a:effectLst/>
                <a:latin typeface="Arial" panose="020B0604020202020204" pitchFamily="34" charset="0"/>
                <a:ea typeface="Calibri" panose="020F0502020204030204" pitchFamily="34" charset="0"/>
                <a:cs typeface="Arial" panose="020B0604020202020204" pitchFamily="34" charset="0"/>
              </a:rPr>
              <a:t>Key findings of Knowledge Management System </a:t>
            </a:r>
            <a:endParaRPr lang="en-US" sz="44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F53FCBA-B768-8389-3F52-9B4A177EF991}"/>
              </a:ext>
            </a:extLst>
          </p:cNvPr>
          <p:cNvSpPr>
            <a:spLocks noGrp="1"/>
          </p:cNvSpPr>
          <p:nvPr>
            <p:ph idx="1"/>
          </p:nvPr>
        </p:nvSpPr>
        <p:spPr>
          <a:xfrm>
            <a:off x="581193" y="1907628"/>
            <a:ext cx="6339869" cy="4524703"/>
          </a:xfrm>
        </p:spPr>
        <p:txBody>
          <a:bodyPr>
            <a:normAutofit fontScale="85000" lnSpcReduction="10000"/>
          </a:bodyPr>
          <a:lstStyle/>
          <a:p>
            <a:pPr marL="342900" marR="0" lvl="0" indent="-342900" algn="just">
              <a:lnSpc>
                <a:spcPct val="150000"/>
              </a:lnSpc>
              <a:spcBef>
                <a:spcPts val="0"/>
              </a:spcBef>
              <a:spcAft>
                <a:spcPts val="0"/>
              </a:spcAft>
              <a:buFont typeface="Symbol" panose="05050102010706020507" pitchFamily="18" charset="2"/>
              <a:buChar char=""/>
            </a:pPr>
            <a:r>
              <a:rPr lang="en-US" sz="1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The aviation industry can leverage strengths through advanced data analytics tools and collaboration with stakeholders (</a:t>
            </a:r>
            <a:r>
              <a:rPr lang="en-US" sz="1800" kern="1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Papanikou</a:t>
            </a:r>
            <a:r>
              <a:rPr lang="en-US" sz="1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2020).</a:t>
            </a:r>
            <a:endParaRPr lang="en-US" sz="1800" kern="100" dirty="0">
              <a:effectLst/>
              <a:latin typeface="Arial" panose="020B0604020202020204" pitchFamily="34" charset="0"/>
              <a:ea typeface="Calibri" panose="020F0502020204030204" pitchFamily="34" charset="0"/>
              <a:cs typeface="Arial" panose="020B0604020202020204"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US" sz="1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However, enhancing decision-making and information management practices.</a:t>
            </a:r>
            <a:endParaRPr lang="en-US" sz="1800" kern="100" dirty="0">
              <a:effectLst/>
              <a:latin typeface="Arial" panose="020B0604020202020204" pitchFamily="34" charset="0"/>
              <a:ea typeface="Calibri" panose="020F0502020204030204" pitchFamily="34" charset="0"/>
              <a:cs typeface="Arial" panose="020B0604020202020204"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US" sz="1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Therefore, TWOS analysis has guided </a:t>
            </a:r>
            <a:r>
              <a:rPr lang="en-US" sz="1800" kern="1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organisations</a:t>
            </a:r>
            <a:r>
              <a:rPr lang="en-US" sz="1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in leveraging their knowledge and information management systems (</a:t>
            </a:r>
            <a:r>
              <a:rPr lang="en-US" sz="1800" kern="1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AlShamsi</a:t>
            </a:r>
            <a:r>
              <a:rPr lang="en-US" sz="1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and Ajmal, 2019).</a:t>
            </a:r>
            <a:endParaRPr lang="en-US" sz="1800" kern="100" dirty="0">
              <a:effectLst/>
              <a:latin typeface="Arial" panose="020B0604020202020204" pitchFamily="34" charset="0"/>
              <a:ea typeface="Calibri" panose="020F0502020204030204" pitchFamily="34" charset="0"/>
              <a:cs typeface="Arial" panose="020B0604020202020204"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US" sz="1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Emirates and British Airlines share similar knowledge management systems, enhancing internal communication, strategic planning, and customer experience (Emirates, 2023; </a:t>
            </a:r>
            <a:r>
              <a:rPr lang="en-US" sz="18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British Airways, 2023</a:t>
            </a:r>
            <a:r>
              <a:rPr lang="en-US" sz="1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a:t>
            </a:r>
            <a:endParaRPr lang="en-US" sz="1800" kern="100" dirty="0">
              <a:effectLst/>
              <a:latin typeface="Arial" panose="020B0604020202020204" pitchFamily="34" charset="0"/>
              <a:ea typeface="Calibri" panose="020F0502020204030204" pitchFamily="34" charset="0"/>
              <a:cs typeface="Arial" panose="020B0604020202020204" pitchFamily="34" charset="0"/>
            </a:endParaRPr>
          </a:p>
          <a:p>
            <a:pPr marL="342900" marR="0" lvl="0" indent="-342900" algn="just">
              <a:lnSpc>
                <a:spcPct val="150000"/>
              </a:lnSpc>
              <a:spcBef>
                <a:spcPts val="0"/>
              </a:spcBef>
              <a:spcAft>
                <a:spcPts val="800"/>
              </a:spcAft>
              <a:buFont typeface="Symbol" panose="05050102010706020507" pitchFamily="18" charset="2"/>
              <a:buChar char=""/>
            </a:pPr>
            <a:r>
              <a:rPr lang="en-US" sz="1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However, they use different technologies for different purposes, focusing on customer satisfaction and operational research.</a:t>
            </a:r>
            <a:endParaRPr lang="en-US" sz="1800" kern="100" dirty="0">
              <a:effectLst/>
              <a:latin typeface="Arial" panose="020B0604020202020204" pitchFamily="34" charset="0"/>
              <a:ea typeface="Calibri" panose="020F0502020204030204" pitchFamily="34" charset="0"/>
              <a:cs typeface="Arial" panose="020B0604020202020204" pitchFamily="34" charset="0"/>
            </a:endParaRPr>
          </a:p>
        </p:txBody>
      </p:sp>
      <p:pic>
        <p:nvPicPr>
          <p:cNvPr id="4098" name="Picture 2" descr="How to Implement a Knowledge Management System (KMS) - Bleuwire">
            <a:extLst>
              <a:ext uri="{FF2B5EF4-FFF2-40B4-BE49-F238E27FC236}">
                <a16:creationId xmlns:a16="http://schemas.microsoft.com/office/drawing/2014/main" id="{A5B220CD-F3AF-D26D-6E93-B4B210F1CCB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48085" y="2396358"/>
            <a:ext cx="4846009" cy="32325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141656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559AE7-61DA-E764-F817-6A5DC2B9FD40}"/>
              </a:ext>
            </a:extLst>
          </p:cNvPr>
          <p:cNvSpPr>
            <a:spLocks noGrp="1"/>
          </p:cNvSpPr>
          <p:nvPr>
            <p:ph type="title"/>
          </p:nvPr>
        </p:nvSpPr>
        <p:spPr/>
        <p:txBody>
          <a:bodyPr>
            <a:normAutofit fontScale="90000"/>
          </a:bodyPr>
          <a:lstStyle/>
          <a:p>
            <a:r>
              <a:rPr lang="en-US" sz="3200" b="1" dirty="0">
                <a:effectLst/>
                <a:latin typeface="Arial" panose="020B0604020202020204" pitchFamily="34" charset="0"/>
                <a:ea typeface="Calibri" panose="020F0502020204030204" pitchFamily="34" charset="0"/>
                <a:cs typeface="Arial" panose="020B0604020202020204" pitchFamily="34" charset="0"/>
              </a:rPr>
              <a:t>Evaluation of Emirate’s and British Airways’ Knowledge Management Systems</a:t>
            </a:r>
            <a:endParaRPr lang="en-US" sz="44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F53FCBA-B768-8389-3F52-9B4A177EF991}"/>
              </a:ext>
            </a:extLst>
          </p:cNvPr>
          <p:cNvSpPr>
            <a:spLocks noGrp="1"/>
          </p:cNvSpPr>
          <p:nvPr>
            <p:ph idx="1"/>
          </p:nvPr>
        </p:nvSpPr>
        <p:spPr>
          <a:xfrm>
            <a:off x="581192" y="2180496"/>
            <a:ext cx="11029615" cy="3975348"/>
          </a:xfrm>
        </p:spPr>
        <p:txBody>
          <a:bodyPr>
            <a:normAutofit fontScale="85000" lnSpcReduction="20000"/>
          </a:bodyPr>
          <a:lstStyle/>
          <a:p>
            <a:pPr marL="342900" marR="0" lvl="0" indent="-342900" algn="just">
              <a:lnSpc>
                <a:spcPct val="150000"/>
              </a:lnSpc>
              <a:spcBef>
                <a:spcPts val="0"/>
              </a:spcBef>
              <a:spcAft>
                <a:spcPts val="0"/>
              </a:spcAft>
              <a:buFont typeface="Symbol" panose="05050102010706020507" pitchFamily="18" charset="2"/>
              <a:buChar char=""/>
            </a:pPr>
            <a:r>
              <a:rPr lang="en-US" sz="1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An essential </a:t>
            </a:r>
            <a:r>
              <a:rPr lang="en-US" sz="1800" kern="1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organisational</a:t>
            </a:r>
            <a:r>
              <a:rPr lang="en-US" sz="1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model that fosters business growth and success is the Knowledge Management Value Chain (KMVC) (Al-Ansi, 2021). </a:t>
            </a:r>
            <a:endParaRPr lang="en-US" sz="1800" kern="100" dirty="0">
              <a:effectLst/>
              <a:latin typeface="Arial" panose="020B0604020202020204" pitchFamily="34" charset="0"/>
              <a:ea typeface="Calibri" panose="020F0502020204030204" pitchFamily="34" charset="0"/>
              <a:cs typeface="Arial" panose="020B0604020202020204"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US" sz="1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Emirates Airlines and British Airways is benefit from a KMVC in terms of bettering their customer appeal, strategic flexibility, and commercial development (Kassem </a:t>
            </a:r>
            <a:r>
              <a:rPr lang="en-US" sz="1800" i="1"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et al.,</a:t>
            </a:r>
            <a:r>
              <a:rPr lang="en-US" sz="1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2022; (</a:t>
            </a:r>
            <a:r>
              <a:rPr lang="en-US" sz="1800" kern="1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Papanikou</a:t>
            </a:r>
            <a:r>
              <a:rPr lang="en-US" sz="1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2020; Al-Ansi, 2021). </a:t>
            </a:r>
            <a:endParaRPr lang="en-US" sz="1800" kern="100" dirty="0">
              <a:effectLst/>
              <a:latin typeface="Arial" panose="020B0604020202020204" pitchFamily="34" charset="0"/>
              <a:ea typeface="Calibri" panose="020F0502020204030204" pitchFamily="34" charset="0"/>
              <a:cs typeface="Arial" panose="020B0604020202020204"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US" sz="1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These airlines draw passengers and enhance </a:t>
            </a:r>
            <a:r>
              <a:rPr lang="en-US" sz="1800" kern="1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organisational</a:t>
            </a:r>
            <a:r>
              <a:rPr lang="en-US" sz="1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learning abilities by building robust and innovative systems.</a:t>
            </a:r>
            <a:endParaRPr lang="en-US" sz="1800" kern="100" dirty="0">
              <a:effectLst/>
              <a:latin typeface="Arial" panose="020B0604020202020204" pitchFamily="34" charset="0"/>
              <a:ea typeface="Calibri" panose="020F0502020204030204" pitchFamily="34" charset="0"/>
              <a:cs typeface="Arial" panose="020B0604020202020204"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US" sz="1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Knowledge management is crucial in the aviation industry.</a:t>
            </a:r>
            <a:endParaRPr lang="en-US" sz="1800" kern="100" dirty="0">
              <a:effectLst/>
              <a:latin typeface="Arial" panose="020B0604020202020204" pitchFamily="34" charset="0"/>
              <a:ea typeface="Calibri" panose="020F0502020204030204" pitchFamily="34" charset="0"/>
              <a:cs typeface="Arial" panose="020B0604020202020204"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US" sz="1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Emirates Airlines is a prime example of a successful organization that utilizes this system to enhance its facilities and services. </a:t>
            </a:r>
            <a:endParaRPr lang="en-US" sz="1800" kern="100" dirty="0">
              <a:effectLst/>
              <a:latin typeface="Arial" panose="020B0604020202020204" pitchFamily="34" charset="0"/>
              <a:ea typeface="Calibri" panose="020F0502020204030204" pitchFamily="34" charset="0"/>
              <a:cs typeface="Arial" panose="020B0604020202020204"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US" sz="1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Leadership and management play a crucial role in the success and promotion of the company (</a:t>
            </a:r>
            <a:r>
              <a:rPr lang="en-US" sz="1800" kern="1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Nordin</a:t>
            </a:r>
            <a:r>
              <a:rPr lang="en-US" sz="1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M.N. and </a:t>
            </a:r>
            <a:r>
              <a:rPr lang="en-US" sz="1800" kern="1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Alwi</a:t>
            </a:r>
            <a:r>
              <a:rPr lang="en-US" sz="1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2022; Kassem </a:t>
            </a:r>
            <a:r>
              <a:rPr lang="en-US" sz="1800" i="1"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et al.,</a:t>
            </a:r>
            <a:r>
              <a:rPr lang="en-US" sz="1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2022).</a:t>
            </a:r>
            <a:endParaRPr lang="en-US" sz="1800" kern="100" dirty="0">
              <a:effectLst/>
              <a:latin typeface="Arial" panose="020B0604020202020204" pitchFamily="34" charset="0"/>
              <a:ea typeface="Calibri" panose="020F0502020204030204" pitchFamily="34" charset="0"/>
              <a:cs typeface="Arial" panose="020B0604020202020204"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US" sz="1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However, providing proper training and development to employees, engineering teams, and maintenance teams (Kassem </a:t>
            </a:r>
            <a:r>
              <a:rPr lang="en-US" sz="1800" i="1"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et al.,</a:t>
            </a:r>
            <a:r>
              <a:rPr lang="en-US" sz="1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2022). An essential </a:t>
            </a:r>
            <a:r>
              <a:rPr lang="en-US" sz="1800" kern="1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organisational</a:t>
            </a:r>
            <a:r>
              <a:rPr lang="en-US" sz="1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model that fosters business growth and success is the Knowledge Management Value Chain (KMVC) (Al-Ansi, 2021). </a:t>
            </a:r>
            <a:endParaRPr lang="en-US" sz="1800" kern="100" dirty="0">
              <a:effectLst/>
              <a:latin typeface="Arial" panose="020B0604020202020204" pitchFamily="34" charset="0"/>
              <a:ea typeface="Calibri" panose="020F0502020204030204" pitchFamily="34" charset="0"/>
              <a:cs typeface="Arial" panose="020B0604020202020204" pitchFamily="34" charset="0"/>
            </a:endParaRPr>
          </a:p>
          <a:p>
            <a:pPr marL="342900" marR="0" lvl="0" indent="-342900" algn="just">
              <a:lnSpc>
                <a:spcPct val="150000"/>
              </a:lnSpc>
              <a:spcBef>
                <a:spcPts val="0"/>
              </a:spcBef>
              <a:spcAft>
                <a:spcPts val="800"/>
              </a:spcAft>
              <a:buFont typeface="Symbol" panose="05050102010706020507" pitchFamily="18" charset="2"/>
              <a:buChar char=""/>
            </a:pP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7317968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A872C7-3941-C305-6275-DD7A5E8B3D67}"/>
              </a:ext>
            </a:extLst>
          </p:cNvPr>
          <p:cNvSpPr>
            <a:spLocks noGrp="1"/>
          </p:cNvSpPr>
          <p:nvPr>
            <p:ph type="title"/>
          </p:nvPr>
        </p:nvSpPr>
        <p:spPr>
          <a:xfrm>
            <a:off x="730145" y="640461"/>
            <a:ext cx="11029616" cy="1013800"/>
          </a:xfrm>
        </p:spPr>
        <p:txBody>
          <a:bodyPr/>
          <a:lstStyle/>
          <a:p>
            <a:r>
              <a:rPr lang="en-US" sz="2800" b="1" dirty="0">
                <a:effectLst/>
                <a:latin typeface="Arial" panose="020B0604020202020204" pitchFamily="34" charset="0"/>
                <a:ea typeface="Calibri" panose="020F0502020204030204" pitchFamily="34" charset="0"/>
                <a:cs typeface="Arial" panose="020B0604020202020204" pitchFamily="34" charset="0"/>
              </a:rPr>
              <a:t>Evaluation of Emirate’s and British Airways’ Knowledge Management Systems</a:t>
            </a:r>
            <a:endParaRPr lang="en-US"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EBEF23A-90B0-7A83-A40F-90A428517C1B}"/>
              </a:ext>
            </a:extLst>
          </p:cNvPr>
          <p:cNvSpPr>
            <a:spLocks noGrp="1"/>
          </p:cNvSpPr>
          <p:nvPr>
            <p:ph idx="1"/>
          </p:nvPr>
        </p:nvSpPr>
        <p:spPr>
          <a:xfrm>
            <a:off x="581192" y="2180496"/>
            <a:ext cx="6670946" cy="4204538"/>
          </a:xfrm>
        </p:spPr>
        <p:txBody>
          <a:bodyPr>
            <a:normAutofit fontScale="85000" lnSpcReduction="20000"/>
          </a:bodyPr>
          <a:lstStyle/>
          <a:p>
            <a:pPr marL="342900" marR="0" lvl="0" indent="-342900" algn="just">
              <a:lnSpc>
                <a:spcPct val="150000"/>
              </a:lnSpc>
              <a:spcBef>
                <a:spcPts val="0"/>
              </a:spcBef>
              <a:spcAft>
                <a:spcPts val="0"/>
              </a:spcAft>
              <a:buFont typeface="Symbol" panose="05050102010706020507" pitchFamily="18" charset="2"/>
              <a:buChar char=""/>
            </a:pPr>
            <a:r>
              <a:rPr lang="en-US" sz="1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Emirates Airlines and British Airways is benefit from a KMVC in terms of bettering their customer appeal, strategic flexibility, and commercial development (Kassem </a:t>
            </a:r>
            <a:r>
              <a:rPr lang="en-US" sz="1800" i="1"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et al.,</a:t>
            </a:r>
            <a:r>
              <a:rPr lang="en-US" sz="1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2022; (</a:t>
            </a:r>
            <a:r>
              <a:rPr lang="en-US" sz="1800" kern="1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Papanikou</a:t>
            </a:r>
            <a:r>
              <a:rPr lang="en-US" sz="1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2020; Al-Ansi, 2021). </a:t>
            </a:r>
            <a:endParaRPr lang="en-US" sz="1800" kern="100" dirty="0">
              <a:effectLst/>
              <a:latin typeface="Arial" panose="020B0604020202020204" pitchFamily="34" charset="0"/>
              <a:ea typeface="Calibri" panose="020F0502020204030204" pitchFamily="34" charset="0"/>
              <a:cs typeface="Arial" panose="020B0604020202020204"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US" sz="1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These airlines draw passengers and enhance </a:t>
            </a:r>
            <a:r>
              <a:rPr lang="en-US" sz="1800" kern="1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organisational</a:t>
            </a:r>
            <a:r>
              <a:rPr lang="en-US" sz="1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learning abilities by building robust and innovative systems.</a:t>
            </a:r>
            <a:endParaRPr lang="en-US" sz="1800" kern="100" dirty="0">
              <a:effectLst/>
              <a:latin typeface="Arial" panose="020B0604020202020204" pitchFamily="34" charset="0"/>
              <a:ea typeface="Calibri" panose="020F0502020204030204" pitchFamily="34" charset="0"/>
              <a:cs typeface="Arial" panose="020B0604020202020204"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US" sz="1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Knowledge management is crucial in the aviation industry.</a:t>
            </a:r>
            <a:endParaRPr lang="en-US" sz="1800" kern="100" dirty="0">
              <a:effectLst/>
              <a:latin typeface="Arial" panose="020B0604020202020204" pitchFamily="34" charset="0"/>
              <a:ea typeface="Calibri" panose="020F0502020204030204" pitchFamily="34" charset="0"/>
              <a:cs typeface="Arial" panose="020B0604020202020204"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US" sz="1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Emirates Airlines is a prime example of a successful organization that utilizes this system to enhance its facilities and services. </a:t>
            </a:r>
            <a:endParaRPr lang="en-US" sz="1800" kern="100" dirty="0">
              <a:effectLst/>
              <a:latin typeface="Arial" panose="020B0604020202020204" pitchFamily="34" charset="0"/>
              <a:ea typeface="Calibri" panose="020F0502020204030204" pitchFamily="34" charset="0"/>
              <a:cs typeface="Arial" panose="020B0604020202020204"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US" sz="1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Leadership and management play a crucial role in the success and promotion of the company (</a:t>
            </a:r>
            <a:r>
              <a:rPr lang="en-US" sz="1800" kern="1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Nordin</a:t>
            </a:r>
            <a:r>
              <a:rPr lang="en-US" sz="1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M.N. and </a:t>
            </a:r>
            <a:r>
              <a:rPr lang="en-US" sz="1800" kern="1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Alwi</a:t>
            </a:r>
            <a:r>
              <a:rPr lang="en-US" sz="1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2022; Kassem </a:t>
            </a:r>
            <a:r>
              <a:rPr lang="en-US" sz="1800" i="1"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et al.,</a:t>
            </a:r>
            <a:r>
              <a:rPr lang="en-US" sz="1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2022).</a:t>
            </a:r>
            <a:endParaRPr lang="en-US" sz="1800" kern="100" dirty="0">
              <a:effectLst/>
              <a:latin typeface="Arial" panose="020B0604020202020204" pitchFamily="34" charset="0"/>
              <a:ea typeface="Calibri" panose="020F0502020204030204" pitchFamily="34" charset="0"/>
              <a:cs typeface="Arial" panose="020B0604020202020204" pitchFamily="34" charset="0"/>
            </a:endParaRPr>
          </a:p>
          <a:p>
            <a:pPr marL="342900" marR="0" lvl="0" indent="-342900" algn="just">
              <a:lnSpc>
                <a:spcPct val="150000"/>
              </a:lnSpc>
              <a:spcBef>
                <a:spcPts val="0"/>
              </a:spcBef>
              <a:spcAft>
                <a:spcPts val="800"/>
              </a:spcAft>
              <a:buFont typeface="Symbol" panose="05050102010706020507" pitchFamily="18" charset="2"/>
              <a:buChar char=""/>
            </a:pPr>
            <a:r>
              <a:rPr lang="en-US" sz="1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However, providing proper training and development to employees, engineering teams, and maintenance teams (Kassem </a:t>
            </a:r>
            <a:r>
              <a:rPr lang="en-US" sz="1800" i="1"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et al.,</a:t>
            </a:r>
            <a:r>
              <a:rPr lang="en-US" sz="1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2022). </a:t>
            </a:r>
            <a:endParaRPr lang="en-US" sz="1800" kern="1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endParaRPr lang="en-US" dirty="0"/>
          </a:p>
        </p:txBody>
      </p:sp>
      <p:pic>
        <p:nvPicPr>
          <p:cNvPr id="5122" name="Picture 2" descr="News: Emirates to buy A350s &amp; British Airways trial AI to reduce delays -  Turning left for less">
            <a:extLst>
              <a:ext uri="{FF2B5EF4-FFF2-40B4-BE49-F238E27FC236}">
                <a16:creationId xmlns:a16="http://schemas.microsoft.com/office/drawing/2014/main" id="{FC77BC9A-B936-B595-570E-53FADA50A99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52138" y="2180496"/>
            <a:ext cx="4507623" cy="367830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512894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559AE7-61DA-E764-F817-6A5DC2B9FD40}"/>
              </a:ext>
            </a:extLst>
          </p:cNvPr>
          <p:cNvSpPr>
            <a:spLocks noGrp="1"/>
          </p:cNvSpPr>
          <p:nvPr>
            <p:ph type="title"/>
          </p:nvPr>
        </p:nvSpPr>
        <p:spPr/>
        <p:txBody>
          <a:bodyPr>
            <a:normAutofit fontScale="90000"/>
          </a:bodyPr>
          <a:lstStyle/>
          <a:p>
            <a:r>
              <a:rPr lang="en-US" sz="3200" b="1" dirty="0">
                <a:effectLst/>
                <a:latin typeface="Arial" panose="020B0604020202020204" pitchFamily="34" charset="0"/>
                <a:ea typeface="Calibri" panose="020F0502020204030204" pitchFamily="34" charset="0"/>
                <a:cs typeface="Arial" panose="020B0604020202020204" pitchFamily="34" charset="0"/>
              </a:rPr>
              <a:t>Evaluation of Emirate’s and British Airways’ Knowledge Management Systems</a:t>
            </a:r>
            <a:endParaRPr lang="en-US" sz="44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F53FCBA-B768-8389-3F52-9B4A177EF991}"/>
              </a:ext>
            </a:extLst>
          </p:cNvPr>
          <p:cNvSpPr>
            <a:spLocks noGrp="1"/>
          </p:cNvSpPr>
          <p:nvPr>
            <p:ph idx="1"/>
          </p:nvPr>
        </p:nvSpPr>
        <p:spPr/>
        <p:txBody>
          <a:bodyPr>
            <a:normAutofit fontScale="92500" lnSpcReduction="10000"/>
          </a:bodyPr>
          <a:lstStyle/>
          <a:p>
            <a:pPr marL="342900" marR="0" lvl="0" indent="-342900" algn="just">
              <a:lnSpc>
                <a:spcPct val="150000"/>
              </a:lnSpc>
              <a:spcBef>
                <a:spcPts val="0"/>
              </a:spcBef>
              <a:spcAft>
                <a:spcPts val="0"/>
              </a:spcAft>
              <a:buFont typeface="Symbol" panose="05050102010706020507" pitchFamily="18" charset="2"/>
              <a:buChar char=""/>
            </a:pPr>
            <a:r>
              <a:rPr lang="en-US" sz="1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Leadership and organization are essential for employee retention and engagement, as they lead to increased productivity and effective performance (</a:t>
            </a:r>
            <a:r>
              <a:rPr lang="en-US" sz="1800" kern="1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Nordin</a:t>
            </a:r>
            <a:r>
              <a:rPr lang="en-US" sz="1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and </a:t>
            </a:r>
            <a:r>
              <a:rPr lang="en-US" sz="1800" kern="1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Alwi</a:t>
            </a:r>
            <a:r>
              <a:rPr lang="en-US" sz="1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2022). </a:t>
            </a:r>
            <a:endParaRPr lang="en-US" sz="1800" kern="100" dirty="0">
              <a:effectLst/>
              <a:latin typeface="Arial" panose="020B0604020202020204" pitchFamily="34" charset="0"/>
              <a:ea typeface="Calibri" panose="020F0502020204030204" pitchFamily="34" charset="0"/>
              <a:cs typeface="Arial" panose="020B0604020202020204"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US" sz="1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Emirates Airlines uses technology-based knowledge management systems, such as artificial intelligence, blockchain, data analytics, mobile technologies, and cloud (Emirates, 2023a).</a:t>
            </a:r>
            <a:endParaRPr lang="en-US" sz="1800" kern="100" dirty="0">
              <a:effectLst/>
              <a:latin typeface="Arial" panose="020B0604020202020204" pitchFamily="34" charset="0"/>
              <a:ea typeface="Calibri" panose="020F0502020204030204" pitchFamily="34" charset="0"/>
              <a:cs typeface="Arial" panose="020B0604020202020204"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US" sz="1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These enhance operational and service capabilities for Emirates (Emirates, 2023a). </a:t>
            </a:r>
            <a:endParaRPr lang="en-US" sz="1800" kern="100" dirty="0">
              <a:effectLst/>
              <a:latin typeface="Arial" panose="020B0604020202020204" pitchFamily="34" charset="0"/>
              <a:ea typeface="Calibri" panose="020F0502020204030204" pitchFamily="34" charset="0"/>
              <a:cs typeface="Arial" panose="020B0604020202020204"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US" sz="1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The airline has launched a new technology, "One Device".</a:t>
            </a:r>
            <a:endParaRPr lang="en-US" sz="1800" kern="100" dirty="0">
              <a:effectLst/>
              <a:latin typeface="Arial" panose="020B0604020202020204" pitchFamily="34" charset="0"/>
              <a:ea typeface="Calibri" panose="020F0502020204030204" pitchFamily="34" charset="0"/>
              <a:cs typeface="Arial" panose="020B0604020202020204"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US" sz="1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It leverages Apple products to enhance the overall experience of cabin crews and streamline onboard services (Emirates, 2023a). </a:t>
            </a:r>
            <a:endParaRPr lang="en-US" sz="1800" kern="100" dirty="0">
              <a:effectLst/>
              <a:latin typeface="Arial" panose="020B0604020202020204" pitchFamily="34" charset="0"/>
              <a:ea typeface="Calibri" panose="020F0502020204030204" pitchFamily="34" charset="0"/>
              <a:cs typeface="Arial" panose="020B0604020202020204" pitchFamily="34" charset="0"/>
            </a:endParaRPr>
          </a:p>
          <a:p>
            <a:pPr marL="342900" marR="0" lvl="0" indent="-342900" algn="just">
              <a:lnSpc>
                <a:spcPct val="150000"/>
              </a:lnSpc>
              <a:spcBef>
                <a:spcPts val="0"/>
              </a:spcBef>
              <a:spcAft>
                <a:spcPts val="800"/>
              </a:spcAft>
              <a:buFont typeface="Symbol" panose="05050102010706020507" pitchFamily="18" charset="2"/>
              <a:buChar char=""/>
            </a:pPr>
            <a:r>
              <a:rPr lang="en-US" sz="1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Emirates Airlines' success and growth can be attributed to the implementation of effective knowledge management and the support of leadership and management (Emirates, 2023).</a:t>
            </a:r>
            <a:endParaRPr lang="en-US" sz="1800" kern="100" dirty="0">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3322874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559AE7-61DA-E764-F817-6A5DC2B9FD40}"/>
              </a:ext>
            </a:extLst>
          </p:cNvPr>
          <p:cNvSpPr>
            <a:spLocks noGrp="1"/>
          </p:cNvSpPr>
          <p:nvPr>
            <p:ph type="title"/>
          </p:nvPr>
        </p:nvSpPr>
        <p:spPr>
          <a:xfrm>
            <a:off x="581192" y="365272"/>
            <a:ext cx="11029616" cy="1013800"/>
          </a:xfrm>
        </p:spPr>
        <p:txBody>
          <a:bodyPr/>
          <a:lstStyle/>
          <a:p>
            <a:r>
              <a:rPr lang="en-US" dirty="0">
                <a:latin typeface="Arial" panose="020B0604020202020204" pitchFamily="34" charset="0"/>
                <a:cs typeface="Arial" panose="020B0604020202020204" pitchFamily="34" charset="0"/>
              </a:rPr>
              <a:t>Recommendations</a:t>
            </a:r>
          </a:p>
        </p:txBody>
      </p:sp>
      <p:sp>
        <p:nvSpPr>
          <p:cNvPr id="3" name="Content Placeholder 2">
            <a:extLst>
              <a:ext uri="{FF2B5EF4-FFF2-40B4-BE49-F238E27FC236}">
                <a16:creationId xmlns:a16="http://schemas.microsoft.com/office/drawing/2014/main" id="{FF53FCBA-B768-8389-3F52-9B4A177EF991}"/>
              </a:ext>
            </a:extLst>
          </p:cNvPr>
          <p:cNvSpPr>
            <a:spLocks noGrp="1"/>
          </p:cNvSpPr>
          <p:nvPr>
            <p:ph idx="1"/>
          </p:nvPr>
        </p:nvSpPr>
        <p:spPr>
          <a:xfrm>
            <a:off x="581192" y="1891862"/>
            <a:ext cx="6465994" cy="4471433"/>
          </a:xfrm>
        </p:spPr>
        <p:txBody>
          <a:bodyPr>
            <a:normAutofit fontScale="85000" lnSpcReduction="10000"/>
          </a:bodyPr>
          <a:lstStyle/>
          <a:p>
            <a:pPr marL="342900" marR="0" lvl="0" indent="-342900" algn="just">
              <a:lnSpc>
                <a:spcPct val="150000"/>
              </a:lnSpc>
              <a:spcBef>
                <a:spcPts val="0"/>
              </a:spcBef>
              <a:spcAft>
                <a:spcPts val="0"/>
              </a:spcAft>
              <a:buFont typeface="Symbol" panose="05050102010706020507" pitchFamily="18" charset="2"/>
              <a:buChar char=""/>
            </a:pPr>
            <a:r>
              <a:rPr lang="en-US" sz="1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The report makes recommendations for development in both sectors. </a:t>
            </a:r>
            <a:endParaRPr lang="en-US" sz="1800" kern="100" dirty="0">
              <a:effectLst/>
              <a:latin typeface="Arial" panose="020B0604020202020204" pitchFamily="34" charset="0"/>
              <a:ea typeface="Calibri" panose="020F0502020204030204" pitchFamily="34" charset="0"/>
              <a:cs typeface="Arial" panose="020B0604020202020204"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US" sz="1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First, create goals and objectives to obtain the desired results. </a:t>
            </a:r>
            <a:endParaRPr lang="en-US" sz="1800" kern="100" dirty="0">
              <a:effectLst/>
              <a:latin typeface="Arial" panose="020B0604020202020204" pitchFamily="34" charset="0"/>
              <a:ea typeface="Calibri" panose="020F0502020204030204" pitchFamily="34" charset="0"/>
              <a:cs typeface="Arial" panose="020B0604020202020204"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US" sz="1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In addition, create a knowledge-driven culture and a change management plan to adapt to new systems and processes. </a:t>
            </a:r>
            <a:endParaRPr lang="en-US" sz="1800" kern="100" dirty="0">
              <a:effectLst/>
              <a:latin typeface="Arial" panose="020B0604020202020204" pitchFamily="34" charset="0"/>
              <a:ea typeface="Calibri" panose="020F0502020204030204" pitchFamily="34" charset="0"/>
              <a:cs typeface="Arial" panose="020B0604020202020204"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US" sz="1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Increase staff productivity and overall performance by improving leadership. </a:t>
            </a:r>
            <a:endParaRPr lang="en-US" sz="1800" kern="100" dirty="0">
              <a:effectLst/>
              <a:latin typeface="Arial" panose="020B0604020202020204" pitchFamily="34" charset="0"/>
              <a:ea typeface="Calibri" panose="020F0502020204030204" pitchFamily="34" charset="0"/>
              <a:cs typeface="Arial" panose="020B0604020202020204"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US" sz="1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Employees should be well trained in the use of technology in order to perform successfully and efficiently. Technology innovation is highly valued in corporate growth since it improves job effectiveness and efficiency. </a:t>
            </a:r>
            <a:endParaRPr lang="en-US" sz="1800" kern="100" dirty="0">
              <a:effectLst/>
              <a:latin typeface="Arial" panose="020B0604020202020204" pitchFamily="34" charset="0"/>
              <a:ea typeface="Calibri" panose="020F0502020204030204" pitchFamily="34" charset="0"/>
              <a:cs typeface="Arial" panose="020B0604020202020204" pitchFamily="34" charset="0"/>
            </a:endParaRPr>
          </a:p>
          <a:p>
            <a:pPr marL="342900" marR="0" lvl="0" indent="-342900" algn="just">
              <a:lnSpc>
                <a:spcPct val="150000"/>
              </a:lnSpc>
              <a:spcBef>
                <a:spcPts val="0"/>
              </a:spcBef>
              <a:spcAft>
                <a:spcPts val="800"/>
              </a:spcAft>
              <a:buFont typeface="Symbol" panose="05050102010706020507" pitchFamily="18" charset="2"/>
              <a:buChar char=""/>
            </a:pPr>
            <a:r>
              <a:rPr lang="en-US" sz="1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Overall, these ideas seek to improve the overall performance of the aviation sector.</a:t>
            </a:r>
            <a:endParaRPr lang="en-US" sz="1800" kern="100" dirty="0">
              <a:effectLst/>
              <a:latin typeface="Arial" panose="020B0604020202020204" pitchFamily="34" charset="0"/>
              <a:ea typeface="Calibri" panose="020F0502020204030204" pitchFamily="34" charset="0"/>
              <a:cs typeface="Arial" panose="020B0604020202020204" pitchFamily="34" charset="0"/>
            </a:endParaRPr>
          </a:p>
        </p:txBody>
      </p:sp>
      <p:pic>
        <p:nvPicPr>
          <p:cNvPr id="6146" name="Picture 2" descr="Meet the BA boss trying to save your summer">
            <a:extLst>
              <a:ext uri="{FF2B5EF4-FFF2-40B4-BE49-F238E27FC236}">
                <a16:creationId xmlns:a16="http://schemas.microsoft.com/office/drawing/2014/main" id="{D91E23AC-8FA1-4976-9C31-E3827696A2F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36372" y="2048136"/>
            <a:ext cx="4540469" cy="41077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079661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559AE7-61DA-E764-F817-6A5DC2B9FD40}"/>
              </a:ext>
            </a:extLst>
          </p:cNvPr>
          <p:cNvSpPr>
            <a:spLocks noGrp="1"/>
          </p:cNvSpPr>
          <p:nvPr>
            <p:ph type="title"/>
          </p:nvPr>
        </p:nvSpPr>
        <p:spPr>
          <a:xfrm>
            <a:off x="581192" y="702156"/>
            <a:ext cx="11029616" cy="874396"/>
          </a:xfrm>
        </p:spPr>
        <p:txBody>
          <a:bodyPr>
            <a:normAutofit/>
          </a:bodyPr>
          <a:lstStyle/>
          <a:p>
            <a:r>
              <a:rPr lang="en-US" sz="3200" dirty="0">
                <a:latin typeface="Arial" panose="020B0604020202020204" pitchFamily="34" charset="0"/>
                <a:cs typeface="Arial" panose="020B0604020202020204" pitchFamily="34" charset="0"/>
              </a:rPr>
              <a:t>Conclusion</a:t>
            </a:r>
          </a:p>
        </p:txBody>
      </p:sp>
      <p:sp>
        <p:nvSpPr>
          <p:cNvPr id="3" name="Content Placeholder 2">
            <a:extLst>
              <a:ext uri="{FF2B5EF4-FFF2-40B4-BE49-F238E27FC236}">
                <a16:creationId xmlns:a16="http://schemas.microsoft.com/office/drawing/2014/main" id="{FF53FCBA-B768-8389-3F52-9B4A177EF991}"/>
              </a:ext>
            </a:extLst>
          </p:cNvPr>
          <p:cNvSpPr>
            <a:spLocks noGrp="1"/>
          </p:cNvSpPr>
          <p:nvPr>
            <p:ph idx="1"/>
          </p:nvPr>
        </p:nvSpPr>
        <p:spPr>
          <a:xfrm>
            <a:off x="581192" y="2180496"/>
            <a:ext cx="11029615" cy="4131884"/>
          </a:xfrm>
        </p:spPr>
        <p:txBody>
          <a:bodyPr>
            <a:normAutofit fontScale="85000" lnSpcReduction="10000"/>
          </a:bodyPr>
          <a:lstStyle/>
          <a:p>
            <a:pPr marL="342900" marR="0" lvl="0" indent="-342900" algn="just">
              <a:lnSpc>
                <a:spcPct val="150000"/>
              </a:lnSpc>
              <a:spcBef>
                <a:spcPts val="0"/>
              </a:spcBef>
              <a:spcAft>
                <a:spcPts val="0"/>
              </a:spcAft>
              <a:buFont typeface="Symbol" panose="05050102010706020507" pitchFamily="18" charset="2"/>
              <a:buChar char=""/>
            </a:pPr>
            <a:r>
              <a:rPr lang="en-US" sz="1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The role that knowledge and information modelling plays in company growth at British Airways and Emirates Airlines is examined throughout the report. </a:t>
            </a:r>
            <a:endParaRPr lang="en-US" sz="1800" kern="100" dirty="0">
              <a:effectLst/>
              <a:latin typeface="Arial" panose="020B0604020202020204" pitchFamily="34" charset="0"/>
              <a:ea typeface="Calibri" panose="020F0502020204030204" pitchFamily="34" charset="0"/>
              <a:cs typeface="Arial" panose="020B0604020202020204"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US" sz="1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The success of both companies can be recognized to superior management assistance, inventive technologies, effective personnel management, and strong leadership (Kassem </a:t>
            </a:r>
            <a:r>
              <a:rPr lang="en-US" sz="1800" i="1"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et al.,</a:t>
            </a:r>
            <a:r>
              <a:rPr lang="en-US" sz="1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2022). </a:t>
            </a:r>
            <a:endParaRPr lang="en-US" sz="1800" kern="100" dirty="0">
              <a:effectLst/>
              <a:latin typeface="Arial" panose="020B0604020202020204" pitchFamily="34" charset="0"/>
              <a:ea typeface="Calibri" panose="020F0502020204030204" pitchFamily="34" charset="0"/>
              <a:cs typeface="Arial" panose="020B0604020202020204"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US" sz="1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On the other hand, factors like poor leadership, a lack of skills, and inappropriate use of technology can all affect performance (Al-Ansi, 2021). </a:t>
            </a:r>
            <a:endParaRPr lang="en-US" sz="1800" kern="100" dirty="0">
              <a:effectLst/>
              <a:latin typeface="Arial" panose="020B0604020202020204" pitchFamily="34" charset="0"/>
              <a:ea typeface="Calibri" panose="020F0502020204030204" pitchFamily="34" charset="0"/>
              <a:cs typeface="Arial" panose="020B0604020202020204"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US" sz="1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Blockchain is an excellent technology that can be </a:t>
            </a:r>
            <a:r>
              <a:rPr lang="en-US" sz="1800" kern="1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utilised</a:t>
            </a:r>
            <a:r>
              <a:rPr lang="en-US" sz="1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to guarantee data security and privacy in order to address these problems. </a:t>
            </a:r>
            <a:endParaRPr lang="en-US" sz="1800" kern="100" dirty="0">
              <a:effectLst/>
              <a:latin typeface="Arial" panose="020B0604020202020204" pitchFamily="34" charset="0"/>
              <a:ea typeface="Calibri" panose="020F0502020204030204" pitchFamily="34" charset="0"/>
              <a:cs typeface="Arial" panose="020B0604020202020204" pitchFamily="34" charset="0"/>
            </a:endParaRPr>
          </a:p>
          <a:p>
            <a:pPr marL="342900" marR="0" lvl="0" indent="-342900" algn="just">
              <a:lnSpc>
                <a:spcPct val="150000"/>
              </a:lnSpc>
              <a:spcBef>
                <a:spcPts val="0"/>
              </a:spcBef>
              <a:spcAft>
                <a:spcPts val="0"/>
              </a:spcAft>
              <a:buFont typeface="Symbol" panose="05050102010706020507" pitchFamily="18" charset="2"/>
              <a:buChar char=""/>
            </a:pPr>
            <a:r>
              <a:rPr lang="en-US" sz="1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Leadership problems can be resolved via the application of both conventional and transformational leadership techniques (</a:t>
            </a:r>
            <a:r>
              <a:rPr lang="en-US" sz="1800" kern="1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Nordin</a:t>
            </a:r>
            <a:r>
              <a:rPr lang="en-US" sz="1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and </a:t>
            </a:r>
            <a:r>
              <a:rPr lang="en-US" sz="1800" kern="1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Alwi</a:t>
            </a:r>
            <a:r>
              <a:rPr lang="en-US" sz="1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2022). </a:t>
            </a:r>
            <a:endParaRPr lang="en-US" sz="1800" kern="100" dirty="0">
              <a:effectLst/>
              <a:latin typeface="Arial" panose="020B0604020202020204" pitchFamily="34" charset="0"/>
              <a:ea typeface="Calibri" panose="020F0502020204030204" pitchFamily="34" charset="0"/>
              <a:cs typeface="Arial" panose="020B0604020202020204" pitchFamily="34" charset="0"/>
            </a:endParaRPr>
          </a:p>
          <a:p>
            <a:pPr marL="342900" marR="0" lvl="0" indent="-342900" algn="just">
              <a:lnSpc>
                <a:spcPct val="150000"/>
              </a:lnSpc>
              <a:spcBef>
                <a:spcPts val="0"/>
              </a:spcBef>
              <a:spcAft>
                <a:spcPts val="800"/>
              </a:spcAft>
              <a:buFont typeface="Symbol" panose="05050102010706020507" pitchFamily="18" charset="2"/>
              <a:buChar char=""/>
            </a:pPr>
            <a:r>
              <a:rPr lang="en-US" sz="1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Employees with skill development training can </a:t>
            </a:r>
            <a:r>
              <a:rPr lang="en-US" sz="1800" kern="1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minimise</a:t>
            </a:r>
            <a:r>
              <a:rPr lang="en-US" sz="1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their weaknesses and enhance their strengths.</a:t>
            </a:r>
            <a:endParaRPr lang="en-US" sz="1800" kern="100" dirty="0">
              <a:effectLst/>
              <a:latin typeface="Arial" panose="020B0604020202020204" pitchFamily="34" charset="0"/>
              <a:ea typeface="Calibri" panose="020F0502020204030204" pitchFamily="34" charset="0"/>
              <a:cs typeface="Arial" panose="020B0604020202020204" pitchFamily="34" charset="0"/>
            </a:endParaRPr>
          </a:p>
          <a:p>
            <a:r>
              <a:rPr lang="en-US"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This will boost output and outgrowths economic expansion</a:t>
            </a:r>
            <a:endParaRPr lang="en-US" dirty="0">
              <a:latin typeface="Arial" panose="020B0604020202020204" pitchFamily="34" charset="0"/>
              <a:cs typeface="Arial" panose="020B0604020202020204" pitchFamily="34" charset="0"/>
            </a:endParaRPr>
          </a:p>
        </p:txBody>
      </p:sp>
      <p:pic>
        <p:nvPicPr>
          <p:cNvPr id="7170" name="Picture 2" descr="In face-off with London Heathrow, Emirates airline says it won't cut  capacity | Reuters">
            <a:extLst>
              <a:ext uri="{FF2B5EF4-FFF2-40B4-BE49-F238E27FC236}">
                <a16:creationId xmlns:a16="http://schemas.microsoft.com/office/drawing/2014/main" id="{C0E38878-8D9D-1916-877C-40EA042983C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42632" b="16802"/>
          <a:stretch/>
        </p:blipFill>
        <p:spPr bwMode="auto">
          <a:xfrm>
            <a:off x="7479353" y="655183"/>
            <a:ext cx="4131454" cy="11077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719771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559AE7-61DA-E764-F817-6A5DC2B9FD40}"/>
              </a:ext>
            </a:extLst>
          </p:cNvPr>
          <p:cNvSpPr>
            <a:spLocks noGrp="1"/>
          </p:cNvSpPr>
          <p:nvPr>
            <p:ph type="title"/>
          </p:nvPr>
        </p:nvSpPr>
        <p:spPr>
          <a:xfrm>
            <a:off x="581192" y="394138"/>
            <a:ext cx="11029616" cy="1013800"/>
          </a:xfrm>
        </p:spPr>
        <p:txBody>
          <a:bodyPr/>
          <a:lstStyle/>
          <a:p>
            <a:r>
              <a:rPr lang="en-US" dirty="0">
                <a:latin typeface="Arial" panose="020B0604020202020204" pitchFamily="34" charset="0"/>
                <a:cs typeface="Arial" panose="020B0604020202020204" pitchFamily="34" charset="0"/>
              </a:rPr>
              <a:t>References </a:t>
            </a:r>
          </a:p>
        </p:txBody>
      </p:sp>
      <p:sp>
        <p:nvSpPr>
          <p:cNvPr id="3" name="Content Placeholder 2">
            <a:extLst>
              <a:ext uri="{FF2B5EF4-FFF2-40B4-BE49-F238E27FC236}">
                <a16:creationId xmlns:a16="http://schemas.microsoft.com/office/drawing/2014/main" id="{FF53FCBA-B768-8389-3F52-9B4A177EF991}"/>
              </a:ext>
            </a:extLst>
          </p:cNvPr>
          <p:cNvSpPr>
            <a:spLocks noGrp="1"/>
          </p:cNvSpPr>
          <p:nvPr>
            <p:ph idx="1"/>
          </p:nvPr>
        </p:nvSpPr>
        <p:spPr>
          <a:xfrm>
            <a:off x="581192" y="2180496"/>
            <a:ext cx="11029615" cy="4283366"/>
          </a:xfrm>
        </p:spPr>
        <p:txBody>
          <a:bodyPr>
            <a:normAutofit fontScale="47500" lnSpcReduction="20000"/>
          </a:bodyPr>
          <a:lstStyle/>
          <a:p>
            <a:pPr marL="0" marR="0" algn="just">
              <a:lnSpc>
                <a:spcPct val="150000"/>
              </a:lnSpc>
              <a:spcBef>
                <a:spcPts val="0"/>
              </a:spcBef>
              <a:spcAft>
                <a:spcPts val="800"/>
              </a:spcAft>
            </a:pPr>
            <a:r>
              <a:rPr lang="en-US" sz="1800" kern="1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Abualoush</a:t>
            </a:r>
            <a:r>
              <a:rPr lang="en-US" sz="1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S.H., </a:t>
            </a:r>
            <a:r>
              <a:rPr lang="en-US" sz="1800" kern="1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Obeidat</a:t>
            </a:r>
            <a:r>
              <a:rPr lang="en-US" sz="1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A.M., </a:t>
            </a:r>
            <a:r>
              <a:rPr lang="en-US" sz="1800" kern="1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Tarhini</a:t>
            </a:r>
            <a:r>
              <a:rPr lang="en-US" sz="1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 </a:t>
            </a:r>
            <a:r>
              <a:rPr lang="en-US" sz="1800" kern="1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Masa’deh</a:t>
            </a:r>
            <a:r>
              <a:rPr lang="en-US" sz="1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R.E. and Al-Badi, A., 2018. The role of employees’ empowerment as an intermediary variable between knowledge management and information systems on employees’ performance. VINE Journal of Information and Knowledge Management Systems, 48(2), pp.217-237.</a:t>
            </a:r>
            <a:endParaRPr lang="en-US" sz="1800" kern="100" dirty="0">
              <a:effectLst/>
              <a:latin typeface="Arial" panose="020B0604020202020204" pitchFamily="34"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US" sz="1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Al </a:t>
            </a:r>
            <a:r>
              <a:rPr lang="en-US" sz="1800" kern="1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Bastaki</a:t>
            </a:r>
            <a:r>
              <a:rPr lang="en-US" sz="1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S., </a:t>
            </a:r>
            <a:r>
              <a:rPr lang="en-US" sz="1800" kern="1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Haak-Saheem</a:t>
            </a:r>
            <a:r>
              <a:rPr lang="en-US" sz="1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W. and Darwish, T.K., 2021. Perceived training opportunities and knowledge sharing: the case of the United Arab Emirates. International Journal of Manpower, 42(1), pp.113-130.</a:t>
            </a:r>
            <a:endParaRPr lang="en-US" sz="1800" kern="100" dirty="0">
              <a:effectLst/>
              <a:latin typeface="Arial" panose="020B0604020202020204" pitchFamily="34"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US" sz="1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Al-Ansi, A.M., 2021. Applying Information Technology-Based Knowledge Management (KM) Simulation in the Airline Industry. International Journal of New Practices in Management and Engineering, 10(02), pp.05-09.</a:t>
            </a:r>
            <a:endParaRPr lang="en-US" sz="1800" kern="100" dirty="0">
              <a:effectLst/>
              <a:latin typeface="Arial" panose="020B0604020202020204" pitchFamily="34"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US" sz="1800" kern="1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AlShamsi</a:t>
            </a:r>
            <a:r>
              <a:rPr lang="en-US" sz="1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O.M. and Ajmal, M.M., 2019. Knowledge sharing in technology-intensive manufacturing </a:t>
            </a:r>
            <a:r>
              <a:rPr lang="en-US" sz="1800" kern="1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organisations</a:t>
            </a:r>
            <a:r>
              <a:rPr lang="en-US" sz="1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Analytic hierarchy process approach. Business Process Management Journal, 25(5), pp.802-824.</a:t>
            </a:r>
            <a:endParaRPr lang="en-US" sz="1800" kern="100" dirty="0">
              <a:effectLst/>
              <a:latin typeface="Arial" panose="020B0604020202020204" pitchFamily="34"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US" sz="1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British Airways, 2023. British Airways. [Online] https://www.britishairways.com/travel/home/public/en_pk/ (Accessed on November 7, 2023).</a:t>
            </a:r>
            <a:endParaRPr lang="en-US" sz="1800" kern="100" dirty="0">
              <a:effectLst/>
              <a:latin typeface="Arial" panose="020B0604020202020204" pitchFamily="34"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US" sz="1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Emirates, 2023. Emirates. [Online] https://www.emirates.com/pk/english/ (Accessed on November 7, 2023).</a:t>
            </a:r>
            <a:endParaRPr lang="en-US" sz="1800" kern="100" dirty="0">
              <a:effectLst/>
              <a:latin typeface="Arial" panose="020B0604020202020204" pitchFamily="34"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US" sz="1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Emirates, 2023a. Emirates deploys 20,000 Apple products to Cabin Crew to transform inflight services. [Online] </a:t>
            </a:r>
            <a:r>
              <a:rPr lang="en-US" sz="1800" u="sng" kern="100" dirty="0">
                <a:solidFill>
                  <a:srgbClr val="000000"/>
                </a:solidFill>
                <a:effectLst/>
                <a:latin typeface="Arial" panose="020B0604020202020204" pitchFamily="34" charset="0"/>
                <a:ea typeface="Calibri" panose="020F0502020204030204" pitchFamily="34" charset="0"/>
                <a:cs typeface="Arial" panose="020B0604020202020204" pitchFamily="34" charset="0"/>
                <a:hlinkClick r:id="rId2"/>
              </a:rPr>
              <a:t>https://www.emirates.com/media-centre/emirates-deploys-20000-apple-products-to-cabin-crew-to-transform-inflight-services/</a:t>
            </a:r>
            <a:r>
              <a:rPr lang="en-US" sz="1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(Accessed on November 7, 2023).</a:t>
            </a:r>
            <a:endParaRPr lang="en-US" sz="1800" kern="100" dirty="0">
              <a:effectLst/>
              <a:latin typeface="Arial" panose="020B0604020202020204" pitchFamily="34"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US" sz="1800" kern="1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Golafzani</a:t>
            </a:r>
            <a:r>
              <a:rPr lang="en-US" sz="1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M.N., </a:t>
            </a:r>
            <a:r>
              <a:rPr lang="en-US" sz="1800" kern="1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Kiani</a:t>
            </a:r>
            <a:r>
              <a:rPr lang="en-US" sz="1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K. and </a:t>
            </a:r>
            <a:r>
              <a:rPr lang="en-US" sz="1800" kern="1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Salari</a:t>
            </a:r>
            <a:r>
              <a:rPr lang="en-US" sz="1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M., 2017. The role of knowledge management strategies in job satisfaction (case study: the airline and aviation industry). Current trends in </a:t>
            </a:r>
            <a:r>
              <a:rPr lang="en-US" sz="1800" kern="1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organisational</a:t>
            </a:r>
            <a:r>
              <a:rPr lang="en-US" sz="1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performance and future perspectives, (1), p.244.</a:t>
            </a:r>
            <a:endParaRPr lang="en-US" sz="1800" kern="100" dirty="0">
              <a:effectLst/>
              <a:latin typeface="Arial" panose="020B0604020202020204" pitchFamily="34"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US" sz="1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Kassem, R., Salama, A. and </a:t>
            </a:r>
            <a:r>
              <a:rPr lang="en-US" sz="1800" kern="1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Ganepola</a:t>
            </a:r>
            <a:r>
              <a:rPr lang="en-US" sz="1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C.N., 2022. CSR, credibility, employees&amp;#39; rights and legitimacy during a crisis: a critical analysis of British Airways, </a:t>
            </a:r>
            <a:r>
              <a:rPr lang="en-US" sz="1800" kern="1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WizAir</a:t>
            </a:r>
            <a:r>
              <a:rPr lang="en-US" sz="1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and EasyJet cases. Employee Relations: The International Journal, 45(1), pp.1-20.</a:t>
            </a:r>
            <a:endParaRPr lang="en-US" sz="1800" kern="100" dirty="0">
              <a:effectLst/>
              <a:latin typeface="Arial" panose="020B0604020202020204" pitchFamily="34"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US" sz="1800" kern="1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Nordin</a:t>
            </a:r>
            <a:r>
              <a:rPr lang="en-US" sz="1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M.N. and </a:t>
            </a:r>
            <a:r>
              <a:rPr lang="en-US" sz="1800" kern="1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Alwi</a:t>
            </a:r>
            <a:r>
              <a:rPr lang="en-US" sz="1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 2022. Knowledge Management Model Implementation in Electronic Devices. International Journal of Mechanical Engineering, 7(1), pp.1253-1255.</a:t>
            </a:r>
            <a:endParaRPr lang="en-US" sz="1800" kern="100" dirty="0">
              <a:effectLst/>
              <a:latin typeface="Arial" panose="020B0604020202020204" pitchFamily="34"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US" sz="1800" kern="1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Papanikou</a:t>
            </a:r>
            <a:r>
              <a:rPr lang="en-US" sz="1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M., 2020. Risk assessment: knowledge management paradigms, big data, and aviation policy making. In Knowledge management practices in the public sector (pp. 47- 75). IGI Global.</a:t>
            </a:r>
            <a:endParaRPr lang="en-US" sz="1800" kern="100" dirty="0">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5394692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descr="What future do airlines have? Three experts discuss">
            <a:extLst>
              <a:ext uri="{FF2B5EF4-FFF2-40B4-BE49-F238E27FC236}">
                <a16:creationId xmlns:a16="http://schemas.microsoft.com/office/drawing/2014/main" id="{3ADFB153-F284-FED4-405F-4D4E416BAE2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6994" y="949746"/>
            <a:ext cx="11298316" cy="5565303"/>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FF53FCBA-B768-8389-3F52-9B4A177EF991}"/>
              </a:ext>
            </a:extLst>
          </p:cNvPr>
          <p:cNvSpPr>
            <a:spLocks noGrp="1"/>
          </p:cNvSpPr>
          <p:nvPr>
            <p:ph idx="1"/>
          </p:nvPr>
        </p:nvSpPr>
        <p:spPr>
          <a:xfrm>
            <a:off x="581192" y="1608083"/>
            <a:ext cx="11029615" cy="3493972"/>
          </a:xfrm>
        </p:spPr>
        <p:txBody>
          <a:bodyPr>
            <a:normAutofit/>
          </a:bodyPr>
          <a:lstStyle/>
          <a:p>
            <a:pPr marL="0" indent="0" algn="ctr">
              <a:buNone/>
            </a:pPr>
            <a:r>
              <a:rPr lang="en-US" sz="9600" b="1" dirty="0">
                <a:solidFill>
                  <a:schemeClr val="bg1"/>
                </a:solidFill>
                <a:latin typeface="Arial" panose="020B0604020202020204" pitchFamily="34" charset="0"/>
                <a:cs typeface="Arial" panose="020B0604020202020204" pitchFamily="34" charset="0"/>
              </a:rPr>
              <a:t>THANKYOU</a:t>
            </a:r>
          </a:p>
        </p:txBody>
      </p:sp>
    </p:spTree>
    <p:extLst>
      <p:ext uri="{BB962C8B-B14F-4D97-AF65-F5344CB8AC3E}">
        <p14:creationId xmlns:p14="http://schemas.microsoft.com/office/powerpoint/2010/main" val="904259377"/>
      </p:ext>
    </p:extLst>
  </p:cSld>
  <p:clrMapOvr>
    <a:masterClrMapping/>
  </p:clrMapOvr>
</p:sld>
</file>

<file path=ppt/theme/theme1.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4D1434"/>
      </a:accent1>
      <a:accent2>
        <a:srgbClr val="903163"/>
      </a:accent2>
      <a:accent3>
        <a:srgbClr val="B2324B"/>
      </a:accent3>
      <a:accent4>
        <a:srgbClr val="969FA7"/>
      </a:accent4>
      <a:accent5>
        <a:srgbClr val="66B1CE"/>
      </a:accent5>
      <a:accent6>
        <a:srgbClr val="40619D"/>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C21699FF-00E4-43C8-BBCC-D7E5536C371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TM03457464[[fn=Dividend]]</Template>
  <TotalTime>61</TotalTime>
  <Words>1702</Words>
  <Application>Microsoft Office PowerPoint</Application>
  <PresentationFormat>Widescreen</PresentationFormat>
  <Paragraphs>84</Paragraphs>
  <Slides>12</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Calibri</vt:lpstr>
      <vt:lpstr>Gill Sans MT</vt:lpstr>
      <vt:lpstr>Symbol</vt:lpstr>
      <vt:lpstr>Wingdings 2</vt:lpstr>
      <vt:lpstr>Dividend</vt:lpstr>
      <vt:lpstr>programme name: BA (Hons) Leadership and Management Skills for the Workplace module name: Knowledge and Information Management Skills for the Workplace module number: BMSW5106 student name: mihail croitoru Student number: 2124152 tutor: : Samuel Ofori</vt:lpstr>
      <vt:lpstr>Introduction </vt:lpstr>
      <vt:lpstr>Background</vt:lpstr>
      <vt:lpstr>Key findings of Knowledge Management System </vt:lpstr>
      <vt:lpstr>Key findings of Knowledge Management System </vt:lpstr>
      <vt:lpstr>Evaluation of Emirate’s and British Airways’ Knowledge Management Systems</vt:lpstr>
      <vt:lpstr>Evaluation of Emirate’s and British Airways’ Knowledge Management Systems</vt:lpstr>
      <vt:lpstr>Evaluation of Emirate’s and British Airways’ Knowledge Management Systems</vt:lpstr>
      <vt:lpstr>Recommendations</vt:lpstr>
      <vt:lpstr>Conclusion</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programme name: BA (Hons) Leadership and Management Skills for the Workplace module name: Knowledge and Information Management Skills for the Workplace module number: BMSW5106 student name Student number</dc:title>
  <dc:creator>Danish</dc:creator>
  <cp:lastModifiedBy>mitzy</cp:lastModifiedBy>
  <cp:revision>14</cp:revision>
  <dcterms:created xsi:type="dcterms:W3CDTF">2023-11-07T08:20:42Z</dcterms:created>
  <dcterms:modified xsi:type="dcterms:W3CDTF">2023-11-17T23:20:16Z</dcterms:modified>
</cp:coreProperties>
</file>