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A7D0CF-5154-4F16-AD9B-BF519EFBED0A}" v="23" dt="2019-09-26T18:20:08.8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Clatworthy" userId="496f46c077557865" providerId="LiveId" clId="{95A7D0CF-5154-4F16-AD9B-BF519EFBED0A}"/>
    <pc:docChg chg="custSel modSld">
      <pc:chgData name="Emily Clatworthy" userId="496f46c077557865" providerId="LiveId" clId="{95A7D0CF-5154-4F16-AD9B-BF519EFBED0A}" dt="2019-09-26T18:26:35.388" v="2040" actId="20577"/>
      <pc:docMkLst>
        <pc:docMk/>
      </pc:docMkLst>
      <pc:sldChg chg="addSp modSp">
        <pc:chgData name="Emily Clatworthy" userId="496f46c077557865" providerId="LiveId" clId="{95A7D0CF-5154-4F16-AD9B-BF519EFBED0A}" dt="2019-09-26T18:26:35.388" v="2040" actId="20577"/>
        <pc:sldMkLst>
          <pc:docMk/>
          <pc:sldMk cId="1084158819" sldId="256"/>
        </pc:sldMkLst>
        <pc:spChg chg="mod">
          <ac:chgData name="Emily Clatworthy" userId="496f46c077557865" providerId="LiveId" clId="{95A7D0CF-5154-4F16-AD9B-BF519EFBED0A}" dt="2019-09-26T18:26:35.388" v="2040" actId="20577"/>
          <ac:spMkLst>
            <pc:docMk/>
            <pc:sldMk cId="1084158819" sldId="256"/>
            <ac:spMk id="2" creationId="{5D261383-EC80-4198-8E0A-116800FC438B}"/>
          </ac:spMkLst>
        </pc:spChg>
        <pc:spChg chg="mod">
          <ac:chgData name="Emily Clatworthy" userId="496f46c077557865" providerId="LiveId" clId="{95A7D0CF-5154-4F16-AD9B-BF519EFBED0A}" dt="2019-09-25T16:48:24.045" v="1395" actId="255"/>
          <ac:spMkLst>
            <pc:docMk/>
            <pc:sldMk cId="1084158819" sldId="256"/>
            <ac:spMk id="3" creationId="{91DC0488-3E42-48BF-BDE2-5836FCE1282A}"/>
          </ac:spMkLst>
        </pc:spChg>
        <pc:spChg chg="mod">
          <ac:chgData name="Emily Clatworthy" userId="496f46c077557865" providerId="LiveId" clId="{95A7D0CF-5154-4F16-AD9B-BF519EFBED0A}" dt="2019-09-26T18:14:22.158" v="1898" actId="20577"/>
          <ac:spMkLst>
            <pc:docMk/>
            <pc:sldMk cId="1084158819" sldId="256"/>
            <ac:spMk id="5" creationId="{EAE400A8-6712-47F2-8F69-BF4F8DE11FC1}"/>
          </ac:spMkLst>
        </pc:spChg>
        <pc:spChg chg="mod">
          <ac:chgData name="Emily Clatworthy" userId="496f46c077557865" providerId="LiveId" clId="{95A7D0CF-5154-4F16-AD9B-BF519EFBED0A}" dt="2019-09-26T18:05:18.923" v="1706" actId="14100"/>
          <ac:spMkLst>
            <pc:docMk/>
            <pc:sldMk cId="1084158819" sldId="256"/>
            <ac:spMk id="20" creationId="{5204EBEB-4E79-443B-AB82-8EFD884E32C5}"/>
          </ac:spMkLst>
        </pc:spChg>
        <pc:spChg chg="mod">
          <ac:chgData name="Emily Clatworthy" userId="496f46c077557865" providerId="LiveId" clId="{95A7D0CF-5154-4F16-AD9B-BF519EFBED0A}" dt="2019-09-26T18:12:49.213" v="1876" actId="404"/>
          <ac:spMkLst>
            <pc:docMk/>
            <pc:sldMk cId="1084158819" sldId="256"/>
            <ac:spMk id="21" creationId="{DC771D86-6842-4144-B7C4-4336EFD70876}"/>
          </ac:spMkLst>
        </pc:spChg>
        <pc:spChg chg="mod">
          <ac:chgData name="Emily Clatworthy" userId="496f46c077557865" providerId="LiveId" clId="{95A7D0CF-5154-4F16-AD9B-BF519EFBED0A}" dt="2019-09-25T19:15:48.816" v="1608" actId="1076"/>
          <ac:spMkLst>
            <pc:docMk/>
            <pc:sldMk cId="1084158819" sldId="256"/>
            <ac:spMk id="24" creationId="{DC883CD3-C83C-4023-86A9-8EB1A4090D56}"/>
          </ac:spMkLst>
        </pc:spChg>
        <pc:spChg chg="mod">
          <ac:chgData name="Emily Clatworthy" userId="496f46c077557865" providerId="LiveId" clId="{95A7D0CF-5154-4F16-AD9B-BF519EFBED0A}" dt="2019-09-26T18:21:54.287" v="1939" actId="20577"/>
          <ac:spMkLst>
            <pc:docMk/>
            <pc:sldMk cId="1084158819" sldId="256"/>
            <ac:spMk id="26" creationId="{DC883CD3-C83C-4023-86A9-8EB1A4090D56}"/>
          </ac:spMkLst>
        </pc:spChg>
        <pc:spChg chg="mod">
          <ac:chgData name="Emily Clatworthy" userId="496f46c077557865" providerId="LiveId" clId="{95A7D0CF-5154-4F16-AD9B-BF519EFBED0A}" dt="2019-09-26T18:24:20.766" v="1959" actId="20577"/>
          <ac:spMkLst>
            <pc:docMk/>
            <pc:sldMk cId="1084158819" sldId="256"/>
            <ac:spMk id="28" creationId="{790B48A9-DCB0-4E73-BD5B-5F3E3E50BE70}"/>
          </ac:spMkLst>
        </pc:spChg>
        <pc:spChg chg="mod">
          <ac:chgData name="Emily Clatworthy" userId="496f46c077557865" providerId="LiveId" clId="{95A7D0CF-5154-4F16-AD9B-BF519EFBED0A}" dt="2019-09-26T18:03:00.789" v="1667" actId="1076"/>
          <ac:spMkLst>
            <pc:docMk/>
            <pc:sldMk cId="1084158819" sldId="256"/>
            <ac:spMk id="30" creationId="{9B5B33C0-C8D5-40A4-8E7B-A15741A16A2F}"/>
          </ac:spMkLst>
        </pc:spChg>
        <pc:spChg chg="mod">
          <ac:chgData name="Emily Clatworthy" userId="496f46c077557865" providerId="LiveId" clId="{95A7D0CF-5154-4F16-AD9B-BF519EFBED0A}" dt="2019-09-25T16:48:33.903" v="1396" actId="1076"/>
          <ac:spMkLst>
            <pc:docMk/>
            <pc:sldMk cId="1084158819" sldId="256"/>
            <ac:spMk id="32" creationId="{64B893A5-04B7-4831-9F75-23466AF3DA69}"/>
          </ac:spMkLst>
        </pc:spChg>
        <pc:picChg chg="add mod modCrop">
          <ac:chgData name="Emily Clatworthy" userId="496f46c077557865" providerId="LiveId" clId="{95A7D0CF-5154-4F16-AD9B-BF519EFBED0A}" dt="2019-09-26T18:14:06.021" v="1882" actId="1076"/>
          <ac:picMkLst>
            <pc:docMk/>
            <pc:sldMk cId="1084158819" sldId="256"/>
            <ac:picMk id="4" creationId="{789F46EC-DF61-49FB-B7C6-388CEBA175FA}"/>
          </ac:picMkLst>
        </pc:picChg>
        <pc:picChg chg="mod">
          <ac:chgData name="Emily Clatworthy" userId="496f46c077557865" providerId="LiveId" clId="{95A7D0CF-5154-4F16-AD9B-BF519EFBED0A}" dt="2019-09-26T18:00:04.370" v="1661" actId="1076"/>
          <ac:picMkLst>
            <pc:docMk/>
            <pc:sldMk cId="1084158819" sldId="256"/>
            <ac:picMk id="25" creationId="{27247FC5-9A3C-4853-BCDD-AE5AB8EC9A59}"/>
          </ac:picMkLst>
        </pc:picChg>
        <pc:picChg chg="mod">
          <ac:chgData name="Emily Clatworthy" userId="496f46c077557865" providerId="LiveId" clId="{95A7D0CF-5154-4F16-AD9B-BF519EFBED0A}" dt="2019-09-26T17:56:57.074" v="1624" actId="14100"/>
          <ac:picMkLst>
            <pc:docMk/>
            <pc:sldMk cId="1084158819" sldId="256"/>
            <ac:picMk id="29" creationId="{D918A36B-7853-4111-8D3B-8CD1DAA16AF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DC1889-E0B5-4393-ADCE-62AE4C421165}" type="datetimeFigureOut">
              <a:rPr lang="en-GB" smtClean="0"/>
              <a:t>26/09/2019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303728-CF6A-47F3-BC53-11D8C8125EC5}" type="slidenum">
              <a:rPr lang="en-GB" smtClean="0"/>
              <a:t>‹#›</a:t>
            </a:fld>
            <a:endParaRPr lang="en-GB" dirty="0"/>
          </a:p>
        </p:txBody>
      </p:sp>
    </p:spTree>
    <p:extLst>
      <p:ext uri="{BB962C8B-B14F-4D97-AF65-F5344CB8AC3E}">
        <p14:creationId xmlns:p14="http://schemas.microsoft.com/office/powerpoint/2010/main" val="33794500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303728-CF6A-47F3-BC53-11D8C8125EC5}" type="slidenum">
              <a:rPr lang="en-GB" smtClean="0"/>
              <a:t>1</a:t>
            </a:fld>
            <a:endParaRPr lang="en-GB" dirty="0"/>
          </a:p>
        </p:txBody>
      </p:sp>
    </p:spTree>
    <p:extLst>
      <p:ext uri="{BB962C8B-B14F-4D97-AF65-F5344CB8AC3E}">
        <p14:creationId xmlns:p14="http://schemas.microsoft.com/office/powerpoint/2010/main" val="2503976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9/26/2019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3944381" y="78717"/>
            <a:ext cx="3432187" cy="3460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4189280" y="135725"/>
            <a:ext cx="3488787" cy="276999"/>
          </a:xfrm>
          <a:prstGeom prst="rect">
            <a:avLst/>
          </a:prstGeom>
          <a:noFill/>
        </p:spPr>
        <p:txBody>
          <a:bodyPr wrap="square" rtlCol="0">
            <a:spAutoFit/>
          </a:bodyPr>
          <a:lstStyle/>
          <a:p>
            <a:r>
              <a:rPr lang="en-GB" sz="1200" b="1" u="sng" dirty="0"/>
              <a:t>Amdana I /About Me</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3"/>
          <a:stretch>
            <a:fillRect/>
          </a:stretch>
        </p:blipFill>
        <p:spPr>
          <a:xfrm>
            <a:off x="35622" y="31478"/>
            <a:ext cx="3828538" cy="4619619"/>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95389" y="168690"/>
            <a:ext cx="3748662" cy="4524315"/>
          </a:xfrm>
          <a:prstGeom prst="rect">
            <a:avLst/>
          </a:prstGeom>
          <a:noFill/>
        </p:spPr>
        <p:txBody>
          <a:bodyPr wrap="square" rtlCol="0">
            <a:spAutoFit/>
          </a:bodyPr>
          <a:lstStyle/>
          <a:p>
            <a:r>
              <a:rPr lang="en-GB" sz="1200" b="1" u="sng" dirty="0"/>
              <a:t>Profiad addysgu blaenorol</a:t>
            </a:r>
          </a:p>
          <a:p>
            <a:r>
              <a:rPr lang="en-GB" sz="1200" b="1" u="sng" dirty="0"/>
              <a:t>Previous teaching experiences </a:t>
            </a:r>
          </a:p>
          <a:p>
            <a:pPr algn="just"/>
            <a:endParaRPr lang="en-GB" sz="1200" dirty="0"/>
          </a:p>
          <a:p>
            <a:r>
              <a:rPr lang="en-GB" sz="1200" dirty="0"/>
              <a:t>During my undergraduate degree at the University of Nottingham I was accepted onto the ‘Students in Classrooms’ scheme, wherein Learning Associates are placed in local schools. I completed my ten week placement at Bluecoat Academy Wollaton; I found it hugely valuable to have R.E classroom experience in an area other than South Wales and in a school with a higher rate of behavioural issues than I had seen previously. In addition to classroom assistance and creating online resources, I completed an ‘Aspiration Raising Project.’ This culminated in a presentation with Year 11 pupils about university life and what it means to study theology, aimed at presenting a university path as a realistic option for the pupils there. The academy also employed several trainee teachers: observing and participating in their lessons gave me a greater understanding of what effective teaching entails. </a:t>
            </a:r>
          </a:p>
          <a:p>
            <a:endParaRPr lang="en-GB" sz="1200"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3"/>
          <a:stretch>
            <a:fillRect/>
          </a:stretch>
        </p:blipFill>
        <p:spPr>
          <a:xfrm>
            <a:off x="4101183" y="3604878"/>
            <a:ext cx="6254985"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118126" y="3697790"/>
            <a:ext cx="6288102" cy="3093154"/>
          </a:xfrm>
          <a:prstGeom prst="rect">
            <a:avLst/>
          </a:prstGeom>
          <a:noFill/>
        </p:spPr>
        <p:txBody>
          <a:bodyPr wrap="square" rtlCol="0">
            <a:spAutoFit/>
          </a:bodyPr>
          <a:lstStyle/>
          <a:p>
            <a:r>
              <a:rPr lang="en-GB" sz="1300" b="1" u="sng" dirty="0"/>
              <a:t>Rhesymau dros ddewis addysgu fel proffesiwn</a:t>
            </a:r>
          </a:p>
          <a:p>
            <a:r>
              <a:rPr lang="en-GB" sz="1300" b="1" u="sng" dirty="0"/>
              <a:t>Reasons for entering the teaching profession </a:t>
            </a:r>
          </a:p>
          <a:p>
            <a:endParaRPr lang="en-GB" sz="1300" dirty="0"/>
          </a:p>
          <a:p>
            <a:pPr marL="228600" indent="-228600">
              <a:buAutoNum type="arabicParenR"/>
            </a:pPr>
            <a:r>
              <a:rPr lang="en-GB" sz="1300" dirty="0"/>
              <a:t>I believe that all children are heirs to the knowledge that has come before them. All have the right to understand the concepts which shape the world they live in, which is why an excellent standard of religious and ethical education remains vital.</a:t>
            </a:r>
          </a:p>
          <a:p>
            <a:pPr marL="228600" indent="-228600">
              <a:buFontTx/>
              <a:buAutoNum type="arabicParenR"/>
            </a:pPr>
            <a:r>
              <a:rPr lang="en-GB" sz="1300" dirty="0"/>
              <a:t>I am deeply familiar with the experience of school being the only place one feels valued and nurtured. I consider it a worthwhile goal to create a positive educational environment for children and young people in the same position. </a:t>
            </a:r>
          </a:p>
          <a:p>
            <a:pPr marL="228600" indent="-228600">
              <a:buAutoNum type="arabicParenR"/>
            </a:pPr>
            <a:r>
              <a:rPr lang="en-GB" sz="1300" dirty="0"/>
              <a:t>I feel strongly about my area of study. I cannot imagine pursuing a career which leaves behind thinking critically about the human condition in the way that the disciplines of religious study and philosophy necessitate. </a:t>
            </a:r>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4"/>
          <a:stretch>
            <a:fillRect/>
          </a:stretch>
        </p:blipFill>
        <p:spPr>
          <a:xfrm>
            <a:off x="7456789" y="100492"/>
            <a:ext cx="4566079" cy="3368966"/>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7678067" y="188301"/>
            <a:ext cx="3505502" cy="892552"/>
          </a:xfrm>
          <a:prstGeom prst="rect">
            <a:avLst/>
          </a:prstGeom>
          <a:noFill/>
        </p:spPr>
        <p:txBody>
          <a:bodyPr wrap="square" rtlCol="0">
            <a:spAutoFit/>
          </a:bodyPr>
          <a:lstStyle/>
          <a:p>
            <a:r>
              <a:rPr lang="en-GB" sz="1400" b="1" u="sng" dirty="0"/>
              <a:t>Y math o athro hoffaf bod</a:t>
            </a:r>
          </a:p>
          <a:p>
            <a:r>
              <a:rPr lang="en-GB" sz="1400" b="1" u="sng" dirty="0"/>
              <a:t>The kind of teacher I aspire to be</a:t>
            </a:r>
          </a:p>
          <a:p>
            <a:endParaRPr lang="en-GB" sz="1200" dirty="0"/>
          </a:p>
          <a:p>
            <a:pPr marL="228600" indent="-228600">
              <a:buAutoNum type="arabicParenR"/>
            </a:pPr>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4"/>
          <a:stretch>
            <a:fillRect/>
          </a:stretch>
        </p:blipFill>
        <p:spPr>
          <a:xfrm>
            <a:off x="10436020" y="3571010"/>
            <a:ext cx="1687178" cy="3080730"/>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10536349" y="3674474"/>
            <a:ext cx="1486519" cy="1015663"/>
          </a:xfrm>
          <a:prstGeom prst="rect">
            <a:avLst/>
          </a:prstGeom>
          <a:noFill/>
        </p:spPr>
        <p:txBody>
          <a:bodyPr wrap="square" rtlCol="0">
            <a:spAutoFit/>
          </a:bodyPr>
          <a:lstStyle/>
          <a:p>
            <a:r>
              <a:rPr lang="en-GB" sz="1200" b="1" u="sng" dirty="0"/>
              <a:t>Meysydd / pynciau medraf eu haddysgu</a:t>
            </a:r>
          </a:p>
          <a:p>
            <a:r>
              <a:rPr lang="en-GB" sz="1200" b="1" u="sng" dirty="0"/>
              <a:t>Areas / subjects I could teach</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3"/>
          <a:stretch>
            <a:fillRect/>
          </a:stretch>
        </p:blipFill>
        <p:spPr>
          <a:xfrm>
            <a:off x="68802" y="4721234"/>
            <a:ext cx="3931268" cy="2109784"/>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68802" y="4690137"/>
            <a:ext cx="3843370" cy="2400657"/>
          </a:xfrm>
          <a:prstGeom prst="rect">
            <a:avLst/>
          </a:prstGeom>
          <a:noFill/>
        </p:spPr>
        <p:txBody>
          <a:bodyPr wrap="square" rtlCol="0">
            <a:spAutoFit/>
          </a:bodyPr>
          <a:lstStyle/>
          <a:p>
            <a:r>
              <a:rPr lang="en-GB" sz="1200" b="1" u="sng" dirty="0"/>
              <a:t>Cefndir academaidd</a:t>
            </a:r>
          </a:p>
          <a:p>
            <a:r>
              <a:rPr lang="en-GB" sz="1200" b="1" u="sng" dirty="0"/>
              <a:t>Academic history</a:t>
            </a:r>
          </a:p>
          <a:p>
            <a:endParaRPr lang="en-GB" sz="1200" dirty="0"/>
          </a:p>
          <a:p>
            <a:r>
              <a:rPr lang="en-GB" sz="1200" dirty="0"/>
              <a:t>. </a:t>
            </a:r>
            <a:r>
              <a:rPr lang="en-GB" sz="1200" u="sng" dirty="0"/>
              <a:t>Archbishop McGrath Catholic High School (2008-2015) </a:t>
            </a:r>
            <a:r>
              <a:rPr lang="en-GB" sz="1200" dirty="0"/>
              <a:t>- A-Levels – Religious Education (A*), English (A), History (A), Welsh Baccalaureate (A)</a:t>
            </a:r>
          </a:p>
          <a:p>
            <a:endParaRPr lang="en-GB" sz="1200" dirty="0"/>
          </a:p>
          <a:p>
            <a:r>
              <a:rPr lang="en-GB" sz="1200" dirty="0"/>
              <a:t>. </a:t>
            </a:r>
            <a:r>
              <a:rPr lang="en-GB" sz="1200" u="sng" dirty="0"/>
              <a:t>University of Nottingham (2015-2018) </a:t>
            </a:r>
            <a:r>
              <a:rPr lang="en-GB" sz="1200" dirty="0"/>
              <a:t>– Theology and Religious Studies (BA Hons) (First Class), Dissertation awarded the 2018 David Garlick Prize for Best Dissertation in Religion and Culture. </a:t>
            </a:r>
          </a:p>
          <a:p>
            <a:endParaRPr lang="en-GB" dirty="0"/>
          </a:p>
        </p:txBody>
      </p:sp>
      <p:sp>
        <p:nvSpPr>
          <p:cNvPr id="2" name="TextBox 1">
            <a:extLst>
              <a:ext uri="{FF2B5EF4-FFF2-40B4-BE49-F238E27FC236}">
                <a16:creationId xmlns:a16="http://schemas.microsoft.com/office/drawing/2014/main" id="{5D261383-EC80-4198-8E0A-116800FC438B}"/>
              </a:ext>
            </a:extLst>
          </p:cNvPr>
          <p:cNvSpPr txBox="1"/>
          <p:nvPr/>
        </p:nvSpPr>
        <p:spPr>
          <a:xfrm>
            <a:off x="3970844" y="429469"/>
            <a:ext cx="3436747" cy="3093154"/>
          </a:xfrm>
          <a:prstGeom prst="rect">
            <a:avLst/>
          </a:prstGeom>
          <a:noFill/>
        </p:spPr>
        <p:txBody>
          <a:bodyPr wrap="square" rtlCol="0">
            <a:spAutoFit/>
          </a:bodyPr>
          <a:lstStyle/>
          <a:p>
            <a:r>
              <a:rPr lang="en-GB" sz="1300" dirty="0"/>
              <a:t>I am Emily, I am 22 and I live in Bridgend. I gained my degree in Theology from the University of Nottingham in 2018. I was involved with GirlGuiding from the ages of 5-18. In 2013 I travelled with my unit to India, where I had the opportunity to work alongside the Green Tara Foundation, a charity which empowers girls and women living in the slums of Pune through education. The experience of working with those living in extreme poverty was difficult but tremendously valuable, and impressed upon me the critical necessity of access to education.</a:t>
            </a:r>
          </a:p>
        </p:txBody>
      </p:sp>
      <p:sp>
        <p:nvSpPr>
          <p:cNvPr id="3" name="TextBox 2">
            <a:extLst>
              <a:ext uri="{FF2B5EF4-FFF2-40B4-BE49-F238E27FC236}">
                <a16:creationId xmlns:a16="http://schemas.microsoft.com/office/drawing/2014/main" id="{91DC0488-3E42-48BF-BDE2-5836FCE1282A}"/>
              </a:ext>
            </a:extLst>
          </p:cNvPr>
          <p:cNvSpPr txBox="1"/>
          <p:nvPr/>
        </p:nvSpPr>
        <p:spPr>
          <a:xfrm>
            <a:off x="10543924" y="4825557"/>
            <a:ext cx="1512920" cy="1492716"/>
          </a:xfrm>
          <a:prstGeom prst="rect">
            <a:avLst/>
          </a:prstGeom>
          <a:noFill/>
        </p:spPr>
        <p:txBody>
          <a:bodyPr wrap="square" rtlCol="0">
            <a:spAutoFit/>
          </a:bodyPr>
          <a:lstStyle/>
          <a:p>
            <a:r>
              <a:rPr lang="en-GB" sz="1300" u="sng" dirty="0"/>
              <a:t>Main</a:t>
            </a:r>
            <a:r>
              <a:rPr lang="en-GB" sz="1300" dirty="0"/>
              <a:t> – Religious Education</a:t>
            </a:r>
          </a:p>
          <a:p>
            <a:r>
              <a:rPr lang="en-GB" sz="1300" dirty="0"/>
              <a:t>/Philosophy &amp; Ethics</a:t>
            </a:r>
          </a:p>
          <a:p>
            <a:endParaRPr lang="en-GB" sz="1300" dirty="0"/>
          </a:p>
          <a:p>
            <a:r>
              <a:rPr lang="en-GB" sz="1300" u="sng" dirty="0"/>
              <a:t>Secondary</a:t>
            </a:r>
            <a:r>
              <a:rPr lang="en-GB" sz="1300" dirty="0"/>
              <a:t> – English, History</a:t>
            </a:r>
          </a:p>
        </p:txBody>
      </p:sp>
      <p:sp>
        <p:nvSpPr>
          <p:cNvPr id="5" name="TextBox 4">
            <a:extLst>
              <a:ext uri="{FF2B5EF4-FFF2-40B4-BE49-F238E27FC236}">
                <a16:creationId xmlns:a16="http://schemas.microsoft.com/office/drawing/2014/main" id="{EAE400A8-6712-47F2-8F69-BF4F8DE11FC1}"/>
              </a:ext>
            </a:extLst>
          </p:cNvPr>
          <p:cNvSpPr txBox="1"/>
          <p:nvPr/>
        </p:nvSpPr>
        <p:spPr>
          <a:xfrm>
            <a:off x="9549948" y="936492"/>
            <a:ext cx="2396676" cy="2246769"/>
          </a:xfrm>
          <a:prstGeom prst="rect">
            <a:avLst/>
          </a:prstGeom>
          <a:noFill/>
        </p:spPr>
        <p:txBody>
          <a:bodyPr wrap="square" rtlCol="0">
            <a:spAutoFit/>
          </a:bodyPr>
          <a:lstStyle/>
          <a:p>
            <a:pPr algn="ctr"/>
            <a:r>
              <a:rPr lang="en-GB" sz="1400" dirty="0"/>
              <a:t>I have found that the best teachers, whatever their preferred teaching style or habits, radiate an unmistakable intense belief in their pupils’ potential. I hope to convey this assurance to the pupils I have the privilege to teach.</a:t>
            </a:r>
          </a:p>
        </p:txBody>
      </p:sp>
      <p:pic>
        <p:nvPicPr>
          <p:cNvPr id="4" name="Picture 3">
            <a:extLst>
              <a:ext uri="{FF2B5EF4-FFF2-40B4-BE49-F238E27FC236}">
                <a16:creationId xmlns:a16="http://schemas.microsoft.com/office/drawing/2014/main" id="{789F46EC-DF61-49FB-B7C6-388CEBA175FA}"/>
              </a:ext>
            </a:extLst>
          </p:cNvPr>
          <p:cNvPicPr>
            <a:picLocks noChangeAspect="1"/>
          </p:cNvPicPr>
          <p:nvPr/>
        </p:nvPicPr>
        <p:blipFill rotWithShape="1">
          <a:blip r:embed="rId5"/>
          <a:srcRect t="9639"/>
          <a:stretch/>
        </p:blipFill>
        <p:spPr>
          <a:xfrm>
            <a:off x="7678067" y="963415"/>
            <a:ext cx="1813173" cy="2183684"/>
          </a:xfrm>
          <a:prstGeom prst="rect">
            <a:avLst/>
          </a:prstGeom>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727</TotalTime>
  <Words>559</Words>
  <Application>Microsoft Office PowerPoint</Application>
  <PresentationFormat>Widescreen</PresentationFormat>
  <Paragraphs>28</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Emily Clatworthy</cp:lastModifiedBy>
  <cp:revision>12</cp:revision>
  <dcterms:created xsi:type="dcterms:W3CDTF">2019-09-05T20:58:34Z</dcterms:created>
  <dcterms:modified xsi:type="dcterms:W3CDTF">2019-09-26T18:26:44Z</dcterms:modified>
</cp:coreProperties>
</file>