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8" r:id="rId3"/>
    <p:sldId id="257" r:id="rId4"/>
    <p:sldId id="266" r:id="rId5"/>
    <p:sldId id="265" r:id="rId6"/>
    <p:sldId id="263" r:id="rId7"/>
    <p:sldId id="264" r:id="rId8"/>
    <p:sldId id="262" r:id="rId9"/>
    <p:sldId id="260" r:id="rId10"/>
    <p:sldId id="261" r:id="rId11"/>
    <p:sldId id="259"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8991" autoAdjust="0"/>
  </p:normalViewPr>
  <p:slideViewPr>
    <p:cSldViewPr snapToGrid="0">
      <p:cViewPr varScale="1">
        <p:scale>
          <a:sx n="56" d="100"/>
          <a:sy n="56" d="100"/>
        </p:scale>
        <p:origin x="104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A9678F-8F8D-4563-AD62-461001368900}" type="doc">
      <dgm:prSet loTypeId="urn:microsoft.com/office/officeart/2005/8/layout/hProcess9" loCatId="process" qsTypeId="urn:microsoft.com/office/officeart/2005/8/quickstyle/simple1" qsCatId="simple" csTypeId="urn:microsoft.com/office/officeart/2005/8/colors/accent1_2" csCatId="accent1" phldr="1"/>
      <dgm:spPr/>
    </dgm:pt>
    <dgm:pt modelId="{49B29A74-E0DA-424E-8525-7AADEAB13CF3}">
      <dgm:prSet phldrT="[Text]"/>
      <dgm:spPr/>
      <dgm:t>
        <a:bodyPr/>
        <a:lstStyle/>
        <a:p>
          <a:r>
            <a:rPr lang="en-US" dirty="0">
              <a:solidFill>
                <a:srgbClr val="000000"/>
              </a:solidFill>
              <a:latin typeface="Times New Roman" panose="02020603050405020304" pitchFamily="18" charset="0"/>
              <a:ea typeface="Times New Roman" panose="02020603050405020304" pitchFamily="18" charset="0"/>
            </a:rPr>
            <a:t>To build consumer trust</a:t>
          </a:r>
          <a:endParaRPr lang="en-US" dirty="0"/>
        </a:p>
      </dgm:t>
    </dgm:pt>
    <dgm:pt modelId="{EDA728D4-3DCA-4D66-98E1-8EE9CAFA2796}" type="parTrans" cxnId="{059318E3-D7F6-4578-932A-F08C138B0AA7}">
      <dgm:prSet/>
      <dgm:spPr/>
      <dgm:t>
        <a:bodyPr/>
        <a:lstStyle/>
        <a:p>
          <a:endParaRPr lang="en-US"/>
        </a:p>
      </dgm:t>
    </dgm:pt>
    <dgm:pt modelId="{FF267B8C-A146-4D51-9135-2F97ADCD0F6E}" type="sibTrans" cxnId="{059318E3-D7F6-4578-932A-F08C138B0AA7}">
      <dgm:prSet/>
      <dgm:spPr/>
      <dgm:t>
        <a:bodyPr/>
        <a:lstStyle/>
        <a:p>
          <a:endParaRPr lang="en-US"/>
        </a:p>
      </dgm:t>
    </dgm:pt>
    <dgm:pt modelId="{51AAFFEB-9AB0-4BF1-8218-4B00C285BD09}">
      <dgm:prSet phldrT="[Text]"/>
      <dgm:spPr/>
      <dgm:t>
        <a:bodyPr/>
        <a:lstStyle/>
        <a:p>
          <a:r>
            <a:rPr lang="en-US" dirty="0">
              <a:solidFill>
                <a:srgbClr val="000000"/>
              </a:solidFill>
              <a:latin typeface="Times New Roman" panose="02020603050405020304" pitchFamily="18" charset="0"/>
              <a:ea typeface="Times New Roman" panose="02020603050405020304" pitchFamily="18" charset="0"/>
            </a:rPr>
            <a:t>To become more competitive</a:t>
          </a:r>
          <a:endParaRPr lang="en-US" dirty="0"/>
        </a:p>
      </dgm:t>
    </dgm:pt>
    <dgm:pt modelId="{9C7F70F7-62B7-4C0A-A5AF-4F828A0616C6}" type="parTrans" cxnId="{DDB33503-E921-4884-AF6A-34856CACBA8F}">
      <dgm:prSet/>
      <dgm:spPr/>
      <dgm:t>
        <a:bodyPr/>
        <a:lstStyle/>
        <a:p>
          <a:endParaRPr lang="en-US"/>
        </a:p>
      </dgm:t>
    </dgm:pt>
    <dgm:pt modelId="{99E205BE-24AC-4E2F-B1BF-B5A358E421F3}" type="sibTrans" cxnId="{DDB33503-E921-4884-AF6A-34856CACBA8F}">
      <dgm:prSet/>
      <dgm:spPr/>
      <dgm:t>
        <a:bodyPr/>
        <a:lstStyle/>
        <a:p>
          <a:endParaRPr lang="en-US"/>
        </a:p>
      </dgm:t>
    </dgm:pt>
    <dgm:pt modelId="{2548EDF2-1298-4409-AFAB-A50995C6C1EB}">
      <dgm:prSet phldrT="[Text]"/>
      <dgm:spPr/>
      <dgm:t>
        <a:bodyPr/>
        <a:lstStyle/>
        <a:p>
          <a:r>
            <a:rPr lang="en-US" dirty="0">
              <a:solidFill>
                <a:srgbClr val="000000"/>
              </a:solidFill>
              <a:latin typeface="Times New Roman" panose="02020603050405020304" pitchFamily="18" charset="0"/>
              <a:ea typeface="Times New Roman" panose="02020603050405020304" pitchFamily="18" charset="0"/>
            </a:rPr>
            <a:t>To Attract new customers</a:t>
          </a:r>
          <a:endParaRPr lang="en-US" dirty="0"/>
        </a:p>
      </dgm:t>
    </dgm:pt>
    <dgm:pt modelId="{514CCDC3-CA26-4707-A1D8-AE4E394ECAC7}" type="parTrans" cxnId="{4915E2B3-FD75-43A4-9F9F-2C58C9A83D16}">
      <dgm:prSet/>
      <dgm:spPr/>
      <dgm:t>
        <a:bodyPr/>
        <a:lstStyle/>
        <a:p>
          <a:endParaRPr lang="en-US"/>
        </a:p>
      </dgm:t>
    </dgm:pt>
    <dgm:pt modelId="{B908959A-16FB-4DEA-815D-AD0613835246}" type="sibTrans" cxnId="{4915E2B3-FD75-43A4-9F9F-2C58C9A83D16}">
      <dgm:prSet/>
      <dgm:spPr/>
      <dgm:t>
        <a:bodyPr/>
        <a:lstStyle/>
        <a:p>
          <a:endParaRPr lang="en-US"/>
        </a:p>
      </dgm:t>
    </dgm:pt>
    <dgm:pt modelId="{A8B601CE-9BE7-4CFA-ABD9-D618DC8E4F64}">
      <dgm:prSet/>
      <dgm:spPr/>
      <dgm:t>
        <a:bodyPr/>
        <a:lstStyle/>
        <a:p>
          <a:r>
            <a:rPr lang="en-US" dirty="0">
              <a:solidFill>
                <a:srgbClr val="000000"/>
              </a:solidFill>
              <a:latin typeface="Times New Roman" panose="02020603050405020304" pitchFamily="18" charset="0"/>
              <a:ea typeface="Times New Roman" panose="02020603050405020304" pitchFamily="18" charset="0"/>
            </a:rPr>
            <a:t>To increase the brand recognition</a:t>
          </a:r>
        </a:p>
      </dgm:t>
    </dgm:pt>
    <dgm:pt modelId="{25689D92-6780-47B0-B399-7FE50DB35B05}" type="parTrans" cxnId="{28CC5F53-3AE7-4724-BD60-C6ED4DE1FE08}">
      <dgm:prSet/>
      <dgm:spPr/>
      <dgm:t>
        <a:bodyPr/>
        <a:lstStyle/>
        <a:p>
          <a:endParaRPr lang="en-US"/>
        </a:p>
      </dgm:t>
    </dgm:pt>
    <dgm:pt modelId="{C60E1346-7F7B-460D-ADD6-341239D45BD9}" type="sibTrans" cxnId="{28CC5F53-3AE7-4724-BD60-C6ED4DE1FE08}">
      <dgm:prSet/>
      <dgm:spPr/>
      <dgm:t>
        <a:bodyPr/>
        <a:lstStyle/>
        <a:p>
          <a:endParaRPr lang="en-US"/>
        </a:p>
      </dgm:t>
    </dgm:pt>
    <dgm:pt modelId="{DF8BC3E4-0B77-4A5B-95AD-71A6E0C30EAB}">
      <dgm:prSet/>
      <dgm:spPr/>
      <dgm:t>
        <a:bodyPr/>
        <a:lstStyle/>
        <a:p>
          <a:r>
            <a:rPr lang="en-US">
              <a:solidFill>
                <a:srgbClr val="000000"/>
              </a:solidFill>
              <a:latin typeface="Times New Roman" panose="02020603050405020304" pitchFamily="18" charset="0"/>
              <a:ea typeface="Times New Roman" panose="02020603050405020304" pitchFamily="18" charset="0"/>
            </a:rPr>
            <a:t>To build long-lasting relations</a:t>
          </a:r>
          <a:endParaRPr lang="en-US" dirty="0">
            <a:solidFill>
              <a:srgbClr val="000000"/>
            </a:solidFill>
            <a:latin typeface="Times New Roman" panose="02020603050405020304" pitchFamily="18" charset="0"/>
            <a:ea typeface="Times New Roman" panose="02020603050405020304" pitchFamily="18" charset="0"/>
          </a:endParaRPr>
        </a:p>
      </dgm:t>
    </dgm:pt>
    <dgm:pt modelId="{3A64BE43-A745-423C-92BA-E52DC01C6310}" type="parTrans" cxnId="{FF83B7E3-F38A-4A02-A3F2-8CD2238DFAFA}">
      <dgm:prSet/>
      <dgm:spPr/>
      <dgm:t>
        <a:bodyPr/>
        <a:lstStyle/>
        <a:p>
          <a:endParaRPr lang="en-US"/>
        </a:p>
      </dgm:t>
    </dgm:pt>
    <dgm:pt modelId="{0FB00460-BF4A-4AE0-BAC4-4AC53F050AD0}" type="sibTrans" cxnId="{FF83B7E3-F38A-4A02-A3F2-8CD2238DFAFA}">
      <dgm:prSet/>
      <dgm:spPr/>
      <dgm:t>
        <a:bodyPr/>
        <a:lstStyle/>
        <a:p>
          <a:endParaRPr lang="en-US"/>
        </a:p>
      </dgm:t>
    </dgm:pt>
    <dgm:pt modelId="{26FBA84B-DFAA-4083-B959-A305C98EDE60}" type="pres">
      <dgm:prSet presAssocID="{A6A9678F-8F8D-4563-AD62-461001368900}" presName="CompostProcess" presStyleCnt="0">
        <dgm:presLayoutVars>
          <dgm:dir/>
          <dgm:resizeHandles val="exact"/>
        </dgm:presLayoutVars>
      </dgm:prSet>
      <dgm:spPr/>
    </dgm:pt>
    <dgm:pt modelId="{8A29BF8A-DC42-460A-8B5C-C7126D9D1BCD}" type="pres">
      <dgm:prSet presAssocID="{A6A9678F-8F8D-4563-AD62-461001368900}" presName="arrow" presStyleLbl="bgShp" presStyleIdx="0" presStyleCnt="1" custLinFactNeighborX="-22350" custLinFactNeighborY="43860"/>
      <dgm:spPr/>
    </dgm:pt>
    <dgm:pt modelId="{B0F25D93-3EE3-406D-80C8-8150A1738345}" type="pres">
      <dgm:prSet presAssocID="{A6A9678F-8F8D-4563-AD62-461001368900}" presName="linearProcess" presStyleCnt="0"/>
      <dgm:spPr/>
    </dgm:pt>
    <dgm:pt modelId="{0628E253-2C71-4C75-884E-4CFF9829C310}" type="pres">
      <dgm:prSet presAssocID="{49B29A74-E0DA-424E-8525-7AADEAB13CF3}" presName="textNode" presStyleLbl="node1" presStyleIdx="0" presStyleCnt="5">
        <dgm:presLayoutVars>
          <dgm:bulletEnabled val="1"/>
        </dgm:presLayoutVars>
      </dgm:prSet>
      <dgm:spPr/>
    </dgm:pt>
    <dgm:pt modelId="{C23344E5-8BC4-45B8-86AD-C76BFB6FCA0C}" type="pres">
      <dgm:prSet presAssocID="{FF267B8C-A146-4D51-9135-2F97ADCD0F6E}" presName="sibTrans" presStyleCnt="0"/>
      <dgm:spPr/>
    </dgm:pt>
    <dgm:pt modelId="{7ECD3F62-9A38-440E-ACB2-37153411FF84}" type="pres">
      <dgm:prSet presAssocID="{51AAFFEB-9AB0-4BF1-8218-4B00C285BD09}" presName="textNode" presStyleLbl="node1" presStyleIdx="1" presStyleCnt="5">
        <dgm:presLayoutVars>
          <dgm:bulletEnabled val="1"/>
        </dgm:presLayoutVars>
      </dgm:prSet>
      <dgm:spPr/>
    </dgm:pt>
    <dgm:pt modelId="{A28A8A2B-15D4-4D7A-A729-39598A4678FE}" type="pres">
      <dgm:prSet presAssocID="{99E205BE-24AC-4E2F-B1BF-B5A358E421F3}" presName="sibTrans" presStyleCnt="0"/>
      <dgm:spPr/>
    </dgm:pt>
    <dgm:pt modelId="{93319BBE-1E83-46B1-9075-49A81C8B0881}" type="pres">
      <dgm:prSet presAssocID="{2548EDF2-1298-4409-AFAB-A50995C6C1EB}" presName="textNode" presStyleLbl="node1" presStyleIdx="2" presStyleCnt="5">
        <dgm:presLayoutVars>
          <dgm:bulletEnabled val="1"/>
        </dgm:presLayoutVars>
      </dgm:prSet>
      <dgm:spPr/>
    </dgm:pt>
    <dgm:pt modelId="{5B5E00CD-9F6D-4008-8C97-911B2CDDE79D}" type="pres">
      <dgm:prSet presAssocID="{B908959A-16FB-4DEA-815D-AD0613835246}" presName="sibTrans" presStyleCnt="0"/>
      <dgm:spPr/>
    </dgm:pt>
    <dgm:pt modelId="{4EC88919-7317-4EA7-9B88-12C6F75DFFC6}" type="pres">
      <dgm:prSet presAssocID="{A8B601CE-9BE7-4CFA-ABD9-D618DC8E4F64}" presName="textNode" presStyleLbl="node1" presStyleIdx="3" presStyleCnt="5">
        <dgm:presLayoutVars>
          <dgm:bulletEnabled val="1"/>
        </dgm:presLayoutVars>
      </dgm:prSet>
      <dgm:spPr/>
    </dgm:pt>
    <dgm:pt modelId="{65C15B01-0D2C-4C99-B74E-E91A37F7CCF0}" type="pres">
      <dgm:prSet presAssocID="{C60E1346-7F7B-460D-ADD6-341239D45BD9}" presName="sibTrans" presStyleCnt="0"/>
      <dgm:spPr/>
    </dgm:pt>
    <dgm:pt modelId="{F98C9363-AB5C-44DC-B882-E432286525B8}" type="pres">
      <dgm:prSet presAssocID="{DF8BC3E4-0B77-4A5B-95AD-71A6E0C30EAB}" presName="textNode" presStyleLbl="node1" presStyleIdx="4" presStyleCnt="5">
        <dgm:presLayoutVars>
          <dgm:bulletEnabled val="1"/>
        </dgm:presLayoutVars>
      </dgm:prSet>
      <dgm:spPr/>
    </dgm:pt>
  </dgm:ptLst>
  <dgm:cxnLst>
    <dgm:cxn modelId="{DDB33503-E921-4884-AF6A-34856CACBA8F}" srcId="{A6A9678F-8F8D-4563-AD62-461001368900}" destId="{51AAFFEB-9AB0-4BF1-8218-4B00C285BD09}" srcOrd="1" destOrd="0" parTransId="{9C7F70F7-62B7-4C0A-A5AF-4F828A0616C6}" sibTransId="{99E205BE-24AC-4E2F-B1BF-B5A358E421F3}"/>
    <dgm:cxn modelId="{B79A3014-A8AD-46A0-900B-12FE0E920D24}" type="presOf" srcId="{DF8BC3E4-0B77-4A5B-95AD-71A6E0C30EAB}" destId="{F98C9363-AB5C-44DC-B882-E432286525B8}" srcOrd="0" destOrd="0" presId="urn:microsoft.com/office/officeart/2005/8/layout/hProcess9"/>
    <dgm:cxn modelId="{ED6FF423-BD29-4D7D-BC29-16352EB14006}" type="presOf" srcId="{51AAFFEB-9AB0-4BF1-8218-4B00C285BD09}" destId="{7ECD3F62-9A38-440E-ACB2-37153411FF84}" srcOrd="0" destOrd="0" presId="urn:microsoft.com/office/officeart/2005/8/layout/hProcess9"/>
    <dgm:cxn modelId="{28CC5F53-3AE7-4724-BD60-C6ED4DE1FE08}" srcId="{A6A9678F-8F8D-4563-AD62-461001368900}" destId="{A8B601CE-9BE7-4CFA-ABD9-D618DC8E4F64}" srcOrd="3" destOrd="0" parTransId="{25689D92-6780-47B0-B399-7FE50DB35B05}" sibTransId="{C60E1346-7F7B-460D-ADD6-341239D45BD9}"/>
    <dgm:cxn modelId="{D6BBD295-FA94-4FC0-BDBC-435198778965}" type="presOf" srcId="{A6A9678F-8F8D-4563-AD62-461001368900}" destId="{26FBA84B-DFAA-4083-B959-A305C98EDE60}" srcOrd="0" destOrd="0" presId="urn:microsoft.com/office/officeart/2005/8/layout/hProcess9"/>
    <dgm:cxn modelId="{4915E2B3-FD75-43A4-9F9F-2C58C9A83D16}" srcId="{A6A9678F-8F8D-4563-AD62-461001368900}" destId="{2548EDF2-1298-4409-AFAB-A50995C6C1EB}" srcOrd="2" destOrd="0" parTransId="{514CCDC3-CA26-4707-A1D8-AE4E394ECAC7}" sibTransId="{B908959A-16FB-4DEA-815D-AD0613835246}"/>
    <dgm:cxn modelId="{884D99C7-A6EC-44A6-ACB8-14E383CD4A0D}" type="presOf" srcId="{49B29A74-E0DA-424E-8525-7AADEAB13CF3}" destId="{0628E253-2C71-4C75-884E-4CFF9829C310}" srcOrd="0" destOrd="0" presId="urn:microsoft.com/office/officeart/2005/8/layout/hProcess9"/>
    <dgm:cxn modelId="{75AA95D2-9E0B-4CCD-B6E9-8B55CA58F344}" type="presOf" srcId="{2548EDF2-1298-4409-AFAB-A50995C6C1EB}" destId="{93319BBE-1E83-46B1-9075-49A81C8B0881}" srcOrd="0" destOrd="0" presId="urn:microsoft.com/office/officeart/2005/8/layout/hProcess9"/>
    <dgm:cxn modelId="{059318E3-D7F6-4578-932A-F08C138B0AA7}" srcId="{A6A9678F-8F8D-4563-AD62-461001368900}" destId="{49B29A74-E0DA-424E-8525-7AADEAB13CF3}" srcOrd="0" destOrd="0" parTransId="{EDA728D4-3DCA-4D66-98E1-8EE9CAFA2796}" sibTransId="{FF267B8C-A146-4D51-9135-2F97ADCD0F6E}"/>
    <dgm:cxn modelId="{FF83B7E3-F38A-4A02-A3F2-8CD2238DFAFA}" srcId="{A6A9678F-8F8D-4563-AD62-461001368900}" destId="{DF8BC3E4-0B77-4A5B-95AD-71A6E0C30EAB}" srcOrd="4" destOrd="0" parTransId="{3A64BE43-A745-423C-92BA-E52DC01C6310}" sibTransId="{0FB00460-BF4A-4AE0-BAC4-4AC53F050AD0}"/>
    <dgm:cxn modelId="{F5D9BCED-FBB0-40F2-A81C-1F81EE3957EF}" type="presOf" srcId="{A8B601CE-9BE7-4CFA-ABD9-D618DC8E4F64}" destId="{4EC88919-7317-4EA7-9B88-12C6F75DFFC6}" srcOrd="0" destOrd="0" presId="urn:microsoft.com/office/officeart/2005/8/layout/hProcess9"/>
    <dgm:cxn modelId="{F61F59F8-4E56-47FA-A8F0-FAB61B2FECE7}" type="presParOf" srcId="{26FBA84B-DFAA-4083-B959-A305C98EDE60}" destId="{8A29BF8A-DC42-460A-8B5C-C7126D9D1BCD}" srcOrd="0" destOrd="0" presId="urn:microsoft.com/office/officeart/2005/8/layout/hProcess9"/>
    <dgm:cxn modelId="{4AA15AE6-D905-43E8-A83E-B454E86A23C5}" type="presParOf" srcId="{26FBA84B-DFAA-4083-B959-A305C98EDE60}" destId="{B0F25D93-3EE3-406D-80C8-8150A1738345}" srcOrd="1" destOrd="0" presId="urn:microsoft.com/office/officeart/2005/8/layout/hProcess9"/>
    <dgm:cxn modelId="{5D328083-7C49-4CF0-9705-3B2869136FC9}" type="presParOf" srcId="{B0F25D93-3EE3-406D-80C8-8150A1738345}" destId="{0628E253-2C71-4C75-884E-4CFF9829C310}" srcOrd="0" destOrd="0" presId="urn:microsoft.com/office/officeart/2005/8/layout/hProcess9"/>
    <dgm:cxn modelId="{77712827-F8CD-4F95-B6A5-1EC7AB60FC48}" type="presParOf" srcId="{B0F25D93-3EE3-406D-80C8-8150A1738345}" destId="{C23344E5-8BC4-45B8-86AD-C76BFB6FCA0C}" srcOrd="1" destOrd="0" presId="urn:microsoft.com/office/officeart/2005/8/layout/hProcess9"/>
    <dgm:cxn modelId="{12CFC403-ED21-483C-AEDF-ED542617CD2D}" type="presParOf" srcId="{B0F25D93-3EE3-406D-80C8-8150A1738345}" destId="{7ECD3F62-9A38-440E-ACB2-37153411FF84}" srcOrd="2" destOrd="0" presId="urn:microsoft.com/office/officeart/2005/8/layout/hProcess9"/>
    <dgm:cxn modelId="{68BA73E8-3302-4EC4-8241-0ED93936DC99}" type="presParOf" srcId="{B0F25D93-3EE3-406D-80C8-8150A1738345}" destId="{A28A8A2B-15D4-4D7A-A729-39598A4678FE}" srcOrd="3" destOrd="0" presId="urn:microsoft.com/office/officeart/2005/8/layout/hProcess9"/>
    <dgm:cxn modelId="{3C17E034-53BE-4998-84E8-E9C824D16521}" type="presParOf" srcId="{B0F25D93-3EE3-406D-80C8-8150A1738345}" destId="{93319BBE-1E83-46B1-9075-49A81C8B0881}" srcOrd="4" destOrd="0" presId="urn:microsoft.com/office/officeart/2005/8/layout/hProcess9"/>
    <dgm:cxn modelId="{83EABAB5-12EC-4067-9CA9-FBE5D5A5B3EF}" type="presParOf" srcId="{B0F25D93-3EE3-406D-80C8-8150A1738345}" destId="{5B5E00CD-9F6D-4008-8C97-911B2CDDE79D}" srcOrd="5" destOrd="0" presId="urn:microsoft.com/office/officeart/2005/8/layout/hProcess9"/>
    <dgm:cxn modelId="{86588A70-F420-48AA-9911-4C753CF149CE}" type="presParOf" srcId="{B0F25D93-3EE3-406D-80C8-8150A1738345}" destId="{4EC88919-7317-4EA7-9B88-12C6F75DFFC6}" srcOrd="6" destOrd="0" presId="urn:microsoft.com/office/officeart/2005/8/layout/hProcess9"/>
    <dgm:cxn modelId="{EF3A93AD-5760-46C1-8D10-9821C9C842B1}" type="presParOf" srcId="{B0F25D93-3EE3-406D-80C8-8150A1738345}" destId="{65C15B01-0D2C-4C99-B74E-E91A37F7CCF0}" srcOrd="7" destOrd="0" presId="urn:microsoft.com/office/officeart/2005/8/layout/hProcess9"/>
    <dgm:cxn modelId="{A05582F6-9725-4357-8CCB-766DC60EF263}" type="presParOf" srcId="{B0F25D93-3EE3-406D-80C8-8150A1738345}" destId="{F98C9363-AB5C-44DC-B882-E432286525B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9BF8A-DC42-460A-8B5C-C7126D9D1BCD}">
      <dsp:nvSpPr>
        <dsp:cNvPr id="0" name=""/>
        <dsp:cNvSpPr/>
      </dsp:nvSpPr>
      <dsp:spPr>
        <a:xfrm>
          <a:off x="0" y="0"/>
          <a:ext cx="7206790" cy="269174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28E253-2C71-4C75-884E-4CFF9829C310}">
      <dsp:nvSpPr>
        <dsp:cNvPr id="0" name=""/>
        <dsp:cNvSpPr/>
      </dsp:nvSpPr>
      <dsp:spPr>
        <a:xfrm>
          <a:off x="3725" y="807524"/>
          <a:ext cx="1629062" cy="10766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rgbClr val="000000"/>
              </a:solidFill>
              <a:latin typeface="Times New Roman" panose="02020603050405020304" pitchFamily="18" charset="0"/>
              <a:ea typeface="Times New Roman" panose="02020603050405020304" pitchFamily="18" charset="0"/>
            </a:rPr>
            <a:t>To build consumer trust</a:t>
          </a:r>
          <a:endParaRPr lang="en-US" sz="2100" kern="1200" dirty="0"/>
        </a:p>
      </dsp:txBody>
      <dsp:txXfrm>
        <a:off x="56285" y="860084"/>
        <a:ext cx="1523942" cy="971579"/>
      </dsp:txXfrm>
    </dsp:sp>
    <dsp:sp modelId="{7ECD3F62-9A38-440E-ACB2-37153411FF84}">
      <dsp:nvSpPr>
        <dsp:cNvPr id="0" name=""/>
        <dsp:cNvSpPr/>
      </dsp:nvSpPr>
      <dsp:spPr>
        <a:xfrm>
          <a:off x="1714241" y="807524"/>
          <a:ext cx="1629062" cy="10766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rgbClr val="000000"/>
              </a:solidFill>
              <a:latin typeface="Times New Roman" panose="02020603050405020304" pitchFamily="18" charset="0"/>
              <a:ea typeface="Times New Roman" panose="02020603050405020304" pitchFamily="18" charset="0"/>
            </a:rPr>
            <a:t>To become more competitive</a:t>
          </a:r>
          <a:endParaRPr lang="en-US" sz="2100" kern="1200" dirty="0"/>
        </a:p>
      </dsp:txBody>
      <dsp:txXfrm>
        <a:off x="1766801" y="860084"/>
        <a:ext cx="1523942" cy="971579"/>
      </dsp:txXfrm>
    </dsp:sp>
    <dsp:sp modelId="{93319BBE-1E83-46B1-9075-49A81C8B0881}">
      <dsp:nvSpPr>
        <dsp:cNvPr id="0" name=""/>
        <dsp:cNvSpPr/>
      </dsp:nvSpPr>
      <dsp:spPr>
        <a:xfrm>
          <a:off x="3424757" y="807524"/>
          <a:ext cx="1629062" cy="10766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rgbClr val="000000"/>
              </a:solidFill>
              <a:latin typeface="Times New Roman" panose="02020603050405020304" pitchFamily="18" charset="0"/>
              <a:ea typeface="Times New Roman" panose="02020603050405020304" pitchFamily="18" charset="0"/>
            </a:rPr>
            <a:t>To Attract new customers</a:t>
          </a:r>
          <a:endParaRPr lang="en-US" sz="2100" kern="1200" dirty="0"/>
        </a:p>
      </dsp:txBody>
      <dsp:txXfrm>
        <a:off x="3477317" y="860084"/>
        <a:ext cx="1523942" cy="971579"/>
      </dsp:txXfrm>
    </dsp:sp>
    <dsp:sp modelId="{4EC88919-7317-4EA7-9B88-12C6F75DFFC6}">
      <dsp:nvSpPr>
        <dsp:cNvPr id="0" name=""/>
        <dsp:cNvSpPr/>
      </dsp:nvSpPr>
      <dsp:spPr>
        <a:xfrm>
          <a:off x="5135272" y="807524"/>
          <a:ext cx="1629062" cy="10766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rgbClr val="000000"/>
              </a:solidFill>
              <a:latin typeface="Times New Roman" panose="02020603050405020304" pitchFamily="18" charset="0"/>
              <a:ea typeface="Times New Roman" panose="02020603050405020304" pitchFamily="18" charset="0"/>
            </a:rPr>
            <a:t>To increase the brand recognition</a:t>
          </a:r>
        </a:p>
      </dsp:txBody>
      <dsp:txXfrm>
        <a:off x="5187832" y="860084"/>
        <a:ext cx="1523942" cy="971579"/>
      </dsp:txXfrm>
    </dsp:sp>
    <dsp:sp modelId="{F98C9363-AB5C-44DC-B882-E432286525B8}">
      <dsp:nvSpPr>
        <dsp:cNvPr id="0" name=""/>
        <dsp:cNvSpPr/>
      </dsp:nvSpPr>
      <dsp:spPr>
        <a:xfrm>
          <a:off x="6845788" y="807524"/>
          <a:ext cx="1629062" cy="10766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solidFill>
                <a:srgbClr val="000000"/>
              </a:solidFill>
              <a:latin typeface="Times New Roman" panose="02020603050405020304" pitchFamily="18" charset="0"/>
              <a:ea typeface="Times New Roman" panose="02020603050405020304" pitchFamily="18" charset="0"/>
            </a:rPr>
            <a:t>To build long-lasting relations</a:t>
          </a:r>
          <a:endParaRPr lang="en-US" sz="2100" kern="1200" dirty="0">
            <a:solidFill>
              <a:srgbClr val="000000"/>
            </a:solidFill>
            <a:latin typeface="Times New Roman" panose="02020603050405020304" pitchFamily="18" charset="0"/>
            <a:ea typeface="Times New Roman" panose="02020603050405020304" pitchFamily="18" charset="0"/>
          </a:endParaRPr>
        </a:p>
      </dsp:txBody>
      <dsp:txXfrm>
        <a:off x="6898348" y="860084"/>
        <a:ext cx="1523942" cy="97157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C35E73-9611-4569-AAA1-466F53EEF181}" type="datetimeFigureOut">
              <a:rPr lang="en-US" smtClean="0"/>
              <a:t>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849CFE-E331-470B-8ED7-7DFAA4DC57C8}" type="slidenum">
              <a:rPr lang="en-US" smtClean="0"/>
              <a:t>‹#›</a:t>
            </a:fld>
            <a:endParaRPr lang="en-US"/>
          </a:p>
        </p:txBody>
      </p:sp>
    </p:spTree>
    <p:extLst>
      <p:ext uri="{BB962C8B-B14F-4D97-AF65-F5344CB8AC3E}">
        <p14:creationId xmlns:p14="http://schemas.microsoft.com/office/powerpoint/2010/main" val="2767716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hospitality industry includes all travel-related facilities, such as accommodation for offering users a pleasant and relaxing trip (</a:t>
            </a:r>
            <a:r>
              <a:rPr lang="en-US" sz="1200" kern="1200" dirty="0" err="1">
                <a:solidFill>
                  <a:schemeClr val="tx1"/>
                </a:solidFill>
                <a:effectLst/>
                <a:latin typeface="+mn-lt"/>
                <a:ea typeface="+mn-ea"/>
                <a:cs typeface="+mn-cs"/>
              </a:rPr>
              <a:t>Choudhary</a:t>
            </a:r>
            <a:r>
              <a:rPr lang="en-US" sz="1200" kern="1200" dirty="0">
                <a:solidFill>
                  <a:schemeClr val="tx1"/>
                </a:solidFill>
                <a:effectLst/>
                <a:latin typeface="+mn-lt"/>
                <a:ea typeface="+mn-ea"/>
                <a:cs typeface="+mn-cs"/>
              </a:rPr>
              <a:t>, 2013). In this presentation, the significance of quality service, hospitality and guest services in the hotel business will be presented. The selected hotel brand is </a:t>
            </a:r>
            <a:r>
              <a:rPr lang="en-US" sz="1200" kern="1200" dirty="0" err="1">
                <a:solidFill>
                  <a:schemeClr val="tx1"/>
                </a:solidFill>
                <a:effectLst/>
                <a:latin typeface="+mn-lt"/>
                <a:ea typeface="+mn-ea"/>
                <a:cs typeface="+mn-cs"/>
              </a:rPr>
              <a:t>Moxy</a:t>
            </a:r>
            <a:r>
              <a:rPr lang="en-US" sz="1200" kern="1200" dirty="0">
                <a:solidFill>
                  <a:schemeClr val="tx1"/>
                </a:solidFill>
                <a:effectLst/>
                <a:latin typeface="+mn-lt"/>
                <a:ea typeface="+mn-ea"/>
                <a:cs typeface="+mn-cs"/>
              </a:rPr>
              <a:t> launched by Marriot International.</a:t>
            </a:r>
          </a:p>
          <a:p>
            <a:endParaRPr lang="en-US" dirty="0"/>
          </a:p>
        </p:txBody>
      </p:sp>
      <p:sp>
        <p:nvSpPr>
          <p:cNvPr id="4" name="Slide Number Placeholder 3"/>
          <p:cNvSpPr>
            <a:spLocks noGrp="1"/>
          </p:cNvSpPr>
          <p:nvPr>
            <p:ph type="sldNum" sz="quarter" idx="10"/>
          </p:nvPr>
        </p:nvSpPr>
        <p:spPr/>
        <p:txBody>
          <a:bodyPr/>
          <a:lstStyle/>
          <a:p>
            <a:fld id="{1A849CFE-E331-470B-8ED7-7DFAA4DC57C8}" type="slidenum">
              <a:rPr lang="en-US" smtClean="0"/>
              <a:t>3</a:t>
            </a:fld>
            <a:endParaRPr lang="en-US"/>
          </a:p>
        </p:txBody>
      </p:sp>
    </p:spTree>
    <p:extLst>
      <p:ext uri="{BB962C8B-B14F-4D97-AF65-F5344CB8AC3E}">
        <p14:creationId xmlns:p14="http://schemas.microsoft.com/office/powerpoint/2010/main" val="3089550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Moxy</a:t>
            </a:r>
            <a:r>
              <a:rPr lang="en-US" sz="1200" kern="1200" dirty="0">
                <a:solidFill>
                  <a:schemeClr val="tx1"/>
                </a:solidFill>
                <a:effectLst/>
                <a:latin typeface="+mn-lt"/>
                <a:ea typeface="+mn-ea"/>
                <a:cs typeface="+mn-cs"/>
              </a:rPr>
              <a:t> hotel is a brand of Marriott International appears to be a simple and hassle-free place for people to lay their heads because they combine convenience and elegance with affordability and a sense of belonging (</a:t>
            </a:r>
            <a:r>
              <a:rPr lang="en-US" sz="1200" i="1" kern="1200" dirty="0" err="1">
                <a:solidFill>
                  <a:schemeClr val="tx1"/>
                </a:solidFill>
                <a:effectLst/>
                <a:latin typeface="+mn-lt"/>
                <a:ea typeface="+mn-ea"/>
                <a:cs typeface="+mn-cs"/>
              </a:rPr>
              <a:t>Moxy</a:t>
            </a:r>
            <a:r>
              <a:rPr lang="en-US" sz="1200" i="1" kern="1200" dirty="0">
                <a:solidFill>
                  <a:schemeClr val="tx1"/>
                </a:solidFill>
                <a:effectLst/>
                <a:latin typeface="+mn-lt"/>
                <a:ea typeface="+mn-ea"/>
                <a:cs typeface="+mn-cs"/>
              </a:rPr>
              <a:t> Hotels,</a:t>
            </a:r>
            <a:r>
              <a:rPr lang="en-US" sz="1200" kern="1200" dirty="0">
                <a:solidFill>
                  <a:schemeClr val="tx1"/>
                </a:solidFill>
                <a:effectLst/>
                <a:latin typeface="+mn-lt"/>
                <a:ea typeface="+mn-ea"/>
                <a:cs typeface="+mn-cs"/>
              </a:rPr>
              <a:t> 2023). The immersive brand, which was introduced in September 2014 with </a:t>
            </a:r>
            <a:r>
              <a:rPr lang="en-US" sz="1200" kern="1200" dirty="0" err="1">
                <a:solidFill>
                  <a:schemeClr val="tx1"/>
                </a:solidFill>
                <a:effectLst/>
                <a:latin typeface="+mn-lt"/>
                <a:ea typeface="+mn-ea"/>
                <a:cs typeface="+mn-cs"/>
              </a:rPr>
              <a:t>Moxy</a:t>
            </a:r>
            <a:r>
              <a:rPr lang="en-US" sz="1200" kern="1200" dirty="0">
                <a:solidFill>
                  <a:schemeClr val="tx1"/>
                </a:solidFill>
                <a:effectLst/>
                <a:latin typeface="+mn-lt"/>
                <a:ea typeface="+mn-ea"/>
                <a:cs typeface="+mn-cs"/>
              </a:rPr>
              <a:t> Milan, is known for its attitude. It is an entertaining, budget-friendly, and glamorous hotel chain that offers visitors all they require. </a:t>
            </a:r>
            <a:r>
              <a:rPr lang="en-US" sz="1200" kern="1200" dirty="0" err="1">
                <a:solidFill>
                  <a:schemeClr val="tx1"/>
                </a:solidFill>
                <a:effectLst/>
                <a:latin typeface="+mn-lt"/>
                <a:ea typeface="+mn-ea"/>
                <a:cs typeface="+mn-cs"/>
              </a:rPr>
              <a:t>Moxy</a:t>
            </a:r>
            <a:r>
              <a:rPr lang="en-US" sz="1200" kern="1200" dirty="0">
                <a:solidFill>
                  <a:schemeClr val="tx1"/>
                </a:solidFill>
                <a:effectLst/>
                <a:latin typeface="+mn-lt"/>
                <a:ea typeface="+mn-ea"/>
                <a:cs typeface="+mn-cs"/>
              </a:rPr>
              <a:t> courageously refutes the expectations of a traditional hotel stay, beginning with check-in at the Bar. The animated brand offers visitors sociable service, glamorous industrial design, and an affordable price, allowing them to spend more on experiences and less on space (</a:t>
            </a:r>
            <a:r>
              <a:rPr lang="en-US" sz="1200" i="1" kern="1200" dirty="0">
                <a:solidFill>
                  <a:schemeClr val="tx1"/>
                </a:solidFill>
                <a:effectLst/>
                <a:latin typeface="+mn-lt"/>
                <a:ea typeface="+mn-ea"/>
                <a:cs typeface="+mn-cs"/>
              </a:rPr>
              <a:t>5 things you should know about </a:t>
            </a:r>
            <a:r>
              <a:rPr lang="en-US" sz="1200" i="1" kern="1200" dirty="0" err="1">
                <a:solidFill>
                  <a:schemeClr val="tx1"/>
                </a:solidFill>
                <a:effectLst/>
                <a:latin typeface="+mn-lt"/>
                <a:ea typeface="+mn-ea"/>
                <a:cs typeface="+mn-cs"/>
              </a:rPr>
              <a:t>moxy</a:t>
            </a:r>
            <a:r>
              <a:rPr lang="en-US" sz="1200" i="1" kern="1200" dirty="0">
                <a:solidFill>
                  <a:schemeClr val="tx1"/>
                </a:solidFill>
                <a:effectLst/>
                <a:latin typeface="+mn-lt"/>
                <a:ea typeface="+mn-ea"/>
                <a:cs typeface="+mn-cs"/>
              </a:rPr>
              <a:t> hotels,</a:t>
            </a:r>
            <a:r>
              <a:rPr lang="en-US" sz="1200" kern="1200" dirty="0">
                <a:solidFill>
                  <a:schemeClr val="tx1"/>
                </a:solidFill>
                <a:effectLst/>
                <a:latin typeface="+mn-lt"/>
                <a:ea typeface="+mn-ea"/>
                <a:cs typeface="+mn-cs"/>
              </a:rPr>
              <a:t> 2023).</a:t>
            </a:r>
          </a:p>
          <a:p>
            <a:endParaRPr lang="en-US" dirty="0"/>
          </a:p>
        </p:txBody>
      </p:sp>
      <p:sp>
        <p:nvSpPr>
          <p:cNvPr id="4" name="Slide Number Placeholder 3"/>
          <p:cNvSpPr>
            <a:spLocks noGrp="1"/>
          </p:cNvSpPr>
          <p:nvPr>
            <p:ph type="sldNum" sz="quarter" idx="10"/>
          </p:nvPr>
        </p:nvSpPr>
        <p:spPr/>
        <p:txBody>
          <a:bodyPr/>
          <a:lstStyle/>
          <a:p>
            <a:fld id="{1A849CFE-E331-470B-8ED7-7DFAA4DC57C8}" type="slidenum">
              <a:rPr lang="en-US" smtClean="0"/>
              <a:t>4</a:t>
            </a:fld>
            <a:endParaRPr lang="en-US"/>
          </a:p>
        </p:txBody>
      </p:sp>
    </p:spTree>
    <p:extLst>
      <p:ext uri="{BB962C8B-B14F-4D97-AF65-F5344CB8AC3E}">
        <p14:creationId xmlns:p14="http://schemas.microsoft.com/office/powerpoint/2010/main" val="2481309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dirty="0" err="1">
                <a:solidFill>
                  <a:srgbClr val="000000"/>
                </a:solidFill>
                <a:effectLst/>
                <a:latin typeface="Times New Roman" panose="02020603050405020304" pitchFamily="18" charset="0"/>
                <a:ea typeface="Times New Roman" panose="02020603050405020304" pitchFamily="18" charset="0"/>
              </a:rPr>
              <a:t>Moxy</a:t>
            </a:r>
            <a:r>
              <a:rPr lang="en-US" sz="1200" dirty="0">
                <a:solidFill>
                  <a:srgbClr val="000000"/>
                </a:solidFill>
                <a:effectLst/>
                <a:latin typeface="Times New Roman" panose="02020603050405020304" pitchFamily="18" charset="0"/>
                <a:ea typeface="Times New Roman" panose="02020603050405020304" pitchFamily="18" charset="0"/>
              </a:rPr>
              <a:t> is primarily designed for the young and it </a:t>
            </a:r>
            <a:r>
              <a:rPr lang="en-US" sz="1200" dirty="0" err="1">
                <a:solidFill>
                  <a:srgbClr val="000000"/>
                </a:solidFill>
                <a:effectLst/>
                <a:latin typeface="Times New Roman" panose="02020603050405020304" pitchFamily="18" charset="0"/>
                <a:ea typeface="Times New Roman" panose="02020603050405020304" pitchFamily="18" charset="0"/>
              </a:rPr>
              <a:t>emphasises</a:t>
            </a:r>
            <a:r>
              <a:rPr lang="en-US" sz="1200" dirty="0">
                <a:solidFill>
                  <a:srgbClr val="000000"/>
                </a:solidFill>
                <a:effectLst/>
                <a:latin typeface="Times New Roman" panose="02020603050405020304" pitchFamily="18" charset="0"/>
                <a:ea typeface="Times New Roman" panose="02020603050405020304" pitchFamily="18" charset="0"/>
              </a:rPr>
              <a:t> uniqueness, nonconformity, and open-mindedness more than anything else. </a:t>
            </a:r>
            <a:r>
              <a:rPr lang="en-US" sz="1200" dirty="0" err="1">
                <a:solidFill>
                  <a:srgbClr val="000000"/>
                </a:solidFill>
                <a:effectLst/>
                <a:latin typeface="Times New Roman" panose="02020603050405020304" pitchFamily="18" charset="0"/>
                <a:ea typeface="Times New Roman" panose="02020603050405020304" pitchFamily="18" charset="0"/>
              </a:rPr>
              <a:t>Moxy</a:t>
            </a:r>
            <a:r>
              <a:rPr lang="en-US" sz="1200" dirty="0">
                <a:solidFill>
                  <a:srgbClr val="000000"/>
                </a:solidFill>
                <a:effectLst/>
                <a:latin typeface="Times New Roman" panose="02020603050405020304" pitchFamily="18" charset="0"/>
                <a:ea typeface="Times New Roman" panose="02020603050405020304" pitchFamily="18" charset="0"/>
              </a:rPr>
              <a:t> refers to its targeted audience as fun hunters. These visitors don't take themselves too seriously. They prefer to live in the present and strive to fully experience life (Jenny, 2018). </a:t>
            </a:r>
          </a:p>
          <a:p>
            <a:endParaRPr lang="en-US" dirty="0"/>
          </a:p>
        </p:txBody>
      </p:sp>
      <p:sp>
        <p:nvSpPr>
          <p:cNvPr id="4" name="Slide Number Placeholder 3"/>
          <p:cNvSpPr>
            <a:spLocks noGrp="1"/>
          </p:cNvSpPr>
          <p:nvPr>
            <p:ph type="sldNum" sz="quarter" idx="10"/>
          </p:nvPr>
        </p:nvSpPr>
        <p:spPr/>
        <p:txBody>
          <a:bodyPr/>
          <a:lstStyle/>
          <a:p>
            <a:fld id="{1A849CFE-E331-470B-8ED7-7DFAA4DC57C8}" type="slidenum">
              <a:rPr lang="en-US" smtClean="0"/>
              <a:t>5</a:t>
            </a:fld>
            <a:endParaRPr lang="en-US"/>
          </a:p>
        </p:txBody>
      </p:sp>
    </p:spTree>
    <p:extLst>
      <p:ext uri="{BB962C8B-B14F-4D97-AF65-F5344CB8AC3E}">
        <p14:creationId xmlns:p14="http://schemas.microsoft.com/office/powerpoint/2010/main" val="3822633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dirty="0">
                <a:solidFill>
                  <a:srgbClr val="000000"/>
                </a:solidFill>
                <a:effectLst/>
                <a:latin typeface="Times New Roman" panose="02020603050405020304" pitchFamily="18" charset="0"/>
                <a:ea typeface="Times New Roman" panose="02020603050405020304" pitchFamily="18" charset="0"/>
              </a:rPr>
              <a:t>Offerings, amenities, and additional help offered to clients by a hotel are considered guest services. Residents, business </a:t>
            </a:r>
            <a:r>
              <a:rPr lang="en-US" sz="1200" dirty="0" err="1">
                <a:solidFill>
                  <a:srgbClr val="000000"/>
                </a:solidFill>
                <a:effectLst/>
                <a:latin typeface="Times New Roman" panose="02020603050405020304" pitchFamily="18" charset="0"/>
                <a:ea typeface="Times New Roman" panose="02020603050405020304" pitchFamily="18" charset="0"/>
              </a:rPr>
              <a:t>travellers</a:t>
            </a:r>
            <a:r>
              <a:rPr lang="en-US" sz="1200" dirty="0">
                <a:solidFill>
                  <a:srgbClr val="000000"/>
                </a:solidFill>
                <a:effectLst/>
                <a:latin typeface="Times New Roman" panose="02020603050405020304" pitchFamily="18" charset="0"/>
                <a:ea typeface="Times New Roman" panose="02020603050405020304" pitchFamily="18" charset="0"/>
              </a:rPr>
              <a:t>, and holidaymakers all are considered guests. Instead of providing for basic needs and essentials, the hotel places a greater emphasis on concepts of elegance, enjoyment, satisfaction, and feelings (Han et al., 2019). The hotel provides exclusive services for all categories of guests. </a:t>
            </a:r>
            <a:r>
              <a:rPr lang="en-US" sz="1200" kern="1200" dirty="0">
                <a:solidFill>
                  <a:schemeClr val="tx1"/>
                </a:solidFill>
                <a:effectLst/>
                <a:latin typeface="+mn-lt"/>
                <a:ea typeface="+mn-ea"/>
                <a:cs typeface="+mn-cs"/>
              </a:rPr>
              <a:t>It is essential to consider the role and function of the guest services of the hotel for making it the most vibrant in the industry. </a:t>
            </a:r>
            <a:endParaRPr lang="en-US" dirty="0"/>
          </a:p>
        </p:txBody>
      </p:sp>
      <p:sp>
        <p:nvSpPr>
          <p:cNvPr id="4" name="Slide Number Placeholder 3"/>
          <p:cNvSpPr>
            <a:spLocks noGrp="1"/>
          </p:cNvSpPr>
          <p:nvPr>
            <p:ph type="sldNum" sz="quarter" idx="10"/>
          </p:nvPr>
        </p:nvSpPr>
        <p:spPr/>
        <p:txBody>
          <a:bodyPr/>
          <a:lstStyle/>
          <a:p>
            <a:fld id="{1A849CFE-E331-470B-8ED7-7DFAA4DC57C8}" type="slidenum">
              <a:rPr lang="en-US" smtClean="0"/>
              <a:t>6</a:t>
            </a:fld>
            <a:endParaRPr lang="en-US"/>
          </a:p>
        </p:txBody>
      </p:sp>
    </p:spTree>
    <p:extLst>
      <p:ext uri="{BB962C8B-B14F-4D97-AF65-F5344CB8AC3E}">
        <p14:creationId xmlns:p14="http://schemas.microsoft.com/office/powerpoint/2010/main" val="3295876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dirty="0">
                <a:solidFill>
                  <a:srgbClr val="000000"/>
                </a:solidFill>
                <a:effectLst/>
                <a:latin typeface="Times New Roman" panose="02020603050405020304" pitchFamily="18" charset="0"/>
                <a:ea typeface="Times New Roman" panose="02020603050405020304" pitchFamily="18" charset="0"/>
              </a:rPr>
              <a:t>Following are the facilities that are offered by </a:t>
            </a:r>
            <a:r>
              <a:rPr lang="en-US" sz="1200" dirty="0" err="1">
                <a:solidFill>
                  <a:srgbClr val="000000"/>
                </a:solidFill>
                <a:effectLst/>
                <a:latin typeface="Times New Roman" panose="02020603050405020304" pitchFamily="18" charset="0"/>
                <a:ea typeface="Times New Roman" panose="02020603050405020304" pitchFamily="18" charset="0"/>
              </a:rPr>
              <a:t>Moxy</a:t>
            </a:r>
            <a:r>
              <a:rPr lang="en-US" sz="1200" dirty="0">
                <a:solidFill>
                  <a:srgbClr val="000000"/>
                </a:solidFill>
                <a:effectLst/>
                <a:latin typeface="Times New Roman" panose="02020603050405020304" pitchFamily="18" charset="0"/>
                <a:ea typeface="Times New Roman" panose="02020603050405020304" pitchFamily="18" charset="0"/>
              </a:rPr>
              <a:t>. </a:t>
            </a:r>
          </a:p>
          <a:p>
            <a:pPr marL="0" marR="0" algn="just">
              <a:lnSpc>
                <a:spcPct val="150000"/>
              </a:lnSpc>
            </a:pPr>
            <a:r>
              <a:rPr lang="en-US" sz="1200" b="1" dirty="0">
                <a:solidFill>
                  <a:srgbClr val="000000"/>
                </a:solidFill>
                <a:effectLst/>
                <a:latin typeface="Times New Roman" panose="02020603050405020304" pitchFamily="18" charset="0"/>
                <a:ea typeface="Times New Roman" panose="02020603050405020304" pitchFamily="18" charset="0"/>
              </a:rPr>
              <a:t>Elegant living room:</a:t>
            </a:r>
            <a:r>
              <a:rPr lang="en-US" sz="1200" dirty="0">
                <a:solidFill>
                  <a:srgbClr val="000000"/>
                </a:solidFill>
                <a:effectLst/>
                <a:latin typeface="Times New Roman" panose="02020603050405020304" pitchFamily="18" charset="0"/>
                <a:ea typeface="Times New Roman" panose="02020603050405020304" pitchFamily="18" charset="0"/>
              </a:rPr>
              <a:t> The Living Room at </a:t>
            </a:r>
            <a:r>
              <a:rPr lang="en-US" sz="1200" dirty="0" err="1">
                <a:solidFill>
                  <a:srgbClr val="000000"/>
                </a:solidFill>
                <a:effectLst/>
                <a:latin typeface="Times New Roman" panose="02020603050405020304" pitchFamily="18" charset="0"/>
                <a:ea typeface="Times New Roman" panose="02020603050405020304" pitchFamily="18" charset="0"/>
              </a:rPr>
              <a:t>Moxy</a:t>
            </a:r>
            <a:r>
              <a:rPr lang="en-US" sz="1200" dirty="0">
                <a:solidFill>
                  <a:srgbClr val="000000"/>
                </a:solidFill>
                <a:effectLst/>
                <a:latin typeface="Times New Roman" panose="02020603050405020304" pitchFamily="18" charset="0"/>
                <a:ea typeface="Times New Roman" panose="02020603050405020304" pitchFamily="18" charset="0"/>
              </a:rPr>
              <a:t> is the central hub of activity, providing visitors with enjoyable opportunities to work and play hard. There are numerous power and USB outlets in the living room, as well as ultra-fast and cost-free Wi-Fi for maximum connectivity.</a:t>
            </a:r>
          </a:p>
          <a:p>
            <a:pPr marL="0" marR="0" algn="just">
              <a:lnSpc>
                <a:spcPct val="150000"/>
              </a:lnSpc>
            </a:pPr>
            <a:r>
              <a:rPr lang="en-US" sz="1200" b="1" dirty="0">
                <a:solidFill>
                  <a:srgbClr val="000000"/>
                </a:solidFill>
                <a:effectLst/>
                <a:latin typeface="Times New Roman" panose="02020603050405020304" pitchFamily="18" charset="0"/>
                <a:ea typeface="Times New Roman" panose="02020603050405020304" pitchFamily="18" charset="0"/>
              </a:rPr>
              <a:t>24/7 dining facilities:</a:t>
            </a:r>
            <a:r>
              <a:rPr lang="en-US" sz="1200" dirty="0">
                <a:solidFill>
                  <a:srgbClr val="000000"/>
                </a:solidFill>
                <a:effectLst/>
                <a:latin typeface="Times New Roman" panose="02020603050405020304" pitchFamily="18" charset="0"/>
                <a:ea typeface="Times New Roman" panose="02020603050405020304" pitchFamily="18" charset="0"/>
              </a:rPr>
              <a:t> The smart and enjoyable 24/7 Beverage &amp; Food self-service concept at </a:t>
            </a:r>
            <a:r>
              <a:rPr lang="en-US" sz="1200" dirty="0" err="1">
                <a:solidFill>
                  <a:srgbClr val="000000"/>
                </a:solidFill>
                <a:effectLst/>
                <a:latin typeface="Times New Roman" panose="02020603050405020304" pitchFamily="18" charset="0"/>
                <a:ea typeface="Times New Roman" panose="02020603050405020304" pitchFamily="18" charset="0"/>
              </a:rPr>
              <a:t>Moxy</a:t>
            </a:r>
            <a:r>
              <a:rPr lang="en-US" sz="1200" dirty="0">
                <a:solidFill>
                  <a:srgbClr val="000000"/>
                </a:solidFill>
                <a:effectLst/>
                <a:latin typeface="Times New Roman" panose="02020603050405020304" pitchFamily="18" charset="0"/>
                <a:ea typeface="Times New Roman" panose="02020603050405020304" pitchFamily="18" charset="0"/>
              </a:rPr>
              <a:t> allows passengers to access whatever they want, at any time. There are many alternatives for food and drink in the </a:t>
            </a:r>
            <a:r>
              <a:rPr lang="en-US" sz="1200" dirty="0" err="1">
                <a:solidFill>
                  <a:srgbClr val="000000"/>
                </a:solidFill>
                <a:effectLst/>
                <a:latin typeface="Times New Roman" panose="02020603050405020304" pitchFamily="18" charset="0"/>
                <a:ea typeface="Times New Roman" panose="02020603050405020304" pitchFamily="18" charset="0"/>
              </a:rPr>
              <a:t>Moxy</a:t>
            </a:r>
            <a:r>
              <a:rPr lang="en-US" sz="1200" dirty="0">
                <a:solidFill>
                  <a:srgbClr val="000000"/>
                </a:solidFill>
                <a:effectLst/>
                <a:latin typeface="Times New Roman" panose="02020603050405020304" pitchFamily="18" charset="0"/>
                <a:ea typeface="Times New Roman" panose="02020603050405020304" pitchFamily="18" charset="0"/>
              </a:rPr>
              <a:t> dining area, along with a coffee bar and fresh fruit juices.</a:t>
            </a:r>
          </a:p>
          <a:p>
            <a:pPr marL="0" marR="0" algn="just">
              <a:lnSpc>
                <a:spcPct val="150000"/>
              </a:lnSpc>
            </a:pPr>
            <a:r>
              <a:rPr lang="en-US" sz="1200" b="1" dirty="0">
                <a:solidFill>
                  <a:srgbClr val="000000"/>
                </a:solidFill>
                <a:effectLst/>
                <a:latin typeface="Times New Roman" panose="02020603050405020304" pitchFamily="18" charset="0"/>
                <a:ea typeface="Times New Roman" panose="02020603050405020304" pitchFamily="18" charset="0"/>
              </a:rPr>
              <a:t>Meeting space:</a:t>
            </a:r>
            <a:r>
              <a:rPr lang="en-US" sz="1200" dirty="0">
                <a:solidFill>
                  <a:srgbClr val="000000"/>
                </a:solidFill>
                <a:effectLst/>
                <a:latin typeface="Times New Roman" panose="02020603050405020304" pitchFamily="18" charset="0"/>
                <a:ea typeface="Times New Roman" panose="02020603050405020304" pitchFamily="18" charset="0"/>
              </a:rPr>
              <a:t> The flexible meeting space at the </a:t>
            </a:r>
            <a:r>
              <a:rPr lang="en-US" sz="1200" dirty="0" err="1">
                <a:solidFill>
                  <a:srgbClr val="000000"/>
                </a:solidFill>
                <a:effectLst/>
                <a:latin typeface="Times New Roman" panose="02020603050405020304" pitchFamily="18" charset="0"/>
                <a:ea typeface="Times New Roman" panose="02020603050405020304" pitchFamily="18" charset="0"/>
              </a:rPr>
              <a:t>Moxy</a:t>
            </a:r>
            <a:r>
              <a:rPr lang="en-US" sz="1200" dirty="0">
                <a:solidFill>
                  <a:srgbClr val="000000"/>
                </a:solidFill>
                <a:effectLst/>
                <a:latin typeface="Times New Roman" panose="02020603050405020304" pitchFamily="18" charset="0"/>
                <a:ea typeface="Times New Roman" panose="02020603050405020304" pitchFamily="18" charset="0"/>
              </a:rPr>
              <a:t> is filled with natural daylight.</a:t>
            </a:r>
          </a:p>
          <a:p>
            <a:pPr marL="0" marR="0" algn="just">
              <a:lnSpc>
                <a:spcPct val="150000"/>
              </a:lnSpc>
            </a:pPr>
            <a:r>
              <a:rPr lang="en-US" sz="1200" b="1" dirty="0">
                <a:solidFill>
                  <a:srgbClr val="000000"/>
                </a:solidFill>
                <a:effectLst/>
                <a:latin typeface="Times New Roman" panose="02020603050405020304" pitchFamily="18" charset="0"/>
                <a:ea typeface="Times New Roman" panose="02020603050405020304" pitchFamily="18" charset="0"/>
              </a:rPr>
              <a:t>Marriott rewards:</a:t>
            </a:r>
            <a:r>
              <a:rPr lang="en-US" sz="1200" dirty="0">
                <a:solidFill>
                  <a:srgbClr val="000000"/>
                </a:solidFill>
                <a:effectLst/>
                <a:latin typeface="Times New Roman" panose="02020603050405020304" pitchFamily="18" charset="0"/>
                <a:ea typeface="Times New Roman" panose="02020603050405020304" pitchFamily="18" charset="0"/>
              </a:rPr>
              <a:t> </a:t>
            </a:r>
            <a:r>
              <a:rPr lang="en-US" sz="1200" dirty="0" err="1">
                <a:solidFill>
                  <a:srgbClr val="000000"/>
                </a:solidFill>
                <a:effectLst/>
                <a:latin typeface="Times New Roman" panose="02020603050405020304" pitchFamily="18" charset="0"/>
                <a:ea typeface="Times New Roman" panose="02020603050405020304" pitchFamily="18" charset="0"/>
              </a:rPr>
              <a:t>Moxy</a:t>
            </a:r>
            <a:r>
              <a:rPr lang="en-US" sz="1200" dirty="0">
                <a:solidFill>
                  <a:srgbClr val="000000"/>
                </a:solidFill>
                <a:effectLst/>
                <a:latin typeface="Times New Roman" panose="02020603050405020304" pitchFamily="18" charset="0"/>
                <a:ea typeface="Times New Roman" panose="02020603050405020304" pitchFamily="18" charset="0"/>
              </a:rPr>
              <a:t> visitors who belong to the prestigious Marriott Rewards loyalty </a:t>
            </a:r>
            <a:r>
              <a:rPr lang="en-US" sz="1200" dirty="0" err="1">
                <a:solidFill>
                  <a:srgbClr val="000000"/>
                </a:solidFill>
                <a:effectLst/>
                <a:latin typeface="Times New Roman" panose="02020603050405020304" pitchFamily="18" charset="0"/>
                <a:ea typeface="Times New Roman" panose="02020603050405020304" pitchFamily="18" charset="0"/>
              </a:rPr>
              <a:t>programme</a:t>
            </a:r>
            <a:r>
              <a:rPr lang="en-US" sz="1200" dirty="0">
                <a:solidFill>
                  <a:srgbClr val="000000"/>
                </a:solidFill>
                <a:effectLst/>
                <a:latin typeface="Times New Roman" panose="02020603050405020304" pitchFamily="18" charset="0"/>
                <a:ea typeface="Times New Roman" panose="02020603050405020304" pitchFamily="18" charset="0"/>
              </a:rPr>
              <a:t> will have exclusive access to even more digital attributes through the Marriott Mobile app, such as mobile check-in and check-out, keyless entry, and Mobile Requests to enhance their travel.</a:t>
            </a:r>
          </a:p>
          <a:p>
            <a:endParaRPr lang="en-US" dirty="0"/>
          </a:p>
        </p:txBody>
      </p:sp>
      <p:sp>
        <p:nvSpPr>
          <p:cNvPr id="4" name="Slide Number Placeholder 3"/>
          <p:cNvSpPr>
            <a:spLocks noGrp="1"/>
          </p:cNvSpPr>
          <p:nvPr>
            <p:ph type="sldNum" sz="quarter" idx="10"/>
          </p:nvPr>
        </p:nvSpPr>
        <p:spPr/>
        <p:txBody>
          <a:bodyPr/>
          <a:lstStyle/>
          <a:p>
            <a:fld id="{1A849CFE-E331-470B-8ED7-7DFAA4DC57C8}" type="slidenum">
              <a:rPr lang="en-US" smtClean="0"/>
              <a:t>7</a:t>
            </a:fld>
            <a:endParaRPr lang="en-US"/>
          </a:p>
        </p:txBody>
      </p:sp>
    </p:spTree>
    <p:extLst>
      <p:ext uri="{BB962C8B-B14F-4D97-AF65-F5344CB8AC3E}">
        <p14:creationId xmlns:p14="http://schemas.microsoft.com/office/powerpoint/2010/main" val="27769422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Presenting a value proposition is important, but so is adapting to the client's evolving requirements and providing a tech-savvy, fun, but vibrant hotel insight. </a:t>
            </a:r>
            <a:r>
              <a:rPr lang="en-US" sz="1200" kern="1200" dirty="0" err="1">
                <a:solidFill>
                  <a:schemeClr val="tx1"/>
                </a:solidFill>
                <a:effectLst/>
                <a:latin typeface="+mn-lt"/>
                <a:ea typeface="+mn-ea"/>
                <a:cs typeface="+mn-cs"/>
              </a:rPr>
              <a:t>Moxy</a:t>
            </a:r>
            <a:r>
              <a:rPr lang="en-US" sz="1200" kern="1200" dirty="0">
                <a:solidFill>
                  <a:schemeClr val="tx1"/>
                </a:solidFill>
                <a:effectLst/>
                <a:latin typeface="+mn-lt"/>
                <a:ea typeface="+mn-ea"/>
                <a:cs typeface="+mn-cs"/>
              </a:rPr>
              <a:t> satisfies this market need (Hotels, 2018). It is essential to consider the role and function of the guest services of the hotel for making it the most vibrant in the industry. The following are the main causes to consider the role and function of guest services (Mohammed </a:t>
            </a:r>
            <a:r>
              <a:rPr lang="en-US" sz="1200" kern="1200" dirty="0" err="1">
                <a:solidFill>
                  <a:schemeClr val="tx1"/>
                </a:solidFill>
                <a:effectLst/>
                <a:latin typeface="+mn-lt"/>
                <a:ea typeface="+mn-ea"/>
                <a:cs typeface="+mn-cs"/>
              </a:rPr>
              <a:t>Shobri</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Putit</a:t>
            </a:r>
            <a:r>
              <a:rPr lang="en-US" sz="1200" kern="1200" dirty="0">
                <a:solidFill>
                  <a:schemeClr val="tx1"/>
                </a:solidFill>
                <a:effectLst/>
                <a:latin typeface="+mn-lt"/>
                <a:ea typeface="+mn-ea"/>
                <a:cs typeface="+mn-cs"/>
              </a:rPr>
              <a:t>, 2015).</a:t>
            </a:r>
          </a:p>
          <a:p>
            <a:pPr lvl="0"/>
            <a:r>
              <a:rPr lang="en-US" sz="1200" kern="1200" dirty="0">
                <a:solidFill>
                  <a:schemeClr val="tx1"/>
                </a:solidFill>
                <a:effectLst/>
                <a:latin typeface="+mn-lt"/>
                <a:ea typeface="+mn-ea"/>
                <a:cs typeface="+mn-cs"/>
              </a:rPr>
              <a:t>To build consumer trust</a:t>
            </a:r>
          </a:p>
          <a:p>
            <a:pPr lvl="0"/>
            <a:r>
              <a:rPr lang="en-US" sz="1200" kern="1200" dirty="0">
                <a:solidFill>
                  <a:schemeClr val="tx1"/>
                </a:solidFill>
                <a:effectLst/>
                <a:latin typeface="+mn-lt"/>
                <a:ea typeface="+mn-ea"/>
                <a:cs typeface="+mn-cs"/>
              </a:rPr>
              <a:t>To become more competitive</a:t>
            </a:r>
          </a:p>
          <a:p>
            <a:pPr lvl="0"/>
            <a:r>
              <a:rPr lang="en-US" sz="1200" kern="1200" dirty="0">
                <a:solidFill>
                  <a:schemeClr val="tx1"/>
                </a:solidFill>
                <a:effectLst/>
                <a:latin typeface="+mn-lt"/>
                <a:ea typeface="+mn-ea"/>
                <a:cs typeface="+mn-cs"/>
              </a:rPr>
              <a:t>To Attract new customers</a:t>
            </a:r>
          </a:p>
          <a:p>
            <a:pPr lvl="0"/>
            <a:r>
              <a:rPr lang="en-US" sz="1200" kern="1200" dirty="0">
                <a:solidFill>
                  <a:schemeClr val="tx1"/>
                </a:solidFill>
                <a:effectLst/>
                <a:latin typeface="+mn-lt"/>
                <a:ea typeface="+mn-ea"/>
                <a:cs typeface="+mn-cs"/>
              </a:rPr>
              <a:t>To increase the brand recognition</a:t>
            </a:r>
          </a:p>
          <a:p>
            <a:pPr lvl="0"/>
            <a:r>
              <a:rPr lang="en-US" sz="1200" kern="1200" dirty="0">
                <a:solidFill>
                  <a:schemeClr val="tx1"/>
                </a:solidFill>
                <a:effectLst/>
                <a:latin typeface="+mn-lt"/>
                <a:ea typeface="+mn-ea"/>
                <a:cs typeface="+mn-cs"/>
              </a:rPr>
              <a:t>To build long-lasting relations</a:t>
            </a:r>
          </a:p>
          <a:p>
            <a:endParaRPr lang="en-US" dirty="0"/>
          </a:p>
        </p:txBody>
      </p:sp>
      <p:sp>
        <p:nvSpPr>
          <p:cNvPr id="4" name="Slide Number Placeholder 3"/>
          <p:cNvSpPr>
            <a:spLocks noGrp="1"/>
          </p:cNvSpPr>
          <p:nvPr>
            <p:ph type="sldNum" sz="quarter" idx="10"/>
          </p:nvPr>
        </p:nvSpPr>
        <p:spPr/>
        <p:txBody>
          <a:bodyPr/>
          <a:lstStyle/>
          <a:p>
            <a:fld id="{1A849CFE-E331-470B-8ED7-7DFAA4DC57C8}" type="slidenum">
              <a:rPr lang="en-US" smtClean="0"/>
              <a:t>8</a:t>
            </a:fld>
            <a:endParaRPr lang="en-US"/>
          </a:p>
        </p:txBody>
      </p:sp>
    </p:spTree>
    <p:extLst>
      <p:ext uri="{BB962C8B-B14F-4D97-AF65-F5344CB8AC3E}">
        <p14:creationId xmlns:p14="http://schemas.microsoft.com/office/powerpoint/2010/main" val="3394678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Nowadays, a visitor at hotels expect more than just a place to sleep, that is why Hospitality and guest service is so important. To keep repeat customers, outstanding customer service and hospitality are essential</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Customers who receive excellent service will perceive their concern for building long-lasting relationships that go beyond simple business transactions (Wood, 2013).</a:t>
            </a:r>
          </a:p>
          <a:p>
            <a:endParaRPr lang="en-US" dirty="0"/>
          </a:p>
        </p:txBody>
      </p:sp>
      <p:sp>
        <p:nvSpPr>
          <p:cNvPr id="4" name="Slide Number Placeholder 3"/>
          <p:cNvSpPr>
            <a:spLocks noGrp="1"/>
          </p:cNvSpPr>
          <p:nvPr>
            <p:ph type="sldNum" sz="quarter" idx="10"/>
          </p:nvPr>
        </p:nvSpPr>
        <p:spPr/>
        <p:txBody>
          <a:bodyPr/>
          <a:lstStyle/>
          <a:p>
            <a:fld id="{1A849CFE-E331-470B-8ED7-7DFAA4DC57C8}" type="slidenum">
              <a:rPr lang="en-US" smtClean="0"/>
              <a:t>9</a:t>
            </a:fld>
            <a:endParaRPr lang="en-US"/>
          </a:p>
        </p:txBody>
      </p:sp>
    </p:spTree>
    <p:extLst>
      <p:ext uri="{BB962C8B-B14F-4D97-AF65-F5344CB8AC3E}">
        <p14:creationId xmlns:p14="http://schemas.microsoft.com/office/powerpoint/2010/main" val="4183762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Guest Service in the Hotel business equips hospitality managers to provide excellent service that is apparent throughout the entire operation, its individuals, and its strategy for meeting and exceeding guests' aspirations (</a:t>
            </a:r>
            <a:r>
              <a:rPr lang="en-US" sz="1200" i="1" kern="1200" dirty="0">
                <a:solidFill>
                  <a:schemeClr val="tx1"/>
                </a:solidFill>
                <a:effectLst/>
                <a:latin typeface="+mn-lt"/>
                <a:ea typeface="+mn-ea"/>
                <a:cs typeface="+mn-cs"/>
              </a:rPr>
              <a:t>Importance of Guest Service experience,</a:t>
            </a:r>
            <a:r>
              <a:rPr lang="en-US" sz="1200" kern="1200" dirty="0">
                <a:solidFill>
                  <a:schemeClr val="tx1"/>
                </a:solidFill>
                <a:effectLst/>
                <a:latin typeface="+mn-lt"/>
                <a:ea typeface="+mn-ea"/>
                <a:cs typeface="+mn-cs"/>
              </a:rPr>
              <a:t> 2022). The room of the </a:t>
            </a:r>
            <a:r>
              <a:rPr lang="en-US" sz="1200" kern="1200" dirty="0" err="1">
                <a:solidFill>
                  <a:schemeClr val="tx1"/>
                </a:solidFill>
                <a:effectLst/>
                <a:latin typeface="+mn-lt"/>
                <a:ea typeface="+mn-ea"/>
                <a:cs typeface="+mn-cs"/>
              </a:rPr>
              <a:t>Moxy</a:t>
            </a:r>
            <a:r>
              <a:rPr lang="en-US" sz="1200" kern="1200" dirty="0">
                <a:solidFill>
                  <a:schemeClr val="tx1"/>
                </a:solidFill>
                <a:effectLst/>
                <a:latin typeface="+mn-lt"/>
                <a:ea typeface="+mn-ea"/>
                <a:cs typeface="+mn-cs"/>
              </a:rPr>
              <a:t> hotels are small but the design is done so smartly for meeting the goal of offering affordable prices. There are many electronic plugs close to the beds, as well as contemporary lighting, a 42-inch TV, a portable table, comfortable chairs, and pegs for apparel for meeting the basic needs of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Stylish Budget Hotels,</a:t>
            </a:r>
            <a:r>
              <a:rPr lang="en-US" sz="1200" kern="1200" dirty="0">
                <a:solidFill>
                  <a:schemeClr val="tx1"/>
                </a:solidFill>
                <a:effectLst/>
                <a:latin typeface="+mn-lt"/>
                <a:ea typeface="+mn-ea"/>
                <a:cs typeface="+mn-cs"/>
              </a:rPr>
              <a:t> 2023). The lobby has a contemporary, aesthetic appeal and offers an abundance of seating services, a full-service bar, a coffee bar, microwaves, and a sizable self-service wall that is open round-the-clock and replenished with beverages, snacks, and full meals. To encourage visitors to stay and attract, they offer group games like Cards and other entertaining items.</a:t>
            </a:r>
            <a:endParaRPr lang="en-US" dirty="0"/>
          </a:p>
        </p:txBody>
      </p:sp>
      <p:sp>
        <p:nvSpPr>
          <p:cNvPr id="4" name="Slide Number Placeholder 3"/>
          <p:cNvSpPr>
            <a:spLocks noGrp="1"/>
          </p:cNvSpPr>
          <p:nvPr>
            <p:ph type="sldNum" sz="quarter" idx="10"/>
          </p:nvPr>
        </p:nvSpPr>
        <p:spPr/>
        <p:txBody>
          <a:bodyPr/>
          <a:lstStyle/>
          <a:p>
            <a:fld id="{1A849CFE-E331-470B-8ED7-7DFAA4DC57C8}" type="slidenum">
              <a:rPr lang="en-US" smtClean="0"/>
              <a:t>10</a:t>
            </a:fld>
            <a:endParaRPr lang="en-US"/>
          </a:p>
        </p:txBody>
      </p:sp>
    </p:spTree>
    <p:extLst>
      <p:ext uri="{BB962C8B-B14F-4D97-AF65-F5344CB8AC3E}">
        <p14:creationId xmlns:p14="http://schemas.microsoft.com/office/powerpoint/2010/main" val="18806096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dirty="0">
                <a:solidFill>
                  <a:srgbClr val="000000"/>
                </a:solidFill>
                <a:effectLst/>
                <a:latin typeface="Times New Roman" panose="02020603050405020304" pitchFamily="18" charset="0"/>
                <a:ea typeface="Times New Roman" panose="02020603050405020304" pitchFamily="18" charset="0"/>
              </a:rPr>
              <a:t>The </a:t>
            </a:r>
            <a:r>
              <a:rPr lang="en-US" sz="1200" dirty="0" err="1">
                <a:solidFill>
                  <a:srgbClr val="000000"/>
                </a:solidFill>
                <a:effectLst/>
                <a:latin typeface="Times New Roman" panose="02020603050405020304" pitchFamily="18" charset="0"/>
                <a:ea typeface="Times New Roman" panose="02020603050405020304" pitchFamily="18" charset="0"/>
              </a:rPr>
              <a:t>Moxy's</a:t>
            </a:r>
            <a:r>
              <a:rPr lang="en-US" sz="1200" dirty="0">
                <a:solidFill>
                  <a:srgbClr val="000000"/>
                </a:solidFill>
                <a:effectLst/>
                <a:latin typeface="Times New Roman" panose="02020603050405020304" pitchFamily="18" charset="0"/>
                <a:ea typeface="Times New Roman" panose="02020603050405020304" pitchFamily="18" charset="0"/>
              </a:rPr>
              <a:t> is intended to be a place to chill, relax, enjoy a cocktail, and grab a bite to eat, unlike many low-cost guesthouses that have a gloomy lobby with few facilities. The hotel provides exclusive services for all categories of guests. The interiors combine natural and sophisticated materials, organic and geometric shapes, and communal areas. </a:t>
            </a:r>
            <a:r>
              <a:rPr lang="en-US" sz="1200" dirty="0" err="1">
                <a:solidFill>
                  <a:srgbClr val="000000"/>
                </a:solidFill>
                <a:effectLst/>
                <a:latin typeface="Times New Roman" panose="02020603050405020304" pitchFamily="18" charset="0"/>
                <a:ea typeface="Times New Roman" panose="02020603050405020304" pitchFamily="18" charset="0"/>
              </a:rPr>
              <a:t>Moxy</a:t>
            </a:r>
            <a:r>
              <a:rPr lang="en-US" sz="1200" dirty="0">
                <a:solidFill>
                  <a:srgbClr val="000000"/>
                </a:solidFill>
                <a:effectLst/>
                <a:latin typeface="Times New Roman" panose="02020603050405020304" pitchFamily="18" charset="0"/>
                <a:ea typeface="Times New Roman" panose="02020603050405020304" pitchFamily="18" charset="0"/>
              </a:rPr>
              <a:t> is basically designed for young consumers and offers excellent services to them. </a:t>
            </a:r>
          </a:p>
          <a:p>
            <a:endParaRPr lang="en-US" dirty="0"/>
          </a:p>
        </p:txBody>
      </p:sp>
      <p:sp>
        <p:nvSpPr>
          <p:cNvPr id="4" name="Slide Number Placeholder 3"/>
          <p:cNvSpPr>
            <a:spLocks noGrp="1"/>
          </p:cNvSpPr>
          <p:nvPr>
            <p:ph type="sldNum" sz="quarter" idx="10"/>
          </p:nvPr>
        </p:nvSpPr>
        <p:spPr/>
        <p:txBody>
          <a:bodyPr/>
          <a:lstStyle/>
          <a:p>
            <a:fld id="{1A849CFE-E331-470B-8ED7-7DFAA4DC57C8}" type="slidenum">
              <a:rPr lang="en-US" smtClean="0"/>
              <a:t>11</a:t>
            </a:fld>
            <a:endParaRPr lang="en-US"/>
          </a:p>
        </p:txBody>
      </p:sp>
    </p:spTree>
    <p:extLst>
      <p:ext uri="{BB962C8B-B14F-4D97-AF65-F5344CB8AC3E}">
        <p14:creationId xmlns:p14="http://schemas.microsoft.com/office/powerpoint/2010/main" val="36343702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40CF4FF-7F7D-4F07-8CF3-CBC04FD3086C}" type="datetimeFigureOut">
              <a:rPr lang="en-US" smtClean="0"/>
              <a:t>2/2/2023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30074008-0D54-402C-9CA8-1D2BB038B4A5}"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9557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0CF4FF-7F7D-4F07-8CF3-CBC04FD3086C}"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074008-0D54-402C-9CA8-1D2BB038B4A5}" type="slidenum">
              <a:rPr lang="en-US" smtClean="0"/>
              <a:t>‹#›</a:t>
            </a:fld>
            <a:endParaRPr lang="en-US"/>
          </a:p>
        </p:txBody>
      </p:sp>
    </p:spTree>
    <p:extLst>
      <p:ext uri="{BB962C8B-B14F-4D97-AF65-F5344CB8AC3E}">
        <p14:creationId xmlns:p14="http://schemas.microsoft.com/office/powerpoint/2010/main" val="3172964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0CF4FF-7F7D-4F07-8CF3-CBC04FD3086C}"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074008-0D54-402C-9CA8-1D2BB038B4A5}"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9962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0CF4FF-7F7D-4F07-8CF3-CBC04FD3086C}"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074008-0D54-402C-9CA8-1D2BB038B4A5}" type="slidenum">
              <a:rPr lang="en-US" smtClean="0"/>
              <a:t>‹#›</a:t>
            </a:fld>
            <a:endParaRPr lang="en-US"/>
          </a:p>
        </p:txBody>
      </p:sp>
    </p:spTree>
    <p:extLst>
      <p:ext uri="{BB962C8B-B14F-4D97-AF65-F5344CB8AC3E}">
        <p14:creationId xmlns:p14="http://schemas.microsoft.com/office/powerpoint/2010/main" val="390947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0CF4FF-7F7D-4F07-8CF3-CBC04FD3086C}" type="datetimeFigureOut">
              <a:rPr lang="en-US" smtClean="0"/>
              <a:t>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074008-0D54-402C-9CA8-1D2BB038B4A5}"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1275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0CF4FF-7F7D-4F07-8CF3-CBC04FD3086C}" type="datetimeFigureOut">
              <a:rPr lang="en-US" smtClean="0"/>
              <a:t>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0074008-0D54-402C-9CA8-1D2BB038B4A5}"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8933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0CF4FF-7F7D-4F07-8CF3-CBC04FD3086C}" type="datetimeFigureOut">
              <a:rPr lang="en-US" smtClean="0"/>
              <a:t>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0074008-0D54-402C-9CA8-1D2BB038B4A5}" type="slidenum">
              <a:rPr lang="en-US" smtClean="0"/>
              <a:t>‹#›</a:t>
            </a:fld>
            <a:endParaRPr lang="en-US"/>
          </a:p>
        </p:txBody>
      </p:sp>
    </p:spTree>
    <p:extLst>
      <p:ext uri="{BB962C8B-B14F-4D97-AF65-F5344CB8AC3E}">
        <p14:creationId xmlns:p14="http://schemas.microsoft.com/office/powerpoint/2010/main" val="3073089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0CF4FF-7F7D-4F07-8CF3-CBC04FD3086C}"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074008-0D54-402C-9CA8-1D2BB038B4A5}"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3910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0CF4FF-7F7D-4F07-8CF3-CBC04FD3086C}"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074008-0D54-402C-9CA8-1D2BB038B4A5}" type="slidenum">
              <a:rPr lang="en-US" smtClean="0"/>
              <a:t>‹#›</a:t>
            </a:fld>
            <a:endParaRPr lang="en-US"/>
          </a:p>
        </p:txBody>
      </p:sp>
    </p:spTree>
    <p:extLst>
      <p:ext uri="{BB962C8B-B14F-4D97-AF65-F5344CB8AC3E}">
        <p14:creationId xmlns:p14="http://schemas.microsoft.com/office/powerpoint/2010/main" val="2605333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0CF4FF-7F7D-4F07-8CF3-CBC04FD3086C}"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074008-0D54-402C-9CA8-1D2BB038B4A5}" type="slidenum">
              <a:rPr lang="en-US" smtClean="0"/>
              <a:t>‹#›</a:t>
            </a:fld>
            <a:endParaRPr lang="en-US"/>
          </a:p>
        </p:txBody>
      </p:sp>
    </p:spTree>
    <p:extLst>
      <p:ext uri="{BB962C8B-B14F-4D97-AF65-F5344CB8AC3E}">
        <p14:creationId xmlns:p14="http://schemas.microsoft.com/office/powerpoint/2010/main" val="2075648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0CF4FF-7F7D-4F07-8CF3-CBC04FD3086C}"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074008-0D54-402C-9CA8-1D2BB038B4A5}"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7439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0CF4FF-7F7D-4F07-8CF3-CBC04FD3086C}"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074008-0D54-402C-9CA8-1D2BB038B4A5}"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3405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0CF4FF-7F7D-4F07-8CF3-CBC04FD3086C}"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074008-0D54-402C-9CA8-1D2BB038B4A5}" type="slidenum">
              <a:rPr lang="en-US" smtClean="0"/>
              <a:t>‹#›</a:t>
            </a:fld>
            <a:endParaRPr lang="en-US"/>
          </a:p>
        </p:txBody>
      </p:sp>
    </p:spTree>
    <p:extLst>
      <p:ext uri="{BB962C8B-B14F-4D97-AF65-F5344CB8AC3E}">
        <p14:creationId xmlns:p14="http://schemas.microsoft.com/office/powerpoint/2010/main" val="3402386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0CF4FF-7F7D-4F07-8CF3-CBC04FD3086C}"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074008-0D54-402C-9CA8-1D2BB038B4A5}"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38768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0CF4FF-7F7D-4F07-8CF3-CBC04FD3086C}"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074008-0D54-402C-9CA8-1D2BB038B4A5}"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39348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0CF4FF-7F7D-4F07-8CF3-CBC04FD3086C}"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074008-0D54-402C-9CA8-1D2BB038B4A5}"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4219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0CF4FF-7F7D-4F07-8CF3-CBC04FD3086C}"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074008-0D54-402C-9CA8-1D2BB038B4A5}"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5477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40CF4FF-7F7D-4F07-8CF3-CBC04FD3086C}" type="datetimeFigureOut">
              <a:rPr lang="en-US" smtClean="0"/>
              <a:t>2/2/2023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0074008-0D54-402C-9CA8-1D2BB038B4A5}" type="slidenum">
              <a:rPr lang="en-US" smtClean="0"/>
              <a:t>‹#›</a:t>
            </a:fld>
            <a:endParaRPr lang="en-US"/>
          </a:p>
        </p:txBody>
      </p:sp>
    </p:spTree>
    <p:extLst>
      <p:ext uri="{BB962C8B-B14F-4D97-AF65-F5344CB8AC3E}">
        <p14:creationId xmlns:p14="http://schemas.microsoft.com/office/powerpoint/2010/main" val="26616529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83933" y="3027327"/>
            <a:ext cx="6815669" cy="1087826"/>
          </a:xfrm>
        </p:spPr>
        <p:txBody>
          <a:bodyPr/>
          <a:lstStyle/>
          <a:p>
            <a:r>
              <a:rPr lang="en-US" sz="4400" dirty="0">
                <a:latin typeface="Times New Roman" panose="02020603050405020304" pitchFamily="18" charset="0"/>
                <a:cs typeface="Times New Roman" panose="02020603050405020304" pitchFamily="18" charset="0"/>
              </a:rPr>
              <a:t>Welcome to the Presentation</a:t>
            </a:r>
            <a:br>
              <a:rPr lang="en-US" sz="4400" dirty="0">
                <a:latin typeface="Times New Roman" panose="02020603050405020304" pitchFamily="18" charset="0"/>
                <a:cs typeface="Times New Roman" panose="02020603050405020304" pitchFamily="18" charset="0"/>
              </a:rPr>
            </a:br>
            <a:br>
              <a:rPr lang="en-US" sz="4400" dirty="0">
                <a:latin typeface="Times New Roman" panose="02020603050405020304" pitchFamily="18" charset="0"/>
                <a:cs typeface="Times New Roman" panose="02020603050405020304" pitchFamily="18" charset="0"/>
              </a:rPr>
            </a:br>
            <a:r>
              <a:rPr lang="en-US" sz="2400" b="1" dirty="0">
                <a:solidFill>
                  <a:srgbClr val="1F1F1F"/>
                </a:solidFill>
                <a:effectLst/>
                <a:latin typeface="Times New Roman" panose="02020603050405020304" pitchFamily="18" charset="0"/>
                <a:ea typeface="Times New Roman" panose="02020603050405020304" pitchFamily="18" charset="0"/>
              </a:rPr>
              <a:t>BMIH4003 Hospitality and Guest Services</a:t>
            </a:r>
            <a:br>
              <a:rPr lang="en-US" sz="2400" dirty="0">
                <a:solidFill>
                  <a:srgbClr val="000000"/>
                </a:solidFill>
                <a:effectLst/>
                <a:latin typeface="Times New Roman" panose="02020603050405020304" pitchFamily="18" charset="0"/>
                <a:ea typeface="Times New Roman" panose="02020603050405020304" pitchFamily="18" charset="0"/>
              </a:rPr>
            </a:br>
            <a:endParaRPr lang="en-US" sz="44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p:txBody>
          <a:bodyPr/>
          <a:lstStyle/>
          <a:p>
            <a:r>
              <a:rPr lang="en-US" b="1" dirty="0">
                <a:latin typeface="Times New Roman" panose="02020603050405020304" pitchFamily="18" charset="0"/>
                <a:cs typeface="Times New Roman" panose="02020603050405020304" pitchFamily="18" charset="0"/>
              </a:rPr>
              <a:t>Role and importance of quality service, hospitality and guest services in the hospitality industry based on the </a:t>
            </a:r>
            <a:r>
              <a:rPr lang="en-US" b="1" dirty="0" err="1">
                <a:latin typeface="Times New Roman" panose="02020603050405020304" pitchFamily="18" charset="0"/>
                <a:cs typeface="Times New Roman" panose="02020603050405020304" pitchFamily="18" charset="0"/>
              </a:rPr>
              <a:t>Moxy</a:t>
            </a:r>
            <a:r>
              <a:rPr lang="en-US" b="1" dirty="0">
                <a:latin typeface="Times New Roman" panose="02020603050405020304" pitchFamily="18" charset="0"/>
                <a:cs typeface="Times New Roman" panose="02020603050405020304" pitchFamily="18" charset="0"/>
              </a:rPr>
              <a:t> brand by Marriot International</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917145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0070C0"/>
                </a:solidFill>
                <a:latin typeface="Times New Roman" panose="02020603050405020304" pitchFamily="18" charset="0"/>
                <a:cs typeface="Times New Roman" panose="02020603050405020304" pitchFamily="18" charset="0"/>
              </a:rPr>
              <a:t>Contents</a:t>
            </a:r>
          </a:p>
        </p:txBody>
      </p:sp>
      <p:sp>
        <p:nvSpPr>
          <p:cNvPr id="3" name="Content Placeholder 2"/>
          <p:cNvSpPr>
            <a:spLocks noGrp="1"/>
          </p:cNvSpPr>
          <p:nvPr>
            <p:ph idx="1"/>
          </p:nvPr>
        </p:nvSpPr>
        <p:spPr>
          <a:xfrm>
            <a:off x="1295401" y="2556932"/>
            <a:ext cx="9601196" cy="3741126"/>
          </a:xfrm>
        </p:spPr>
        <p:txBody>
          <a:bodyPr>
            <a:normAutofit fontScale="47500" lnSpcReduction="20000"/>
          </a:bodyPr>
          <a:lstStyle/>
          <a:p>
            <a:pPr algn="just"/>
            <a:r>
              <a:rPr lang="en-US" sz="3800" b="1" dirty="0">
                <a:solidFill>
                  <a:schemeClr val="tx1"/>
                </a:solidFill>
                <a:latin typeface="Times New Roman" panose="02020603050405020304" pitchFamily="18" charset="0"/>
                <a:cs typeface="Times New Roman" panose="02020603050405020304" pitchFamily="18" charset="0"/>
              </a:rPr>
              <a:t>Introduction</a:t>
            </a:r>
          </a:p>
          <a:p>
            <a:pPr algn="just"/>
            <a:r>
              <a:rPr lang="en-US" sz="3800"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Chosen Hotel Brand</a:t>
            </a:r>
            <a:endParaRPr lang="en-US" sz="3800" b="1" dirty="0">
              <a:solidFill>
                <a:schemeClr val="tx1"/>
              </a:solidFill>
              <a:latin typeface="Times New Roman" panose="02020603050405020304" pitchFamily="18" charset="0"/>
              <a:cs typeface="Times New Roman" panose="02020603050405020304" pitchFamily="18" charset="0"/>
            </a:endParaRPr>
          </a:p>
          <a:p>
            <a:pPr algn="just"/>
            <a:r>
              <a:rPr lang="en-US" sz="3800"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Main Consumers of the Brand</a:t>
            </a:r>
          </a:p>
          <a:p>
            <a:pPr algn="just"/>
            <a:r>
              <a:rPr lang="en-US" sz="3800" b="1" dirty="0">
                <a:solidFill>
                  <a:schemeClr val="tx1"/>
                </a:solidFill>
                <a:latin typeface="Times New Roman" panose="02020603050405020304" pitchFamily="18" charset="0"/>
                <a:cs typeface="Times New Roman" panose="02020603050405020304" pitchFamily="18" charset="0"/>
              </a:rPr>
              <a:t>Nature, scope, and role of the guest services</a:t>
            </a:r>
          </a:p>
          <a:p>
            <a:pPr algn="just"/>
            <a:r>
              <a:rPr lang="en-US" sz="3800" b="1" dirty="0">
                <a:solidFill>
                  <a:schemeClr val="tx1"/>
                </a:solidFill>
                <a:latin typeface="Times New Roman" panose="02020603050405020304" pitchFamily="18" charset="0"/>
                <a:cs typeface="Times New Roman" panose="02020603050405020304" pitchFamily="18" charset="0"/>
              </a:rPr>
              <a:t>Facilities offered by </a:t>
            </a:r>
            <a:r>
              <a:rPr lang="en-US" sz="3800" b="1" dirty="0" err="1">
                <a:solidFill>
                  <a:schemeClr val="tx1"/>
                </a:solidFill>
                <a:latin typeface="Times New Roman" panose="02020603050405020304" pitchFamily="18" charset="0"/>
                <a:cs typeface="Times New Roman" panose="02020603050405020304" pitchFamily="18" charset="0"/>
              </a:rPr>
              <a:t>Moxy</a:t>
            </a:r>
            <a:r>
              <a:rPr lang="en-US" sz="3800" b="1" dirty="0">
                <a:solidFill>
                  <a:schemeClr val="tx1"/>
                </a:solidFill>
                <a:latin typeface="Times New Roman" panose="02020603050405020304" pitchFamily="18" charset="0"/>
                <a:cs typeface="Times New Roman" panose="02020603050405020304" pitchFamily="18" charset="0"/>
              </a:rPr>
              <a:t> hotel brand</a:t>
            </a:r>
          </a:p>
          <a:p>
            <a:pPr algn="just"/>
            <a:r>
              <a:rPr lang="en-US" sz="3800"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The necessity to consider the role and function of the guest services</a:t>
            </a:r>
            <a:endParaRPr lang="en-US" sz="3800" b="1" dirty="0">
              <a:solidFill>
                <a:schemeClr val="tx1"/>
              </a:solidFill>
              <a:latin typeface="Times New Roman" panose="02020603050405020304" pitchFamily="18" charset="0"/>
              <a:cs typeface="Times New Roman" panose="02020603050405020304" pitchFamily="18" charset="0"/>
            </a:endParaRPr>
          </a:p>
          <a:p>
            <a:pPr algn="just"/>
            <a:r>
              <a:rPr lang="en-US" sz="3800" b="1" dirty="0">
                <a:solidFill>
                  <a:schemeClr val="tx1"/>
                </a:solidFill>
                <a:latin typeface="Times New Roman" panose="02020603050405020304" pitchFamily="18" charset="0"/>
                <a:cs typeface="Times New Roman" panose="02020603050405020304" pitchFamily="18" charset="0"/>
              </a:rPr>
              <a:t>Importance of Hospitality </a:t>
            </a:r>
          </a:p>
          <a:p>
            <a:pPr algn="just"/>
            <a:r>
              <a:rPr lang="en-US" sz="3800" b="1" dirty="0">
                <a:solidFill>
                  <a:schemeClr val="tx1"/>
                </a:solidFill>
                <a:latin typeface="Times New Roman" panose="02020603050405020304" pitchFamily="18" charset="0"/>
                <a:cs typeface="Times New Roman" panose="02020603050405020304" pitchFamily="18" charset="0"/>
              </a:rPr>
              <a:t>Meeting the expectations of the guest by the hotels</a:t>
            </a:r>
          </a:p>
          <a:p>
            <a:pPr algn="just"/>
            <a:r>
              <a:rPr lang="en-US" sz="3800" b="1" dirty="0">
                <a:solidFill>
                  <a:schemeClr val="tx1"/>
                </a:solidFill>
                <a:latin typeface="Times New Roman" panose="02020603050405020304" pitchFamily="18" charset="0"/>
                <a:cs typeface="Times New Roman" panose="02020603050405020304" pitchFamily="18" charset="0"/>
              </a:rPr>
              <a:t>Conclusion</a:t>
            </a:r>
          </a:p>
          <a:p>
            <a:pPr algn="just"/>
            <a:r>
              <a:rPr lang="en-US" sz="3800" b="1" dirty="0">
                <a:solidFill>
                  <a:schemeClr val="tx1"/>
                </a:solidFill>
                <a:latin typeface="Times New Roman" panose="02020603050405020304" pitchFamily="18" charset="0"/>
                <a:cs typeface="Times New Roman" panose="02020603050405020304" pitchFamily="18" charset="0"/>
              </a:rPr>
              <a:t>References</a:t>
            </a:r>
          </a:p>
          <a:p>
            <a:endParaRPr lang="en-US" dirty="0"/>
          </a:p>
          <a:p>
            <a:endParaRPr lang="en-US" dirty="0"/>
          </a:p>
        </p:txBody>
      </p:sp>
    </p:spTree>
    <p:extLst>
      <p:ext uri="{BB962C8B-B14F-4D97-AF65-F5344CB8AC3E}">
        <p14:creationId xmlns:p14="http://schemas.microsoft.com/office/powerpoint/2010/main" val="3487514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nSpc>
                <a:spcPct val="150000"/>
              </a:lnSpc>
              <a:spcBef>
                <a:spcPct val="20000"/>
              </a:spcBef>
              <a:spcAft>
                <a:spcPts val="600"/>
              </a:spcAft>
              <a:buClr>
                <a:srgbClr val="83992A"/>
              </a:buClr>
              <a:buSzPct val="115000"/>
            </a:pPr>
            <a:r>
              <a:rPr lang="en-US" sz="3600" b="1" kern="0" dirty="0">
                <a:ln>
                  <a:noFill/>
                </a:ln>
                <a:solidFill>
                  <a:srgbClr val="2E74B5"/>
                </a:solidFill>
                <a:latin typeface="Times New Roman" panose="02020603050405020304" pitchFamily="18" charset="0"/>
                <a:ea typeface="Times New Roman" panose="02020603050405020304" pitchFamily="18" charset="0"/>
              </a:rPr>
              <a:t>Introduction</a:t>
            </a:r>
            <a:endParaRPr lang="en-US" sz="3000" b="1" kern="0" dirty="0">
              <a:ln>
                <a:noFill/>
              </a:ln>
              <a:solidFill>
                <a:srgbClr val="2E74B5"/>
              </a:solidFill>
              <a:latin typeface="Times New Roman" panose="02020603050405020304" pitchFamily="18" charset="0"/>
              <a:ea typeface="Times New Roman" panose="02020603050405020304" pitchFamily="18" charset="0"/>
            </a:endParaRPr>
          </a:p>
        </p:txBody>
      </p:sp>
      <p:sp>
        <p:nvSpPr>
          <p:cNvPr id="3" name="Content Placeholder 2"/>
          <p:cNvSpPr>
            <a:spLocks noGrp="1"/>
          </p:cNvSpPr>
          <p:nvPr>
            <p:ph idx="1"/>
          </p:nvPr>
        </p:nvSpPr>
        <p:spPr>
          <a:xfrm>
            <a:off x="1295402" y="2635320"/>
            <a:ext cx="9554966" cy="3710304"/>
          </a:xfrm>
        </p:spPr>
        <p:txBody>
          <a:bodyPr>
            <a:noAutofit/>
          </a:bodyPr>
          <a:lstStyle/>
          <a:p>
            <a:pPr marL="57150" marR="0" indent="-342900" algn="just">
              <a:lnSpc>
                <a:spcPct val="150000"/>
              </a:lnSpc>
              <a:buFont typeface="Wingdings" panose="05000000000000000000" pitchFamily="2" charset="2"/>
              <a:buChar char="q"/>
            </a:pPr>
            <a:r>
              <a:rPr lang="en-US" sz="2000" dirty="0">
                <a:solidFill>
                  <a:srgbClr val="000000"/>
                </a:solidFill>
                <a:latin typeface="Times New Roman" panose="02020603050405020304" pitchFamily="18" charset="0"/>
                <a:ea typeface="Times New Roman" panose="02020603050405020304" pitchFamily="18" charset="0"/>
              </a:rPr>
              <a:t>The hospitality industry includes all travel-related facilities, such as accommodation for offering users a pleasant and relaxing trip (</a:t>
            </a:r>
            <a:r>
              <a:rPr lang="en-US" sz="2000" dirty="0" err="1">
                <a:solidFill>
                  <a:srgbClr val="000000"/>
                </a:solidFill>
                <a:latin typeface="Times New Roman" panose="02020603050405020304" pitchFamily="18" charset="0"/>
                <a:ea typeface="Times New Roman" panose="02020603050405020304" pitchFamily="18" charset="0"/>
              </a:rPr>
              <a:t>Choudhary</a:t>
            </a:r>
            <a:r>
              <a:rPr lang="en-US" sz="2000" dirty="0">
                <a:solidFill>
                  <a:srgbClr val="000000"/>
                </a:solidFill>
                <a:latin typeface="Times New Roman" panose="02020603050405020304" pitchFamily="18" charset="0"/>
                <a:ea typeface="Times New Roman" panose="02020603050405020304" pitchFamily="18" charset="0"/>
              </a:rPr>
              <a:t>, 2013). </a:t>
            </a:r>
          </a:p>
          <a:p>
            <a:pPr marL="57150" marR="0" indent="-342900" algn="just">
              <a:lnSpc>
                <a:spcPct val="150000"/>
              </a:lnSpc>
              <a:buFont typeface="Wingdings" panose="05000000000000000000" pitchFamily="2" charset="2"/>
              <a:buChar char="q"/>
            </a:pPr>
            <a:r>
              <a:rPr lang="en-US" sz="2000" dirty="0">
                <a:solidFill>
                  <a:srgbClr val="000000"/>
                </a:solidFill>
                <a:latin typeface="Times New Roman" panose="02020603050405020304" pitchFamily="18" charset="0"/>
                <a:ea typeface="Times New Roman" panose="02020603050405020304" pitchFamily="18" charset="0"/>
              </a:rPr>
              <a:t>The significance of quality service, hospitality and guest services in the hotel business will be presented. </a:t>
            </a:r>
          </a:p>
          <a:p>
            <a:pPr marL="57150" marR="0" indent="-342900" algn="just">
              <a:lnSpc>
                <a:spcPct val="150000"/>
              </a:lnSpc>
              <a:buFont typeface="Wingdings" panose="05000000000000000000" pitchFamily="2" charset="2"/>
              <a:buChar char="q"/>
            </a:pPr>
            <a:r>
              <a:rPr lang="en-US" sz="2000" dirty="0">
                <a:solidFill>
                  <a:srgbClr val="000000"/>
                </a:solidFill>
                <a:latin typeface="Times New Roman" panose="02020603050405020304" pitchFamily="18" charset="0"/>
                <a:ea typeface="Times New Roman" panose="02020603050405020304" pitchFamily="18" charset="0"/>
              </a:rPr>
              <a:t>The selected hotel brand is </a:t>
            </a:r>
            <a:r>
              <a:rPr lang="en-US" sz="2000" dirty="0" err="1">
                <a:solidFill>
                  <a:srgbClr val="000000"/>
                </a:solidFill>
                <a:latin typeface="Times New Roman" panose="02020603050405020304" pitchFamily="18" charset="0"/>
                <a:ea typeface="Times New Roman" panose="02020603050405020304" pitchFamily="18" charset="0"/>
              </a:rPr>
              <a:t>Moxy</a:t>
            </a:r>
            <a:r>
              <a:rPr lang="en-US" sz="2000" dirty="0">
                <a:solidFill>
                  <a:srgbClr val="000000"/>
                </a:solidFill>
                <a:latin typeface="Times New Roman" panose="02020603050405020304" pitchFamily="18" charset="0"/>
                <a:ea typeface="Times New Roman" panose="02020603050405020304" pitchFamily="18" charset="0"/>
              </a:rPr>
              <a:t> launched by Marriot International.</a:t>
            </a:r>
          </a:p>
          <a:p>
            <a:endParaRPr lang="en-US" sz="2000" dirty="0"/>
          </a:p>
        </p:txBody>
      </p:sp>
    </p:spTree>
    <p:extLst>
      <p:ext uri="{BB962C8B-B14F-4D97-AF65-F5344CB8AC3E}">
        <p14:creationId xmlns:p14="http://schemas.microsoft.com/office/powerpoint/2010/main" val="167466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kern="0" dirty="0">
                <a:solidFill>
                  <a:srgbClr val="2E74B5"/>
                </a:solidFill>
                <a:latin typeface="Times New Roman" panose="02020603050405020304" pitchFamily="18" charset="0"/>
                <a:ea typeface="Times New Roman" panose="02020603050405020304" pitchFamily="18" charset="0"/>
              </a:rPr>
              <a:t>Chosen Hotel Brand</a:t>
            </a:r>
            <a:endParaRPr lang="en-US" dirty="0"/>
          </a:p>
        </p:txBody>
      </p:sp>
      <p:sp>
        <p:nvSpPr>
          <p:cNvPr id="3" name="Content Placeholder 2"/>
          <p:cNvSpPr>
            <a:spLocks noGrp="1"/>
          </p:cNvSpPr>
          <p:nvPr>
            <p:ph idx="1"/>
          </p:nvPr>
        </p:nvSpPr>
        <p:spPr>
          <a:xfrm>
            <a:off x="852754" y="2556931"/>
            <a:ext cx="6729573" cy="3802771"/>
          </a:xfrm>
        </p:spPr>
        <p:txBody>
          <a:bodyPr>
            <a:normAutofit fontScale="77500" lnSpcReduction="20000"/>
          </a:bodyPr>
          <a:lstStyle/>
          <a:p>
            <a:pPr marL="57150" marR="0" indent="-342900" algn="just">
              <a:lnSpc>
                <a:spcPct val="150000"/>
              </a:lnSpc>
              <a:buFont typeface="Wingdings" panose="05000000000000000000" pitchFamily="2" charset="2"/>
              <a:buChar char="q"/>
            </a:pPr>
            <a:r>
              <a:rPr lang="en-US" dirty="0" err="1">
                <a:solidFill>
                  <a:srgbClr val="000000"/>
                </a:solidFill>
                <a:latin typeface="Times New Roman" panose="02020603050405020304" pitchFamily="18" charset="0"/>
                <a:ea typeface="Times New Roman" panose="02020603050405020304" pitchFamily="18" charset="0"/>
              </a:rPr>
              <a:t>Moxy</a:t>
            </a:r>
            <a:r>
              <a:rPr lang="en-US" dirty="0">
                <a:solidFill>
                  <a:srgbClr val="000000"/>
                </a:solidFill>
                <a:latin typeface="Times New Roman" panose="02020603050405020304" pitchFamily="18" charset="0"/>
                <a:ea typeface="Times New Roman" panose="02020603050405020304" pitchFamily="18" charset="0"/>
              </a:rPr>
              <a:t> hotel is a brand of Marriott International appears to be a simple and hassle-free place for people to lay their heads because they </a:t>
            </a:r>
            <a:r>
              <a:rPr lang="en-US" sz="2600" dirty="0">
                <a:solidFill>
                  <a:srgbClr val="000000"/>
                </a:solidFill>
                <a:latin typeface="Times New Roman" panose="02020603050405020304" pitchFamily="18" charset="0"/>
                <a:ea typeface="Times New Roman" panose="02020603050405020304" pitchFamily="18" charset="0"/>
              </a:rPr>
              <a:t>combine</a:t>
            </a:r>
            <a:r>
              <a:rPr lang="en-US" dirty="0">
                <a:solidFill>
                  <a:srgbClr val="000000"/>
                </a:solidFill>
                <a:latin typeface="Times New Roman" panose="02020603050405020304" pitchFamily="18" charset="0"/>
                <a:ea typeface="Times New Roman" panose="02020603050405020304" pitchFamily="18" charset="0"/>
              </a:rPr>
              <a:t> convenience and elegance with affordability and a sense of belonging.</a:t>
            </a:r>
          </a:p>
          <a:p>
            <a:pPr marL="57150" marR="0" indent="-342900" algn="just">
              <a:lnSpc>
                <a:spcPct val="150000"/>
              </a:lnSpc>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rPr>
              <a:t>It is an entertaining, budget-friendly, and glamorous hotel chain that offers visitors all they require. </a:t>
            </a:r>
          </a:p>
          <a:p>
            <a:pPr marL="57150" marR="0" indent="-342900" algn="just">
              <a:lnSpc>
                <a:spcPct val="150000"/>
              </a:lnSpc>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rPr>
              <a:t>The animated brand offers visitors sociable service, glamorous industrial design, and an affordable price, allowing them to spend more on experiences and less on space.</a:t>
            </a:r>
            <a:endParaRPr lang="en-US" dirty="0"/>
          </a:p>
        </p:txBody>
      </p:sp>
      <p:pic>
        <p:nvPicPr>
          <p:cNvPr id="4" name="Picture 3"/>
          <p:cNvPicPr>
            <a:picLocks noChangeAspect="1"/>
          </p:cNvPicPr>
          <p:nvPr/>
        </p:nvPicPr>
        <p:blipFill>
          <a:blip r:embed="rId3"/>
          <a:stretch>
            <a:fillRect/>
          </a:stretch>
        </p:blipFill>
        <p:spPr>
          <a:xfrm>
            <a:off x="7813234" y="2998546"/>
            <a:ext cx="3401863" cy="2402032"/>
          </a:xfrm>
          <a:prstGeom prst="rect">
            <a:avLst/>
          </a:prstGeom>
        </p:spPr>
      </p:pic>
    </p:spTree>
    <p:extLst>
      <p:ext uri="{BB962C8B-B14F-4D97-AF65-F5344CB8AC3E}">
        <p14:creationId xmlns:p14="http://schemas.microsoft.com/office/powerpoint/2010/main" val="3416419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kern="0" dirty="0">
                <a:solidFill>
                  <a:srgbClr val="2E74B5"/>
                </a:solidFill>
                <a:latin typeface="Times New Roman" panose="02020603050405020304" pitchFamily="18" charset="0"/>
                <a:ea typeface="Times New Roman" panose="02020603050405020304" pitchFamily="18" charset="0"/>
              </a:rPr>
              <a:t>Main Consumers of the Brand</a:t>
            </a:r>
            <a:br>
              <a:rPr lang="en-US" b="1" kern="0" dirty="0">
                <a:solidFill>
                  <a:srgbClr val="2E74B5"/>
                </a:solidFill>
                <a:latin typeface="Times New Roman" panose="02020603050405020304" pitchFamily="18" charset="0"/>
                <a:ea typeface="Times New Roman" panose="02020603050405020304" pitchFamily="18" charset="0"/>
              </a:rPr>
            </a:br>
            <a:endParaRPr lang="en-US" dirty="0"/>
          </a:p>
        </p:txBody>
      </p:sp>
      <p:sp>
        <p:nvSpPr>
          <p:cNvPr id="3" name="Content Placeholder 2"/>
          <p:cNvSpPr>
            <a:spLocks noGrp="1"/>
          </p:cNvSpPr>
          <p:nvPr>
            <p:ph idx="1"/>
          </p:nvPr>
        </p:nvSpPr>
        <p:spPr>
          <a:xfrm>
            <a:off x="1295402" y="2556932"/>
            <a:ext cx="4488950" cy="3318936"/>
          </a:xfrm>
        </p:spPr>
        <p:txBody>
          <a:bodyPr>
            <a:normAutofit fontScale="92500" lnSpcReduction="10000"/>
          </a:bodyPr>
          <a:lstStyle/>
          <a:p>
            <a:pPr marL="57150" marR="0" indent="-342900" algn="just">
              <a:lnSpc>
                <a:spcPct val="150000"/>
              </a:lnSpc>
              <a:buFont typeface="Wingdings" panose="05000000000000000000" pitchFamily="2" charset="2"/>
              <a:buChar char="q"/>
            </a:pPr>
            <a:r>
              <a:rPr lang="en-US" dirty="0" err="1">
                <a:solidFill>
                  <a:srgbClr val="000000"/>
                </a:solidFill>
                <a:latin typeface="Times New Roman" panose="02020603050405020304" pitchFamily="18" charset="0"/>
                <a:ea typeface="Times New Roman" panose="02020603050405020304" pitchFamily="18" charset="0"/>
              </a:rPr>
              <a:t>Moxy</a:t>
            </a:r>
            <a:r>
              <a:rPr lang="en-US" dirty="0">
                <a:solidFill>
                  <a:srgbClr val="000000"/>
                </a:solidFill>
                <a:latin typeface="Times New Roman" panose="02020603050405020304" pitchFamily="18" charset="0"/>
                <a:ea typeface="Times New Roman" panose="02020603050405020304" pitchFamily="18" charset="0"/>
              </a:rPr>
              <a:t> is primarily designed for the young and it </a:t>
            </a:r>
            <a:r>
              <a:rPr lang="en-US" dirty="0" err="1">
                <a:solidFill>
                  <a:srgbClr val="000000"/>
                </a:solidFill>
                <a:latin typeface="Times New Roman" panose="02020603050405020304" pitchFamily="18" charset="0"/>
                <a:ea typeface="Times New Roman" panose="02020603050405020304" pitchFamily="18" charset="0"/>
              </a:rPr>
              <a:t>emphasises</a:t>
            </a:r>
            <a:r>
              <a:rPr lang="en-US" dirty="0">
                <a:solidFill>
                  <a:srgbClr val="000000"/>
                </a:solidFill>
                <a:latin typeface="Times New Roman" panose="02020603050405020304" pitchFamily="18" charset="0"/>
                <a:ea typeface="Times New Roman" panose="02020603050405020304" pitchFamily="18" charset="0"/>
              </a:rPr>
              <a:t> uniqueness, nonconformity, and open-mindedness more than anything else. </a:t>
            </a:r>
          </a:p>
          <a:p>
            <a:pPr marL="57150" marR="0" indent="-342900" algn="just">
              <a:lnSpc>
                <a:spcPct val="150000"/>
              </a:lnSpc>
              <a:buFont typeface="Wingdings" panose="05000000000000000000" pitchFamily="2" charset="2"/>
              <a:buChar char="q"/>
            </a:pPr>
            <a:r>
              <a:rPr lang="en-US" dirty="0" err="1">
                <a:solidFill>
                  <a:srgbClr val="000000"/>
                </a:solidFill>
                <a:latin typeface="Times New Roman" panose="02020603050405020304" pitchFamily="18" charset="0"/>
                <a:ea typeface="Times New Roman" panose="02020603050405020304" pitchFamily="18" charset="0"/>
              </a:rPr>
              <a:t>Moxy</a:t>
            </a:r>
            <a:r>
              <a:rPr lang="en-US" dirty="0">
                <a:solidFill>
                  <a:srgbClr val="000000"/>
                </a:solidFill>
                <a:latin typeface="Times New Roman" panose="02020603050405020304" pitchFamily="18" charset="0"/>
                <a:ea typeface="Times New Roman" panose="02020603050405020304" pitchFamily="18" charset="0"/>
              </a:rPr>
              <a:t> refers to its targeted audience as fun hunters. </a:t>
            </a:r>
          </a:p>
          <a:p>
            <a:endParaRPr lang="en-US" dirty="0"/>
          </a:p>
        </p:txBody>
      </p:sp>
      <p:pic>
        <p:nvPicPr>
          <p:cNvPr id="4" name="Picture 3"/>
          <p:cNvPicPr>
            <a:picLocks noChangeAspect="1"/>
          </p:cNvPicPr>
          <p:nvPr/>
        </p:nvPicPr>
        <p:blipFill>
          <a:blip r:embed="rId3"/>
          <a:stretch>
            <a:fillRect/>
          </a:stretch>
        </p:blipFill>
        <p:spPr>
          <a:xfrm>
            <a:off x="6229563" y="2839894"/>
            <a:ext cx="4268055" cy="2420474"/>
          </a:xfrm>
          <a:prstGeom prst="rect">
            <a:avLst/>
          </a:prstGeom>
          <a:ln>
            <a:solidFill>
              <a:schemeClr val="tx1"/>
            </a:solidFill>
          </a:ln>
        </p:spPr>
      </p:pic>
    </p:spTree>
    <p:extLst>
      <p:ext uri="{BB962C8B-B14F-4D97-AF65-F5344CB8AC3E}">
        <p14:creationId xmlns:p14="http://schemas.microsoft.com/office/powerpoint/2010/main" val="3952478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10047268" cy="1303867"/>
          </a:xfrm>
        </p:spPr>
        <p:txBody>
          <a:bodyPr>
            <a:noAutofit/>
          </a:bodyPr>
          <a:lstStyle/>
          <a:p>
            <a:r>
              <a:rPr lang="en-US" sz="3600" b="1" dirty="0">
                <a:solidFill>
                  <a:srgbClr val="0070C0"/>
                </a:solidFill>
                <a:latin typeface="Times New Roman" panose="02020603050405020304" pitchFamily="18" charset="0"/>
                <a:cs typeface="Times New Roman" panose="02020603050405020304" pitchFamily="18" charset="0"/>
              </a:rPr>
              <a:t>Nature, scope, and role of the guest services</a:t>
            </a:r>
            <a:endParaRPr lang="en-US" sz="3600" dirty="0">
              <a:solidFill>
                <a:srgbClr val="0070C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73302" y="2556932"/>
            <a:ext cx="10325529" cy="3318936"/>
          </a:xfrm>
        </p:spPr>
        <p:txBody>
          <a:bodyPr>
            <a:normAutofit/>
          </a:bodyPr>
          <a:lstStyle/>
          <a:p>
            <a:pPr algn="just">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Offerings, amenities, and additional help offered to clients by a hotel are considered guest services. </a:t>
            </a:r>
          </a:p>
          <a:p>
            <a:pPr algn="just">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Residents, business </a:t>
            </a:r>
            <a:r>
              <a:rPr lang="en-US"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travellers</a:t>
            </a: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and holidaymakers all are considered guests. </a:t>
            </a:r>
          </a:p>
          <a:p>
            <a:pPr algn="just">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Instead of providing for basic needs and essentials, the hotel places a greater emphasis on concepts of elegance, enjoyment, satisfaction, and feelings.</a:t>
            </a:r>
          </a:p>
          <a:p>
            <a:pPr algn="just">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hotel provides exclusive services for all categories of guests.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guest services helps in making the hotel most vibrant in the industry. </a:t>
            </a:r>
          </a:p>
        </p:txBody>
      </p:sp>
    </p:spTree>
    <p:extLst>
      <p:ext uri="{BB962C8B-B14F-4D97-AF65-F5344CB8AC3E}">
        <p14:creationId xmlns:p14="http://schemas.microsoft.com/office/powerpoint/2010/main" val="4273354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10047268" cy="1303867"/>
          </a:xfrm>
        </p:spPr>
        <p:txBody>
          <a:bodyPr>
            <a:noAutofit/>
          </a:bodyPr>
          <a:lstStyle/>
          <a:p>
            <a:r>
              <a:rPr lang="en-US" sz="3600" b="1" dirty="0">
                <a:solidFill>
                  <a:srgbClr val="0070C0"/>
                </a:solidFill>
                <a:latin typeface="Times New Roman" panose="02020603050405020304" pitchFamily="18" charset="0"/>
                <a:cs typeface="Times New Roman" panose="02020603050405020304" pitchFamily="18" charset="0"/>
              </a:rPr>
              <a:t>Facilities offered by </a:t>
            </a:r>
            <a:r>
              <a:rPr lang="en-US" sz="3600" b="1" dirty="0" err="1">
                <a:solidFill>
                  <a:srgbClr val="0070C0"/>
                </a:solidFill>
                <a:latin typeface="Times New Roman" panose="02020603050405020304" pitchFamily="18" charset="0"/>
                <a:cs typeface="Times New Roman" panose="02020603050405020304" pitchFamily="18" charset="0"/>
              </a:rPr>
              <a:t>Moxy</a:t>
            </a:r>
            <a:r>
              <a:rPr lang="en-US" sz="3600" b="1" dirty="0">
                <a:solidFill>
                  <a:srgbClr val="0070C0"/>
                </a:solidFill>
                <a:latin typeface="Times New Roman" panose="02020603050405020304" pitchFamily="18" charset="0"/>
                <a:cs typeface="Times New Roman" panose="02020603050405020304" pitchFamily="18" charset="0"/>
              </a:rPr>
              <a:t> hotel brand</a:t>
            </a:r>
            <a:endParaRPr lang="en-US" sz="3600" dirty="0">
              <a:solidFill>
                <a:srgbClr val="0070C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63029" y="2526110"/>
            <a:ext cx="6246688" cy="3597288"/>
          </a:xfrm>
        </p:spPr>
        <p:txBody>
          <a:bodyPr>
            <a:normAutofit fontScale="62500" lnSpcReduction="20000"/>
          </a:bodyPr>
          <a:lstStyle/>
          <a:p>
            <a:pPr marL="57150" marR="0" indent="-342900" algn="just">
              <a:lnSpc>
                <a:spcPct val="150000"/>
              </a:lnSpc>
              <a:buFont typeface="Wingdings" panose="05000000000000000000" pitchFamily="2" charset="2"/>
              <a:buChar char="q"/>
            </a:pPr>
            <a:r>
              <a:rPr lang="en-US" sz="2900" b="1" dirty="0">
                <a:solidFill>
                  <a:srgbClr val="000000"/>
                </a:solidFill>
                <a:latin typeface="Times New Roman" panose="02020603050405020304" pitchFamily="18" charset="0"/>
                <a:ea typeface="Times New Roman" panose="02020603050405020304" pitchFamily="18" charset="0"/>
              </a:rPr>
              <a:t>Elegant living room:</a:t>
            </a:r>
            <a:r>
              <a:rPr lang="en-US" sz="2900" dirty="0">
                <a:solidFill>
                  <a:srgbClr val="000000"/>
                </a:solidFill>
                <a:latin typeface="Times New Roman" panose="02020603050405020304" pitchFamily="18" charset="0"/>
                <a:ea typeface="Times New Roman" panose="02020603050405020304" pitchFamily="18" charset="0"/>
              </a:rPr>
              <a:t> The Living Room at </a:t>
            </a:r>
            <a:r>
              <a:rPr lang="en-US" sz="2900" dirty="0" err="1">
                <a:solidFill>
                  <a:srgbClr val="000000"/>
                </a:solidFill>
                <a:latin typeface="Times New Roman" panose="02020603050405020304" pitchFamily="18" charset="0"/>
                <a:ea typeface="Times New Roman" panose="02020603050405020304" pitchFamily="18" charset="0"/>
              </a:rPr>
              <a:t>Moxy</a:t>
            </a:r>
            <a:r>
              <a:rPr lang="en-US" sz="2900" dirty="0">
                <a:solidFill>
                  <a:srgbClr val="000000"/>
                </a:solidFill>
                <a:latin typeface="Times New Roman" panose="02020603050405020304" pitchFamily="18" charset="0"/>
                <a:ea typeface="Times New Roman" panose="02020603050405020304" pitchFamily="18" charset="0"/>
              </a:rPr>
              <a:t> is the central hub of activity, providing visitors with enjoyable opportunities to work and play hard. </a:t>
            </a:r>
          </a:p>
          <a:p>
            <a:pPr marL="57150" marR="0" indent="-342900" algn="just">
              <a:lnSpc>
                <a:spcPct val="150000"/>
              </a:lnSpc>
              <a:buFont typeface="Wingdings" panose="05000000000000000000" pitchFamily="2" charset="2"/>
              <a:buChar char="q"/>
            </a:pPr>
            <a:r>
              <a:rPr lang="en-US" sz="2900" b="1" dirty="0">
                <a:solidFill>
                  <a:srgbClr val="000000"/>
                </a:solidFill>
                <a:latin typeface="Times New Roman" panose="02020603050405020304" pitchFamily="18" charset="0"/>
                <a:ea typeface="Times New Roman" panose="02020603050405020304" pitchFamily="18" charset="0"/>
              </a:rPr>
              <a:t>24/7 dining facilities:</a:t>
            </a:r>
            <a:r>
              <a:rPr lang="en-US" sz="2900" dirty="0">
                <a:solidFill>
                  <a:srgbClr val="000000"/>
                </a:solidFill>
                <a:latin typeface="Times New Roman" panose="02020603050405020304" pitchFamily="18" charset="0"/>
                <a:ea typeface="Times New Roman" panose="02020603050405020304" pitchFamily="18" charset="0"/>
              </a:rPr>
              <a:t> The smart and enjoyable 24/7 Beverage &amp; Food self-service concept at </a:t>
            </a:r>
            <a:r>
              <a:rPr lang="en-US" sz="2900" dirty="0" err="1">
                <a:solidFill>
                  <a:srgbClr val="000000"/>
                </a:solidFill>
                <a:latin typeface="Times New Roman" panose="02020603050405020304" pitchFamily="18" charset="0"/>
                <a:ea typeface="Times New Roman" panose="02020603050405020304" pitchFamily="18" charset="0"/>
              </a:rPr>
              <a:t>Moxy</a:t>
            </a:r>
            <a:r>
              <a:rPr lang="en-US" sz="2900" dirty="0">
                <a:solidFill>
                  <a:srgbClr val="000000"/>
                </a:solidFill>
                <a:latin typeface="Times New Roman" panose="02020603050405020304" pitchFamily="18" charset="0"/>
                <a:ea typeface="Times New Roman" panose="02020603050405020304" pitchFamily="18" charset="0"/>
              </a:rPr>
              <a:t> allows passengers to access whatever they want, at any time. </a:t>
            </a:r>
          </a:p>
          <a:p>
            <a:pPr marL="57150" marR="0" indent="-342900" algn="just">
              <a:lnSpc>
                <a:spcPct val="150000"/>
              </a:lnSpc>
              <a:buFont typeface="Wingdings" panose="05000000000000000000" pitchFamily="2" charset="2"/>
              <a:buChar char="q"/>
            </a:pPr>
            <a:r>
              <a:rPr lang="en-US" sz="2900" b="1" dirty="0">
                <a:solidFill>
                  <a:srgbClr val="000000"/>
                </a:solidFill>
                <a:latin typeface="Times New Roman" panose="02020603050405020304" pitchFamily="18" charset="0"/>
                <a:ea typeface="Times New Roman" panose="02020603050405020304" pitchFamily="18" charset="0"/>
              </a:rPr>
              <a:t>Meeting space:</a:t>
            </a:r>
            <a:r>
              <a:rPr lang="en-US" sz="2900" dirty="0">
                <a:solidFill>
                  <a:srgbClr val="000000"/>
                </a:solidFill>
                <a:latin typeface="Times New Roman" panose="02020603050405020304" pitchFamily="18" charset="0"/>
                <a:ea typeface="Times New Roman" panose="02020603050405020304" pitchFamily="18" charset="0"/>
              </a:rPr>
              <a:t> The flexible meeting space at the </a:t>
            </a:r>
            <a:r>
              <a:rPr lang="en-US" sz="2900" dirty="0" err="1">
                <a:solidFill>
                  <a:srgbClr val="000000"/>
                </a:solidFill>
                <a:latin typeface="Times New Roman" panose="02020603050405020304" pitchFamily="18" charset="0"/>
                <a:ea typeface="Times New Roman" panose="02020603050405020304" pitchFamily="18" charset="0"/>
              </a:rPr>
              <a:t>Moxy</a:t>
            </a:r>
            <a:r>
              <a:rPr lang="en-US" sz="2900" dirty="0">
                <a:solidFill>
                  <a:srgbClr val="000000"/>
                </a:solidFill>
                <a:latin typeface="Times New Roman" panose="02020603050405020304" pitchFamily="18" charset="0"/>
                <a:ea typeface="Times New Roman" panose="02020603050405020304" pitchFamily="18" charset="0"/>
              </a:rPr>
              <a:t> is filled with natural daylight.</a:t>
            </a:r>
          </a:p>
          <a:p>
            <a:endParaRPr lang="en-US" dirty="0"/>
          </a:p>
        </p:txBody>
      </p:sp>
      <p:pic>
        <p:nvPicPr>
          <p:cNvPr id="4" name="Picture 3"/>
          <p:cNvPicPr>
            <a:picLocks noChangeAspect="1"/>
          </p:cNvPicPr>
          <p:nvPr/>
        </p:nvPicPr>
        <p:blipFill>
          <a:blip r:embed="rId3"/>
          <a:stretch>
            <a:fillRect/>
          </a:stretch>
        </p:blipFill>
        <p:spPr>
          <a:xfrm>
            <a:off x="7796640" y="2629382"/>
            <a:ext cx="2426147" cy="1614491"/>
          </a:xfrm>
          <a:prstGeom prst="rect">
            <a:avLst/>
          </a:prstGeom>
          <a:ln>
            <a:solidFill>
              <a:schemeClr val="tx1"/>
            </a:solidFill>
          </a:ln>
        </p:spPr>
      </p:pic>
      <p:pic>
        <p:nvPicPr>
          <p:cNvPr id="5" name="Picture 4"/>
          <p:cNvPicPr>
            <a:picLocks noChangeAspect="1"/>
          </p:cNvPicPr>
          <p:nvPr/>
        </p:nvPicPr>
        <p:blipFill>
          <a:blip r:embed="rId4"/>
          <a:stretch>
            <a:fillRect/>
          </a:stretch>
        </p:blipFill>
        <p:spPr>
          <a:xfrm>
            <a:off x="7796640" y="4454650"/>
            <a:ext cx="2426147" cy="1635205"/>
          </a:xfrm>
          <a:prstGeom prst="rect">
            <a:avLst/>
          </a:prstGeom>
          <a:ln>
            <a:solidFill>
              <a:schemeClr val="tx1"/>
            </a:solidFill>
          </a:ln>
        </p:spPr>
      </p:pic>
    </p:spTree>
    <p:extLst>
      <p:ext uri="{BB962C8B-B14F-4D97-AF65-F5344CB8AC3E}">
        <p14:creationId xmlns:p14="http://schemas.microsoft.com/office/powerpoint/2010/main" val="2181515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kern="0" dirty="0">
                <a:solidFill>
                  <a:srgbClr val="2E74B5"/>
                </a:solidFill>
                <a:latin typeface="Times New Roman" panose="02020603050405020304" pitchFamily="18" charset="0"/>
                <a:ea typeface="Times New Roman" panose="02020603050405020304" pitchFamily="18" charset="0"/>
              </a:rPr>
              <a:t>The necessity to consider the role and function of the guest services</a:t>
            </a:r>
            <a:endParaRPr lang="en-US" sz="3600" dirty="0"/>
          </a:p>
        </p:txBody>
      </p:sp>
      <p:sp>
        <p:nvSpPr>
          <p:cNvPr id="3" name="Content Placeholder 2"/>
          <p:cNvSpPr>
            <a:spLocks noGrp="1"/>
          </p:cNvSpPr>
          <p:nvPr>
            <p:ph idx="1"/>
          </p:nvPr>
        </p:nvSpPr>
        <p:spPr/>
        <p:txBody>
          <a:bodyPr>
            <a:normAutofit/>
          </a:bodyPr>
          <a:lstStyle/>
          <a:p>
            <a:pPr marL="0" marR="0" indent="0" algn="just">
              <a:lnSpc>
                <a:spcPct val="150000"/>
              </a:lnSpc>
              <a:buNone/>
            </a:pPr>
            <a:r>
              <a:rPr lang="en-US" dirty="0">
                <a:solidFill>
                  <a:srgbClr val="000000"/>
                </a:solidFill>
                <a:latin typeface="Times New Roman" panose="02020603050405020304" pitchFamily="18" charset="0"/>
                <a:ea typeface="Times New Roman" panose="02020603050405020304" pitchFamily="18" charset="0"/>
              </a:rPr>
              <a:t>The following are the main causes to consider the role and function of guest services (Mohammed </a:t>
            </a:r>
            <a:r>
              <a:rPr lang="en-US" dirty="0" err="1">
                <a:solidFill>
                  <a:srgbClr val="000000"/>
                </a:solidFill>
                <a:latin typeface="Times New Roman" panose="02020603050405020304" pitchFamily="18" charset="0"/>
                <a:ea typeface="Times New Roman" panose="02020603050405020304" pitchFamily="18" charset="0"/>
              </a:rPr>
              <a:t>Shobri</a:t>
            </a:r>
            <a:r>
              <a:rPr lang="en-US" dirty="0">
                <a:solidFill>
                  <a:srgbClr val="000000"/>
                </a:solidFill>
                <a:latin typeface="Times New Roman" panose="02020603050405020304" pitchFamily="18" charset="0"/>
                <a:ea typeface="Times New Roman" panose="02020603050405020304" pitchFamily="18" charset="0"/>
              </a:rPr>
              <a:t> &amp; </a:t>
            </a:r>
            <a:r>
              <a:rPr lang="en-US" dirty="0" err="1">
                <a:solidFill>
                  <a:srgbClr val="000000"/>
                </a:solidFill>
                <a:latin typeface="Times New Roman" panose="02020603050405020304" pitchFamily="18" charset="0"/>
                <a:ea typeface="Times New Roman" panose="02020603050405020304" pitchFamily="18" charset="0"/>
              </a:rPr>
              <a:t>Putit</a:t>
            </a:r>
            <a:r>
              <a:rPr lang="en-US" dirty="0">
                <a:solidFill>
                  <a:srgbClr val="000000"/>
                </a:solidFill>
                <a:latin typeface="Times New Roman" panose="02020603050405020304" pitchFamily="18" charset="0"/>
                <a:ea typeface="Times New Roman" panose="02020603050405020304" pitchFamily="18" charset="0"/>
              </a:rPr>
              <a:t>, 2015).</a:t>
            </a:r>
          </a:p>
          <a:p>
            <a:endParaRPr lang="en-US" dirty="0"/>
          </a:p>
        </p:txBody>
      </p:sp>
      <p:graphicFrame>
        <p:nvGraphicFramePr>
          <p:cNvPr id="4" name="Diagram 3"/>
          <p:cNvGraphicFramePr/>
          <p:nvPr>
            <p:extLst>
              <p:ext uri="{D42A27DB-BD31-4B8C-83A1-F6EECF244321}">
                <p14:modId xmlns:p14="http://schemas.microsoft.com/office/powerpoint/2010/main" val="1977674582"/>
              </p:ext>
            </p:extLst>
          </p:nvPr>
        </p:nvGraphicFramePr>
        <p:xfrm>
          <a:off x="1579822" y="3707841"/>
          <a:ext cx="8478577" cy="2691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2476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0" marR="0">
              <a:lnSpc>
                <a:spcPct val="150000"/>
              </a:lnSpc>
            </a:pPr>
            <a:r>
              <a:rPr lang="en-US" sz="3600" b="1" kern="0" dirty="0">
                <a:solidFill>
                  <a:srgbClr val="2E74B5"/>
                </a:solidFill>
                <a:latin typeface="Times New Roman" panose="02020603050405020304" pitchFamily="18" charset="0"/>
                <a:ea typeface="Times New Roman" panose="02020603050405020304" pitchFamily="18" charset="0"/>
              </a:rPr>
              <a:t>Importance</a:t>
            </a:r>
            <a:r>
              <a:rPr lang="en-US" b="1" kern="0" dirty="0">
                <a:solidFill>
                  <a:srgbClr val="2E74B5"/>
                </a:solidFill>
                <a:latin typeface="Times New Roman" panose="02020603050405020304" pitchFamily="18" charset="0"/>
                <a:ea typeface="Times New Roman" panose="02020603050405020304" pitchFamily="18" charset="0"/>
              </a:rPr>
              <a:t> of Hospitality</a:t>
            </a:r>
            <a:endParaRPr lang="en-US" dirty="0"/>
          </a:p>
        </p:txBody>
      </p:sp>
      <p:sp>
        <p:nvSpPr>
          <p:cNvPr id="3" name="Content Placeholder 2"/>
          <p:cNvSpPr>
            <a:spLocks noGrp="1"/>
          </p:cNvSpPr>
          <p:nvPr>
            <p:ph idx="1"/>
          </p:nvPr>
        </p:nvSpPr>
        <p:spPr/>
        <p:txBody>
          <a:bodyPr>
            <a:normAutofit fontScale="85000" lnSpcReduction="10000"/>
          </a:bodyPr>
          <a:lstStyle/>
          <a:p>
            <a:pPr marL="57150" marR="0" indent="-342900" algn="just">
              <a:lnSpc>
                <a:spcPct val="150000"/>
              </a:lnSpc>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rPr>
              <a:t>Nowadays, a visitor at hotels expect more than just a place to sleep, that is why Hospitality and guest service is so important. </a:t>
            </a:r>
          </a:p>
          <a:p>
            <a:pPr marL="57150" marR="0" indent="-342900" algn="just">
              <a:lnSpc>
                <a:spcPct val="150000"/>
              </a:lnSpc>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rPr>
              <a:t>To keep repeat customers, outstanding customer service and hospitality are essential</a:t>
            </a:r>
            <a:r>
              <a:rPr lang="en-US" b="1" dirty="0">
                <a:solidFill>
                  <a:srgbClr val="000000"/>
                </a:solidFill>
                <a:latin typeface="Times New Roman" panose="02020603050405020304" pitchFamily="18" charset="0"/>
                <a:ea typeface="Times New Roman" panose="02020603050405020304" pitchFamily="18" charset="0"/>
              </a:rPr>
              <a:t>. </a:t>
            </a:r>
          </a:p>
          <a:p>
            <a:pPr marL="57150" marR="0" indent="-342900" algn="just">
              <a:lnSpc>
                <a:spcPct val="150000"/>
              </a:lnSpc>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rPr>
              <a:t>Customers who receive excellent service will perceive their concern for building long-lasting relationships that go beyond simple business transactions (Wood, 2013).</a:t>
            </a:r>
          </a:p>
          <a:p>
            <a:endParaRPr lang="en-US" dirty="0"/>
          </a:p>
        </p:txBody>
      </p:sp>
    </p:spTree>
    <p:extLst>
      <p:ext uri="{BB962C8B-B14F-4D97-AF65-F5344CB8AC3E}">
        <p14:creationId xmlns:p14="http://schemas.microsoft.com/office/powerpoint/2010/main" val="363108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5994" y="881648"/>
            <a:ext cx="10220009" cy="1303867"/>
          </a:xfrm>
        </p:spPr>
        <p:txBody>
          <a:bodyPr>
            <a:noAutofit/>
          </a:bodyPr>
          <a:lstStyle/>
          <a:p>
            <a:pPr marL="0" marR="0">
              <a:lnSpc>
                <a:spcPct val="150000"/>
              </a:lnSpc>
            </a:pPr>
            <a:r>
              <a:rPr lang="en-US" sz="3600" b="1" kern="0" dirty="0">
                <a:solidFill>
                  <a:srgbClr val="2E74B5"/>
                </a:solidFill>
                <a:latin typeface="Times New Roman" panose="02020603050405020304" pitchFamily="18" charset="0"/>
                <a:ea typeface="Times New Roman" panose="02020603050405020304" pitchFamily="18" charset="0"/>
              </a:rPr>
              <a:t>Meeting the expectations of the guest by the hotels</a:t>
            </a:r>
            <a:endParaRPr lang="en-US" sz="3600" dirty="0"/>
          </a:p>
        </p:txBody>
      </p:sp>
      <p:sp>
        <p:nvSpPr>
          <p:cNvPr id="3" name="Content Placeholder 2"/>
          <p:cNvSpPr>
            <a:spLocks noGrp="1"/>
          </p:cNvSpPr>
          <p:nvPr>
            <p:ph idx="1"/>
          </p:nvPr>
        </p:nvSpPr>
        <p:spPr>
          <a:xfrm>
            <a:off x="834014" y="2556932"/>
            <a:ext cx="5606980" cy="3562514"/>
          </a:xfrm>
        </p:spPr>
        <p:txBody>
          <a:bodyPr>
            <a:normAutofit fontScale="85000" lnSpcReduction="20000"/>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business equips hospitality managers to provide excellent service that is apparent throughout the entire operation, its individuals, and its strategy for meeting and exceeding guests' aspirations.</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room of the </a:t>
            </a:r>
            <a:r>
              <a:rPr lang="en-US" dirty="0" err="1">
                <a:latin typeface="Times New Roman" panose="02020603050405020304" pitchFamily="18" charset="0"/>
                <a:cs typeface="Times New Roman" panose="02020603050405020304" pitchFamily="18" charset="0"/>
              </a:rPr>
              <a:t>Moxy</a:t>
            </a:r>
            <a:r>
              <a:rPr lang="en-US" dirty="0">
                <a:latin typeface="Times New Roman" panose="02020603050405020304" pitchFamily="18" charset="0"/>
                <a:cs typeface="Times New Roman" panose="02020603050405020304" pitchFamily="18" charset="0"/>
              </a:rPr>
              <a:t> hotels are small but the design is done so smartly for meeting the goal of offering affordable prices.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lobby has an aesthetic appeal and offers an abundance of seating services, a full-service bar, and replenished with beverages, snacks, etc. for meeting the basic needs of </a:t>
            </a:r>
            <a:r>
              <a:rPr lang="en-US" dirty="0" err="1">
                <a:latin typeface="Times New Roman" panose="02020603050405020304" pitchFamily="18" charset="0"/>
                <a:cs typeface="Times New Roman" panose="02020603050405020304" pitchFamily="18" charset="0"/>
              </a:rPr>
              <a:t>travellers</a:t>
            </a:r>
            <a:r>
              <a:rPr lang="en-US" dirty="0">
                <a:latin typeface="Times New Roman" panose="02020603050405020304" pitchFamily="18" charset="0"/>
                <a:cs typeface="Times New Roman" panose="02020603050405020304" pitchFamily="18" charset="0"/>
              </a:rPr>
              <a:t>.</a:t>
            </a:r>
          </a:p>
        </p:txBody>
      </p:sp>
      <p:pic>
        <p:nvPicPr>
          <p:cNvPr id="4" name="Picture 3" descr="Moxy hotel London Stratford"/>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21865" y="2755983"/>
            <a:ext cx="4119824" cy="2720368"/>
          </a:xfrm>
          <a:prstGeom prst="rect">
            <a:avLst/>
          </a:prstGeom>
          <a:noFill/>
          <a:ln>
            <a:solidFill>
              <a:sysClr val="windowText" lastClr="000000"/>
            </a:solidFill>
          </a:ln>
        </p:spPr>
      </p:pic>
    </p:spTree>
    <p:extLst>
      <p:ext uri="{BB962C8B-B14F-4D97-AF65-F5344CB8AC3E}">
        <p14:creationId xmlns:p14="http://schemas.microsoft.com/office/powerpoint/2010/main" val="2637497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nSpc>
                <a:spcPct val="150000"/>
              </a:lnSpc>
              <a:spcBef>
                <a:spcPct val="20000"/>
              </a:spcBef>
              <a:spcAft>
                <a:spcPts val="600"/>
              </a:spcAft>
              <a:buClr>
                <a:srgbClr val="83992A"/>
              </a:buClr>
              <a:buSzPct val="115000"/>
            </a:pPr>
            <a:r>
              <a:rPr lang="en-US" sz="3600" b="1" kern="0" dirty="0">
                <a:ln>
                  <a:noFill/>
                </a:ln>
                <a:solidFill>
                  <a:srgbClr val="2E74B5"/>
                </a:solidFill>
                <a:latin typeface="Times New Roman" panose="02020603050405020304" pitchFamily="18" charset="0"/>
                <a:ea typeface="Times New Roman" panose="02020603050405020304" pitchFamily="18" charset="0"/>
              </a:rPr>
              <a:t>Conclusion</a:t>
            </a:r>
            <a:endParaRPr lang="en-US" sz="2700" b="1" kern="0" dirty="0">
              <a:ln>
                <a:noFill/>
              </a:ln>
              <a:solidFill>
                <a:srgbClr val="2E74B5"/>
              </a:solidFill>
              <a:latin typeface="Times New Roman" panose="02020603050405020304" pitchFamily="18" charset="0"/>
              <a:ea typeface="Times New Roman" panose="02020603050405020304" pitchFamily="18" charset="0"/>
            </a:endParaRPr>
          </a:p>
        </p:txBody>
      </p:sp>
      <p:sp>
        <p:nvSpPr>
          <p:cNvPr id="3" name="Content Placeholder 2"/>
          <p:cNvSpPr>
            <a:spLocks noGrp="1"/>
          </p:cNvSpPr>
          <p:nvPr>
            <p:ph idx="1"/>
          </p:nvPr>
        </p:nvSpPr>
        <p:spPr/>
        <p:txBody>
          <a:bodyPr>
            <a:normAutofit fontScale="85000" lnSpcReduction="10000"/>
          </a:bodyPr>
          <a:lstStyle/>
          <a:p>
            <a:pPr marL="57150" marR="0" indent="-342900" algn="just">
              <a:lnSpc>
                <a:spcPct val="150000"/>
              </a:lnSpc>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rPr>
              <a:t>The </a:t>
            </a:r>
            <a:r>
              <a:rPr lang="en-US" dirty="0" err="1">
                <a:solidFill>
                  <a:srgbClr val="000000"/>
                </a:solidFill>
                <a:latin typeface="Times New Roman" panose="02020603050405020304" pitchFamily="18" charset="0"/>
                <a:ea typeface="Times New Roman" panose="02020603050405020304" pitchFamily="18" charset="0"/>
              </a:rPr>
              <a:t>Moxy's</a:t>
            </a:r>
            <a:r>
              <a:rPr lang="en-US" dirty="0">
                <a:solidFill>
                  <a:srgbClr val="000000"/>
                </a:solidFill>
                <a:latin typeface="Times New Roman" panose="02020603050405020304" pitchFamily="18" charset="0"/>
                <a:ea typeface="Times New Roman" panose="02020603050405020304" pitchFamily="18" charset="0"/>
              </a:rPr>
              <a:t> is intended to be a place to chill, relax, enjoy a cocktail, and grab a bite to eat, unlike many low-cost guesthouses that have a gloomy lobby with few facilities. </a:t>
            </a:r>
          </a:p>
          <a:p>
            <a:pPr marL="57150" marR="0" indent="-342900" algn="just">
              <a:lnSpc>
                <a:spcPct val="150000"/>
              </a:lnSpc>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rPr>
              <a:t>The interiors combine natural and sophisticated materials, organic and geometric shapes, and communal areas. </a:t>
            </a:r>
          </a:p>
          <a:p>
            <a:pPr marL="57150" marR="0" indent="-342900" algn="just">
              <a:lnSpc>
                <a:spcPct val="150000"/>
              </a:lnSpc>
              <a:buFont typeface="Wingdings" panose="05000000000000000000" pitchFamily="2" charset="2"/>
              <a:buChar char="q"/>
            </a:pPr>
            <a:r>
              <a:rPr lang="en-US" dirty="0" err="1">
                <a:solidFill>
                  <a:srgbClr val="000000"/>
                </a:solidFill>
                <a:latin typeface="Times New Roman" panose="02020603050405020304" pitchFamily="18" charset="0"/>
                <a:ea typeface="Times New Roman" panose="02020603050405020304" pitchFamily="18" charset="0"/>
              </a:rPr>
              <a:t>Moxy</a:t>
            </a:r>
            <a:r>
              <a:rPr lang="en-US" dirty="0">
                <a:solidFill>
                  <a:srgbClr val="000000"/>
                </a:solidFill>
                <a:latin typeface="Times New Roman" panose="02020603050405020304" pitchFamily="18" charset="0"/>
                <a:ea typeface="Times New Roman" panose="02020603050405020304" pitchFamily="18" charset="0"/>
              </a:rPr>
              <a:t> is basically designed for young consumers and offers excellent services to them. </a:t>
            </a:r>
          </a:p>
          <a:p>
            <a:pPr marL="57150" indent="-342900" algn="just">
              <a:lnSpc>
                <a:spcPct val="150000"/>
              </a:lnSpc>
              <a:buFont typeface="Wingdings" panose="05000000000000000000" pitchFamily="2" charset="2"/>
              <a:buChar char="q"/>
            </a:pPr>
            <a:r>
              <a:rPr lang="en-US" dirty="0">
                <a:solidFill>
                  <a:srgbClr val="000000"/>
                </a:solidFill>
                <a:latin typeface="Times New Roman" panose="02020603050405020304" pitchFamily="18" charset="0"/>
                <a:ea typeface="Times New Roman" panose="02020603050405020304" pitchFamily="18" charset="0"/>
              </a:rPr>
              <a:t>The hotel provides exclusive services for all categories of guests. </a:t>
            </a:r>
          </a:p>
          <a:p>
            <a:pPr marL="0" marR="0" algn="just">
              <a:lnSpc>
                <a:spcPct val="150000"/>
              </a:lnSpc>
            </a:pPr>
            <a:endParaRPr lang="en-US" dirty="0">
              <a:solidFill>
                <a:srgbClr val="000000"/>
              </a:solidFill>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177458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kern="0" dirty="0">
                <a:solidFill>
                  <a:srgbClr val="2E74B5"/>
                </a:solidFill>
                <a:latin typeface="Times New Roman" panose="02020603050405020304" pitchFamily="18" charset="0"/>
                <a:ea typeface="Times New Roman" panose="02020603050405020304" pitchFamily="18" charset="0"/>
              </a:rPr>
              <a:t>References</a:t>
            </a:r>
            <a:br>
              <a:rPr lang="en-US" b="1" kern="0" dirty="0">
                <a:solidFill>
                  <a:srgbClr val="2E74B5"/>
                </a:solidFill>
                <a:latin typeface="Times New Roman" panose="02020603050405020304" pitchFamily="18" charset="0"/>
                <a:ea typeface="Times New Roman" panose="02020603050405020304" pitchFamily="18" charset="0"/>
              </a:rPr>
            </a:br>
            <a:endParaRPr lang="en-US" dirty="0"/>
          </a:p>
        </p:txBody>
      </p:sp>
      <p:sp>
        <p:nvSpPr>
          <p:cNvPr id="3" name="Content Placeholder 2"/>
          <p:cNvSpPr>
            <a:spLocks noGrp="1"/>
          </p:cNvSpPr>
          <p:nvPr>
            <p:ph sz="half" idx="1"/>
          </p:nvPr>
        </p:nvSpPr>
        <p:spPr>
          <a:xfrm>
            <a:off x="1017142" y="2560320"/>
            <a:ext cx="4999610" cy="3310128"/>
          </a:xfrm>
        </p:spPr>
        <p:txBody>
          <a:bodyPr>
            <a:normAutofit fontScale="25000" lnSpcReduction="20000"/>
          </a:bodyPr>
          <a:lstStyle/>
          <a:p>
            <a:pPr marR="0" lvl="0" algn="just">
              <a:lnSpc>
                <a:spcPct val="170000"/>
              </a:lnSpc>
              <a:buFont typeface="Wingdings" panose="05000000000000000000" pitchFamily="2" charset="2"/>
              <a:buChar char="q"/>
            </a:pPr>
            <a:r>
              <a:rPr lang="en-US" sz="3600" dirty="0" err="1">
                <a:solidFill>
                  <a:srgbClr val="000000"/>
                </a:solidFill>
                <a:latin typeface="Times New Roman" panose="02020603050405020304" pitchFamily="18" charset="0"/>
                <a:ea typeface="Times New Roman" panose="02020603050405020304" pitchFamily="18" charset="0"/>
              </a:rPr>
              <a:t>Choudhary</a:t>
            </a:r>
            <a:r>
              <a:rPr lang="en-US" sz="3600" dirty="0">
                <a:solidFill>
                  <a:srgbClr val="000000"/>
                </a:solidFill>
                <a:latin typeface="Times New Roman" panose="02020603050405020304" pitchFamily="18" charset="0"/>
                <a:ea typeface="Times New Roman" panose="02020603050405020304" pitchFamily="18" charset="0"/>
              </a:rPr>
              <a:t>, V. (2013) </a:t>
            </a:r>
            <a:r>
              <a:rPr lang="en-US" sz="3600" i="1" dirty="0">
                <a:solidFill>
                  <a:srgbClr val="000000"/>
                </a:solidFill>
                <a:latin typeface="Times New Roman" panose="02020603050405020304" pitchFamily="18" charset="0"/>
                <a:ea typeface="Times New Roman" panose="02020603050405020304" pitchFamily="18" charset="0"/>
              </a:rPr>
              <a:t>Hospitality industry</a:t>
            </a:r>
            <a:r>
              <a:rPr lang="en-US" sz="3600" dirty="0">
                <a:solidFill>
                  <a:srgbClr val="000000"/>
                </a:solidFill>
                <a:latin typeface="Times New Roman" panose="02020603050405020304" pitchFamily="18" charset="0"/>
                <a:ea typeface="Times New Roman" panose="02020603050405020304" pitchFamily="18" charset="0"/>
              </a:rPr>
              <a:t>. New Delhi: Centrum Press. </a:t>
            </a:r>
          </a:p>
          <a:p>
            <a:pPr marR="0" lvl="0" algn="just">
              <a:lnSpc>
                <a:spcPct val="170000"/>
              </a:lnSpc>
              <a:buFont typeface="Wingdings" panose="05000000000000000000" pitchFamily="2" charset="2"/>
              <a:buChar char="q"/>
            </a:pPr>
            <a:r>
              <a:rPr lang="en-US" sz="3600" dirty="0">
                <a:solidFill>
                  <a:srgbClr val="000000"/>
                </a:solidFill>
                <a:latin typeface="Times New Roman" panose="02020603050405020304" pitchFamily="18" charset="0"/>
                <a:ea typeface="Times New Roman" panose="02020603050405020304" pitchFamily="18" charset="0"/>
              </a:rPr>
              <a:t>Han, H., Moon, H. and Hyun, S.S. (2019) “Luxury hotel guest satisfaction--model,” </a:t>
            </a:r>
            <a:r>
              <a:rPr lang="en-US" sz="3600" i="1" dirty="0" err="1">
                <a:solidFill>
                  <a:srgbClr val="000000"/>
                </a:solidFill>
                <a:latin typeface="Times New Roman" panose="02020603050405020304" pitchFamily="18" charset="0"/>
                <a:ea typeface="Times New Roman" panose="02020603050405020304" pitchFamily="18" charset="0"/>
              </a:rPr>
              <a:t>PsycTESTS</a:t>
            </a:r>
            <a:r>
              <a:rPr lang="en-US" sz="3600" i="1" dirty="0">
                <a:solidFill>
                  <a:srgbClr val="000000"/>
                </a:solidFill>
                <a:latin typeface="Times New Roman" panose="02020603050405020304" pitchFamily="18" charset="0"/>
                <a:ea typeface="Times New Roman" panose="02020603050405020304" pitchFamily="18" charset="0"/>
              </a:rPr>
              <a:t> Dataset</a:t>
            </a:r>
            <a:r>
              <a:rPr lang="en-US" sz="3600" dirty="0">
                <a:solidFill>
                  <a:srgbClr val="000000"/>
                </a:solidFill>
                <a:latin typeface="Times New Roman" panose="02020603050405020304" pitchFamily="18" charset="0"/>
                <a:ea typeface="Times New Roman" panose="02020603050405020304" pitchFamily="18" charset="0"/>
              </a:rPr>
              <a:t> [Preprint]. Available at: https://doi.org/10.1037/t84253-000. </a:t>
            </a:r>
          </a:p>
          <a:p>
            <a:pPr marR="0" lvl="0" algn="just">
              <a:lnSpc>
                <a:spcPct val="170000"/>
              </a:lnSpc>
              <a:buFont typeface="Wingdings" panose="05000000000000000000" pitchFamily="2" charset="2"/>
              <a:buChar char="q"/>
            </a:pPr>
            <a:r>
              <a:rPr lang="en-US" sz="3600" dirty="0">
                <a:solidFill>
                  <a:srgbClr val="000000"/>
                </a:solidFill>
                <a:latin typeface="Times New Roman" panose="02020603050405020304" pitchFamily="18" charset="0"/>
                <a:ea typeface="Times New Roman" panose="02020603050405020304" pitchFamily="18" charset="0"/>
              </a:rPr>
              <a:t>Hotels, M. (2018) </a:t>
            </a:r>
            <a:r>
              <a:rPr lang="en-US" sz="3600" i="1" dirty="0" err="1">
                <a:solidFill>
                  <a:srgbClr val="000000"/>
                </a:solidFill>
                <a:latin typeface="Times New Roman" panose="02020603050405020304" pitchFamily="18" charset="0"/>
                <a:ea typeface="Times New Roman" panose="02020603050405020304" pitchFamily="18" charset="0"/>
              </a:rPr>
              <a:t>Moxy</a:t>
            </a:r>
            <a:r>
              <a:rPr lang="en-US" sz="3600" i="1" dirty="0">
                <a:solidFill>
                  <a:srgbClr val="000000"/>
                </a:solidFill>
                <a:latin typeface="Times New Roman" panose="02020603050405020304" pitchFamily="18" charset="0"/>
                <a:ea typeface="Times New Roman" panose="02020603050405020304" pitchFamily="18" charset="0"/>
              </a:rPr>
              <a:t> Hotels, Marriott International's Bold Experiential Hotel Brand, debuts in London</a:t>
            </a:r>
            <a:r>
              <a:rPr lang="en-US" sz="3600" dirty="0">
                <a:solidFill>
                  <a:srgbClr val="000000"/>
                </a:solidFill>
                <a:latin typeface="Times New Roman" panose="02020603050405020304" pitchFamily="18" charset="0"/>
                <a:ea typeface="Times New Roman" panose="02020603050405020304" pitchFamily="18" charset="0"/>
              </a:rPr>
              <a:t>, </a:t>
            </a:r>
            <a:r>
              <a:rPr lang="en-US" sz="3600" i="1" dirty="0" err="1">
                <a:solidFill>
                  <a:srgbClr val="000000"/>
                </a:solidFill>
                <a:latin typeface="Times New Roman" panose="02020603050405020304" pitchFamily="18" charset="0"/>
                <a:ea typeface="Times New Roman" panose="02020603050405020304" pitchFamily="18" charset="0"/>
              </a:rPr>
              <a:t>Moxy</a:t>
            </a:r>
            <a:r>
              <a:rPr lang="en-US" sz="3600" i="1" dirty="0">
                <a:solidFill>
                  <a:srgbClr val="000000"/>
                </a:solidFill>
                <a:latin typeface="Times New Roman" panose="02020603050405020304" pitchFamily="18" charset="0"/>
                <a:ea typeface="Times New Roman" panose="02020603050405020304" pitchFamily="18" charset="0"/>
              </a:rPr>
              <a:t> Hotels, Marriott International's Bold Experiential Hotel Brand, Debuts In London</a:t>
            </a:r>
            <a:r>
              <a:rPr lang="en-US" sz="3600" dirty="0">
                <a:solidFill>
                  <a:srgbClr val="000000"/>
                </a:solidFill>
                <a:latin typeface="Times New Roman" panose="02020603050405020304" pitchFamily="18" charset="0"/>
                <a:ea typeface="Times New Roman" panose="02020603050405020304" pitchFamily="18" charset="0"/>
              </a:rPr>
              <a:t>. Available at: https://www.prnewswire.com/news-releases/moxy-hotels-marriott-internationals-bold-experiential-hotel-brand-debuts-in-london-300418572.html (Accessed: January 28, 2023). </a:t>
            </a:r>
          </a:p>
          <a:p>
            <a:pPr marR="0" lvl="0" algn="just">
              <a:lnSpc>
                <a:spcPct val="170000"/>
              </a:lnSpc>
              <a:buFont typeface="Wingdings" panose="05000000000000000000" pitchFamily="2" charset="2"/>
              <a:buChar char="q"/>
            </a:pPr>
            <a:r>
              <a:rPr lang="en-US" sz="3600" dirty="0">
                <a:solidFill>
                  <a:srgbClr val="000000"/>
                </a:solidFill>
                <a:latin typeface="Times New Roman" panose="02020603050405020304" pitchFamily="18" charset="0"/>
                <a:ea typeface="Times New Roman" panose="02020603050405020304" pitchFamily="18" charset="0"/>
              </a:rPr>
              <a:t>Jenny (2018) </a:t>
            </a:r>
            <a:r>
              <a:rPr lang="en-US" sz="3600" i="1" dirty="0">
                <a:solidFill>
                  <a:srgbClr val="000000"/>
                </a:solidFill>
                <a:latin typeface="Times New Roman" panose="02020603050405020304" pitchFamily="18" charset="0"/>
                <a:ea typeface="Times New Roman" panose="02020603050405020304" pitchFamily="18" charset="0"/>
              </a:rPr>
              <a:t>Why </a:t>
            </a:r>
            <a:r>
              <a:rPr lang="en-US" sz="3600" i="1" dirty="0" err="1">
                <a:solidFill>
                  <a:srgbClr val="000000"/>
                </a:solidFill>
                <a:latin typeface="Times New Roman" panose="02020603050405020304" pitchFamily="18" charset="0"/>
                <a:ea typeface="Times New Roman" panose="02020603050405020304" pitchFamily="18" charset="0"/>
              </a:rPr>
              <a:t>moxy</a:t>
            </a:r>
            <a:r>
              <a:rPr lang="en-US" sz="3600" i="1" dirty="0">
                <a:solidFill>
                  <a:srgbClr val="000000"/>
                </a:solidFill>
                <a:latin typeface="Times New Roman" panose="02020603050405020304" pitchFamily="18" charset="0"/>
                <a:ea typeface="Times New Roman" panose="02020603050405020304" pitchFamily="18" charset="0"/>
              </a:rPr>
              <a:t> hotels target guests who are 'fun hunters'</a:t>
            </a:r>
            <a:r>
              <a:rPr lang="en-US" sz="3600" dirty="0">
                <a:solidFill>
                  <a:srgbClr val="000000"/>
                </a:solidFill>
                <a:latin typeface="Times New Roman" panose="02020603050405020304" pitchFamily="18" charset="0"/>
                <a:ea typeface="Times New Roman" panose="02020603050405020304" pitchFamily="18" charset="0"/>
              </a:rPr>
              <a:t>, </a:t>
            </a:r>
            <a:r>
              <a:rPr lang="en-US" sz="3600" i="1" dirty="0" err="1">
                <a:solidFill>
                  <a:srgbClr val="000000"/>
                </a:solidFill>
                <a:latin typeface="Times New Roman" panose="02020603050405020304" pitchFamily="18" charset="0"/>
                <a:ea typeface="Times New Roman" panose="02020603050405020304" pitchFamily="18" charset="0"/>
              </a:rPr>
              <a:t>Globetrender</a:t>
            </a:r>
            <a:r>
              <a:rPr lang="en-US" sz="3600" dirty="0">
                <a:solidFill>
                  <a:srgbClr val="000000"/>
                </a:solidFill>
                <a:latin typeface="Times New Roman" panose="02020603050405020304" pitchFamily="18" charset="0"/>
                <a:ea typeface="Times New Roman" panose="02020603050405020304" pitchFamily="18" charset="0"/>
              </a:rPr>
              <a:t>. Available at: https://globetrender.com/2018/02/09/moxy-hotels-fun-hunters/ (Accessed: January 28, 2023). </a:t>
            </a:r>
          </a:p>
          <a:p>
            <a:pPr marR="0" lvl="0" algn="just">
              <a:lnSpc>
                <a:spcPct val="170000"/>
              </a:lnSpc>
              <a:buFont typeface="Wingdings" panose="05000000000000000000" pitchFamily="2" charset="2"/>
              <a:buChar char="q"/>
            </a:pPr>
            <a:r>
              <a:rPr lang="en-US" sz="3600" dirty="0">
                <a:solidFill>
                  <a:srgbClr val="000000"/>
                </a:solidFill>
                <a:latin typeface="Times New Roman" panose="02020603050405020304" pitchFamily="18" charset="0"/>
                <a:ea typeface="Times New Roman" panose="02020603050405020304" pitchFamily="18" charset="0"/>
              </a:rPr>
              <a:t>Media, S.T. (2023) </a:t>
            </a:r>
            <a:r>
              <a:rPr lang="en-US" sz="3600" i="1" dirty="0">
                <a:solidFill>
                  <a:srgbClr val="000000"/>
                </a:solidFill>
                <a:latin typeface="Times New Roman" panose="02020603050405020304" pitchFamily="18" charset="0"/>
                <a:ea typeface="Times New Roman" panose="02020603050405020304" pitchFamily="18" charset="0"/>
              </a:rPr>
              <a:t>5 things you should know about </a:t>
            </a:r>
            <a:r>
              <a:rPr lang="en-US" sz="3600" i="1" dirty="0" err="1">
                <a:solidFill>
                  <a:srgbClr val="000000"/>
                </a:solidFill>
                <a:latin typeface="Times New Roman" panose="02020603050405020304" pitchFamily="18" charset="0"/>
                <a:ea typeface="Times New Roman" panose="02020603050405020304" pitchFamily="18" charset="0"/>
              </a:rPr>
              <a:t>moxy</a:t>
            </a:r>
            <a:r>
              <a:rPr lang="en-US" sz="3600" i="1" dirty="0">
                <a:solidFill>
                  <a:srgbClr val="000000"/>
                </a:solidFill>
                <a:latin typeface="Times New Roman" panose="02020603050405020304" pitchFamily="18" charset="0"/>
                <a:ea typeface="Times New Roman" panose="02020603050405020304" pitchFamily="18" charset="0"/>
              </a:rPr>
              <a:t> hotels</a:t>
            </a:r>
            <a:r>
              <a:rPr lang="en-US" sz="3600" dirty="0">
                <a:solidFill>
                  <a:srgbClr val="000000"/>
                </a:solidFill>
                <a:latin typeface="Times New Roman" panose="02020603050405020304" pitchFamily="18" charset="0"/>
                <a:ea typeface="Times New Roman" panose="02020603050405020304" pitchFamily="18" charset="0"/>
              </a:rPr>
              <a:t>, </a:t>
            </a:r>
            <a:r>
              <a:rPr lang="en-US" sz="3600" i="1" dirty="0" err="1">
                <a:solidFill>
                  <a:srgbClr val="000000"/>
                </a:solidFill>
                <a:latin typeface="Times New Roman" panose="02020603050405020304" pitchFamily="18" charset="0"/>
                <a:ea typeface="Times New Roman" panose="02020603050405020304" pitchFamily="18" charset="0"/>
              </a:rPr>
              <a:t>ShermansTravel</a:t>
            </a:r>
            <a:r>
              <a:rPr lang="en-US" sz="3600" dirty="0">
                <a:solidFill>
                  <a:srgbClr val="000000"/>
                </a:solidFill>
                <a:latin typeface="Times New Roman" panose="02020603050405020304" pitchFamily="18" charset="0"/>
                <a:ea typeface="Times New Roman" panose="02020603050405020304" pitchFamily="18" charset="0"/>
              </a:rPr>
              <a:t>. Available at: https://www.shermanstravel.com/advice/5-things-you-should-know-about-moxy-hotels/ (Accessed: January 28, 2023).   </a:t>
            </a:r>
          </a:p>
          <a:p>
            <a:endParaRPr lang="en-US" dirty="0"/>
          </a:p>
        </p:txBody>
      </p:sp>
      <p:sp>
        <p:nvSpPr>
          <p:cNvPr id="4" name="Content Placeholder 3"/>
          <p:cNvSpPr>
            <a:spLocks noGrp="1"/>
          </p:cNvSpPr>
          <p:nvPr>
            <p:ph sz="half" idx="2"/>
          </p:nvPr>
        </p:nvSpPr>
        <p:spPr/>
        <p:txBody>
          <a:bodyPr>
            <a:normAutofit fontScale="25000" lnSpcReduction="20000"/>
          </a:bodyPr>
          <a:lstStyle/>
          <a:p>
            <a:pPr marR="0" lvl="0" algn="just">
              <a:lnSpc>
                <a:spcPct val="170000"/>
              </a:lnSpc>
              <a:buFont typeface="Wingdings" panose="05000000000000000000" pitchFamily="2" charset="2"/>
              <a:buChar char="q"/>
            </a:pPr>
            <a:r>
              <a:rPr lang="en-US" sz="3200" dirty="0">
                <a:solidFill>
                  <a:srgbClr val="000000"/>
                </a:solidFill>
                <a:latin typeface="Times New Roman" panose="02020603050405020304" pitchFamily="18" charset="0"/>
                <a:ea typeface="Times New Roman" panose="02020603050405020304" pitchFamily="18" charset="0"/>
              </a:rPr>
              <a:t>Mohammed </a:t>
            </a:r>
            <a:r>
              <a:rPr lang="en-US" sz="3200" dirty="0" err="1">
                <a:solidFill>
                  <a:srgbClr val="000000"/>
                </a:solidFill>
                <a:latin typeface="Times New Roman" panose="02020603050405020304" pitchFamily="18" charset="0"/>
                <a:ea typeface="Times New Roman" panose="02020603050405020304" pitchFamily="18" charset="0"/>
              </a:rPr>
              <a:t>Shobri</a:t>
            </a:r>
            <a:r>
              <a:rPr lang="en-US" sz="3200" dirty="0">
                <a:solidFill>
                  <a:srgbClr val="000000"/>
                </a:solidFill>
                <a:latin typeface="Times New Roman" panose="02020603050405020304" pitchFamily="18" charset="0"/>
                <a:ea typeface="Times New Roman" panose="02020603050405020304" pitchFamily="18" charset="0"/>
              </a:rPr>
              <a:t>, N.D. and </a:t>
            </a:r>
            <a:r>
              <a:rPr lang="en-US" sz="3200" dirty="0" err="1">
                <a:solidFill>
                  <a:srgbClr val="000000"/>
                </a:solidFill>
                <a:latin typeface="Times New Roman" panose="02020603050405020304" pitchFamily="18" charset="0"/>
                <a:ea typeface="Times New Roman" panose="02020603050405020304" pitchFamily="18" charset="0"/>
              </a:rPr>
              <a:t>Putit</a:t>
            </a:r>
            <a:r>
              <a:rPr lang="en-US" sz="3200" dirty="0">
                <a:solidFill>
                  <a:srgbClr val="000000"/>
                </a:solidFill>
                <a:latin typeface="Times New Roman" panose="02020603050405020304" pitchFamily="18" charset="0"/>
                <a:ea typeface="Times New Roman" panose="02020603050405020304" pitchFamily="18" charset="0"/>
              </a:rPr>
              <a:t>, L. (2015) “Building guest loyalty: The role of guest based Brand Equity and guest experience in Resort Hotel Industry,” </a:t>
            </a:r>
            <a:r>
              <a:rPr lang="en-US" sz="3200" i="1" dirty="0">
                <a:solidFill>
                  <a:srgbClr val="000000"/>
                </a:solidFill>
                <a:latin typeface="Times New Roman" panose="02020603050405020304" pitchFamily="18" charset="0"/>
                <a:ea typeface="Times New Roman" panose="02020603050405020304" pitchFamily="18" charset="0"/>
              </a:rPr>
              <a:t>Advanced Science Letters</a:t>
            </a:r>
            <a:r>
              <a:rPr lang="en-US" sz="3200" dirty="0">
                <a:solidFill>
                  <a:srgbClr val="000000"/>
                </a:solidFill>
                <a:latin typeface="Times New Roman" panose="02020603050405020304" pitchFamily="18" charset="0"/>
                <a:ea typeface="Times New Roman" panose="02020603050405020304" pitchFamily="18" charset="0"/>
              </a:rPr>
              <a:t>, 21(5), pp. 1605–1609. Available at: https://doi.org/10.1166/asl.2015.6116. </a:t>
            </a:r>
          </a:p>
          <a:p>
            <a:pPr marR="0" lvl="0" algn="just">
              <a:lnSpc>
                <a:spcPct val="170000"/>
              </a:lnSpc>
              <a:buFont typeface="Wingdings" panose="05000000000000000000" pitchFamily="2" charset="2"/>
              <a:buChar char="q"/>
            </a:pPr>
            <a:r>
              <a:rPr lang="en-US" sz="3200" i="1" dirty="0" err="1">
                <a:solidFill>
                  <a:srgbClr val="000000"/>
                </a:solidFill>
                <a:latin typeface="Times New Roman" panose="02020603050405020304" pitchFamily="18" charset="0"/>
                <a:ea typeface="Times New Roman" panose="02020603050405020304" pitchFamily="18" charset="0"/>
              </a:rPr>
              <a:t>Moxy</a:t>
            </a:r>
            <a:r>
              <a:rPr lang="en-US" sz="3200" i="1" dirty="0">
                <a:solidFill>
                  <a:srgbClr val="000000"/>
                </a:solidFill>
                <a:latin typeface="Times New Roman" panose="02020603050405020304" pitchFamily="18" charset="0"/>
                <a:ea typeface="Times New Roman" panose="02020603050405020304" pitchFamily="18" charset="0"/>
              </a:rPr>
              <a:t> Hotels</a:t>
            </a:r>
            <a:r>
              <a:rPr lang="en-US" sz="3200" dirty="0">
                <a:solidFill>
                  <a:srgbClr val="000000"/>
                </a:solidFill>
                <a:latin typeface="Times New Roman" panose="02020603050405020304" pitchFamily="18" charset="0"/>
                <a:ea typeface="Times New Roman" panose="02020603050405020304" pitchFamily="18" charset="0"/>
              </a:rPr>
              <a:t> (2023) </a:t>
            </a:r>
            <a:r>
              <a:rPr lang="en-US" sz="3200" i="1" dirty="0">
                <a:solidFill>
                  <a:srgbClr val="000000"/>
                </a:solidFill>
                <a:latin typeface="Times New Roman" panose="02020603050405020304" pitchFamily="18" charset="0"/>
                <a:ea typeface="Times New Roman" panose="02020603050405020304" pitchFamily="18" charset="0"/>
              </a:rPr>
              <a:t>Marriott International </a:t>
            </a:r>
            <a:r>
              <a:rPr lang="en-US" sz="3200" i="1" dirty="0" err="1">
                <a:solidFill>
                  <a:srgbClr val="000000"/>
                </a:solidFill>
                <a:latin typeface="Times New Roman" panose="02020603050405020304" pitchFamily="18" charset="0"/>
                <a:ea typeface="Times New Roman" panose="02020603050405020304" pitchFamily="18" charset="0"/>
              </a:rPr>
              <a:t>Newscenter</a:t>
            </a:r>
            <a:r>
              <a:rPr lang="en-US" sz="3200" i="1" dirty="0">
                <a:solidFill>
                  <a:srgbClr val="000000"/>
                </a:solidFill>
                <a:latin typeface="Times New Roman" panose="02020603050405020304" pitchFamily="18" charset="0"/>
                <a:ea typeface="Times New Roman" panose="02020603050405020304" pitchFamily="18" charset="0"/>
              </a:rPr>
              <a:t> (US)</a:t>
            </a:r>
            <a:r>
              <a:rPr lang="en-US" sz="3200" dirty="0">
                <a:solidFill>
                  <a:srgbClr val="000000"/>
                </a:solidFill>
                <a:latin typeface="Times New Roman" panose="02020603050405020304" pitchFamily="18" charset="0"/>
                <a:ea typeface="Times New Roman" panose="02020603050405020304" pitchFamily="18" charset="0"/>
              </a:rPr>
              <a:t>. Available at: https://news.marriott.com/brands/moxy-hotels/#:~:text=Moxy%20is%20a%20playful%2C%20affordable,check%2Din%20at%20the%20Bar. (Accessed: January 28, 2023). </a:t>
            </a:r>
          </a:p>
          <a:p>
            <a:pPr marR="0" lvl="0" algn="just">
              <a:lnSpc>
                <a:spcPct val="170000"/>
              </a:lnSpc>
              <a:buFont typeface="Wingdings" panose="05000000000000000000" pitchFamily="2" charset="2"/>
              <a:buChar char="q"/>
            </a:pPr>
            <a:r>
              <a:rPr lang="en-US" sz="3200" i="1" dirty="0">
                <a:latin typeface="Times New Roman" panose="02020603050405020304" pitchFamily="18" charset="0"/>
                <a:ea typeface="Times New Roman" panose="02020603050405020304" pitchFamily="18" charset="0"/>
              </a:rPr>
              <a:t>Stylish Budget Hotels</a:t>
            </a:r>
            <a:r>
              <a:rPr lang="en-US" sz="3200" dirty="0">
                <a:latin typeface="Times New Roman" panose="02020603050405020304" pitchFamily="18" charset="0"/>
                <a:ea typeface="Times New Roman" panose="02020603050405020304" pitchFamily="18" charset="0"/>
              </a:rPr>
              <a:t> (2023) </a:t>
            </a:r>
            <a:r>
              <a:rPr lang="en-US" sz="3200" i="1" dirty="0" err="1">
                <a:latin typeface="Times New Roman" panose="02020603050405020304" pitchFamily="18" charset="0"/>
                <a:ea typeface="Times New Roman" panose="02020603050405020304" pitchFamily="18" charset="0"/>
              </a:rPr>
              <a:t>Moxy</a:t>
            </a:r>
            <a:r>
              <a:rPr lang="en-US" sz="3200" i="1" dirty="0">
                <a:latin typeface="Times New Roman" panose="02020603050405020304" pitchFamily="18" charset="0"/>
                <a:ea typeface="Times New Roman" panose="02020603050405020304" pitchFamily="18" charset="0"/>
              </a:rPr>
              <a:t> Hotels</a:t>
            </a:r>
            <a:r>
              <a:rPr lang="en-US" sz="3200" dirty="0">
                <a:latin typeface="Times New Roman" panose="02020603050405020304" pitchFamily="18" charset="0"/>
                <a:ea typeface="Times New Roman" panose="02020603050405020304" pitchFamily="18" charset="0"/>
              </a:rPr>
              <a:t>. Available at: https://moxy-hotels.marriott.com/ (Accessed: January 28, 2023). </a:t>
            </a:r>
          </a:p>
          <a:p>
            <a:pPr marR="0" lvl="0" algn="just">
              <a:lnSpc>
                <a:spcPct val="170000"/>
              </a:lnSpc>
              <a:buFont typeface="Wingdings" panose="05000000000000000000" pitchFamily="2" charset="2"/>
              <a:buChar char="q"/>
            </a:pPr>
            <a:r>
              <a:rPr lang="en-US" sz="3200" dirty="0">
                <a:solidFill>
                  <a:srgbClr val="000000"/>
                </a:solidFill>
                <a:latin typeface="Times New Roman" panose="02020603050405020304" pitchFamily="18" charset="0"/>
                <a:ea typeface="Times New Roman" panose="02020603050405020304" pitchFamily="18" charset="0"/>
              </a:rPr>
              <a:t>Team, R. (2022) </a:t>
            </a:r>
            <a:r>
              <a:rPr lang="en-US" sz="3200" i="1" dirty="0">
                <a:solidFill>
                  <a:srgbClr val="000000"/>
                </a:solidFill>
                <a:latin typeface="Times New Roman" panose="02020603050405020304" pitchFamily="18" charset="0"/>
                <a:ea typeface="Times New Roman" panose="02020603050405020304" pitchFamily="18" charset="0"/>
              </a:rPr>
              <a:t>Importance of Guest Service experience</a:t>
            </a:r>
            <a:r>
              <a:rPr lang="en-US" sz="3200" dirty="0">
                <a:solidFill>
                  <a:srgbClr val="000000"/>
                </a:solidFill>
                <a:latin typeface="Times New Roman" panose="02020603050405020304" pitchFamily="18" charset="0"/>
                <a:ea typeface="Times New Roman" panose="02020603050405020304" pitchFamily="18" charset="0"/>
              </a:rPr>
              <a:t>, </a:t>
            </a:r>
            <a:r>
              <a:rPr lang="en-US" sz="3200" i="1" dirty="0" err="1">
                <a:solidFill>
                  <a:srgbClr val="000000"/>
                </a:solidFill>
                <a:latin typeface="Times New Roman" panose="02020603050405020304" pitchFamily="18" charset="0"/>
                <a:ea typeface="Times New Roman" panose="02020603050405020304" pitchFamily="18" charset="0"/>
              </a:rPr>
              <a:t>Repustate</a:t>
            </a:r>
            <a:r>
              <a:rPr lang="en-US" sz="3200" dirty="0">
                <a:solidFill>
                  <a:srgbClr val="000000"/>
                </a:solidFill>
                <a:latin typeface="Times New Roman" panose="02020603050405020304" pitchFamily="18" charset="0"/>
                <a:ea typeface="Times New Roman" panose="02020603050405020304" pitchFamily="18" charset="0"/>
              </a:rPr>
              <a:t>. </a:t>
            </a:r>
            <a:r>
              <a:rPr lang="en-US" sz="3200" dirty="0" err="1">
                <a:solidFill>
                  <a:srgbClr val="000000"/>
                </a:solidFill>
                <a:latin typeface="Times New Roman" panose="02020603050405020304" pitchFamily="18" charset="0"/>
                <a:ea typeface="Times New Roman" panose="02020603050405020304" pitchFamily="18" charset="0"/>
              </a:rPr>
              <a:t>Repustate</a:t>
            </a:r>
            <a:r>
              <a:rPr lang="en-US" sz="3200" dirty="0">
                <a:solidFill>
                  <a:srgbClr val="000000"/>
                </a:solidFill>
                <a:latin typeface="Times New Roman" panose="02020603050405020304" pitchFamily="18" charset="0"/>
                <a:ea typeface="Times New Roman" panose="02020603050405020304" pitchFamily="18" charset="0"/>
              </a:rPr>
              <a:t>. Available at: https://www.repustate.com/blog/guest-service-experience/ (Accessed: January 28, 2023). </a:t>
            </a:r>
          </a:p>
          <a:p>
            <a:pPr marR="0" lvl="0" algn="just">
              <a:lnSpc>
                <a:spcPct val="170000"/>
              </a:lnSpc>
              <a:buFont typeface="Wingdings" panose="05000000000000000000" pitchFamily="2" charset="2"/>
              <a:buChar char="q"/>
            </a:pPr>
            <a:r>
              <a:rPr lang="en-US" sz="3200" dirty="0">
                <a:solidFill>
                  <a:srgbClr val="000000"/>
                </a:solidFill>
                <a:latin typeface="Times New Roman" panose="02020603050405020304" pitchFamily="18" charset="0"/>
                <a:ea typeface="Times New Roman" panose="02020603050405020304" pitchFamily="18" charset="0"/>
              </a:rPr>
              <a:t>Wood, R.C. (2013) “Service, Service Industries and the hospitality sector,” </a:t>
            </a:r>
            <a:r>
              <a:rPr lang="en-US" sz="3200" i="1" dirty="0">
                <a:solidFill>
                  <a:srgbClr val="000000"/>
                </a:solidFill>
                <a:latin typeface="Times New Roman" panose="02020603050405020304" pitchFamily="18" charset="0"/>
                <a:ea typeface="Times New Roman" panose="02020603050405020304" pitchFamily="18" charset="0"/>
              </a:rPr>
              <a:t>Key Concepts in Hospitality Management</a:t>
            </a:r>
            <a:r>
              <a:rPr lang="en-US" sz="3200" dirty="0">
                <a:solidFill>
                  <a:srgbClr val="000000"/>
                </a:solidFill>
                <a:latin typeface="Times New Roman" panose="02020603050405020304" pitchFamily="18" charset="0"/>
                <a:ea typeface="Times New Roman" panose="02020603050405020304" pitchFamily="18" charset="0"/>
              </a:rPr>
              <a:t>, pp. 149–152. Available at: https://doi.org/10.4135/9781526435606.n34. </a:t>
            </a:r>
          </a:p>
          <a:p>
            <a:pPr>
              <a:buFont typeface="Wingdings" panose="05000000000000000000" pitchFamily="2" charset="2"/>
              <a:buChar char="q"/>
            </a:pPr>
            <a:endParaRPr lang="en-US" dirty="0"/>
          </a:p>
        </p:txBody>
      </p:sp>
    </p:spTree>
    <p:extLst>
      <p:ext uri="{BB962C8B-B14F-4D97-AF65-F5344CB8AC3E}">
        <p14:creationId xmlns:p14="http://schemas.microsoft.com/office/powerpoint/2010/main" val="253192808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247</TotalTime>
  <Words>2125</Words>
  <Application>Microsoft Office PowerPoint</Application>
  <PresentationFormat>Widescreen</PresentationFormat>
  <Paragraphs>92</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Garamond</vt:lpstr>
      <vt:lpstr>Times New Roman</vt:lpstr>
      <vt:lpstr>Wingdings</vt:lpstr>
      <vt:lpstr>Organic</vt:lpstr>
      <vt:lpstr>Welcome to the Presentation  BMIH4003 Hospitality and Guest Services </vt:lpstr>
      <vt:lpstr>Contents</vt:lpstr>
      <vt:lpstr>Introduction</vt:lpstr>
      <vt:lpstr>Chosen Hotel Brand</vt:lpstr>
      <vt:lpstr>Main Consumers of the Brand </vt:lpstr>
      <vt:lpstr>Nature, scope, and role of the guest services</vt:lpstr>
      <vt:lpstr>Facilities offered by Moxy hotel brand</vt:lpstr>
      <vt:lpstr>The necessity to consider the role and function of the guest services</vt:lpstr>
      <vt:lpstr>Importance of Hospitality</vt:lpstr>
      <vt:lpstr>Meeting the expectations of the guest by the hotels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BMIH4003 Hospitality and Guest Services </dc:title>
  <cp:lastModifiedBy>marwah300916@gmail.com</cp:lastModifiedBy>
  <cp:revision>1</cp:revision>
  <dcterms:created xsi:type="dcterms:W3CDTF">2023-01-28T12:50:45Z</dcterms:created>
  <dcterms:modified xsi:type="dcterms:W3CDTF">2023-02-02T14:27:46Z</dcterms:modified>
</cp:coreProperties>
</file>