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954" autoAdjust="0"/>
  </p:normalViewPr>
  <p:slideViewPr>
    <p:cSldViewPr snapToGrid="0">
      <p:cViewPr>
        <p:scale>
          <a:sx n="60" d="100"/>
          <a:sy n="60" d="100"/>
        </p:scale>
        <p:origin x="2011" y="3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C97ABE-ABC2-42ED-ACB5-0E7ED2DE7540}" type="datetimeFigureOut">
              <a:rPr lang="en-US" smtClean="0"/>
              <a:t>6/9/2025</a:t>
            </a:fld>
            <a:endParaRPr lang="en-US"/>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77EC98-FAF3-49A6-8665-A0713BBD4F9A}" type="slidenum">
              <a:rPr lang="en-US" smtClean="0"/>
              <a:t>‹#›</a:t>
            </a:fld>
            <a:endParaRPr lang="en-US"/>
          </a:p>
        </p:txBody>
      </p:sp>
    </p:spTree>
    <p:extLst>
      <p:ext uri="{BB962C8B-B14F-4D97-AF65-F5344CB8AC3E}">
        <p14:creationId xmlns:p14="http://schemas.microsoft.com/office/powerpoint/2010/main" val="165887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mindtools.com/ab4u682/emotional-intelligence"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Gîngioveanu</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Lupulescu</a:t>
            </a:r>
            <a:r>
              <a:rPr lang="en-GB" sz="1200" kern="1200" dirty="0">
                <a:solidFill>
                  <a:schemeClr val="tx1"/>
                </a:solidFill>
                <a:effectLst/>
                <a:latin typeface="+mn-lt"/>
                <a:ea typeface="+mn-ea"/>
                <a:cs typeface="+mn-cs"/>
              </a:rPr>
              <a:t>, M.G., Dincă, V.M., Taranu, S.D. and </a:t>
            </a:r>
            <a:r>
              <a:rPr lang="en-GB" sz="1200" kern="1200" dirty="0" err="1">
                <a:solidFill>
                  <a:schemeClr val="tx1"/>
                </a:solidFill>
                <a:effectLst/>
                <a:latin typeface="+mn-lt"/>
                <a:ea typeface="+mn-ea"/>
                <a:cs typeface="+mn-cs"/>
              </a:rPr>
              <a:t>Blănuță</a:t>
            </a:r>
            <a:r>
              <a:rPr lang="en-GB" sz="1200" kern="1200" dirty="0">
                <a:solidFill>
                  <a:schemeClr val="tx1"/>
                </a:solidFill>
                <a:effectLst/>
                <a:latin typeface="+mn-lt"/>
                <a:ea typeface="+mn-ea"/>
                <a:cs typeface="+mn-cs"/>
              </a:rPr>
              <a:t>, B.A. (2024) Data-driven insights from 10,000 reviews: Fostering sustainability through rapid adaptation to guest feedback. </a:t>
            </a:r>
            <a:r>
              <a:rPr lang="en-GB" sz="1200" i="1" kern="1200" dirty="0">
                <a:solidFill>
                  <a:schemeClr val="tx1"/>
                </a:solidFill>
                <a:effectLst/>
                <a:latin typeface="+mn-lt"/>
                <a:ea typeface="+mn-ea"/>
                <a:cs typeface="+mn-cs"/>
              </a:rPr>
              <a:t>Sustainability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16</a:t>
            </a:r>
            <a:r>
              <a:rPr lang="en-GB" sz="1200" kern="1200" dirty="0">
                <a:solidFill>
                  <a:schemeClr val="tx1"/>
                </a:solidFill>
                <a:effectLst/>
                <a:latin typeface="+mn-lt"/>
                <a:ea typeface="+mn-ea"/>
                <a:cs typeface="+mn-cs"/>
              </a:rPr>
              <a:t>(7), p.2759.</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Khetjenkarn</a:t>
            </a:r>
            <a:r>
              <a:rPr lang="en-GB" sz="1200" kern="1200" dirty="0">
                <a:solidFill>
                  <a:schemeClr val="tx1"/>
                </a:solidFill>
                <a:effectLst/>
                <a:latin typeface="+mn-lt"/>
                <a:ea typeface="+mn-ea"/>
                <a:cs typeface="+mn-cs"/>
              </a:rPr>
              <a:t>, S. and </a:t>
            </a:r>
            <a:r>
              <a:rPr lang="en-GB" sz="1200" kern="1200" dirty="0" err="1">
                <a:solidFill>
                  <a:schemeClr val="tx1"/>
                </a:solidFill>
                <a:effectLst/>
                <a:latin typeface="+mn-lt"/>
                <a:ea typeface="+mn-ea"/>
                <a:cs typeface="+mn-cs"/>
              </a:rPr>
              <a:t>Agmapisarn</a:t>
            </a:r>
            <a:r>
              <a:rPr lang="en-GB" sz="1200" kern="1200" dirty="0">
                <a:solidFill>
                  <a:schemeClr val="tx1"/>
                </a:solidFill>
                <a:effectLst/>
                <a:latin typeface="+mn-lt"/>
                <a:ea typeface="+mn-ea"/>
                <a:cs typeface="+mn-cs"/>
              </a:rPr>
              <a:t>, C. (2020) The effects of emotional labour on the outcomes of the job and the organization: Do the differences in age and the manager’s emotional intelligence have any impact in the hotel business?. </a:t>
            </a:r>
            <a:r>
              <a:rPr lang="en-GB" sz="1200" i="1" kern="1200" dirty="0">
                <a:solidFill>
                  <a:schemeClr val="tx1"/>
                </a:solidFill>
                <a:effectLst/>
                <a:latin typeface="+mn-lt"/>
                <a:ea typeface="+mn-ea"/>
                <a:cs typeface="+mn-cs"/>
              </a:rPr>
              <a:t>European Journal of Tourism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25</a:t>
            </a:r>
            <a:r>
              <a:rPr lang="en-GB" sz="1200" kern="1200" dirty="0">
                <a:solidFill>
                  <a:schemeClr val="tx1"/>
                </a:solidFill>
                <a:effectLst/>
                <a:latin typeface="+mn-lt"/>
                <a:ea typeface="+mn-ea"/>
                <a:cs typeface="+mn-cs"/>
              </a:rPr>
              <a:t>, pp.2504-2504.</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Lale, K.J. (2023) Role of Teachers in Developing Intercultural Awareness: Adaptation of Goleman’s Theory of Emotional Intelligence. </a:t>
            </a:r>
            <a:r>
              <a:rPr lang="en-GB" sz="1200" i="1" kern="1200" dirty="0" err="1">
                <a:solidFill>
                  <a:schemeClr val="tx1"/>
                </a:solidFill>
                <a:effectLst/>
                <a:latin typeface="+mn-lt"/>
                <a:ea typeface="+mn-ea"/>
                <a:cs typeface="+mn-cs"/>
              </a:rPr>
              <a:t>Vidhyayana</a:t>
            </a:r>
            <a:r>
              <a:rPr lang="en-GB" sz="1200" i="1" kern="1200" dirty="0">
                <a:solidFill>
                  <a:schemeClr val="tx1"/>
                </a:solidFill>
                <a:effectLst/>
                <a:latin typeface="+mn-lt"/>
                <a:ea typeface="+mn-ea"/>
                <a:cs typeface="+mn-cs"/>
              </a:rPr>
              <a:t>-An International Multidisciplinary Peer-Reviewed E-Journal-ISSN 2454-8596</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a:t>
            </a:r>
            <a:r>
              <a:rPr lang="en-GB" sz="1200" kern="1200" dirty="0">
                <a:solidFill>
                  <a:schemeClr val="tx1"/>
                </a:solidFill>
                <a:effectLst/>
                <a:latin typeface="+mn-lt"/>
                <a:ea typeface="+mn-ea"/>
                <a:cs typeface="+mn-cs"/>
              </a:rPr>
              <a:t>(4).</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Mindtools (2025) Emotional Intelligence [online] Available at: </a:t>
            </a:r>
            <a:r>
              <a:rPr lang="en-GB" sz="1200" u="sng" kern="1200" dirty="0">
                <a:solidFill>
                  <a:schemeClr val="tx1"/>
                </a:solidFill>
                <a:effectLst/>
                <a:latin typeface="+mn-lt"/>
                <a:ea typeface="+mn-ea"/>
                <a:cs typeface="+mn-cs"/>
                <a:hlinkClick r:id="rId3"/>
              </a:rPr>
              <a:t>https://www.mindtools.com/ab4u682/emotional-intelligence</a:t>
            </a:r>
            <a:r>
              <a:rPr lang="en-GB" sz="1200" kern="1200" dirty="0">
                <a:solidFill>
                  <a:schemeClr val="tx1"/>
                </a:solidFill>
                <a:effectLst/>
                <a:latin typeface="+mn-lt"/>
                <a:ea typeface="+mn-ea"/>
                <a:cs typeface="+mn-cs"/>
              </a:rPr>
              <a:t> [Accessed 29 May 2025]</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Nguyen, Q., </a:t>
            </a:r>
            <a:r>
              <a:rPr lang="en-GB" sz="1200" kern="1200" dirty="0" err="1">
                <a:solidFill>
                  <a:schemeClr val="tx1"/>
                </a:solidFill>
                <a:effectLst/>
                <a:latin typeface="+mn-lt"/>
                <a:ea typeface="+mn-ea"/>
                <a:cs typeface="+mn-cs"/>
              </a:rPr>
              <a:t>Ladkin</a:t>
            </a:r>
            <a:r>
              <a:rPr lang="en-GB" sz="1200" kern="1200" dirty="0">
                <a:solidFill>
                  <a:schemeClr val="tx1"/>
                </a:solidFill>
                <a:effectLst/>
                <a:latin typeface="+mn-lt"/>
                <a:ea typeface="+mn-ea"/>
                <a:cs typeface="+mn-cs"/>
              </a:rPr>
              <a:t>, A. and Osman, H. (2022) What helps or hinders the emotional intelligence practice? A study of Vietnamese hotel workers. </a:t>
            </a:r>
            <a:r>
              <a:rPr lang="en-GB" sz="1200" i="1" kern="1200" dirty="0">
                <a:solidFill>
                  <a:schemeClr val="tx1"/>
                </a:solidFill>
                <a:effectLst/>
                <a:latin typeface="+mn-lt"/>
                <a:ea typeface="+mn-ea"/>
                <a:cs typeface="+mn-cs"/>
              </a:rPr>
              <a:t>International Journal of Contemporary Hospitality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34</a:t>
            </a:r>
            <a:r>
              <a:rPr lang="en-GB" sz="1200" kern="1200" dirty="0">
                <a:solidFill>
                  <a:schemeClr val="tx1"/>
                </a:solidFill>
                <a:effectLst/>
                <a:latin typeface="+mn-lt"/>
                <a:ea typeface="+mn-ea"/>
                <a:cs typeface="+mn-cs"/>
              </a:rPr>
              <a:t>(2), pp.534-554.</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Pirsoul</a:t>
            </a:r>
            <a:r>
              <a:rPr lang="en-GB" sz="1200" kern="1200" dirty="0">
                <a:solidFill>
                  <a:schemeClr val="tx1"/>
                </a:solidFill>
                <a:effectLst/>
                <a:latin typeface="+mn-lt"/>
                <a:ea typeface="+mn-ea"/>
                <a:cs typeface="+mn-cs"/>
              </a:rPr>
              <a:t>, T., Parmentier, M., </a:t>
            </a:r>
            <a:r>
              <a:rPr lang="en-GB" sz="1200" kern="1200" dirty="0" err="1">
                <a:solidFill>
                  <a:schemeClr val="tx1"/>
                </a:solidFill>
                <a:effectLst/>
                <a:latin typeface="+mn-lt"/>
                <a:ea typeface="+mn-ea"/>
                <a:cs typeface="+mn-cs"/>
              </a:rPr>
              <a:t>Sovet</a:t>
            </a:r>
            <a:r>
              <a:rPr lang="en-GB" sz="1200" kern="1200" dirty="0">
                <a:solidFill>
                  <a:schemeClr val="tx1"/>
                </a:solidFill>
                <a:effectLst/>
                <a:latin typeface="+mn-lt"/>
                <a:ea typeface="+mn-ea"/>
                <a:cs typeface="+mn-cs"/>
              </a:rPr>
              <a:t>, L. and Nils, F. (2023) Emotional intelligence and career-related outcomes: A meta-analysis. </a:t>
            </a:r>
            <a:r>
              <a:rPr lang="en-GB" sz="1200" i="1" kern="1200" dirty="0">
                <a:solidFill>
                  <a:schemeClr val="tx1"/>
                </a:solidFill>
                <a:effectLst/>
                <a:latin typeface="+mn-lt"/>
                <a:ea typeface="+mn-ea"/>
                <a:cs typeface="+mn-cs"/>
              </a:rPr>
              <a:t>Human Resource Management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33</a:t>
            </a:r>
            <a:r>
              <a:rPr lang="en-GB" sz="1200" kern="1200" dirty="0">
                <a:solidFill>
                  <a:schemeClr val="tx1"/>
                </a:solidFill>
                <a:effectLst/>
                <a:latin typeface="+mn-lt"/>
                <a:ea typeface="+mn-ea"/>
                <a:cs typeface="+mn-cs"/>
              </a:rPr>
              <a:t>(3), p.100967.</a:t>
            </a:r>
            <a:endParaRPr lang="en-IN"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Ratasuk</a:t>
            </a:r>
            <a:r>
              <a:rPr lang="en-GB" sz="1200" kern="1200" dirty="0">
                <a:solidFill>
                  <a:schemeClr val="tx1"/>
                </a:solidFill>
                <a:effectLst/>
                <a:latin typeface="+mn-lt"/>
                <a:ea typeface="+mn-ea"/>
                <a:cs typeface="+mn-cs"/>
              </a:rPr>
              <a:t>, A. (2023) Roles of emotional intelligence in promoting the innovative work </a:t>
            </a:r>
            <a:r>
              <a:rPr lang="en-GB" sz="1200" kern="1200" dirty="0" err="1">
                <a:solidFill>
                  <a:schemeClr val="tx1"/>
                </a:solidFill>
                <a:effectLst/>
                <a:latin typeface="+mn-lt"/>
                <a:ea typeface="+mn-ea"/>
                <a:cs typeface="+mn-cs"/>
              </a:rPr>
              <a:t>behavior</a:t>
            </a:r>
            <a:r>
              <a:rPr lang="en-GB" sz="1200" kern="1200" dirty="0">
                <a:solidFill>
                  <a:schemeClr val="tx1"/>
                </a:solidFill>
                <a:effectLst/>
                <a:latin typeface="+mn-lt"/>
                <a:ea typeface="+mn-ea"/>
                <a:cs typeface="+mn-cs"/>
              </a:rPr>
              <a:t> of restaurant employees. </a:t>
            </a:r>
            <a:r>
              <a:rPr lang="en-GB" sz="1200" i="1" kern="1200" dirty="0">
                <a:solidFill>
                  <a:schemeClr val="tx1"/>
                </a:solidFill>
                <a:effectLst/>
                <a:latin typeface="+mn-lt"/>
                <a:ea typeface="+mn-ea"/>
                <a:cs typeface="+mn-cs"/>
              </a:rPr>
              <a:t>Thammasat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26</a:t>
            </a:r>
            <a:r>
              <a:rPr lang="en-GB" sz="1200" kern="1200" dirty="0">
                <a:solidFill>
                  <a:schemeClr val="tx1"/>
                </a:solidFill>
                <a:effectLst/>
                <a:latin typeface="+mn-lt"/>
                <a:ea typeface="+mn-ea"/>
                <a:cs typeface="+mn-cs"/>
              </a:rPr>
              <a:t>(2), pp.44-73.</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Trevor, J. and Holweg, M. (2022) Managing the new tensions of hybrid work. </a:t>
            </a:r>
            <a:r>
              <a:rPr lang="en-GB" sz="1200" i="1" kern="1200" dirty="0">
                <a:solidFill>
                  <a:schemeClr val="tx1"/>
                </a:solidFill>
                <a:effectLst/>
                <a:latin typeface="+mn-lt"/>
                <a:ea typeface="+mn-ea"/>
                <a:cs typeface="+mn-cs"/>
              </a:rPr>
              <a:t>MIT Sloan Management Review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64</a:t>
            </a:r>
            <a:r>
              <a:rPr lang="en-GB" sz="1200" kern="1200" dirty="0">
                <a:solidFill>
                  <a:schemeClr val="tx1"/>
                </a:solidFill>
                <a:effectLst/>
                <a:latin typeface="+mn-lt"/>
                <a:ea typeface="+mn-ea"/>
                <a:cs typeface="+mn-cs"/>
              </a:rPr>
              <a:t>(2).</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Völker, J., </a:t>
            </a:r>
            <a:r>
              <a:rPr lang="en-GB" sz="1200" kern="1200" dirty="0" err="1">
                <a:solidFill>
                  <a:schemeClr val="tx1"/>
                </a:solidFill>
                <a:effectLst/>
                <a:latin typeface="+mn-lt"/>
                <a:ea typeface="+mn-ea"/>
                <a:cs typeface="+mn-cs"/>
              </a:rPr>
              <a:t>Blal</a:t>
            </a:r>
            <a:r>
              <a:rPr lang="en-GB" sz="1200" kern="1200" dirty="0">
                <a:solidFill>
                  <a:schemeClr val="tx1"/>
                </a:solidFill>
                <a:effectLst/>
                <a:latin typeface="+mn-lt"/>
                <a:ea typeface="+mn-ea"/>
                <a:cs typeface="+mn-cs"/>
              </a:rPr>
              <a:t>, I. and Mortillaro, M. (2023) Emotional intelligence matters in hospitality education: contributions of emotional intelligence, fluid ability, and personality to hospitality grades. </a:t>
            </a:r>
            <a:r>
              <a:rPr lang="en-GB" sz="1200" i="1" kern="1200" dirty="0">
                <a:solidFill>
                  <a:schemeClr val="tx1"/>
                </a:solidFill>
                <a:effectLst/>
                <a:latin typeface="+mn-lt"/>
                <a:ea typeface="+mn-ea"/>
                <a:cs typeface="+mn-cs"/>
              </a:rPr>
              <a:t>Frontiers in psychology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14</a:t>
            </a:r>
            <a:r>
              <a:rPr lang="en-GB" sz="1200" kern="1200" dirty="0">
                <a:solidFill>
                  <a:schemeClr val="tx1"/>
                </a:solidFill>
                <a:effectLst/>
                <a:latin typeface="+mn-lt"/>
                <a:ea typeface="+mn-ea"/>
                <a:cs typeface="+mn-cs"/>
              </a:rPr>
              <a:t>, p.1148863.</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Wallace, E. and Coughlan, J. (2023) Burnout and counterproductive workplace behaviours among frontline hospitality employees: the effect of perceived contract precarity. </a:t>
            </a:r>
            <a:r>
              <a:rPr lang="en-GB" sz="1200" i="1" kern="1200" dirty="0">
                <a:solidFill>
                  <a:schemeClr val="tx1"/>
                </a:solidFill>
                <a:effectLst/>
                <a:latin typeface="+mn-lt"/>
                <a:ea typeface="+mn-ea"/>
                <a:cs typeface="+mn-cs"/>
              </a:rPr>
              <a:t>International Journal of Contemporary Hospitality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35</a:t>
            </a:r>
            <a:r>
              <a:rPr lang="en-GB" sz="1200" kern="1200" dirty="0">
                <a:solidFill>
                  <a:schemeClr val="tx1"/>
                </a:solidFill>
                <a:effectLst/>
                <a:latin typeface="+mn-lt"/>
                <a:ea typeface="+mn-ea"/>
                <a:cs typeface="+mn-cs"/>
              </a:rPr>
              <a:t>(2), pp.451-468.</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Zhu, D., Doan, T., </a:t>
            </a:r>
            <a:r>
              <a:rPr lang="en-GB" sz="1200" kern="1200" dirty="0" err="1">
                <a:solidFill>
                  <a:schemeClr val="tx1"/>
                </a:solidFill>
                <a:effectLst/>
                <a:latin typeface="+mn-lt"/>
                <a:ea typeface="+mn-ea"/>
                <a:cs typeface="+mn-cs"/>
              </a:rPr>
              <a:t>Kanjanakan</a:t>
            </a:r>
            <a:r>
              <a:rPr lang="en-GB" sz="1200" kern="1200" dirty="0">
                <a:solidFill>
                  <a:schemeClr val="tx1"/>
                </a:solidFill>
                <a:effectLst/>
                <a:latin typeface="+mn-lt"/>
                <a:ea typeface="+mn-ea"/>
                <a:cs typeface="+mn-cs"/>
              </a:rPr>
              <a:t>, P. and Kim, P.B. (2022) The impact of emotional intelligence on hospitality employees’ work outcomes: a systematic and meta-analytical review. </a:t>
            </a:r>
            <a:r>
              <a:rPr lang="en-GB" sz="1200" i="1" kern="1200" dirty="0">
                <a:solidFill>
                  <a:schemeClr val="tx1"/>
                </a:solidFill>
                <a:effectLst/>
                <a:latin typeface="+mn-lt"/>
                <a:ea typeface="+mn-ea"/>
                <a:cs typeface="+mn-cs"/>
              </a:rPr>
              <a:t>Journal of Hospitality Marketing &amp;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31</a:t>
            </a:r>
            <a:r>
              <a:rPr lang="en-GB" sz="1200" kern="1200" dirty="0">
                <a:solidFill>
                  <a:schemeClr val="tx1"/>
                </a:solidFill>
                <a:effectLst/>
                <a:latin typeface="+mn-lt"/>
                <a:ea typeface="+mn-ea"/>
                <a:cs typeface="+mn-cs"/>
              </a:rPr>
              <a:t>(3), pp.326-347.</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877EC98-FAF3-49A6-8665-A0713BBD4F9A}" type="slidenum">
              <a:rPr lang="en-US" smtClean="0"/>
              <a:t>1</a:t>
            </a:fld>
            <a:endParaRPr lang="en-US"/>
          </a:p>
        </p:txBody>
      </p:sp>
    </p:spTree>
    <p:extLst>
      <p:ext uri="{BB962C8B-B14F-4D97-AF65-F5344CB8AC3E}">
        <p14:creationId xmlns:p14="http://schemas.microsoft.com/office/powerpoint/2010/main" val="3540039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US"/>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4925CE-75E7-4B3A-B4B7-170633AB74C8}"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062E2B-8140-477F-A752-48064DCC4A4A}" type="slidenum">
              <a:rPr lang="en-US" smtClean="0"/>
              <a:t>‹#›</a:t>
            </a:fld>
            <a:endParaRPr lang="en-US"/>
          </a:p>
        </p:txBody>
      </p:sp>
    </p:spTree>
    <p:extLst>
      <p:ext uri="{BB962C8B-B14F-4D97-AF65-F5344CB8AC3E}">
        <p14:creationId xmlns:p14="http://schemas.microsoft.com/office/powerpoint/2010/main" val="782981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4925CE-75E7-4B3A-B4B7-170633AB74C8}"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062E2B-8140-477F-A752-48064DCC4A4A}" type="slidenum">
              <a:rPr lang="en-US" smtClean="0"/>
              <a:t>‹#›</a:t>
            </a:fld>
            <a:endParaRPr lang="en-US"/>
          </a:p>
        </p:txBody>
      </p:sp>
    </p:spTree>
    <p:extLst>
      <p:ext uri="{BB962C8B-B14F-4D97-AF65-F5344CB8AC3E}">
        <p14:creationId xmlns:p14="http://schemas.microsoft.com/office/powerpoint/2010/main" val="1279751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US"/>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4925CE-75E7-4B3A-B4B7-170633AB74C8}"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062E2B-8140-477F-A752-48064DCC4A4A}" type="slidenum">
              <a:rPr lang="en-US" smtClean="0"/>
              <a:t>‹#›</a:t>
            </a:fld>
            <a:endParaRPr lang="en-US"/>
          </a:p>
        </p:txBody>
      </p:sp>
    </p:spTree>
    <p:extLst>
      <p:ext uri="{BB962C8B-B14F-4D97-AF65-F5344CB8AC3E}">
        <p14:creationId xmlns:p14="http://schemas.microsoft.com/office/powerpoint/2010/main" val="4210757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4925CE-75E7-4B3A-B4B7-170633AB74C8}"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062E2B-8140-477F-A752-48064DCC4A4A}" type="slidenum">
              <a:rPr lang="en-US" smtClean="0"/>
              <a:t>‹#›</a:t>
            </a:fld>
            <a:endParaRPr lang="en-US"/>
          </a:p>
        </p:txBody>
      </p:sp>
    </p:spTree>
    <p:extLst>
      <p:ext uri="{BB962C8B-B14F-4D97-AF65-F5344CB8AC3E}">
        <p14:creationId xmlns:p14="http://schemas.microsoft.com/office/powerpoint/2010/main" val="1749877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US"/>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A4925CE-75E7-4B3A-B4B7-170633AB74C8}" type="datetimeFigureOut">
              <a:rPr lang="en-US" smtClean="0"/>
              <a:t>6/9/2025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A062E2B-8140-477F-A752-48064DCC4A4A}" type="slidenum">
              <a:rPr lang="en-US" smtClean="0"/>
              <a:t>‹#›</a:t>
            </a:fld>
            <a:endParaRPr lang="en-US"/>
          </a:p>
        </p:txBody>
      </p:sp>
    </p:spTree>
    <p:extLst>
      <p:ext uri="{BB962C8B-B14F-4D97-AF65-F5344CB8AC3E}">
        <p14:creationId xmlns:p14="http://schemas.microsoft.com/office/powerpoint/2010/main" val="3054311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A4925CE-75E7-4B3A-B4B7-170633AB74C8}" type="datetimeFigureOut">
              <a:rPr lang="en-US" smtClean="0"/>
              <a:t>6/9/2025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A062E2B-8140-477F-A752-48064DCC4A4A}" type="slidenum">
              <a:rPr lang="en-US" smtClean="0"/>
              <a:t>‹#›</a:t>
            </a:fld>
            <a:endParaRPr lang="en-US"/>
          </a:p>
        </p:txBody>
      </p:sp>
    </p:spTree>
    <p:extLst>
      <p:ext uri="{BB962C8B-B14F-4D97-AF65-F5344CB8AC3E}">
        <p14:creationId xmlns:p14="http://schemas.microsoft.com/office/powerpoint/2010/main" val="434361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4925CE-75E7-4B3A-B4B7-170633AB74C8}" type="datetimeFigureOut">
              <a:rPr lang="en-US" smtClean="0"/>
              <a:t>6/9/2025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A062E2B-8140-477F-A752-48064DCC4A4A}" type="slidenum">
              <a:rPr lang="en-US" smtClean="0"/>
              <a:t>‹#›</a:t>
            </a:fld>
            <a:endParaRPr lang="en-US"/>
          </a:p>
        </p:txBody>
      </p:sp>
    </p:spTree>
    <p:extLst>
      <p:ext uri="{BB962C8B-B14F-4D97-AF65-F5344CB8AC3E}">
        <p14:creationId xmlns:p14="http://schemas.microsoft.com/office/powerpoint/2010/main" val="1278206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EA4925CE-75E7-4B3A-B4B7-170633AB74C8}"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062E2B-8140-477F-A752-48064DCC4A4A}" type="slidenum">
              <a:rPr lang="en-US" smtClean="0"/>
              <a:t>‹#›</a:t>
            </a:fld>
            <a:endParaRPr lang="en-US"/>
          </a:p>
        </p:txBody>
      </p:sp>
    </p:spTree>
    <p:extLst>
      <p:ext uri="{BB962C8B-B14F-4D97-AF65-F5344CB8AC3E}">
        <p14:creationId xmlns:p14="http://schemas.microsoft.com/office/powerpoint/2010/main" val="1972858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US"/>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p:cNvSpPr>
            <a:spLocks noGrp="1"/>
          </p:cNvSpPr>
          <p:nvPr>
            <p:ph type="dt" sz="half" idx="10"/>
          </p:nvPr>
        </p:nvSpPr>
        <p:spPr/>
        <p:txBody>
          <a:bodyPr/>
          <a:lstStyle/>
          <a:p>
            <a:fld id="{EA4925CE-75E7-4B3A-B4B7-170633AB74C8}" type="datetimeFigureOut">
              <a:rPr lang="en-US" smtClean="0"/>
              <a:t>6/9/2025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062E2B-8140-477F-A752-48064DCC4A4A}" type="slidenum">
              <a:rPr lang="en-US" smtClean="0"/>
              <a:t>‹#›</a:t>
            </a:fld>
            <a:endParaRPr lang="en-US"/>
          </a:p>
        </p:txBody>
      </p:sp>
    </p:spTree>
    <p:extLst>
      <p:ext uri="{BB962C8B-B14F-4D97-AF65-F5344CB8AC3E}">
        <p14:creationId xmlns:p14="http://schemas.microsoft.com/office/powerpoint/2010/main" val="443496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4925CE-75E7-4B3A-B4B7-170633AB74C8}"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062E2B-8140-477F-A752-48064DCC4A4A}" type="slidenum">
              <a:rPr lang="en-US" smtClean="0"/>
              <a:t>‹#›</a:t>
            </a:fld>
            <a:endParaRPr lang="en-US"/>
          </a:p>
        </p:txBody>
      </p:sp>
    </p:spTree>
    <p:extLst>
      <p:ext uri="{BB962C8B-B14F-4D97-AF65-F5344CB8AC3E}">
        <p14:creationId xmlns:p14="http://schemas.microsoft.com/office/powerpoint/2010/main" val="1184830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A4925CE-75E7-4B3A-B4B7-170633AB74C8}" type="datetimeFigureOut">
              <a:rPr lang="en-US" smtClean="0"/>
              <a:t>6/9/2025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062E2B-8140-477F-A752-48064DCC4A4A}" type="slidenum">
              <a:rPr lang="en-US" smtClean="0"/>
              <a:t>‹#›</a:t>
            </a:fld>
            <a:endParaRPr lang="en-US"/>
          </a:p>
        </p:txBody>
      </p:sp>
    </p:spTree>
    <p:extLst>
      <p:ext uri="{BB962C8B-B14F-4D97-AF65-F5344CB8AC3E}">
        <p14:creationId xmlns:p14="http://schemas.microsoft.com/office/powerpoint/2010/main" val="995325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75000"/>
                  </a:schemeClr>
                </a:solidFill>
              </a:defRPr>
            </a:lvl1pPr>
          </a:lstStyle>
          <a:p>
            <a:fld id="{EA4925CE-75E7-4B3A-B4B7-170633AB74C8}" type="datetimeFigureOut">
              <a:rPr lang="en-US" smtClean="0"/>
              <a:t>6/9/2025</a:t>
            </a:fld>
            <a:endParaRPr lang="en-US"/>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75000"/>
                  </a:schemeClr>
                </a:solidFill>
              </a:defRPr>
            </a:lvl1pPr>
          </a:lstStyle>
          <a:p>
            <a:fld id="{AA062E2B-8140-477F-A752-48064DCC4A4A}" type="slidenum">
              <a:rPr lang="en-US" smtClean="0"/>
              <a:t>‹#›</a:t>
            </a:fld>
            <a:endParaRPr lang="en-US"/>
          </a:p>
        </p:txBody>
      </p:sp>
    </p:spTree>
    <p:extLst>
      <p:ext uri="{BB962C8B-B14F-4D97-AF65-F5344CB8AC3E}">
        <p14:creationId xmlns:p14="http://schemas.microsoft.com/office/powerpoint/2010/main" val="23336538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3">
                <a:lumMod val="89000"/>
              </a:schemeClr>
            </a:gs>
            <a:gs pos="23000">
              <a:schemeClr val="accent3">
                <a:lumMod val="89000"/>
              </a:schemeClr>
            </a:gs>
            <a:gs pos="69000">
              <a:schemeClr val="accent3">
                <a:lumMod val="75000"/>
              </a:schemeClr>
            </a:gs>
            <a:gs pos="97000">
              <a:schemeClr val="accent3">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3E839FE-DF14-4061-5A96-CD20BEDD8902}"/>
              </a:ext>
            </a:extLst>
          </p:cNvPr>
          <p:cNvSpPr txBox="1"/>
          <p:nvPr/>
        </p:nvSpPr>
        <p:spPr>
          <a:xfrm>
            <a:off x="-27940" y="-35473"/>
            <a:ext cx="9611360" cy="923330"/>
          </a:xfrm>
          <a:prstGeom prst="rect">
            <a:avLst/>
          </a:prstGeom>
          <a:solidFill>
            <a:schemeClr val="accent2">
              <a:lumMod val="20000"/>
              <a:lumOff val="80000"/>
            </a:schemeClr>
          </a:solidFill>
        </p:spPr>
        <p:txBody>
          <a:bodyPr wrap="square">
            <a:spAutoFit/>
          </a:bodyPr>
          <a:lstStyle/>
          <a:p>
            <a:pPr algn="ctr"/>
            <a:r>
              <a:rPr lang="en-US" b="1" dirty="0">
                <a:latin typeface="Times New Roman" panose="02020603050405020304" pitchFamily="18" charset="0"/>
                <a:cs typeface="Times New Roman" panose="02020603050405020304" pitchFamily="18" charset="0"/>
              </a:rPr>
              <a:t>Emotional Intelligence: Elevating the Role of a General Manager at Valentino’s, Cardiff</a:t>
            </a:r>
          </a:p>
          <a:p>
            <a:pPr algn="ctr"/>
            <a:r>
              <a:rPr lang="en-US" b="1" dirty="0">
                <a:latin typeface="Times New Roman" panose="02020603050405020304" pitchFamily="18" charset="0"/>
                <a:cs typeface="Times New Roman" panose="02020603050405020304" pitchFamily="18" charset="0"/>
              </a:rPr>
              <a:t>Student Name: Jetmir Gjonaj</a:t>
            </a:r>
          </a:p>
          <a:p>
            <a:pPr algn="ctr"/>
            <a:r>
              <a:rPr lang="en-US" b="1">
                <a:latin typeface="Times New Roman" panose="02020603050405020304" pitchFamily="18" charset="0"/>
                <a:cs typeface="Times New Roman" panose="02020603050405020304" pitchFamily="18" charset="0"/>
              </a:rPr>
              <a:t>Student ID: 2132912</a:t>
            </a:r>
            <a:endParaRPr lang="en-US"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F8BF8DBB-6334-74B4-AB1F-CBE18BD26D4E}"/>
              </a:ext>
            </a:extLst>
          </p:cNvPr>
          <p:cNvSpPr txBox="1"/>
          <p:nvPr/>
        </p:nvSpPr>
        <p:spPr>
          <a:xfrm>
            <a:off x="-70104" y="896709"/>
            <a:ext cx="4805680" cy="1721112"/>
          </a:xfrm>
          <a:prstGeom prst="rect">
            <a:avLst/>
          </a:prstGeom>
          <a:solidFill>
            <a:schemeClr val="accent4">
              <a:lumMod val="60000"/>
              <a:lumOff val="40000"/>
            </a:schemeClr>
          </a:solidFill>
        </p:spPr>
        <p:txBody>
          <a:bodyPr wrap="square">
            <a:spAutoFit/>
          </a:bodyPr>
          <a:lstStyle/>
          <a:p>
            <a:pPr algn="just">
              <a:lnSpc>
                <a:spcPct val="150000"/>
              </a:lnSpc>
              <a:buNone/>
            </a:pPr>
            <a:r>
              <a:rPr lang="en-GB" sz="1200" b="1" kern="0" dirty="0">
                <a:effectLst/>
                <a:latin typeface="Times New Roman" panose="02020603050405020304" pitchFamily="18" charset="0"/>
                <a:cs typeface="Tahoma" panose="020B0604030504040204" pitchFamily="34" charset="0"/>
              </a:rPr>
              <a:t>Introduction</a:t>
            </a:r>
            <a:endParaRPr lang="en-IN" sz="1200" b="1" kern="0" dirty="0">
              <a:effectLst/>
              <a:latin typeface="Times New Roman" panose="02020603050405020304" pitchFamily="18" charset="0"/>
              <a:cs typeface="Tahoma" panose="020B0604030504040204" pitchFamily="34"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ahoma" panose="020B0604030504040204" pitchFamily="34" charset="0"/>
              </a:rPr>
              <a:t>Emotional Intelligence (EI) means someone can sense, understand, control and make use of emotions in both themselves and in others. Having strong EI helps a General Manager at an organisation like Valentino’s in Cardiff maintain a good atmosphere for coworkers and provide the best experience to guests (Nguyen </a:t>
            </a:r>
            <a:r>
              <a:rPr lang="en-GB" sz="1200" i="1" dirty="0">
                <a:effectLst/>
                <a:latin typeface="Times New Roman" panose="02020603050405020304" pitchFamily="18" charset="0"/>
                <a:ea typeface="Times New Roman" panose="02020603050405020304" pitchFamily="18" charset="0"/>
                <a:cs typeface="Tahoma" panose="020B0604030504040204" pitchFamily="34" charset="0"/>
              </a:rPr>
              <a:t>et al.,</a:t>
            </a:r>
            <a:r>
              <a:rPr lang="en-GB" sz="1200" dirty="0">
                <a:effectLst/>
                <a:latin typeface="Times New Roman" panose="02020603050405020304" pitchFamily="18" charset="0"/>
                <a:ea typeface="Times New Roman" panose="02020603050405020304" pitchFamily="18" charset="0"/>
                <a:cs typeface="Tahoma" panose="020B0604030504040204" pitchFamily="34" charset="0"/>
              </a:rPr>
              <a:t> 2025).</a:t>
            </a:r>
            <a:endParaRPr lang="en-IN" sz="1200" dirty="0">
              <a:effectLst/>
              <a:latin typeface="Times New Roman" panose="02020603050405020304" pitchFamily="18" charset="0"/>
              <a:ea typeface="Times New Roman" panose="02020603050405020304" pitchFamily="18" charset="0"/>
              <a:cs typeface="Tahoma" panose="020B0604030504040204" pitchFamily="34" charset="0"/>
            </a:endParaRPr>
          </a:p>
        </p:txBody>
      </p:sp>
      <p:sp>
        <p:nvSpPr>
          <p:cNvPr id="9" name="TextBox 8">
            <a:extLst>
              <a:ext uri="{FF2B5EF4-FFF2-40B4-BE49-F238E27FC236}">
                <a16:creationId xmlns:a16="http://schemas.microsoft.com/office/drawing/2014/main" id="{F6E7146D-94F0-70DF-B5DC-674F6F68F5EF}"/>
              </a:ext>
            </a:extLst>
          </p:cNvPr>
          <p:cNvSpPr txBox="1"/>
          <p:nvPr/>
        </p:nvSpPr>
        <p:spPr>
          <a:xfrm>
            <a:off x="-24015" y="4523169"/>
            <a:ext cx="4805680" cy="1721112"/>
          </a:xfrm>
          <a:prstGeom prst="rect">
            <a:avLst/>
          </a:prstGeom>
          <a:solidFill>
            <a:schemeClr val="accent4">
              <a:lumMod val="60000"/>
              <a:lumOff val="40000"/>
            </a:schemeClr>
          </a:solidFill>
        </p:spPr>
        <p:txBody>
          <a:bodyPr wrap="square">
            <a:spAutoFit/>
          </a:bodyPr>
          <a:lstStyle/>
          <a:p>
            <a:pPr algn="just">
              <a:lnSpc>
                <a:spcPct val="150000"/>
              </a:lnSpc>
              <a:buNone/>
            </a:pPr>
            <a:r>
              <a:rPr lang="en-GB" sz="1200" b="1" kern="0" dirty="0">
                <a:effectLst/>
                <a:latin typeface="Times New Roman" panose="02020603050405020304" pitchFamily="18" charset="0"/>
                <a:cs typeface="Tahoma" panose="020B0604030504040204" pitchFamily="34" charset="0"/>
              </a:rPr>
              <a:t>Defining Emotional Intelligence </a:t>
            </a:r>
            <a:endParaRPr lang="en-IN" sz="1200" b="1" kern="0" dirty="0">
              <a:effectLst/>
              <a:latin typeface="Times New Roman" panose="02020603050405020304" pitchFamily="18" charset="0"/>
              <a:cs typeface="Tahoma" panose="020B0604030504040204" pitchFamily="34"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ahoma" panose="020B0604030504040204" pitchFamily="34" charset="0"/>
              </a:rPr>
              <a:t>EI consists of five overlapping skills—self-awareness, controlling emotions, motivation, empathy and social skills, that help people handle relationships and stress (Völker </a:t>
            </a:r>
            <a:r>
              <a:rPr lang="en-GB" sz="1200" i="1" dirty="0">
                <a:effectLst/>
                <a:latin typeface="Times New Roman" panose="02020603050405020304" pitchFamily="18" charset="0"/>
                <a:ea typeface="Times New Roman" panose="02020603050405020304" pitchFamily="18" charset="0"/>
                <a:cs typeface="Tahoma" panose="020B0604030504040204" pitchFamily="34" charset="0"/>
              </a:rPr>
              <a:t>et al.,</a:t>
            </a:r>
            <a:r>
              <a:rPr lang="en-GB" sz="1200" dirty="0">
                <a:effectLst/>
                <a:latin typeface="Times New Roman" panose="02020603050405020304" pitchFamily="18" charset="0"/>
                <a:ea typeface="Times New Roman" panose="02020603050405020304" pitchFamily="18" charset="0"/>
                <a:cs typeface="Tahoma" panose="020B0604030504040204" pitchFamily="34" charset="0"/>
              </a:rPr>
              <a:t> 2023). As can be observed in a meta-analysis, higher EI foretells better leadership success, such as improved teamwork and a drop in turnover (</a:t>
            </a:r>
            <a:r>
              <a:rPr lang="en-GB" sz="1200" dirty="0" err="1">
                <a:effectLst/>
                <a:latin typeface="Times New Roman" panose="02020603050405020304" pitchFamily="18" charset="0"/>
                <a:ea typeface="Times New Roman" panose="02020603050405020304" pitchFamily="18" charset="0"/>
                <a:cs typeface="Tahoma" panose="020B0604030504040204" pitchFamily="34" charset="0"/>
              </a:rPr>
              <a:t>Pirsoul</a:t>
            </a:r>
            <a:r>
              <a:rPr lang="en-GB" sz="1200" dirty="0">
                <a:effectLst/>
                <a:latin typeface="Times New Roman" panose="02020603050405020304" pitchFamily="18" charset="0"/>
                <a:ea typeface="Times New Roman" panose="02020603050405020304" pitchFamily="18" charset="0"/>
                <a:cs typeface="Tahoma" panose="020B0604030504040204" pitchFamily="34" charset="0"/>
              </a:rPr>
              <a:t> </a:t>
            </a:r>
            <a:r>
              <a:rPr lang="en-GB" sz="1200" i="1" dirty="0">
                <a:effectLst/>
                <a:latin typeface="Times New Roman" panose="02020603050405020304" pitchFamily="18" charset="0"/>
                <a:ea typeface="Times New Roman" panose="02020603050405020304" pitchFamily="18" charset="0"/>
                <a:cs typeface="Tahoma" panose="020B0604030504040204" pitchFamily="34" charset="0"/>
              </a:rPr>
              <a:t>et al.,</a:t>
            </a:r>
            <a:r>
              <a:rPr lang="en-GB" sz="1200" dirty="0">
                <a:effectLst/>
                <a:latin typeface="Times New Roman" panose="02020603050405020304" pitchFamily="18" charset="0"/>
                <a:ea typeface="Times New Roman" panose="02020603050405020304" pitchFamily="18" charset="0"/>
                <a:cs typeface="Tahoma" panose="020B0604030504040204" pitchFamily="34" charset="0"/>
              </a:rPr>
              <a:t> 2023).</a:t>
            </a:r>
            <a:endParaRPr lang="en-IN" sz="1200" dirty="0">
              <a:effectLst/>
              <a:latin typeface="Times New Roman" panose="02020603050405020304" pitchFamily="18" charset="0"/>
              <a:ea typeface="Times New Roman" panose="02020603050405020304" pitchFamily="18" charset="0"/>
              <a:cs typeface="Tahoma" panose="020B0604030504040204" pitchFamily="34" charset="0"/>
            </a:endParaRPr>
          </a:p>
        </p:txBody>
      </p:sp>
      <p:sp>
        <p:nvSpPr>
          <p:cNvPr id="11" name="TextBox 10">
            <a:extLst>
              <a:ext uri="{FF2B5EF4-FFF2-40B4-BE49-F238E27FC236}">
                <a16:creationId xmlns:a16="http://schemas.microsoft.com/office/drawing/2014/main" id="{315D7A51-DAD6-B2D3-4FC2-5AFF3C326165}"/>
              </a:ext>
            </a:extLst>
          </p:cNvPr>
          <p:cNvSpPr txBox="1"/>
          <p:nvPr/>
        </p:nvSpPr>
        <p:spPr>
          <a:xfrm>
            <a:off x="4850130" y="4706556"/>
            <a:ext cx="4733290" cy="1998111"/>
          </a:xfrm>
          <a:prstGeom prst="rect">
            <a:avLst/>
          </a:prstGeom>
          <a:solidFill>
            <a:schemeClr val="accent5">
              <a:lumMod val="60000"/>
              <a:lumOff val="40000"/>
            </a:schemeClr>
          </a:solidFill>
        </p:spPr>
        <p:txBody>
          <a:bodyPr wrap="square">
            <a:spAutoFit/>
          </a:bodyPr>
          <a:lstStyle/>
          <a:p>
            <a:pPr algn="just">
              <a:lnSpc>
                <a:spcPct val="150000"/>
              </a:lnSpc>
              <a:buNone/>
            </a:pPr>
            <a:r>
              <a:rPr lang="en-GB" sz="1200" b="1" kern="0" dirty="0">
                <a:effectLst/>
                <a:latin typeface="Times New Roman" panose="02020603050405020304" pitchFamily="18" charset="0"/>
                <a:cs typeface="Tahoma" panose="020B0604030504040204" pitchFamily="34" charset="0"/>
              </a:rPr>
              <a:t>Role Context</a:t>
            </a:r>
            <a:endParaRPr lang="en-IN" sz="1200" b="1" kern="0" dirty="0">
              <a:effectLst/>
              <a:latin typeface="Times New Roman" panose="02020603050405020304" pitchFamily="18" charset="0"/>
              <a:cs typeface="Tahoma" panose="020B0604030504040204" pitchFamily="34"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ahoma" panose="020B0604030504040204" pitchFamily="34" charset="0"/>
              </a:rPr>
              <a:t>At Valentino’s, I look after staff in both service and kitchen areas, look after reservations, deal with our suppliers and react to feedback from guests. In addition to technical competence, managers must be able to deal with emotional matters, like dealing with guest complaints, encouraging everyone during crowded hours and helping resolve conflicts between team members (Zhu </a:t>
            </a:r>
            <a:r>
              <a:rPr lang="en-GB" sz="1200" i="1" dirty="0">
                <a:effectLst/>
                <a:latin typeface="Times New Roman" panose="02020603050405020304" pitchFamily="18" charset="0"/>
                <a:ea typeface="Times New Roman" panose="02020603050405020304" pitchFamily="18" charset="0"/>
                <a:cs typeface="Tahoma" panose="020B0604030504040204" pitchFamily="34" charset="0"/>
              </a:rPr>
              <a:t>et al.,</a:t>
            </a:r>
            <a:r>
              <a:rPr lang="en-GB" sz="1200" dirty="0">
                <a:effectLst/>
                <a:latin typeface="Times New Roman" panose="02020603050405020304" pitchFamily="18" charset="0"/>
                <a:ea typeface="Times New Roman" panose="02020603050405020304" pitchFamily="18" charset="0"/>
                <a:cs typeface="Tahoma" panose="020B0604030504040204" pitchFamily="34" charset="0"/>
              </a:rPr>
              <a:t> 2022).</a:t>
            </a:r>
            <a:endParaRPr lang="en-IN" sz="1200" dirty="0">
              <a:effectLst/>
              <a:latin typeface="Times New Roman" panose="02020603050405020304" pitchFamily="18" charset="0"/>
              <a:ea typeface="Times New Roman" panose="02020603050405020304" pitchFamily="18" charset="0"/>
              <a:cs typeface="Tahoma" panose="020B0604030504040204" pitchFamily="34" charset="0"/>
            </a:endParaRPr>
          </a:p>
        </p:txBody>
      </p:sp>
      <p:sp>
        <p:nvSpPr>
          <p:cNvPr id="15" name="TextBox 14">
            <a:extLst>
              <a:ext uri="{FF2B5EF4-FFF2-40B4-BE49-F238E27FC236}">
                <a16:creationId xmlns:a16="http://schemas.microsoft.com/office/drawing/2014/main" id="{7870327B-BB90-913B-9752-71FF92EB4316}"/>
              </a:ext>
            </a:extLst>
          </p:cNvPr>
          <p:cNvSpPr txBox="1"/>
          <p:nvPr/>
        </p:nvSpPr>
        <p:spPr>
          <a:xfrm>
            <a:off x="4837387" y="911674"/>
            <a:ext cx="4733290" cy="2829108"/>
          </a:xfrm>
          <a:prstGeom prst="rect">
            <a:avLst/>
          </a:prstGeom>
          <a:solidFill>
            <a:schemeClr val="accent5">
              <a:lumMod val="60000"/>
              <a:lumOff val="40000"/>
            </a:schemeClr>
          </a:solidFill>
        </p:spPr>
        <p:txBody>
          <a:bodyPr wrap="square">
            <a:spAutoFit/>
          </a:bodyPr>
          <a:lstStyle/>
          <a:p>
            <a:pPr algn="just">
              <a:lnSpc>
                <a:spcPct val="150000"/>
              </a:lnSpc>
              <a:buNone/>
            </a:pPr>
            <a:r>
              <a:rPr lang="en-GB" sz="1200" b="1" kern="0" dirty="0">
                <a:effectLst/>
                <a:latin typeface="Times New Roman" panose="02020603050405020304" pitchFamily="18" charset="0"/>
                <a:cs typeface="Tahoma" panose="020B0604030504040204" pitchFamily="34" charset="0"/>
              </a:rPr>
              <a:t>Application of EI in Restaurant Management</a:t>
            </a:r>
            <a:endParaRPr lang="en-IN" sz="1200" b="1" kern="0" dirty="0">
              <a:effectLst/>
              <a:latin typeface="Times New Roman" panose="02020603050405020304" pitchFamily="18" charset="0"/>
              <a:cs typeface="Tahoma" panose="020B0604030504040204" pitchFamily="34"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ahoma" panose="020B0604030504040204" pitchFamily="34" charset="0"/>
              </a:rPr>
              <a:t>Being self-aware lets me notice anything, like a load of bookings that might stress me out and make me respond in a way I do not intend to others. Taking care of own emotions and composure means it is possible to offer gentle and positive responses to dissatisfied guests (</a:t>
            </a:r>
            <a:r>
              <a:rPr lang="en-GB" sz="1200" dirty="0" err="1">
                <a:effectLst/>
                <a:latin typeface="Times New Roman" panose="02020603050405020304" pitchFamily="18" charset="0"/>
                <a:ea typeface="Times New Roman" panose="02020603050405020304" pitchFamily="18" charset="0"/>
                <a:cs typeface="Tahoma" panose="020B0604030504040204" pitchFamily="34" charset="0"/>
              </a:rPr>
              <a:t>Ratasuk</a:t>
            </a:r>
            <a:r>
              <a:rPr lang="en-GB" sz="1200" dirty="0">
                <a:effectLst/>
                <a:latin typeface="Times New Roman" panose="02020603050405020304" pitchFamily="18" charset="0"/>
                <a:ea typeface="Times New Roman" panose="02020603050405020304" pitchFamily="18" charset="0"/>
                <a:cs typeface="Tahoma" panose="020B0604030504040204" pitchFamily="34" charset="0"/>
              </a:rPr>
              <a:t>, 2023). Thinking about what it is like to be in front of many customers steers individuals to help rather than scold the server who is working quickly (</a:t>
            </a:r>
            <a:r>
              <a:rPr lang="en-GB" sz="1200" dirty="0" err="1">
                <a:effectLst/>
                <a:latin typeface="Times New Roman" panose="02020603050405020304" pitchFamily="18" charset="0"/>
                <a:ea typeface="Times New Roman" panose="02020603050405020304" pitchFamily="18" charset="0"/>
                <a:cs typeface="Tahoma" panose="020B0604030504040204" pitchFamily="34" charset="0"/>
              </a:rPr>
              <a:t>Khetjenkarn</a:t>
            </a:r>
            <a:r>
              <a:rPr lang="en-GB" sz="1200" dirty="0">
                <a:effectLst/>
                <a:latin typeface="Times New Roman" panose="02020603050405020304" pitchFamily="18" charset="0"/>
                <a:ea typeface="Times New Roman" panose="02020603050405020304" pitchFamily="18" charset="0"/>
                <a:cs typeface="Tahoma" panose="020B0604030504040204" pitchFamily="34" charset="0"/>
              </a:rPr>
              <a:t> and </a:t>
            </a:r>
            <a:r>
              <a:rPr lang="en-GB" sz="1200" dirty="0" err="1">
                <a:effectLst/>
                <a:latin typeface="Times New Roman" panose="02020603050405020304" pitchFamily="18" charset="0"/>
                <a:ea typeface="Times New Roman" panose="02020603050405020304" pitchFamily="18" charset="0"/>
                <a:cs typeface="Tahoma" panose="020B0604030504040204" pitchFamily="34" charset="0"/>
              </a:rPr>
              <a:t>Agmapisarn</a:t>
            </a:r>
            <a:r>
              <a:rPr lang="en-GB" sz="1200" dirty="0">
                <a:effectLst/>
                <a:latin typeface="Times New Roman" panose="02020603050405020304" pitchFamily="18" charset="0"/>
                <a:ea typeface="Times New Roman" panose="02020603050405020304" pitchFamily="18" charset="0"/>
                <a:cs typeface="Tahoma" panose="020B0604030504040204" pitchFamily="34" charset="0"/>
              </a:rPr>
              <a:t>, 2020). The work I do is meant to inspire others and maintain company standards, which requires me to keep going throughout long working nights.</a:t>
            </a:r>
            <a:endParaRPr lang="en-IN" sz="1200" dirty="0">
              <a:effectLst/>
              <a:latin typeface="Times New Roman" panose="02020603050405020304" pitchFamily="18" charset="0"/>
              <a:ea typeface="Times New Roman" panose="02020603050405020304" pitchFamily="18" charset="0"/>
              <a:cs typeface="Tahoma" panose="020B0604030504040204" pitchFamily="34" charset="0"/>
            </a:endParaRPr>
          </a:p>
        </p:txBody>
      </p:sp>
      <p:sp>
        <p:nvSpPr>
          <p:cNvPr id="17" name="TextBox 16">
            <a:extLst>
              <a:ext uri="{FF2B5EF4-FFF2-40B4-BE49-F238E27FC236}">
                <a16:creationId xmlns:a16="http://schemas.microsoft.com/office/drawing/2014/main" id="{9E230C73-698B-118A-A7E0-8CD6A51F34E6}"/>
              </a:ext>
            </a:extLst>
          </p:cNvPr>
          <p:cNvSpPr txBox="1"/>
          <p:nvPr/>
        </p:nvSpPr>
        <p:spPr>
          <a:xfrm>
            <a:off x="54356" y="7733047"/>
            <a:ext cx="4636516" cy="2275110"/>
          </a:xfrm>
          <a:prstGeom prst="rect">
            <a:avLst/>
          </a:prstGeom>
          <a:solidFill>
            <a:schemeClr val="accent4">
              <a:lumMod val="60000"/>
              <a:lumOff val="40000"/>
            </a:schemeClr>
          </a:solidFill>
        </p:spPr>
        <p:txBody>
          <a:bodyPr wrap="square">
            <a:spAutoFit/>
          </a:bodyPr>
          <a:lstStyle/>
          <a:p>
            <a:pPr algn="just">
              <a:lnSpc>
                <a:spcPct val="150000"/>
              </a:lnSpc>
              <a:buNone/>
            </a:pPr>
            <a:r>
              <a:rPr lang="en-GB" sz="1200" b="1" kern="0" dirty="0">
                <a:effectLst/>
                <a:latin typeface="Times New Roman" panose="02020603050405020304" pitchFamily="18" charset="0"/>
                <a:cs typeface="Tahoma" panose="020B0604030504040204" pitchFamily="34" charset="0"/>
              </a:rPr>
              <a:t>Impact on Team Performance and Guest Satisfaction</a:t>
            </a:r>
            <a:endParaRPr lang="en-IN" sz="1200" b="1" kern="0" dirty="0">
              <a:effectLst/>
              <a:latin typeface="Times New Roman" panose="02020603050405020304" pitchFamily="18" charset="0"/>
              <a:cs typeface="Tahoma" panose="020B0604030504040204" pitchFamily="34"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ahoma" panose="020B0604030504040204" pitchFamily="34" charset="0"/>
              </a:rPr>
              <a:t>Hospitality studies have found that good leadership based on emotion increases both employee happiness and performance (Wallace and Coughlan, 2023). When it comes to leadership, I open my mind to what staff have to say, create a trustworthy environment and seek their genuine feedback. Having a long-term satisfaction in team leads to better care for guests, encouraging return customers and a lot of positive comments online (</a:t>
            </a:r>
            <a:r>
              <a:rPr lang="en-GB" sz="1200" dirty="0" err="1">
                <a:effectLst/>
                <a:latin typeface="Times New Roman" panose="02020603050405020304" pitchFamily="18" charset="0"/>
                <a:ea typeface="Times New Roman" panose="02020603050405020304" pitchFamily="18" charset="0"/>
                <a:cs typeface="Tahoma" panose="020B0604030504040204" pitchFamily="34" charset="0"/>
              </a:rPr>
              <a:t>Gîngioveanu</a:t>
            </a:r>
            <a:r>
              <a:rPr lang="en-GB" sz="1200" dirty="0">
                <a:effectLst/>
                <a:latin typeface="Times New Roman" panose="02020603050405020304" pitchFamily="18" charset="0"/>
                <a:ea typeface="Times New Roman" panose="02020603050405020304" pitchFamily="18" charset="0"/>
                <a:cs typeface="Tahoma" panose="020B0604030504040204" pitchFamily="34" charset="0"/>
              </a:rPr>
              <a:t> </a:t>
            </a:r>
            <a:r>
              <a:rPr lang="en-GB" sz="1200" dirty="0" err="1">
                <a:effectLst/>
                <a:latin typeface="Times New Roman" panose="02020603050405020304" pitchFamily="18" charset="0"/>
                <a:ea typeface="Times New Roman" panose="02020603050405020304" pitchFamily="18" charset="0"/>
                <a:cs typeface="Tahoma" panose="020B0604030504040204" pitchFamily="34" charset="0"/>
              </a:rPr>
              <a:t>Lupulescu</a:t>
            </a:r>
            <a:r>
              <a:rPr lang="en-GB" sz="1200" dirty="0">
                <a:effectLst/>
                <a:latin typeface="Times New Roman" panose="02020603050405020304" pitchFamily="18" charset="0"/>
                <a:ea typeface="Times New Roman" panose="02020603050405020304" pitchFamily="18" charset="0"/>
                <a:cs typeface="Tahoma" panose="020B0604030504040204" pitchFamily="34" charset="0"/>
              </a:rPr>
              <a:t> </a:t>
            </a:r>
            <a:r>
              <a:rPr lang="en-GB" sz="1200" i="1" dirty="0">
                <a:effectLst/>
                <a:latin typeface="Times New Roman" panose="02020603050405020304" pitchFamily="18" charset="0"/>
                <a:ea typeface="Times New Roman" panose="02020603050405020304" pitchFamily="18" charset="0"/>
                <a:cs typeface="Tahoma" panose="020B0604030504040204" pitchFamily="34" charset="0"/>
              </a:rPr>
              <a:t>et al.,</a:t>
            </a:r>
            <a:r>
              <a:rPr lang="en-GB" sz="1200" dirty="0">
                <a:effectLst/>
                <a:latin typeface="Times New Roman" panose="02020603050405020304" pitchFamily="18" charset="0"/>
                <a:ea typeface="Times New Roman" panose="02020603050405020304" pitchFamily="18" charset="0"/>
                <a:cs typeface="Tahoma" panose="020B0604030504040204" pitchFamily="34" charset="0"/>
              </a:rPr>
              <a:t> 2024).</a:t>
            </a:r>
            <a:endParaRPr lang="en-IN" sz="1200" dirty="0">
              <a:effectLst/>
              <a:latin typeface="Times New Roman" panose="02020603050405020304" pitchFamily="18" charset="0"/>
              <a:ea typeface="Times New Roman" panose="02020603050405020304" pitchFamily="18" charset="0"/>
              <a:cs typeface="Tahoma" panose="020B0604030504040204" pitchFamily="34" charset="0"/>
            </a:endParaRPr>
          </a:p>
        </p:txBody>
      </p:sp>
      <p:sp>
        <p:nvSpPr>
          <p:cNvPr id="19" name="TextBox 18">
            <a:extLst>
              <a:ext uri="{FF2B5EF4-FFF2-40B4-BE49-F238E27FC236}">
                <a16:creationId xmlns:a16="http://schemas.microsoft.com/office/drawing/2014/main" id="{1E953FC3-B02D-25AA-10B7-B41A52E99931}"/>
              </a:ext>
            </a:extLst>
          </p:cNvPr>
          <p:cNvSpPr txBox="1"/>
          <p:nvPr/>
        </p:nvSpPr>
        <p:spPr>
          <a:xfrm>
            <a:off x="4741121" y="8185411"/>
            <a:ext cx="4829556" cy="3383106"/>
          </a:xfrm>
          <a:prstGeom prst="rect">
            <a:avLst/>
          </a:prstGeom>
          <a:solidFill>
            <a:schemeClr val="accent5">
              <a:lumMod val="60000"/>
              <a:lumOff val="40000"/>
            </a:schemeClr>
          </a:solidFill>
        </p:spPr>
        <p:txBody>
          <a:bodyPr wrap="square">
            <a:spAutoFit/>
          </a:bodyPr>
          <a:lstStyle/>
          <a:p>
            <a:pPr algn="just">
              <a:lnSpc>
                <a:spcPct val="150000"/>
              </a:lnSpc>
              <a:buNone/>
            </a:pPr>
            <a:r>
              <a:rPr lang="en-GB" sz="1200" b="1" kern="0" dirty="0">
                <a:effectLst/>
                <a:latin typeface="Times New Roman" panose="02020603050405020304" pitchFamily="18" charset="0"/>
                <a:cs typeface="Tahoma" panose="020B0604030504040204" pitchFamily="34" charset="0"/>
              </a:rPr>
              <a:t>Building a Positive Culture</a:t>
            </a:r>
            <a:endParaRPr lang="en-IN" sz="1200" b="1" kern="0" dirty="0">
              <a:effectLst/>
              <a:latin typeface="Times New Roman" panose="02020603050405020304" pitchFamily="18" charset="0"/>
              <a:cs typeface="Tahoma" panose="020B0604030504040204" pitchFamily="34" charset="0"/>
            </a:endParaRPr>
          </a:p>
          <a:p>
            <a:pPr algn="just">
              <a:lnSpc>
                <a:spcPct val="150000"/>
              </a:lnSpc>
            </a:pPr>
            <a:r>
              <a:rPr lang="en-GB" sz="1000" dirty="0">
                <a:effectLst/>
                <a:latin typeface="Times New Roman" panose="02020603050405020304" pitchFamily="18" charset="0"/>
                <a:ea typeface="Times New Roman" panose="02020603050405020304" pitchFamily="18" charset="0"/>
                <a:cs typeface="Tahoma" panose="020B0604030504040204" pitchFamily="34" charset="0"/>
              </a:rPr>
              <a:t>I encourage team members to feel creative and happy by acting with empathy and being open. Having group conversations following work sessions gives everyone the space to deal with stresses like handling tough customers and boosting the team’s endurance (Trevor and Holweg, 2022). It has also been observed that saying short phrases like “I can tell you were upset” helps build a connection with someone (Mindtools, 2025). The fact that guests feel they are heard has cut down the number of escalations Valentino receives. </a:t>
            </a:r>
          </a:p>
          <a:p>
            <a:pPr algn="just">
              <a:lnSpc>
                <a:spcPct val="150000"/>
              </a:lnSpc>
            </a:pPr>
            <a:r>
              <a:rPr lang="en-IN" sz="1000" dirty="0"/>
              <a:t>Furthermore, Goleman’s four-domain framework, which includes self-awareness, self-management, social awareness and relationship management, can be quite helpful in terms of providing some clear ideas and perceptions of EI development (</a:t>
            </a:r>
            <a:r>
              <a:rPr lang="en-GB" sz="1000" dirty="0"/>
              <a:t>Lale, 2023</a:t>
            </a:r>
            <a:r>
              <a:rPr lang="en-IN" sz="1000" dirty="0"/>
              <a:t>). I am quite good at showing empathy as well as social skills, but I still aim to improve emotional self-regulation whenever I feel pressure. Nonetheless, extensive empathy can decrease boundaries while delaying tough but needed decisions. </a:t>
            </a:r>
          </a:p>
          <a:p>
            <a:pPr algn="just">
              <a:lnSpc>
                <a:spcPct val="150000"/>
              </a:lnSpc>
            </a:pPr>
            <a:endParaRPr lang="en-IN" sz="1200" dirty="0">
              <a:effectLst/>
              <a:latin typeface="Times New Roman" panose="02020603050405020304" pitchFamily="18" charset="0"/>
              <a:ea typeface="Times New Roman" panose="02020603050405020304" pitchFamily="18" charset="0"/>
              <a:cs typeface="Tahoma" panose="020B0604030504040204" pitchFamily="34" charset="0"/>
            </a:endParaRPr>
          </a:p>
        </p:txBody>
      </p:sp>
      <p:sp>
        <p:nvSpPr>
          <p:cNvPr id="21" name="TextBox 20">
            <a:extLst>
              <a:ext uri="{FF2B5EF4-FFF2-40B4-BE49-F238E27FC236}">
                <a16:creationId xmlns:a16="http://schemas.microsoft.com/office/drawing/2014/main" id="{5E02B1E0-C524-2F7B-4673-5815727BD981}"/>
              </a:ext>
            </a:extLst>
          </p:cNvPr>
          <p:cNvSpPr txBox="1"/>
          <p:nvPr/>
        </p:nvSpPr>
        <p:spPr>
          <a:xfrm>
            <a:off x="186647" y="11604006"/>
            <a:ext cx="9342120" cy="1167114"/>
          </a:xfrm>
          <a:prstGeom prst="rect">
            <a:avLst/>
          </a:prstGeom>
          <a:solidFill>
            <a:schemeClr val="accent5">
              <a:lumMod val="60000"/>
              <a:lumOff val="40000"/>
            </a:schemeClr>
          </a:solidFill>
        </p:spPr>
        <p:txBody>
          <a:bodyPr wrap="square">
            <a:spAutoFit/>
          </a:bodyPr>
          <a:lstStyle/>
          <a:p>
            <a:pPr algn="just">
              <a:lnSpc>
                <a:spcPct val="150000"/>
              </a:lnSpc>
              <a:buNone/>
            </a:pPr>
            <a:r>
              <a:rPr lang="en-GB" sz="1200" b="1" kern="0" dirty="0">
                <a:effectLst/>
                <a:latin typeface="Times New Roman" panose="02020603050405020304" pitchFamily="18" charset="0"/>
                <a:cs typeface="Tahoma" panose="020B0604030504040204" pitchFamily="34" charset="0"/>
              </a:rPr>
              <a:t>Conclusion</a:t>
            </a:r>
            <a:endParaRPr lang="en-IN" sz="1200" b="1" kern="0" dirty="0">
              <a:effectLst/>
              <a:latin typeface="Times New Roman" panose="02020603050405020304" pitchFamily="18" charset="0"/>
              <a:cs typeface="Tahoma" panose="020B0604030504040204" pitchFamily="34" charset="0"/>
            </a:endParaRPr>
          </a:p>
          <a:p>
            <a:pPr algn="just">
              <a:lnSpc>
                <a:spcPct val="150000"/>
              </a:lnSpc>
            </a:pPr>
            <a:r>
              <a:rPr lang="en-GB" sz="1200" dirty="0">
                <a:effectLst/>
                <a:latin typeface="Times New Roman" panose="02020603050405020304" pitchFamily="18" charset="0"/>
                <a:ea typeface="Times New Roman" panose="02020603050405020304" pitchFamily="18" charset="0"/>
                <a:cs typeface="Tahoma" panose="020B0604030504040204" pitchFamily="34" charset="0"/>
              </a:rPr>
              <a:t>At Valentino’s restaurant, emotional intelligence is essential for General Managers, not something optional. Working on self-awareness, self-control, motivation, feeling for others and social abilities allows me to manage our team, handle any stress and offer our guests a great dining experience. Developing EI over time leads to lasting happy guests, more enthusiastic staff and growing business achievements.</a:t>
            </a:r>
            <a:endParaRPr lang="en-IN" sz="1200" dirty="0">
              <a:effectLst/>
              <a:latin typeface="Times New Roman" panose="02020603050405020304" pitchFamily="18" charset="0"/>
              <a:ea typeface="Times New Roman" panose="02020603050405020304" pitchFamily="18" charset="0"/>
              <a:cs typeface="Tahoma" panose="020B0604030504040204" pitchFamily="34" charset="0"/>
            </a:endParaRPr>
          </a:p>
        </p:txBody>
      </p:sp>
      <p:pic>
        <p:nvPicPr>
          <p:cNvPr id="1026" name="Picture 2" descr="Emotional Quotient (EQ), its effects and strategies for enhancement">
            <a:extLst>
              <a:ext uri="{FF2B5EF4-FFF2-40B4-BE49-F238E27FC236}">
                <a16:creationId xmlns:a16="http://schemas.microsoft.com/office/drawing/2014/main" id="{0BAB7E94-C766-EC22-5C70-C7C6242515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9637" y="2680864"/>
            <a:ext cx="2850880" cy="178462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w Emotional Intelligence Makes You a Better Leader">
            <a:extLst>
              <a:ext uri="{FF2B5EF4-FFF2-40B4-BE49-F238E27FC236}">
                <a16:creationId xmlns:a16="http://schemas.microsoft.com/office/drawing/2014/main" id="{04C362A2-2531-7E50-D463-011882F70A4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5878" y="3776229"/>
            <a:ext cx="2121794" cy="848647"/>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ow To Build Emotional Intelligence And Be A Better Leader - People  Managing People">
            <a:extLst>
              <a:ext uri="{FF2B5EF4-FFF2-40B4-BE49-F238E27FC236}">
                <a16:creationId xmlns:a16="http://schemas.microsoft.com/office/drawing/2014/main" id="{19A70B04-C5C7-FD0A-017F-EA164B69702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5661" y="10152918"/>
            <a:ext cx="4386007" cy="1370509"/>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How Emotional Intelligence Impacts Close Rates in Sales">
            <a:extLst>
              <a:ext uri="{FF2B5EF4-FFF2-40B4-BE49-F238E27FC236}">
                <a16:creationId xmlns:a16="http://schemas.microsoft.com/office/drawing/2014/main" id="{69B5BBC4-A65D-C563-E487-0FD26FCB771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16210" y="6730629"/>
            <a:ext cx="3818933" cy="143913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AEB27787-48B0-DEC5-8E86-837A07A06BD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135858" y="6290840"/>
            <a:ext cx="2485933" cy="1442207"/>
          </a:xfrm>
          <a:prstGeom prst="rect">
            <a:avLst/>
          </a:prstGeom>
        </p:spPr>
      </p:pic>
    </p:spTree>
    <p:extLst>
      <p:ext uri="{BB962C8B-B14F-4D97-AF65-F5344CB8AC3E}">
        <p14:creationId xmlns:p14="http://schemas.microsoft.com/office/powerpoint/2010/main" val="19229879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49</TotalTime>
  <Words>1132</Words>
  <Application>Microsoft Office PowerPoint</Application>
  <PresentationFormat>A3 Paper (297x420 mm)</PresentationFormat>
  <Paragraphs>30</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Souvik Das</dc:creator>
  <cp:lastModifiedBy>Ravi Saini</cp:lastModifiedBy>
  <cp:revision>7</cp:revision>
  <dcterms:created xsi:type="dcterms:W3CDTF">2025-05-29T18:39:13Z</dcterms:created>
  <dcterms:modified xsi:type="dcterms:W3CDTF">2025-06-09T08:34:09Z</dcterms:modified>
</cp:coreProperties>
</file>