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22"/>
  </p:notesMasterIdLst>
  <p:sldIdLst>
    <p:sldId id="256" r:id="rId2"/>
    <p:sldId id="258" r:id="rId3"/>
    <p:sldId id="260" r:id="rId4"/>
    <p:sldId id="297" r:id="rId5"/>
    <p:sldId id="286" r:id="rId6"/>
    <p:sldId id="298" r:id="rId7"/>
    <p:sldId id="300" r:id="rId8"/>
    <p:sldId id="285" r:id="rId9"/>
    <p:sldId id="261" r:id="rId10"/>
    <p:sldId id="294" r:id="rId11"/>
    <p:sldId id="295" r:id="rId12"/>
    <p:sldId id="289" r:id="rId13"/>
    <p:sldId id="263" r:id="rId14"/>
    <p:sldId id="303" r:id="rId15"/>
    <p:sldId id="262" r:id="rId16"/>
    <p:sldId id="304" r:id="rId17"/>
    <p:sldId id="301" r:id="rId18"/>
    <p:sldId id="305" r:id="rId19"/>
    <p:sldId id="302" r:id="rId20"/>
    <p:sldId id="293" r:id="rId21"/>
  </p:sldIdLst>
  <p:sldSz cx="9144000" cy="5143500" type="screen16x9"/>
  <p:notesSz cx="6858000" cy="9144000"/>
  <p:embeddedFontLst>
    <p:embeddedFont>
      <p:font typeface="Ballet" panose="020B0604020202020204" charset="0"/>
      <p:regular r:id="rId23"/>
    </p:embeddedFont>
    <p:embeddedFont>
      <p:font typeface="Boldonse" panose="020B0604020202020204" charset="0"/>
      <p:regular r:id="rId24"/>
    </p:embeddedFont>
    <p:embeddedFont>
      <p:font typeface="Montserrat" panose="00000500000000000000" pitchFamily="2" charset="0"/>
      <p:regular r:id="rId25"/>
      <p:bold r:id="rId26"/>
      <p:italic r:id="rId27"/>
      <p:boldItalic r:id="rId28"/>
    </p:embeddedFont>
    <p:embeddedFont>
      <p:font typeface="Montserrat Medium" panose="00000600000000000000" pitchFamily="2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935763C-5C22-FBB1-557E-F7C794455BAB}" name="Jon Frise (2404228)" initials="JF" userId="S::2404228@student.uwtsd.ac.uk::8d9efa51-7427-490d-b780-0d576c14c43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A9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F8CD6-4B5F-7FB1-4DD8-0052E9AA346E}" v="21" dt="2026-02-13T07:38:03.061"/>
    <p1510:client id="{4DFF89D2-68EA-4095-A282-5CEB94F8520D}" v="167" dt="2026-02-11T20:44:34.547"/>
    <p1510:client id="{4E3BA555-64E7-7704-A8C6-865F6A348D3D}" v="6" dt="2026-02-12T11:08:40.100"/>
    <p1510:client id="{5512C718-0FCB-334E-84AC-B54AAC1D2A74}" v="506" dt="2026-02-12T16:10:37.802"/>
    <p1510:client id="{746275C3-79BF-1F9D-893E-79689ECA161B}" v="182" dt="2026-02-13T09:07:19.547"/>
    <p1510:client id="{9246D15D-70E2-3CAA-D884-4C675721FCEB}" v="8" dt="2026-02-12T23:40:11.353"/>
    <p1510:client id="{973FA3F4-9294-1C4C-80A0-475C13375D5F}" v="60" dt="2026-02-12T16:32:18.889"/>
    <p1510:client id="{F47B4BAE-A1E7-D557-88D0-E6769D69E372}" v="157" dt="2026-02-12T11:43:48.606"/>
  </p1510:revLst>
</p1510:revInfo>
</file>

<file path=ppt/tableStyles.xml><?xml version="1.0" encoding="utf-8"?>
<a:tblStyleLst xmlns:a="http://schemas.openxmlformats.org/drawingml/2006/main" def="{712CC3CF-81A9-4B97-B5AF-8CDCC1082789}">
  <a:tblStyle styleId="{712CC3CF-81A9-4B97-B5AF-8CDCC108278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ed3401ed36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ed3401ed36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e1d838b627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e1d838b627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26F0417E-21F3-C99E-A706-AD271055E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2D0EC6A2-65A1-2DFC-B656-D0590EE5E9A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C76335A5-5AF1-06AE-BDF8-2CF73FA291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5234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83480E0C-AB0F-EE8B-B38D-D41A6081B7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442EF080-B2F0-D857-9FDF-DBE88ECB3B8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96F97E12-03DB-1D53-6ADC-60DC7B2981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685715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46F4AC3E-F296-A7AF-5FBD-09DE5DC39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1BBBB9D3-84DE-D7B1-5D0E-62E3FB2410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477BEA5E-DEBF-A81B-74F7-123B8B3582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49089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D5EE839A-00E9-579A-A5D4-18BCA338A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23F8585D-6E13-8B3C-0F1F-6F0C5ADF9AF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8B106C97-657B-797C-DACB-8E28B847BC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62337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33fb61485ab_0_1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33fb61485ab_0_1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BAACD2B7-8300-3EA7-BA61-E53F23D6E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A51AA2E2-9BE4-51EF-1A58-8E97FC3C8F8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215133AB-76CC-C741-1B34-81A00524E4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612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3b9e5ceda92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3b9e5ceda92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>
          <a:extLst>
            <a:ext uri="{FF2B5EF4-FFF2-40B4-BE49-F238E27FC236}">
              <a16:creationId xmlns:a16="http://schemas.microsoft.com/office/drawing/2014/main" id="{40FC3477-9F12-547A-05AC-FADC0E850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3b9e5ceda92_0_49:notes">
            <a:extLst>
              <a:ext uri="{FF2B5EF4-FFF2-40B4-BE49-F238E27FC236}">
                <a16:creationId xmlns:a16="http://schemas.microsoft.com/office/drawing/2014/main" id="{0923E2B5-D4A1-36B2-B355-99B8F0D9C2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3b9e5ceda92_0_49:notes">
            <a:extLst>
              <a:ext uri="{FF2B5EF4-FFF2-40B4-BE49-F238E27FC236}">
                <a16:creationId xmlns:a16="http://schemas.microsoft.com/office/drawing/2014/main" id="{298CE7C6-35C1-CDC1-43C1-6FA9917C8CD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813865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e1d838b627_4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e1d838b627_4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B226D956-C99B-51EC-FF90-D5CAB4283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A326D6BA-681C-4CC2-1AE5-271403C8C2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3FA9706C-8093-600B-4755-4DCD0D70D7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21669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>
          <a:extLst>
            <a:ext uri="{FF2B5EF4-FFF2-40B4-BE49-F238E27FC236}">
              <a16:creationId xmlns:a16="http://schemas.microsoft.com/office/drawing/2014/main" id="{B226D956-C99B-51EC-FF90-D5CAB4283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e1d838b627_4_0:notes">
            <a:extLst>
              <a:ext uri="{FF2B5EF4-FFF2-40B4-BE49-F238E27FC236}">
                <a16:creationId xmlns:a16="http://schemas.microsoft.com/office/drawing/2014/main" id="{A326D6BA-681C-4CC2-1AE5-271403C8C2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e1d838b627_4_0:notes">
            <a:extLst>
              <a:ext uri="{FF2B5EF4-FFF2-40B4-BE49-F238E27FC236}">
                <a16:creationId xmlns:a16="http://schemas.microsoft.com/office/drawing/2014/main" id="{3FA9706C-8093-600B-4755-4DCD0D70D7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2166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tBDf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bstract Art Showcase by Slidesgo" type="title">
  <p:cSld name="TITLE">
    <p:bg>
      <p:bgPr>
        <a:solidFill>
          <a:srgbClr val="F8F7F4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>
            <a:spLocks noGrp="1"/>
          </p:cNvSpPr>
          <p:nvPr>
            <p:ph type="pic" idx="2"/>
          </p:nvPr>
        </p:nvSpPr>
        <p:spPr>
          <a:xfrm>
            <a:off x="6312900" y="975725"/>
            <a:ext cx="2322300" cy="339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35675" y="286680"/>
            <a:ext cx="5509500" cy="225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 b="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835427" y="3929"/>
            <a:ext cx="5172900" cy="565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137160" y="319900"/>
            <a:ext cx="3460800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4000" b="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 idx="2" hasCustomPrompt="1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000"/>
              <a:buNone/>
              <a:defRPr sz="7200" b="0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5"/>
          <p:cNvSpPr txBox="1">
            <a:spLocks noGrp="1"/>
          </p:cNvSpPr>
          <p:nvPr>
            <p:ph type="title"/>
          </p:nvPr>
        </p:nvSpPr>
        <p:spPr>
          <a:xfrm>
            <a:off x="231900" y="332025"/>
            <a:ext cx="8683800" cy="5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600"/>
              <a:buNone/>
              <a:defRPr sz="2500" b="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5"/>
          <p:cNvSpPr txBox="1">
            <a:spLocks noGrp="1"/>
          </p:cNvSpPr>
          <p:nvPr>
            <p:ph type="subTitle" idx="1"/>
          </p:nvPr>
        </p:nvSpPr>
        <p:spPr>
          <a:xfrm>
            <a:off x="2448150" y="1075175"/>
            <a:ext cx="4251300" cy="75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subTitle" idx="2"/>
          </p:nvPr>
        </p:nvSpPr>
        <p:spPr>
          <a:xfrm>
            <a:off x="2231837" y="2167750"/>
            <a:ext cx="5516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subTitle" idx="3"/>
          </p:nvPr>
        </p:nvSpPr>
        <p:spPr>
          <a:xfrm>
            <a:off x="2231838" y="3393057"/>
            <a:ext cx="5516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title" idx="4" hasCustomPrompt="1"/>
          </p:nvPr>
        </p:nvSpPr>
        <p:spPr>
          <a:xfrm>
            <a:off x="831914" y="3393050"/>
            <a:ext cx="1182300" cy="45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3" name="Google Shape;23;p5"/>
          <p:cNvSpPr txBox="1">
            <a:spLocks noGrp="1"/>
          </p:cNvSpPr>
          <p:nvPr>
            <p:ph type="title" idx="5" hasCustomPrompt="1"/>
          </p:nvPr>
        </p:nvSpPr>
        <p:spPr>
          <a:xfrm>
            <a:off x="831438" y="2167750"/>
            <a:ext cx="1182300" cy="45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228600" y="228600"/>
            <a:ext cx="3998400" cy="144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body" idx="1"/>
          </p:nvPr>
        </p:nvSpPr>
        <p:spPr>
          <a:xfrm>
            <a:off x="1609625" y="2066125"/>
            <a:ext cx="3824100" cy="253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7"/>
          <p:cNvSpPr>
            <a:spLocks noGrp="1"/>
          </p:cNvSpPr>
          <p:nvPr>
            <p:ph type="pic" idx="2"/>
          </p:nvPr>
        </p:nvSpPr>
        <p:spPr>
          <a:xfrm>
            <a:off x="5715849" y="0"/>
            <a:ext cx="34281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9"/>
          <p:cNvSpPr txBox="1">
            <a:spLocks noGrp="1"/>
          </p:cNvSpPr>
          <p:nvPr>
            <p:ph type="subTitle" idx="1"/>
          </p:nvPr>
        </p:nvSpPr>
        <p:spPr>
          <a:xfrm>
            <a:off x="720064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9"/>
          <p:cNvSpPr txBox="1">
            <a:spLocks noGrp="1"/>
          </p:cNvSpPr>
          <p:nvPr>
            <p:ph type="subTitle" idx="2"/>
          </p:nvPr>
        </p:nvSpPr>
        <p:spPr>
          <a:xfrm>
            <a:off x="4826936" y="1580125"/>
            <a:ext cx="3597000" cy="23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952850"/>
            <a:ext cx="6576000" cy="799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1" name="Google Shape;41;p11"/>
          <p:cNvSpPr txBox="1">
            <a:spLocks noGrp="1"/>
          </p:cNvSpPr>
          <p:nvPr>
            <p:ph type="subTitle" idx="1"/>
          </p:nvPr>
        </p:nvSpPr>
        <p:spPr>
          <a:xfrm>
            <a:off x="1284000" y="2816250"/>
            <a:ext cx="6576000" cy="37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2_1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3"/>
          <p:cNvSpPr txBox="1">
            <a:spLocks noGrp="1"/>
          </p:cNvSpPr>
          <p:nvPr>
            <p:ph type="title"/>
          </p:nvPr>
        </p:nvSpPr>
        <p:spPr>
          <a:xfrm>
            <a:off x="135675" y="223201"/>
            <a:ext cx="8687100" cy="6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b="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subTitle" idx="1"/>
          </p:nvPr>
        </p:nvSpPr>
        <p:spPr>
          <a:xfrm>
            <a:off x="1404151" y="1967550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6" name="Google Shape;46;p13"/>
          <p:cNvSpPr txBox="1">
            <a:spLocks noGrp="1"/>
          </p:cNvSpPr>
          <p:nvPr>
            <p:ph type="subTitle" idx="2"/>
          </p:nvPr>
        </p:nvSpPr>
        <p:spPr>
          <a:xfrm>
            <a:off x="1404151" y="2613758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subTitle" idx="3"/>
          </p:nvPr>
        </p:nvSpPr>
        <p:spPr>
          <a:xfrm>
            <a:off x="1404151" y="3259967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subTitle" idx="4"/>
          </p:nvPr>
        </p:nvSpPr>
        <p:spPr>
          <a:xfrm>
            <a:off x="1404151" y="3906175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subTitle" idx="5"/>
          </p:nvPr>
        </p:nvSpPr>
        <p:spPr>
          <a:xfrm>
            <a:off x="6112617" y="1967550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subTitle" idx="6"/>
          </p:nvPr>
        </p:nvSpPr>
        <p:spPr>
          <a:xfrm>
            <a:off x="6112617" y="2613756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subTitle" idx="7"/>
          </p:nvPr>
        </p:nvSpPr>
        <p:spPr>
          <a:xfrm>
            <a:off x="6112617" y="3259962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ubTitle" idx="8"/>
          </p:nvPr>
        </p:nvSpPr>
        <p:spPr>
          <a:xfrm>
            <a:off x="6112617" y="3906169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400"/>
              <a:buFont typeface="Raleway"/>
              <a:buNone/>
              <a:defRPr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idx="9" hasCustomPrompt="1"/>
          </p:nvPr>
        </p:nvSpPr>
        <p:spPr>
          <a:xfrm>
            <a:off x="140151" y="4020475"/>
            <a:ext cx="1212000" cy="31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title" idx="13" hasCustomPrompt="1"/>
          </p:nvPr>
        </p:nvSpPr>
        <p:spPr>
          <a:xfrm>
            <a:off x="140151" y="2728058"/>
            <a:ext cx="1212000" cy="31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14" hasCustomPrompt="1"/>
          </p:nvPr>
        </p:nvSpPr>
        <p:spPr>
          <a:xfrm>
            <a:off x="139399" y="2081850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15" hasCustomPrompt="1"/>
          </p:nvPr>
        </p:nvSpPr>
        <p:spPr>
          <a:xfrm>
            <a:off x="140151" y="3374267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16" hasCustomPrompt="1"/>
          </p:nvPr>
        </p:nvSpPr>
        <p:spPr>
          <a:xfrm>
            <a:off x="4925220" y="2728056"/>
            <a:ext cx="1148100" cy="31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>
            <a:spLocks noGrp="1"/>
          </p:cNvSpPr>
          <p:nvPr>
            <p:ph type="title" idx="17" hasCustomPrompt="1"/>
          </p:nvPr>
        </p:nvSpPr>
        <p:spPr>
          <a:xfrm>
            <a:off x="4925189" y="3374262"/>
            <a:ext cx="1148100" cy="31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18" hasCustomPrompt="1"/>
          </p:nvPr>
        </p:nvSpPr>
        <p:spPr>
          <a:xfrm>
            <a:off x="4925220" y="4020469"/>
            <a:ext cx="1148100" cy="31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title" idx="19" hasCustomPrompt="1"/>
          </p:nvPr>
        </p:nvSpPr>
        <p:spPr>
          <a:xfrm>
            <a:off x="4925121" y="2081850"/>
            <a:ext cx="11481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000" b="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>
            <a:spLocks noGrp="1"/>
          </p:cNvSpPr>
          <p:nvPr>
            <p:ph type="title"/>
          </p:nvPr>
        </p:nvSpPr>
        <p:spPr>
          <a:xfrm>
            <a:off x="137160" y="2886458"/>
            <a:ext cx="3400500" cy="1856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subTitle" idx="1"/>
          </p:nvPr>
        </p:nvSpPr>
        <p:spPr>
          <a:xfrm>
            <a:off x="4133400" y="2261875"/>
            <a:ext cx="4782300" cy="246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ONE_COLUMN_TEXT_1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5"/>
          <p:cNvSpPr txBox="1">
            <a:spLocks noGrp="1"/>
          </p:cNvSpPr>
          <p:nvPr>
            <p:ph type="title"/>
          </p:nvPr>
        </p:nvSpPr>
        <p:spPr>
          <a:xfrm>
            <a:off x="135675" y="319900"/>
            <a:ext cx="4904100" cy="19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5"/>
          <p:cNvSpPr>
            <a:spLocks noGrp="1"/>
          </p:cNvSpPr>
          <p:nvPr>
            <p:ph type="pic" idx="2"/>
          </p:nvPr>
        </p:nvSpPr>
        <p:spPr>
          <a:xfrm>
            <a:off x="5670625" y="228450"/>
            <a:ext cx="3245100" cy="45063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7" name="Google Shape;67;p15"/>
          <p:cNvSpPr txBox="1">
            <a:spLocks noGrp="1"/>
          </p:cNvSpPr>
          <p:nvPr>
            <p:ph type="subTitle" idx="1"/>
          </p:nvPr>
        </p:nvSpPr>
        <p:spPr>
          <a:xfrm>
            <a:off x="135673" y="2253800"/>
            <a:ext cx="4615200" cy="230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2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8"/>
          <p:cNvSpPr txBox="1">
            <a:spLocks noGrp="1"/>
          </p:cNvSpPr>
          <p:nvPr>
            <p:ph type="subTitle" idx="1"/>
          </p:nvPr>
        </p:nvSpPr>
        <p:spPr>
          <a:xfrm>
            <a:off x="848735" y="313662"/>
            <a:ext cx="3508800" cy="99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8"/>
          <p:cNvSpPr txBox="1">
            <a:spLocks noGrp="1"/>
          </p:cNvSpPr>
          <p:nvPr>
            <p:ph type="subTitle" idx="2"/>
          </p:nvPr>
        </p:nvSpPr>
        <p:spPr>
          <a:xfrm>
            <a:off x="4786485" y="313662"/>
            <a:ext cx="3508800" cy="99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8"/>
          <p:cNvSpPr txBox="1">
            <a:spLocks noGrp="1"/>
          </p:cNvSpPr>
          <p:nvPr>
            <p:ph type="subTitle" idx="3"/>
          </p:nvPr>
        </p:nvSpPr>
        <p:spPr>
          <a:xfrm>
            <a:off x="848735" y="2506437"/>
            <a:ext cx="3508800" cy="10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subTitle" idx="4"/>
          </p:nvPr>
        </p:nvSpPr>
        <p:spPr>
          <a:xfrm>
            <a:off x="4786485" y="2506437"/>
            <a:ext cx="3508800" cy="10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subTitle" idx="5"/>
          </p:nvPr>
        </p:nvSpPr>
        <p:spPr>
          <a:xfrm>
            <a:off x="848735" y="1410065"/>
            <a:ext cx="3508800" cy="99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subTitle" idx="6"/>
          </p:nvPr>
        </p:nvSpPr>
        <p:spPr>
          <a:xfrm>
            <a:off x="4786485" y="1410065"/>
            <a:ext cx="3508800" cy="99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title"/>
          </p:nvPr>
        </p:nvSpPr>
        <p:spPr>
          <a:xfrm>
            <a:off x="137160" y="3946942"/>
            <a:ext cx="7704000" cy="1040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 b="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 hasCustomPrompt="1"/>
          </p:nvPr>
        </p:nvSpPr>
        <p:spPr>
          <a:xfrm>
            <a:off x="621225" y="846412"/>
            <a:ext cx="5448000" cy="75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5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96" name="Google Shape;96;p20"/>
          <p:cNvSpPr txBox="1">
            <a:spLocks noGrp="1"/>
          </p:cNvSpPr>
          <p:nvPr>
            <p:ph type="subTitle" idx="1"/>
          </p:nvPr>
        </p:nvSpPr>
        <p:spPr>
          <a:xfrm>
            <a:off x="621225" y="1714619"/>
            <a:ext cx="5448000" cy="448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0"/>
          <p:cNvSpPr txBox="1">
            <a:spLocks noGrp="1"/>
          </p:cNvSpPr>
          <p:nvPr>
            <p:ph type="title" idx="2" hasCustomPrompt="1"/>
          </p:nvPr>
        </p:nvSpPr>
        <p:spPr>
          <a:xfrm>
            <a:off x="3467400" y="2845991"/>
            <a:ext cx="5448000" cy="75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45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98" name="Google Shape;98;p20"/>
          <p:cNvSpPr txBox="1">
            <a:spLocks noGrp="1"/>
          </p:cNvSpPr>
          <p:nvPr>
            <p:ph type="subTitle" idx="3"/>
          </p:nvPr>
        </p:nvSpPr>
        <p:spPr>
          <a:xfrm>
            <a:off x="3467400" y="3714155"/>
            <a:ext cx="5448000" cy="448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>
            <a:spLocks noGrp="1"/>
          </p:cNvSpPr>
          <p:nvPr>
            <p:ph type="title"/>
          </p:nvPr>
        </p:nvSpPr>
        <p:spPr>
          <a:xfrm>
            <a:off x="2026975" y="865632"/>
            <a:ext cx="5090100" cy="1058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40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subTitle" idx="1"/>
          </p:nvPr>
        </p:nvSpPr>
        <p:spPr>
          <a:xfrm>
            <a:off x="2347900" y="1788225"/>
            <a:ext cx="4448100" cy="12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21"/>
          <p:cNvSpPr txBox="1"/>
          <p:nvPr/>
        </p:nvSpPr>
        <p:spPr>
          <a:xfrm>
            <a:off x="2099100" y="3741275"/>
            <a:ext cx="50901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CREDITS:</a:t>
            </a:r>
            <a:r>
              <a:rPr lang="en" sz="12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200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This presentation template was created by</a:t>
            </a:r>
            <a:r>
              <a:rPr lang="en" sz="12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, and includes icons, infographics &amp; images by</a:t>
            </a:r>
            <a:r>
              <a:rPr lang="en" sz="12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200" b="1" u="sng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22" title="3d-green-moss-abstract-shape (6).jp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049825" y="213050"/>
            <a:ext cx="6973701" cy="4770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Google Shape;106;p23" title="3d-green-moss-abstract-shape (5).jpg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035363" y="152400"/>
            <a:ext cx="7073270" cy="48386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Boldonse"/>
              <a:buNone/>
              <a:defRPr sz="2600" b="1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●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○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■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●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○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■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●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○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Char char="■"/>
              <a:defRPr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3" r:id="rId13"/>
    <p:sldLayoutId id="2147483664" r:id="rId14"/>
    <p:sldLayoutId id="2147483666" r:id="rId15"/>
    <p:sldLayoutId id="2147483667" r:id="rId16"/>
    <p:sldLayoutId id="2147483668" r:id="rId17"/>
    <p:sldLayoutId id="2147483669" r:id="rId1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ittees.parliament.uk/publications/45128/documents/223543/default/" TargetMode="External"/><Relationship Id="rId3" Type="http://schemas.openxmlformats.org/officeDocument/2006/relationships/hyperlink" Target="https://www.ofcom.org.uk/media-use-and-attitudes/online-habits/online-nation" TargetMode="External"/><Relationship Id="rId7" Type="http://schemas.openxmlformats.org/officeDocument/2006/relationships/hyperlink" Target="https://doi.org/10.2196/33450" TargetMode="External"/><Relationship Id="rId2" Type="http://schemas.openxmlformats.org/officeDocument/2006/relationships/hyperlink" Target="http://www.ofcom.org.uk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doi.org/10.1016/j.actpsy.2025.105374" TargetMode="External"/><Relationship Id="rId5" Type="http://schemas.openxmlformats.org/officeDocument/2006/relationships/hyperlink" Target="https://doi.org/10.1002/brb3.70656" TargetMode="External"/><Relationship Id="rId4" Type="http://schemas.openxmlformats.org/officeDocument/2006/relationships/hyperlink" Target="https://doi.org/10.1002/slp2.70002" TargetMode="External"/><Relationship Id="rId9" Type="http://schemas.openxmlformats.org/officeDocument/2006/relationships/hyperlink" Target="https://www.walesonline.co.uk/news/uk-news/average-attention-span-brits-tendendo-30116082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4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13250F-8112-5190-EFAB-B035AFB74953}"/>
              </a:ext>
            </a:extLst>
          </p:cNvPr>
          <p:cNvSpPr/>
          <p:nvPr/>
        </p:nvSpPr>
        <p:spPr>
          <a:xfrm>
            <a:off x="3969310" y="-170481"/>
            <a:ext cx="5672380" cy="593585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Google Shape;123;p28"/>
          <p:cNvSpPr txBox="1">
            <a:spLocks noGrp="1"/>
          </p:cNvSpPr>
          <p:nvPr>
            <p:ph type="ctrTitle"/>
          </p:nvPr>
        </p:nvSpPr>
        <p:spPr>
          <a:xfrm>
            <a:off x="135675" y="286680"/>
            <a:ext cx="5916782" cy="225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Emerging Trends</a:t>
            </a:r>
            <a:endParaRPr sz="66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124" name="Google Shape;124;p28"/>
          <p:cNvSpPr txBox="1">
            <a:spLocks noGrp="1"/>
          </p:cNvSpPr>
          <p:nvPr>
            <p:ph type="subTitle" idx="1"/>
          </p:nvPr>
        </p:nvSpPr>
        <p:spPr>
          <a:xfrm>
            <a:off x="228600" y="1930073"/>
            <a:ext cx="5172900" cy="75140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sz="105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sz="105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/>
              <a:t>Ashanti </a:t>
            </a:r>
            <a:r>
              <a:rPr lang="en" sz="1050" err="1"/>
              <a:t>Mighten</a:t>
            </a:r>
            <a:r>
              <a:rPr lang="en" sz="1050"/>
              <a:t> – 2304545</a:t>
            </a:r>
          </a:p>
          <a:p>
            <a:pPr marL="0" indent="0" algn="l"/>
            <a:r>
              <a:rPr lang="en" sz="1050"/>
              <a:t>Jonathan </a:t>
            </a:r>
            <a:r>
              <a:rPr lang="en" sz="1050" err="1"/>
              <a:t>Frise</a:t>
            </a:r>
            <a:r>
              <a:rPr lang="en" sz="1050"/>
              <a:t> – 2404228</a:t>
            </a:r>
          </a:p>
          <a:p>
            <a:pPr marL="0" indent="0" algn="l"/>
            <a:r>
              <a:rPr lang="en" sz="1050"/>
              <a:t>Will Rowlands – 2247826</a:t>
            </a:r>
          </a:p>
          <a:p>
            <a:pPr marL="0" indent="0" algn="l"/>
            <a:r>
              <a:rPr lang="en" sz="1050"/>
              <a:t>Jared </a:t>
            </a:r>
            <a:r>
              <a:rPr lang="en" sz="1050" err="1"/>
              <a:t>Nickson</a:t>
            </a:r>
            <a:r>
              <a:rPr lang="en" sz="1050"/>
              <a:t> </a:t>
            </a:r>
            <a:r>
              <a:rPr lang="en" sz="1100"/>
              <a:t>–</a:t>
            </a:r>
            <a:r>
              <a:rPr lang="en" sz="1050"/>
              <a:t> 2305434</a:t>
            </a:r>
          </a:p>
          <a:p>
            <a:pPr marL="0" indent="0" algn="l"/>
            <a:r>
              <a:rPr lang="en" sz="1050" err="1"/>
              <a:t>Ataur</a:t>
            </a:r>
            <a:r>
              <a:rPr lang="en" sz="1050"/>
              <a:t> Rahman – 2319106</a:t>
            </a:r>
            <a:endParaRPr lang="en-US" sz="1050"/>
          </a:p>
          <a:p>
            <a:pPr marL="0" indent="0" algn="l"/>
            <a:r>
              <a:rPr lang="en-US" sz="1050"/>
              <a:t>Nino Aguilar - 2305326</a:t>
            </a:r>
            <a:endParaRPr lang="en" sz="1050"/>
          </a:p>
          <a:p>
            <a:pPr marL="0" indent="0" algn="l"/>
            <a:endParaRPr lang="en-GB" sz="1050"/>
          </a:p>
        </p:txBody>
      </p:sp>
      <p:sp>
        <p:nvSpPr>
          <p:cNvPr id="128" name="Google Shape;128;p28"/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B05F3A-EE1E-3989-4982-46D6EDDD80CB}"/>
              </a:ext>
            </a:extLst>
          </p:cNvPr>
          <p:cNvSpPr/>
          <p:nvPr/>
        </p:nvSpPr>
        <p:spPr>
          <a:xfrm>
            <a:off x="619932" y="387458"/>
            <a:ext cx="5625885" cy="467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3" name="Google Shape;173;p30"/>
          <p:cNvSpPr txBox="1">
            <a:spLocks noGrp="1"/>
          </p:cNvSpPr>
          <p:nvPr>
            <p:ph type="title"/>
          </p:nvPr>
        </p:nvSpPr>
        <p:spPr>
          <a:xfrm>
            <a:off x="135675" y="223201"/>
            <a:ext cx="8687100" cy="6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TABLE OF</a:t>
            </a:r>
            <a:r>
              <a:rPr lang="en" sz="3500"/>
              <a:t> </a:t>
            </a:r>
            <a:r>
              <a:rPr lang="en" sz="3500">
                <a:latin typeface="Ballet"/>
                <a:ea typeface="Ballet"/>
                <a:cs typeface="Ballet"/>
                <a:sym typeface="Ballet"/>
              </a:rPr>
              <a:t>Contents</a:t>
            </a:r>
            <a:endParaRPr sz="35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174" name="Google Shape;174;p30"/>
          <p:cNvSpPr txBox="1">
            <a:spLocks noGrp="1"/>
          </p:cNvSpPr>
          <p:nvPr>
            <p:ph type="subTitle" idx="1"/>
          </p:nvPr>
        </p:nvSpPr>
        <p:spPr>
          <a:xfrm>
            <a:off x="1400427" y="1963804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Team Introductions </a:t>
            </a:r>
            <a:endParaRPr/>
          </a:p>
        </p:txBody>
      </p:sp>
      <p:sp>
        <p:nvSpPr>
          <p:cNvPr id="175" name="Google Shape;175;p30"/>
          <p:cNvSpPr txBox="1">
            <a:spLocks noGrp="1"/>
          </p:cNvSpPr>
          <p:nvPr>
            <p:ph type="subTitle" idx="2"/>
          </p:nvPr>
        </p:nvSpPr>
        <p:spPr>
          <a:xfrm>
            <a:off x="1399675" y="2581895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Initial Debrief</a:t>
            </a:r>
            <a:endParaRPr/>
          </a:p>
        </p:txBody>
      </p:sp>
      <p:sp>
        <p:nvSpPr>
          <p:cNvPr id="176" name="Google Shape;176;p30"/>
          <p:cNvSpPr txBox="1">
            <a:spLocks noGrp="1"/>
          </p:cNvSpPr>
          <p:nvPr>
            <p:ph type="subTitle" idx="3"/>
          </p:nvPr>
        </p:nvSpPr>
        <p:spPr>
          <a:xfrm>
            <a:off x="1399674" y="3818077"/>
            <a:ext cx="3172325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Brainstorming - Moodboards</a:t>
            </a:r>
            <a:endParaRPr/>
          </a:p>
        </p:txBody>
      </p:sp>
      <p:sp>
        <p:nvSpPr>
          <p:cNvPr id="177" name="Google Shape;177;p30"/>
          <p:cNvSpPr txBox="1">
            <a:spLocks noGrp="1"/>
          </p:cNvSpPr>
          <p:nvPr>
            <p:ph type="subTitle" idx="4"/>
          </p:nvPr>
        </p:nvSpPr>
        <p:spPr>
          <a:xfrm>
            <a:off x="6073221" y="1968507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 Information</a:t>
            </a:r>
            <a:endParaRPr/>
          </a:p>
        </p:txBody>
      </p:sp>
      <p:sp>
        <p:nvSpPr>
          <p:cNvPr id="178" name="Google Shape;178;p30"/>
          <p:cNvSpPr txBox="1">
            <a:spLocks noGrp="1"/>
          </p:cNvSpPr>
          <p:nvPr>
            <p:ph type="subTitle" idx="5"/>
          </p:nvPr>
        </p:nvSpPr>
        <p:spPr>
          <a:xfrm>
            <a:off x="6073221" y="3118472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3D Modelling</a:t>
            </a:r>
            <a:endParaRPr/>
          </a:p>
        </p:txBody>
      </p:sp>
      <p:sp>
        <p:nvSpPr>
          <p:cNvPr id="179" name="Google Shape;179;p30"/>
          <p:cNvSpPr txBox="1">
            <a:spLocks noGrp="1"/>
          </p:cNvSpPr>
          <p:nvPr>
            <p:ph type="subTitle" idx="6"/>
          </p:nvPr>
        </p:nvSpPr>
        <p:spPr>
          <a:xfrm>
            <a:off x="6073221" y="2526397"/>
            <a:ext cx="2799900" cy="53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Target Audience</a:t>
            </a:r>
            <a:endParaRPr/>
          </a:p>
        </p:txBody>
      </p:sp>
      <p:sp>
        <p:nvSpPr>
          <p:cNvPr id="182" name="Google Shape;182;p30"/>
          <p:cNvSpPr txBox="1">
            <a:spLocks noGrp="1"/>
          </p:cNvSpPr>
          <p:nvPr>
            <p:ph type="title" idx="9"/>
          </p:nvPr>
        </p:nvSpPr>
        <p:spPr>
          <a:xfrm>
            <a:off x="4861221" y="2048622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/005</a:t>
            </a:r>
            <a:endParaRPr/>
          </a:p>
        </p:txBody>
      </p:sp>
      <p:sp>
        <p:nvSpPr>
          <p:cNvPr id="183" name="Google Shape;183;p30"/>
          <p:cNvSpPr txBox="1">
            <a:spLocks noGrp="1"/>
          </p:cNvSpPr>
          <p:nvPr>
            <p:ph type="title" idx="13"/>
          </p:nvPr>
        </p:nvSpPr>
        <p:spPr>
          <a:xfrm>
            <a:off x="135675" y="2696195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/002</a:t>
            </a:r>
            <a:endParaRPr/>
          </a:p>
        </p:txBody>
      </p:sp>
      <p:sp>
        <p:nvSpPr>
          <p:cNvPr id="184" name="Google Shape;184;p30"/>
          <p:cNvSpPr txBox="1">
            <a:spLocks noGrp="1"/>
          </p:cNvSpPr>
          <p:nvPr>
            <p:ph type="title" idx="14"/>
          </p:nvPr>
        </p:nvSpPr>
        <p:spPr>
          <a:xfrm>
            <a:off x="135675" y="2078104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/001</a:t>
            </a:r>
            <a:endParaRPr/>
          </a:p>
        </p:txBody>
      </p:sp>
      <p:sp>
        <p:nvSpPr>
          <p:cNvPr id="185" name="Google Shape;185;p30"/>
          <p:cNvSpPr txBox="1">
            <a:spLocks noGrp="1"/>
          </p:cNvSpPr>
          <p:nvPr>
            <p:ph type="title" idx="15"/>
          </p:nvPr>
        </p:nvSpPr>
        <p:spPr>
          <a:xfrm>
            <a:off x="135675" y="3932377"/>
            <a:ext cx="12120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/004</a:t>
            </a:r>
            <a:endParaRPr/>
          </a:p>
        </p:txBody>
      </p:sp>
      <p:sp>
        <p:nvSpPr>
          <p:cNvPr id="186" name="Google Shape;186;p30"/>
          <p:cNvSpPr txBox="1">
            <a:spLocks noGrp="1"/>
          </p:cNvSpPr>
          <p:nvPr>
            <p:ph type="title" idx="16"/>
          </p:nvPr>
        </p:nvSpPr>
        <p:spPr>
          <a:xfrm>
            <a:off x="4865635" y="2644394"/>
            <a:ext cx="11481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/006</a:t>
            </a:r>
            <a:endParaRPr/>
          </a:p>
        </p:txBody>
      </p:sp>
      <p:sp>
        <p:nvSpPr>
          <p:cNvPr id="189" name="Google Shape;189;p30"/>
          <p:cNvSpPr txBox="1">
            <a:spLocks noGrp="1"/>
          </p:cNvSpPr>
          <p:nvPr>
            <p:ph type="title" idx="19"/>
          </p:nvPr>
        </p:nvSpPr>
        <p:spPr>
          <a:xfrm>
            <a:off x="4885725" y="3232772"/>
            <a:ext cx="1148100" cy="31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/007</a:t>
            </a:r>
            <a:endParaRPr/>
          </a:p>
        </p:txBody>
      </p:sp>
      <p:sp>
        <p:nvSpPr>
          <p:cNvPr id="3" name="Google Shape;128;p28">
            <a:extLst>
              <a:ext uri="{FF2B5EF4-FFF2-40B4-BE49-F238E27FC236}">
                <a16:creationId xmlns:a16="http://schemas.microsoft.com/office/drawing/2014/main" id="{AF78A84D-E9DA-FA75-7F56-AABE69626398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2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6" name="Google Shape;175;p30">
            <a:extLst>
              <a:ext uri="{FF2B5EF4-FFF2-40B4-BE49-F238E27FC236}">
                <a16:creationId xmlns:a16="http://schemas.microsoft.com/office/drawing/2014/main" id="{CA7B9F70-DF5C-9471-5C45-3AC07DAACE7B}"/>
              </a:ext>
            </a:extLst>
          </p:cNvPr>
          <p:cNvSpPr txBox="1">
            <a:spLocks/>
          </p:cNvSpPr>
          <p:nvPr/>
        </p:nvSpPr>
        <p:spPr>
          <a:xfrm>
            <a:off x="1399675" y="3199986"/>
            <a:ext cx="2799900" cy="5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6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/>
              <a:t>Problem Statement</a:t>
            </a:r>
          </a:p>
        </p:txBody>
      </p:sp>
      <p:sp>
        <p:nvSpPr>
          <p:cNvPr id="7" name="Google Shape;183;p30">
            <a:extLst>
              <a:ext uri="{FF2B5EF4-FFF2-40B4-BE49-F238E27FC236}">
                <a16:creationId xmlns:a16="http://schemas.microsoft.com/office/drawing/2014/main" id="{DCC9E3E9-A933-5602-11DD-44CF9187CBB5}"/>
              </a:ext>
            </a:extLst>
          </p:cNvPr>
          <p:cNvSpPr txBox="1">
            <a:spLocks/>
          </p:cNvSpPr>
          <p:nvPr/>
        </p:nvSpPr>
        <p:spPr>
          <a:xfrm>
            <a:off x="135675" y="3314286"/>
            <a:ext cx="1212000" cy="3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2000" b="0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9pPr>
          </a:lstStyle>
          <a:p>
            <a:r>
              <a:rPr lang="en"/>
              <a:t>/003</a:t>
            </a:r>
          </a:p>
        </p:txBody>
      </p:sp>
      <p:sp>
        <p:nvSpPr>
          <p:cNvPr id="8" name="Google Shape;179;p30">
            <a:extLst>
              <a:ext uri="{FF2B5EF4-FFF2-40B4-BE49-F238E27FC236}">
                <a16:creationId xmlns:a16="http://schemas.microsoft.com/office/drawing/2014/main" id="{55898D2B-734E-798E-9C9C-B712BF777A50}"/>
              </a:ext>
            </a:extLst>
          </p:cNvPr>
          <p:cNvSpPr txBox="1">
            <a:spLocks/>
          </p:cNvSpPr>
          <p:nvPr/>
        </p:nvSpPr>
        <p:spPr>
          <a:xfrm>
            <a:off x="6073221" y="3764815"/>
            <a:ext cx="2799900" cy="5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6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1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/>
              <a:t>Bibliography</a:t>
            </a:r>
          </a:p>
        </p:txBody>
      </p:sp>
      <p:sp>
        <p:nvSpPr>
          <p:cNvPr id="9" name="Google Shape;186;p30">
            <a:extLst>
              <a:ext uri="{FF2B5EF4-FFF2-40B4-BE49-F238E27FC236}">
                <a16:creationId xmlns:a16="http://schemas.microsoft.com/office/drawing/2014/main" id="{5E6214A1-B59A-BA93-A16B-FB1B03900924}"/>
              </a:ext>
            </a:extLst>
          </p:cNvPr>
          <p:cNvSpPr txBox="1">
            <a:spLocks/>
          </p:cNvSpPr>
          <p:nvPr/>
        </p:nvSpPr>
        <p:spPr>
          <a:xfrm>
            <a:off x="4885725" y="3879115"/>
            <a:ext cx="1148100" cy="3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2000" b="0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oldonse"/>
              <a:buNone/>
              <a:defRPr sz="3000" b="1" i="0" u="none" strike="noStrike" cap="none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defRPr>
            </a:lvl9pPr>
          </a:lstStyle>
          <a:p>
            <a:r>
              <a:rPr lang="en"/>
              <a:t>/008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0B37D7E-B913-F460-537A-39403AE78D85}"/>
              </a:ext>
            </a:extLst>
          </p:cNvPr>
          <p:cNvSpPr/>
          <p:nvPr/>
        </p:nvSpPr>
        <p:spPr>
          <a:xfrm>
            <a:off x="-1968285" y="-54244"/>
            <a:ext cx="4240917" cy="57852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/>
          <p:cNvSpPr txBox="1">
            <a:spLocks noGrp="1"/>
          </p:cNvSpPr>
          <p:nvPr>
            <p:ph type="title"/>
          </p:nvPr>
        </p:nvSpPr>
        <p:spPr>
          <a:xfrm>
            <a:off x="3360905" y="2533304"/>
            <a:ext cx="4869475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TEAM INTRODUCTIONS</a:t>
            </a:r>
            <a:endParaRPr sz="51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205" name="Google Shape;205;p32"/>
          <p:cNvSpPr txBox="1">
            <a:spLocks noGrp="1"/>
          </p:cNvSpPr>
          <p:nvPr>
            <p:ph type="title" idx="2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/001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458789-5A62-3BDA-98E9-8FFAB766A32C}"/>
              </a:ext>
            </a:extLst>
          </p:cNvPr>
          <p:cNvSpPr/>
          <p:nvPr/>
        </p:nvSpPr>
        <p:spPr>
          <a:xfrm rot="16200000">
            <a:off x="5763116" y="-1518834"/>
            <a:ext cx="164140" cy="63233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1D282DF3-5AFB-86C9-81CB-CE2576774201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3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43C2EEA-4A02-C1A5-FB24-C831BE523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11" y="4102800"/>
            <a:ext cx="7704000" cy="1040700"/>
          </a:xfrm>
        </p:spPr>
        <p:txBody>
          <a:bodyPr/>
          <a:lstStyle/>
          <a:p>
            <a:r>
              <a:rPr lang="en-US"/>
              <a:t>HOW WE’RE DELEGATING </a:t>
            </a:r>
            <a:br>
              <a:rPr lang="en-US"/>
            </a:br>
            <a:r>
              <a:rPr lang="en-US"/>
              <a:t>TEAM ROLES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20A37F-386C-10B1-D1B8-1970E160BB16}"/>
              </a:ext>
            </a:extLst>
          </p:cNvPr>
          <p:cNvSpPr/>
          <p:nvPr/>
        </p:nvSpPr>
        <p:spPr>
          <a:xfrm>
            <a:off x="5284922" y="4386021"/>
            <a:ext cx="3959817" cy="356461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1">
            <a:extLst>
              <a:ext uri="{FF2B5EF4-FFF2-40B4-BE49-F238E27FC236}">
                <a16:creationId xmlns:a16="http://schemas.microsoft.com/office/drawing/2014/main" id="{079FCB07-CBF4-6D3F-1C78-6017BBF0F30A}"/>
              </a:ext>
            </a:extLst>
          </p:cNvPr>
          <p:cNvSpPr txBox="1">
            <a:spLocks/>
          </p:cNvSpPr>
          <p:nvPr/>
        </p:nvSpPr>
        <p:spPr>
          <a:xfrm>
            <a:off x="1522891" y="78190"/>
            <a:ext cx="3508800" cy="4059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r>
              <a:rPr lang="en-US" sz="1600" b="1"/>
              <a:t>DESIGNERS</a:t>
            </a:r>
            <a:endParaRPr lang="en-US" b="1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A755B47-BAFB-18D1-D8D2-61F75CCB6EB0}"/>
              </a:ext>
            </a:extLst>
          </p:cNvPr>
          <p:cNvSpPr txBox="1">
            <a:spLocks/>
          </p:cNvSpPr>
          <p:nvPr/>
        </p:nvSpPr>
        <p:spPr>
          <a:xfrm>
            <a:off x="5866689" y="65229"/>
            <a:ext cx="3508800" cy="9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r>
              <a:rPr lang="en-US" sz="1600" b="1"/>
              <a:t>CODERS</a:t>
            </a:r>
            <a:endParaRPr lang="en-US" b="1"/>
          </a:p>
        </p:txBody>
      </p:sp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ECA30E4E-ACF5-7390-DB7F-18E4A84DC5FD}"/>
              </a:ext>
            </a:extLst>
          </p:cNvPr>
          <p:cNvSpPr/>
          <p:nvPr/>
        </p:nvSpPr>
        <p:spPr>
          <a:xfrm>
            <a:off x="390127" y="437440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Jon</a:t>
            </a:r>
            <a:endParaRPr lang="en-US" sz="1200" b="1">
              <a:solidFill>
                <a:schemeClr val="accent1"/>
              </a:solidFill>
            </a:endParaRP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b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996773-BD8A-F879-1A78-D5F80815A045}"/>
              </a:ext>
            </a:extLst>
          </p:cNvPr>
          <p:cNvSpPr txBox="1"/>
          <p:nvPr/>
        </p:nvSpPr>
        <p:spPr>
          <a:xfrm>
            <a:off x="1585276" y="607342"/>
            <a:ext cx="27722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ighlight>
                  <a:srgbClr val="8AA932"/>
                </a:highlight>
              </a:rPr>
              <a:t>BA Animation &amp; VFX</a:t>
            </a:r>
          </a:p>
          <a:p>
            <a:r>
              <a:rPr lang="en-US" sz="1200" b="1"/>
              <a:t>Design Team Leader /3D Artist</a:t>
            </a:r>
          </a:p>
          <a:p>
            <a:r>
              <a:rPr lang="en-US" sz="1200" i="1"/>
              <a:t>3D Environment Design - Narrative - Video Editing - 3D Animation</a:t>
            </a:r>
          </a:p>
        </p:txBody>
      </p:sp>
      <p:sp>
        <p:nvSpPr>
          <p:cNvPr id="16" name="Star: 10 Points 15">
            <a:extLst>
              <a:ext uri="{FF2B5EF4-FFF2-40B4-BE49-F238E27FC236}">
                <a16:creationId xmlns:a16="http://schemas.microsoft.com/office/drawing/2014/main" id="{A04F8A46-46AA-8ED2-3F27-C198A201CA0B}"/>
              </a:ext>
            </a:extLst>
          </p:cNvPr>
          <p:cNvSpPr/>
          <p:nvPr/>
        </p:nvSpPr>
        <p:spPr>
          <a:xfrm>
            <a:off x="390127" y="1661614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accent1"/>
                </a:solidFill>
              </a:rPr>
              <a:t>Ashanti</a:t>
            </a: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b="1"/>
          </a:p>
        </p:txBody>
      </p:sp>
      <p:sp>
        <p:nvSpPr>
          <p:cNvPr id="17" name="Star: 10 Points 16">
            <a:extLst>
              <a:ext uri="{FF2B5EF4-FFF2-40B4-BE49-F238E27FC236}">
                <a16:creationId xmlns:a16="http://schemas.microsoft.com/office/drawing/2014/main" id="{E8C09DF3-1FCD-4D4B-F3BB-EC1D6025164D}"/>
              </a:ext>
            </a:extLst>
          </p:cNvPr>
          <p:cNvSpPr/>
          <p:nvPr/>
        </p:nvSpPr>
        <p:spPr>
          <a:xfrm>
            <a:off x="390127" y="2885788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Jared</a:t>
            </a:r>
            <a:endParaRPr lang="en-US" sz="1200" b="1">
              <a:solidFill>
                <a:schemeClr val="accent1"/>
              </a:solidFill>
            </a:endParaRP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b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8E0AE70-4195-3AA8-6D9A-DDDEB62B688D}"/>
              </a:ext>
            </a:extLst>
          </p:cNvPr>
          <p:cNvSpPr txBox="1"/>
          <p:nvPr/>
        </p:nvSpPr>
        <p:spPr>
          <a:xfrm>
            <a:off x="1585276" y="1911310"/>
            <a:ext cx="27722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ighlight>
                  <a:srgbClr val="8AA932"/>
                </a:highlight>
              </a:rPr>
              <a:t>BA Games Design</a:t>
            </a:r>
          </a:p>
          <a:p>
            <a:r>
              <a:rPr lang="en-US" sz="1200" b="1"/>
              <a:t>2D Artist</a:t>
            </a:r>
          </a:p>
          <a:p>
            <a:r>
              <a:rPr lang="en-US" sz="1200" i="1"/>
              <a:t>Concept Art - Character Design -  Social Media - Presentation Designer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BC28151-84C9-6546-8FB2-CE94CA2B55A0}"/>
              </a:ext>
            </a:extLst>
          </p:cNvPr>
          <p:cNvSpPr txBox="1"/>
          <p:nvPr/>
        </p:nvSpPr>
        <p:spPr>
          <a:xfrm>
            <a:off x="1585277" y="3026100"/>
            <a:ext cx="30671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highlight>
                  <a:srgbClr val="8AA932"/>
                </a:highlight>
              </a:rPr>
              <a:t>BA Games Design</a:t>
            </a:r>
          </a:p>
          <a:p>
            <a:r>
              <a:rPr lang="en-GB" sz="1200" b="1"/>
              <a:t>3D Modeller</a:t>
            </a:r>
          </a:p>
          <a:p>
            <a:r>
              <a:rPr lang="en-GB" sz="1200" i="1"/>
              <a:t>Research - 3D modelling</a:t>
            </a:r>
            <a:endParaRPr lang="en-US" sz="1200" i="1"/>
          </a:p>
        </p:txBody>
      </p:sp>
      <p:sp>
        <p:nvSpPr>
          <p:cNvPr id="26" name="Star: 10 Points 25">
            <a:extLst>
              <a:ext uri="{FF2B5EF4-FFF2-40B4-BE49-F238E27FC236}">
                <a16:creationId xmlns:a16="http://schemas.microsoft.com/office/drawing/2014/main" id="{1C9E92F5-C50D-368E-6258-D156747180FF}"/>
              </a:ext>
            </a:extLst>
          </p:cNvPr>
          <p:cNvSpPr/>
          <p:nvPr/>
        </p:nvSpPr>
        <p:spPr>
          <a:xfrm>
            <a:off x="4357515" y="437440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Will</a:t>
            </a:r>
            <a:endParaRPr lang="en-US" sz="1200" b="1">
              <a:solidFill>
                <a:schemeClr val="accent1"/>
              </a:solidFill>
            </a:endParaRP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sz="1200" b="1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B0C4CAC-DD9B-83A7-B445-C79AD3030992}"/>
              </a:ext>
            </a:extLst>
          </p:cNvPr>
          <p:cNvSpPr txBox="1"/>
          <p:nvPr/>
        </p:nvSpPr>
        <p:spPr>
          <a:xfrm>
            <a:off x="5592536" y="685444"/>
            <a:ext cx="307443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ighlight>
                  <a:srgbClr val="8AA932"/>
                </a:highlight>
              </a:rPr>
              <a:t>BSc Applied Computing </a:t>
            </a:r>
            <a:br>
              <a:rPr lang="en-US" sz="1200"/>
            </a:br>
            <a:r>
              <a:rPr lang="en-US" sz="1200" b="1"/>
              <a:t>Coders Team Leader</a:t>
            </a:r>
          </a:p>
          <a:p>
            <a:r>
              <a:rPr lang="en-US" sz="1200" i="1"/>
              <a:t>Web Development – Data Handling – Analytics – Programming (Python, Java, C#, Java Script)</a:t>
            </a:r>
          </a:p>
        </p:txBody>
      </p:sp>
      <p:sp>
        <p:nvSpPr>
          <p:cNvPr id="31" name="Star: 10 Points 30">
            <a:extLst>
              <a:ext uri="{FF2B5EF4-FFF2-40B4-BE49-F238E27FC236}">
                <a16:creationId xmlns:a16="http://schemas.microsoft.com/office/drawing/2014/main" id="{837554FA-D5AB-9202-14DC-2B4A7A26DBF1}"/>
              </a:ext>
            </a:extLst>
          </p:cNvPr>
          <p:cNvSpPr/>
          <p:nvPr/>
        </p:nvSpPr>
        <p:spPr>
          <a:xfrm>
            <a:off x="4357514" y="1661614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Nino</a:t>
            </a:r>
            <a:endParaRPr lang="en-US" sz="1200" b="1">
              <a:solidFill>
                <a:schemeClr val="accent1"/>
              </a:solidFill>
            </a:endParaRP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sz="1200" b="1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84E86B8-CCAE-EE72-14EA-DD9E9CFA8B3C}"/>
              </a:ext>
            </a:extLst>
          </p:cNvPr>
          <p:cNvSpPr txBox="1"/>
          <p:nvPr/>
        </p:nvSpPr>
        <p:spPr>
          <a:xfrm>
            <a:off x="5410391" y="1991932"/>
            <a:ext cx="3256581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200">
                <a:highlight>
                  <a:srgbClr val="8AA932"/>
                </a:highlight>
              </a:rPr>
              <a:t>BSc Networks and Cybersecurity</a:t>
            </a:r>
          </a:p>
          <a:p>
            <a:r>
              <a:rPr lang="en-US" sz="1200" b="1"/>
              <a:t>Marketing</a:t>
            </a:r>
          </a:p>
          <a:p>
            <a:r>
              <a:rPr lang="en-US" sz="1200" i="1"/>
              <a:t>Marking Research And Product Development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70F788C-B2AA-4574-F1D4-31764F15A2DA}"/>
              </a:ext>
            </a:extLst>
          </p:cNvPr>
          <p:cNvSpPr txBox="1"/>
          <p:nvPr/>
        </p:nvSpPr>
        <p:spPr>
          <a:xfrm>
            <a:off x="5447025" y="3127251"/>
            <a:ext cx="31246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ighlight>
                  <a:srgbClr val="8AA932"/>
                </a:highlight>
              </a:rPr>
              <a:t>BSc Applied Computing</a:t>
            </a:r>
          </a:p>
          <a:p>
            <a:r>
              <a:rPr lang="en-US" sz="1200" b="1"/>
              <a:t>Software Developer</a:t>
            </a:r>
            <a:endParaRPr lang="en-US" sz="1200" b="1">
              <a:solidFill>
                <a:srgbClr val="000000"/>
              </a:solidFill>
            </a:endParaRPr>
          </a:p>
          <a:p>
            <a:r>
              <a:rPr lang="en-US" sz="1200" i="1"/>
              <a:t>Web Development - Backend Developer</a:t>
            </a:r>
          </a:p>
        </p:txBody>
      </p:sp>
      <p:sp>
        <p:nvSpPr>
          <p:cNvPr id="40" name="Star: 10 Points 39">
            <a:extLst>
              <a:ext uri="{FF2B5EF4-FFF2-40B4-BE49-F238E27FC236}">
                <a16:creationId xmlns:a16="http://schemas.microsoft.com/office/drawing/2014/main" id="{5434AC5C-E33A-F8FD-4A59-029813737A3C}"/>
              </a:ext>
            </a:extLst>
          </p:cNvPr>
          <p:cNvSpPr/>
          <p:nvPr/>
        </p:nvSpPr>
        <p:spPr>
          <a:xfrm>
            <a:off x="4357514" y="2896061"/>
            <a:ext cx="1051249" cy="1119674"/>
          </a:xfrm>
          <a:prstGeom prst="star10">
            <a:avLst/>
          </a:prstGeom>
          <a:solidFill>
            <a:srgbClr val="8AA932"/>
          </a:solidFill>
          <a:ln>
            <a:solidFill>
              <a:schemeClr val="bg1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Ataur</a:t>
            </a:r>
            <a:endParaRPr lang="en-US" sz="1200" b="1">
              <a:solidFill>
                <a:schemeClr val="accent1"/>
              </a:solidFill>
            </a:endParaRPr>
          </a:p>
          <a:p>
            <a:pPr algn="ctr"/>
            <a:r>
              <a:rPr lang="en-US" sz="1200" b="1"/>
              <a:t> </a:t>
            </a:r>
            <a:r>
              <a:rPr lang="en-US" sz="1100" b="1"/>
              <a:t>Role:</a:t>
            </a:r>
          </a:p>
          <a:p>
            <a:pPr algn="ctr"/>
            <a:r>
              <a:rPr lang="en-US" sz="1100" b="1"/>
              <a:t> Skills:</a:t>
            </a:r>
            <a:endParaRPr lang="en-GB" sz="1200" b="1"/>
          </a:p>
        </p:txBody>
      </p:sp>
      <p:sp>
        <p:nvSpPr>
          <p:cNvPr id="2" name="Google Shape;128;p28">
            <a:extLst>
              <a:ext uri="{FF2B5EF4-FFF2-40B4-BE49-F238E27FC236}">
                <a16:creationId xmlns:a16="http://schemas.microsoft.com/office/drawing/2014/main" id="{F3E56FD5-F044-3365-B5F0-D95F51F0DDE4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4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3749427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6C865474-479A-930B-B2EB-366171E57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453D6B37-6584-04FD-A6B9-DF4A998FAD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" y="319900"/>
            <a:ext cx="3055491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INITIAL DEBRIEF</a:t>
            </a:r>
            <a:endParaRPr sz="51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205" name="Google Shape;205;p32">
            <a:extLst>
              <a:ext uri="{FF2B5EF4-FFF2-40B4-BE49-F238E27FC236}">
                <a16:creationId xmlns:a16="http://schemas.microsoft.com/office/drawing/2014/main" id="{D458F277-A7ED-1488-19CE-9862A6BEF4BE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/002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7C557B8-B019-F142-6217-9A9FC2D68186}"/>
              </a:ext>
            </a:extLst>
          </p:cNvPr>
          <p:cNvSpPr/>
          <p:nvPr/>
        </p:nvSpPr>
        <p:spPr>
          <a:xfrm>
            <a:off x="-139485" y="1751308"/>
            <a:ext cx="5145438" cy="185359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58DC6D-240E-C18C-9978-CBA5C9F95071}"/>
              </a:ext>
            </a:extLst>
          </p:cNvPr>
          <p:cNvSpPr/>
          <p:nvPr/>
        </p:nvSpPr>
        <p:spPr>
          <a:xfrm>
            <a:off x="-139485" y="3797085"/>
            <a:ext cx="3332136" cy="27896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FF75AF6D-070F-1C04-0D2B-E70C301B53D5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5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1241560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B626488B-B462-1EFD-9412-81917D444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0A0F63E-F4CC-374C-1D6D-E1810C9FAF19}"/>
              </a:ext>
            </a:extLst>
          </p:cNvPr>
          <p:cNvSpPr/>
          <p:nvPr/>
        </p:nvSpPr>
        <p:spPr>
          <a:xfrm>
            <a:off x="6827003" y="-209413"/>
            <a:ext cx="2397287" cy="247355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7547D1C8-C73A-F91D-9567-0225ED1F2D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19" y="181563"/>
            <a:ext cx="8431823" cy="32765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3500">
                <a:ea typeface="Ballet"/>
                <a:cs typeface="Ballet"/>
              </a:rPr>
              <a:t>Problem Statement: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66356C9-8483-8B39-7B06-D84C9BEE8516}"/>
              </a:ext>
            </a:extLst>
          </p:cNvPr>
          <p:cNvSpPr/>
          <p:nvPr/>
        </p:nvSpPr>
        <p:spPr>
          <a:xfrm>
            <a:off x="6146799" y="2499762"/>
            <a:ext cx="3332136" cy="27896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029A74-8149-5C27-C9E9-DF2DE69BF24B}"/>
              </a:ext>
            </a:extLst>
          </p:cNvPr>
          <p:cNvSpPr txBox="1"/>
          <p:nvPr/>
        </p:nvSpPr>
        <p:spPr>
          <a:xfrm>
            <a:off x="102719" y="2483669"/>
            <a:ext cx="5814835" cy="24468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Young adults are the heaviest online users in the UK: Ages 18–24 average 6 hours 20 minutes online per day! [1]</a:t>
            </a:r>
            <a:endParaRPr lang="en-US"/>
          </a:p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Children aged 8-14 spend an average of 3 hours per day online.</a:t>
            </a:r>
          </a:p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Some utilise the digital world to help make a positive impact in many areas of their lives however, a lot of young adults identify the negative impact of endlessly scrolling online...</a:t>
            </a:r>
            <a:endParaRPr lang="en-GB" sz="17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F02C8F-82BB-EAAA-65B1-6ECACA172CD4}"/>
              </a:ext>
            </a:extLst>
          </p:cNvPr>
          <p:cNvSpPr txBox="1"/>
          <p:nvPr/>
        </p:nvSpPr>
        <p:spPr>
          <a:xfrm>
            <a:off x="186266" y="903816"/>
            <a:ext cx="596053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aseline="0">
                <a:latin typeface="-webkit-standard"/>
              </a:rPr>
              <a:t>Excessive Smartphone Use Among Students Impacts Focus, Sleep, and Academic Performance...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2" name="Google Shape;128;p28">
            <a:extLst>
              <a:ext uri="{FF2B5EF4-FFF2-40B4-BE49-F238E27FC236}">
                <a16:creationId xmlns:a16="http://schemas.microsoft.com/office/drawing/2014/main" id="{9A6C1851-676D-47D8-B043-64CB08D5B905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6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930515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739E5C14-98F8-A979-18D9-267B18E65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7B0F4C-B8C4-2881-BA09-96C4A8408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" y="209833"/>
            <a:ext cx="5357333" cy="3285000"/>
          </a:xfrm>
        </p:spPr>
        <p:txBody>
          <a:bodyPr/>
          <a:lstStyle/>
          <a:p>
            <a:r>
              <a:rPr lang="en-GB" sz="3600"/>
              <a:t>Why Does This Matter?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141699-2990-39F4-1B4A-D31335DEBD30}"/>
              </a:ext>
            </a:extLst>
          </p:cNvPr>
          <p:cNvSpPr/>
          <p:nvPr/>
        </p:nvSpPr>
        <p:spPr>
          <a:xfrm>
            <a:off x="4719234" y="-1291"/>
            <a:ext cx="4422686" cy="111717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BFED0E-4F42-849A-6299-24C741E2965A}"/>
              </a:ext>
            </a:extLst>
          </p:cNvPr>
          <p:cNvSpPr txBox="1"/>
          <p:nvPr/>
        </p:nvSpPr>
        <p:spPr>
          <a:xfrm>
            <a:off x="289560" y="1716436"/>
            <a:ext cx="7521586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Sleep Quality Drops -</a:t>
            </a:r>
            <a:r>
              <a:rPr lang="en-GB" sz="1700">
                <a:latin typeface="-webkit-standard"/>
              </a:rPr>
              <a:t> Bedtime smartphone use is associated with poorer sleep quality, longer time to fall asleep, and shorter sleep duration — directly affecting energy and learning the next day </a:t>
            </a:r>
            <a:r>
              <a:rPr lang="en-GB" sz="1700" b="1">
                <a:latin typeface="-webkit-standard"/>
              </a:rPr>
              <a:t>[2]</a:t>
            </a:r>
            <a:r>
              <a:rPr lang="en-GB" sz="1700">
                <a:latin typeface="-webkit-standard"/>
              </a:rPr>
              <a:t>.</a:t>
            </a:r>
          </a:p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Low Attention Span -</a:t>
            </a:r>
            <a:r>
              <a:rPr lang="en-GB" sz="1700">
                <a:latin typeface="-webkit-standard"/>
              </a:rPr>
              <a:t> Research links short-form video scrolling with higher inattentive behaviours, making sustained focus harder </a:t>
            </a:r>
            <a:r>
              <a:rPr lang="en-GB" sz="1700" b="1">
                <a:latin typeface="-webkit-standard"/>
              </a:rPr>
              <a:t>[3]</a:t>
            </a:r>
            <a:r>
              <a:rPr lang="en-GB" sz="1700">
                <a:latin typeface="-webkit-standard"/>
              </a:rPr>
              <a:t>.</a:t>
            </a:r>
          </a:p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Academic Performance Suffers -</a:t>
            </a:r>
            <a:r>
              <a:rPr lang="en-GB" sz="1700">
                <a:latin typeface="-webkit-standard"/>
              </a:rPr>
              <a:t> A meta-analysis found smartphone usage frequency has a statistically significant negative effect on university academic performance </a:t>
            </a:r>
            <a:r>
              <a:rPr lang="en-GB" sz="1700" b="1">
                <a:latin typeface="-webkit-standard"/>
              </a:rPr>
              <a:t>[4]</a:t>
            </a:r>
            <a:r>
              <a:rPr lang="en-GB" sz="1700">
                <a:latin typeface="-webkit-standard"/>
              </a:rPr>
              <a:t>.</a:t>
            </a:r>
          </a:p>
          <a:p>
            <a:pPr marL="285750" indent="-285750">
              <a:buFont typeface="Wingdings"/>
              <a:buChar char="§"/>
            </a:pPr>
            <a:r>
              <a:rPr lang="en-GB" sz="1700" b="1">
                <a:latin typeface="-webkit-standard"/>
              </a:rPr>
              <a:t>Mental Health Risk Increases -</a:t>
            </a:r>
            <a:r>
              <a:rPr lang="en-GB" sz="1700">
                <a:latin typeface="-webkit-standard"/>
              </a:rPr>
              <a:t> A systematic review found problematic social media use is associated with higher depression, anxiety, and stress symptoms in adolescents/young adults </a:t>
            </a:r>
            <a:r>
              <a:rPr lang="en-GB" sz="1700" b="1">
                <a:latin typeface="-webkit-standard"/>
              </a:rPr>
              <a:t>[5]</a:t>
            </a:r>
            <a:r>
              <a:rPr lang="en-GB" sz="1700">
                <a:latin typeface="-webkit-standard"/>
              </a:rPr>
              <a:t>.</a:t>
            </a:r>
          </a:p>
          <a:p>
            <a:pPr marL="285750" indent="-285750">
              <a:buFont typeface="Wingdings"/>
              <a:buChar char="§"/>
            </a:pPr>
            <a:endParaRPr lang="en-GB" sz="1700">
              <a:latin typeface="-webkit-standard"/>
            </a:endParaRPr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FD38ED85-FE60-CC46-029A-9E3F67EF8D55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7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1730733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542B3442-D25D-5C12-2D94-B2CC502CD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7CAE73-7852-F192-55CD-3DAA4DA7334D}"/>
              </a:ext>
            </a:extLst>
          </p:cNvPr>
          <p:cNvSpPr/>
          <p:nvPr/>
        </p:nvSpPr>
        <p:spPr>
          <a:xfrm>
            <a:off x="650930" y="697424"/>
            <a:ext cx="2107769" cy="206127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077707A7-64D0-DF76-E8EB-487D7704E8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" y="319900"/>
            <a:ext cx="1955111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BRAINSTORMING</a:t>
            </a:r>
            <a:endParaRPr sz="51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205" name="Google Shape;205;p32">
            <a:extLst>
              <a:ext uri="{FF2B5EF4-FFF2-40B4-BE49-F238E27FC236}">
                <a16:creationId xmlns:a16="http://schemas.microsoft.com/office/drawing/2014/main" id="{FE1DF920-7EB2-65ED-1D33-B8FFE6D5E3F2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/004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" name="Google Shape;128;p28">
            <a:extLst>
              <a:ext uri="{FF2B5EF4-FFF2-40B4-BE49-F238E27FC236}">
                <a16:creationId xmlns:a16="http://schemas.microsoft.com/office/drawing/2014/main" id="{D190ED93-C040-F0F7-17EA-6AC55FB246F8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8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2898678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C60376-4EF6-51AE-DECD-7929BA6FB2F8}"/>
              </a:ext>
            </a:extLst>
          </p:cNvPr>
          <p:cNvSpPr/>
          <p:nvPr/>
        </p:nvSpPr>
        <p:spPr>
          <a:xfrm>
            <a:off x="6974237" y="-418455"/>
            <a:ext cx="2371241" cy="213876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1" name="Google Shape;211;p33"/>
          <p:cNvSpPr txBox="1">
            <a:spLocks noGrp="1"/>
          </p:cNvSpPr>
          <p:nvPr>
            <p:ph type="title"/>
          </p:nvPr>
        </p:nvSpPr>
        <p:spPr>
          <a:xfrm>
            <a:off x="137160" y="3287400"/>
            <a:ext cx="3400500" cy="1856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0"/>
              <a:t>LET'S HAVE</a:t>
            </a:r>
            <a:endParaRPr sz="2500" b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0"/>
              <a:t>A _</a:t>
            </a:r>
            <a:r>
              <a:rPr lang="en" sz="3500"/>
              <a:t> </a:t>
            </a:r>
            <a:r>
              <a:rPr lang="en" sz="3500" b="0">
                <a:latin typeface="Ballet"/>
                <a:ea typeface="Ballet"/>
                <a:cs typeface="Ballet"/>
                <a:sym typeface="Ballet"/>
              </a:rPr>
              <a:t>Look</a:t>
            </a:r>
            <a:endParaRPr sz="3500" b="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3C70BA67-DE13-E037-A1ED-54A8A2C4BF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5C600A78-5B09-6D48-F5B8-8C38D90E7363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9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7" name="Google Shape;212;p33">
            <a:extLst>
              <a:ext uri="{FF2B5EF4-FFF2-40B4-BE49-F238E27FC236}">
                <a16:creationId xmlns:a16="http://schemas.microsoft.com/office/drawing/2014/main" id="{9BF1C72E-42C5-3767-3EFF-0CCFD406B6D7}"/>
              </a:ext>
            </a:extLst>
          </p:cNvPr>
          <p:cNvSpPr txBox="1">
            <a:spLocks/>
          </p:cNvSpPr>
          <p:nvPr/>
        </p:nvSpPr>
        <p:spPr>
          <a:xfrm>
            <a:off x="4422293" y="3287657"/>
            <a:ext cx="4782300" cy="1464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r>
              <a:rPr lang="en-GB" b="1" dirty="0">
                <a:latin typeface="-webkit-standard"/>
              </a:rPr>
              <a:t>Narrowing Down</a:t>
            </a:r>
            <a:endParaRPr lang="en-US" dirty="0">
              <a:latin typeface="-webkit-standard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Voted and shortlisted three ideas:</a:t>
            </a:r>
          </a:p>
          <a:p>
            <a:pPr marL="1200150" lvl="1" indent="-285750">
              <a:buFont typeface="Arial"/>
              <a:buChar char="•"/>
            </a:pPr>
            <a:r>
              <a:rPr lang="en-GB" err="1">
                <a:latin typeface="-webkit-standard"/>
              </a:rPr>
              <a:t>SkillSwap</a:t>
            </a:r>
            <a:endParaRPr lang="en-GB">
              <a:latin typeface="-webkit-standard"/>
            </a:endParaRPr>
          </a:p>
          <a:p>
            <a:pPr marL="1200150" lvl="1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Tamagotchi-Inspired Screen Time App</a:t>
            </a:r>
          </a:p>
          <a:p>
            <a:pPr marL="1200150" lvl="1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Transcript App</a:t>
            </a:r>
          </a:p>
          <a:p>
            <a:pPr marL="0" indent="0"/>
            <a:endParaRPr lang="en-GB" dirty="0"/>
          </a:p>
          <a:p>
            <a:pPr marL="171450" indent="-171450">
              <a:buFontTx/>
              <a:buChar char="-"/>
            </a:pPr>
            <a:endParaRPr lang="en-GB"/>
          </a:p>
          <a:p>
            <a:pPr marL="0" indent="0"/>
            <a:endParaRPr lang="en-GB"/>
          </a:p>
          <a:p>
            <a:pPr marL="0" indent="0"/>
            <a:endParaRPr lang="en-GB" dirty="0"/>
          </a:p>
        </p:txBody>
      </p:sp>
      <p:sp>
        <p:nvSpPr>
          <p:cNvPr id="9" name="Google Shape;212;p33">
            <a:extLst>
              <a:ext uri="{FF2B5EF4-FFF2-40B4-BE49-F238E27FC236}">
                <a16:creationId xmlns:a16="http://schemas.microsoft.com/office/drawing/2014/main" id="{ACCBF3D5-AAB6-2AA5-9F19-74F35781EA77}"/>
              </a:ext>
            </a:extLst>
          </p:cNvPr>
          <p:cNvSpPr txBox="1">
            <a:spLocks/>
          </p:cNvSpPr>
          <p:nvPr/>
        </p:nvSpPr>
        <p:spPr>
          <a:xfrm>
            <a:off x="2178079" y="1716339"/>
            <a:ext cx="4782300" cy="1215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pPr marL="139700" indent="0"/>
            <a:r>
              <a:rPr lang="en-GB" b="1" dirty="0">
                <a:latin typeface="-webkit-standard"/>
              </a:rPr>
              <a:t>Independent Idea Generation</a:t>
            </a:r>
            <a:endParaRPr lang="en-GB" dirty="0">
              <a:latin typeface="-webkit-standard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-webkit-standard"/>
              </a:rPr>
              <a:t>Each member created ideas during the week (via Discord)</a:t>
            </a:r>
          </a:p>
          <a:p>
            <a:pPr>
              <a:buFont typeface="Arial"/>
              <a:buChar char="•"/>
            </a:pPr>
            <a:r>
              <a:rPr lang="en-GB" dirty="0">
                <a:latin typeface="-webkit-standard"/>
              </a:rPr>
              <a:t>Regrouped Friday 6th</a:t>
            </a:r>
          </a:p>
          <a:p>
            <a:pPr>
              <a:buFont typeface="Arial"/>
              <a:buChar char="•"/>
            </a:pPr>
            <a:r>
              <a:rPr lang="en-GB" dirty="0">
                <a:latin typeface="-webkit-standard"/>
              </a:rPr>
              <a:t>Individually pitched concepts</a:t>
            </a:r>
          </a:p>
        </p:txBody>
      </p:sp>
      <p:sp>
        <p:nvSpPr>
          <p:cNvPr id="11" name="Google Shape;212;p33">
            <a:extLst>
              <a:ext uri="{FF2B5EF4-FFF2-40B4-BE49-F238E27FC236}">
                <a16:creationId xmlns:a16="http://schemas.microsoft.com/office/drawing/2014/main" id="{E4662846-0CBE-00D1-1865-1FD1A0B272D6}"/>
              </a:ext>
            </a:extLst>
          </p:cNvPr>
          <p:cNvSpPr txBox="1">
            <a:spLocks/>
          </p:cNvSpPr>
          <p:nvPr/>
        </p:nvSpPr>
        <p:spPr>
          <a:xfrm>
            <a:off x="376319" y="458424"/>
            <a:ext cx="4782300" cy="1059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 Medium"/>
              <a:buNone/>
              <a:defRPr sz="14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r>
              <a:rPr lang="en-GB" b="1" dirty="0">
                <a:latin typeface="-webkit-standard"/>
              </a:rPr>
              <a:t>Initial Direction</a:t>
            </a:r>
            <a:endParaRPr lang="en-US" dirty="0">
              <a:latin typeface="-webkit-standard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Explored a wearable “Ring” concept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Identified high technical complexity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-webkit-standard"/>
              </a:rPr>
              <a:t>Recognised time and feasibility constraints</a:t>
            </a:r>
          </a:p>
          <a:p>
            <a:pPr marL="0" indent="0"/>
            <a:endParaRPr lang="en-GB" dirty="0"/>
          </a:p>
          <a:p>
            <a:pPr marL="0" indent="0"/>
            <a:endParaRPr lang="en-GB"/>
          </a:p>
          <a:p>
            <a:pPr marL="0" indent="0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3AB70-0EB0-22A9-C5D0-7F98BBA90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73" y="228450"/>
            <a:ext cx="4904100" cy="1982400"/>
          </a:xfrm>
        </p:spPr>
        <p:txBody>
          <a:bodyPr/>
          <a:lstStyle/>
          <a:p>
            <a:r>
              <a:rPr lang="en-US" sz="4000" dirty="0"/>
              <a:t>REFINING THE CONCEPT</a:t>
            </a:r>
          </a:p>
        </p:txBody>
      </p:sp>
      <p:pic>
        <p:nvPicPr>
          <p:cNvPr id="9" name="Picture Placeholder 8" descr="https://miro.medium.com/v2/resize%3Afit%3A1086/1%2ABoNBIuOpFyp7gab3t1oBuQ.jpeg">
            <a:extLst>
              <a:ext uri="{FF2B5EF4-FFF2-40B4-BE49-F238E27FC236}">
                <a16:creationId xmlns:a16="http://schemas.microsoft.com/office/drawing/2014/main" id="{74195A4B-F3AB-8F21-5438-1E52EA89961E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2"/>
          <a:srcRect l="29448" r="29448"/>
          <a:stretch/>
        </p:blipFill>
        <p:spPr>
          <a:xfrm>
            <a:off x="4343270" y="15919"/>
            <a:ext cx="3245100" cy="18526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876D67D5-B07F-A195-3062-6C9A943DA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673" y="1871122"/>
            <a:ext cx="3323199" cy="1400662"/>
          </a:xfrm>
        </p:spPr>
        <p:txBody>
          <a:bodyPr/>
          <a:lstStyle/>
          <a:p>
            <a:pPr>
              <a:buNone/>
            </a:pPr>
            <a:r>
              <a:rPr lang="en-US" b="1" dirty="0">
                <a:latin typeface="-webkit-standard"/>
              </a:rPr>
              <a:t>From Brainstorming to Focus</a:t>
            </a:r>
            <a:endParaRPr lang="en-US" dirty="0">
              <a:latin typeface="-webkit-standard"/>
            </a:endParaRPr>
          </a:p>
          <a:p>
            <a:pPr marL="285750" indent="-285750"/>
            <a:r>
              <a:rPr lang="en-US" dirty="0">
                <a:latin typeface="-webkit-standard"/>
              </a:rPr>
              <a:t>Explored productivity tools</a:t>
            </a:r>
          </a:p>
          <a:p>
            <a:pPr marL="285750" indent="-285750"/>
            <a:r>
              <a:rPr lang="en-US" dirty="0">
                <a:latin typeface="-webkit-standard"/>
              </a:rPr>
              <a:t>Explored skill-sharing platforms</a:t>
            </a:r>
          </a:p>
          <a:p>
            <a:pPr marL="285750" indent="-285750"/>
            <a:r>
              <a:rPr lang="en-US" dirty="0">
                <a:latin typeface="-webkit-standard"/>
              </a:rPr>
              <a:t>Explored a transcript support app</a:t>
            </a:r>
          </a:p>
          <a:p>
            <a:pPr marL="285750" indent="-285750"/>
            <a:r>
              <a:rPr lang="en-US" dirty="0">
                <a:latin typeface="-webkit-standard"/>
              </a:rPr>
              <a:t>Identified strongest emotional engagement</a:t>
            </a:r>
          </a:p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endParaRPr lang="en-US"/>
          </a:p>
        </p:txBody>
      </p:sp>
      <p:sp>
        <p:nvSpPr>
          <p:cNvPr id="6" name="Google Shape;128;p28">
            <a:extLst>
              <a:ext uri="{FF2B5EF4-FFF2-40B4-BE49-F238E27FC236}">
                <a16:creationId xmlns:a16="http://schemas.microsoft.com/office/drawing/2014/main" id="{1F092EB4-606E-FEDB-66B7-6D392409265A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10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F39EA9-7091-1B8F-5B1C-7073B6170203}"/>
              </a:ext>
            </a:extLst>
          </p:cNvPr>
          <p:cNvSpPr txBox="1"/>
          <p:nvPr/>
        </p:nvSpPr>
        <p:spPr>
          <a:xfrm>
            <a:off x="138266" y="2903589"/>
            <a:ext cx="4572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-webkit-standard"/>
              </a:rPr>
              <a:t>Refined Concept</a:t>
            </a:r>
          </a:p>
          <a:p>
            <a:r>
              <a:rPr lang="en-US" dirty="0">
                <a:latin typeface="-webkit-standard"/>
              </a:rPr>
              <a:t>A Screen-Time Wellbeing App with a Digital Pet</a:t>
            </a:r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01C3B7-82B0-AD73-401D-4694D4C665D4}"/>
              </a:ext>
            </a:extLst>
          </p:cNvPr>
          <p:cNvSpPr txBox="1"/>
          <p:nvPr/>
        </p:nvSpPr>
        <p:spPr>
          <a:xfrm>
            <a:off x="138266" y="3530395"/>
            <a:ext cx="45720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-webkit-standard"/>
              </a:rPr>
              <a:t>Key Focus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latin typeface="-webkit-standard"/>
              </a:rPr>
              <a:t>Reduce screen time through encouragement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latin typeface="-webkit-standard"/>
              </a:rPr>
              <a:t>Positive reinforcement over guilt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latin typeface="-webkit-standard"/>
              </a:rPr>
              <a:t>Emotional attachment via digital pet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latin typeface="-webkit-standard"/>
              </a:rPr>
              <a:t>Gamified real-world </a:t>
            </a:r>
            <a:r>
              <a:rPr lang="en-US" err="1">
                <a:latin typeface="-webkit-standard"/>
              </a:rPr>
              <a:t>behaviour</a:t>
            </a:r>
            <a:endParaRPr lang="en-US">
              <a:latin typeface="-webkit-standard"/>
            </a:endParaRPr>
          </a:p>
          <a:p>
            <a:pPr algn="ctr"/>
            <a:endParaRPr lang="en-US"/>
          </a:p>
        </p:txBody>
      </p:sp>
      <p:pic>
        <p:nvPicPr>
          <p:cNvPr id="10" name="Picture 9" descr="opal image app4">
            <a:extLst>
              <a:ext uri="{FF2B5EF4-FFF2-40B4-BE49-F238E27FC236}">
                <a16:creationId xmlns:a16="http://schemas.microsoft.com/office/drawing/2014/main" id="{1A87EEEE-E1F9-1863-7A01-5DDC3FD9C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4728" y="2063237"/>
            <a:ext cx="2913729" cy="1662267"/>
          </a:xfrm>
          <a:prstGeom prst="rect">
            <a:avLst/>
          </a:prstGeom>
        </p:spPr>
      </p:pic>
      <p:pic>
        <p:nvPicPr>
          <p:cNvPr id="11" name="Picture 10" descr="https://upload.wikimedia.org/wikipedia/commons/f/f2/Tamagotchi_0124_ubt.jpeg">
            <a:extLst>
              <a:ext uri="{FF2B5EF4-FFF2-40B4-BE49-F238E27FC236}">
                <a16:creationId xmlns:a16="http://schemas.microsoft.com/office/drawing/2014/main" id="{522CB27B-6282-76F2-F099-8B9BEE75A2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0328" y="3271070"/>
            <a:ext cx="1615563" cy="1643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31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F5EE5C1-4B04-95A2-902C-D8BDFF75047A}"/>
              </a:ext>
            </a:extLst>
          </p:cNvPr>
          <p:cNvSpPr>
            <a:spLocks noGrp="1"/>
          </p:cNvSpPr>
          <p:nvPr>
            <p:ph type="pic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5A4D558-0835-4B8E-5680-CF410F43CC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WE CHOSE!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13AB1D5-CDCC-3832-1E07-3AB2A5004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1167" y="1413294"/>
            <a:ext cx="3532142" cy="565500"/>
          </a:xfrm>
        </p:spPr>
        <p:txBody>
          <a:bodyPr/>
          <a:lstStyle/>
          <a:p>
            <a:r>
              <a:rPr lang="en-US" b="1" dirty="0">
                <a:latin typeface="-webkit-standard"/>
              </a:rPr>
              <a:t>A Gamified Screen-Time Wellbeing App</a:t>
            </a:r>
            <a:br>
              <a:rPr lang="en-US" b="1" dirty="0">
                <a:latin typeface="-webkit-standard"/>
              </a:rPr>
            </a:br>
            <a:r>
              <a:rPr lang="en-US" b="1" dirty="0">
                <a:latin typeface="-webkit-standard"/>
              </a:rPr>
              <a:t> Powered by Emotional Attachment</a:t>
            </a:r>
            <a:endParaRPr lang="en-US" dirty="0">
              <a:latin typeface="-webkit-standard"/>
            </a:endParaRPr>
          </a:p>
          <a:p>
            <a:endParaRPr lang="en-US" dirty="0"/>
          </a:p>
        </p:txBody>
      </p:sp>
      <p:sp>
        <p:nvSpPr>
          <p:cNvPr id="5" name="Google Shape;128;p28">
            <a:extLst>
              <a:ext uri="{FF2B5EF4-FFF2-40B4-BE49-F238E27FC236}">
                <a16:creationId xmlns:a16="http://schemas.microsoft.com/office/drawing/2014/main" id="{3553A846-D59C-DCC3-4043-62C194DEEBE5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11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F5728E-13DF-CC87-966C-8A9BA8CEB165}"/>
              </a:ext>
            </a:extLst>
          </p:cNvPr>
          <p:cNvSpPr txBox="1"/>
          <p:nvPr/>
        </p:nvSpPr>
        <p:spPr>
          <a:xfrm>
            <a:off x="138266" y="2193823"/>
            <a:ext cx="457200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/>
              <a:t>Screen overuse affects pet health</a:t>
            </a:r>
          </a:p>
          <a:p>
            <a:pPr marL="228600" indent="-228600">
              <a:buFont typeface=""/>
              <a:buChar char="•"/>
            </a:pPr>
            <a:r>
              <a:rPr lang="en-US"/>
              <a:t>Reduced usage helps the pet grow</a:t>
            </a:r>
          </a:p>
          <a:p>
            <a:pPr marL="228600" indent="-228600">
              <a:buFont typeface=""/>
              <a:buChar char="•"/>
            </a:pPr>
            <a:r>
              <a:rPr lang="en-US"/>
              <a:t>Certain apps negatively impact wellbeing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Positive actions unlock rewards</a:t>
            </a:r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3C7FCB-826C-A63C-BA28-F879E6E6F18B}"/>
              </a:ext>
            </a:extLst>
          </p:cNvPr>
          <p:cNvSpPr txBox="1"/>
          <p:nvPr/>
        </p:nvSpPr>
        <p:spPr>
          <a:xfrm>
            <a:off x="2885153" y="3097161"/>
            <a:ext cx="393597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Cross-Disciplinary</a:t>
            </a:r>
          </a:p>
          <a:p>
            <a:pPr marL="285750" indent="-285750">
              <a:buChar char="•"/>
            </a:pPr>
            <a:r>
              <a:rPr lang="en-US" dirty="0"/>
              <a:t>Animation → Pet design &amp; interaction</a:t>
            </a:r>
          </a:p>
          <a:p>
            <a:pPr marL="285750" indent="-285750">
              <a:buChar char="•"/>
            </a:pPr>
            <a:r>
              <a:rPr lang="en-US" dirty="0"/>
              <a:t>Game Design → Progression &amp; reward systems</a:t>
            </a:r>
          </a:p>
          <a:p>
            <a:pPr marL="285750" indent="-285750">
              <a:buChar char="•"/>
            </a:pPr>
            <a:r>
              <a:rPr lang="en-US" dirty="0"/>
              <a:t>Applied Computing → Screen tracking logic</a:t>
            </a:r>
          </a:p>
          <a:p>
            <a:pPr marL="285750" indent="-285750">
              <a:buChar char="•"/>
            </a:pPr>
            <a:r>
              <a:rPr lang="en-US" dirty="0"/>
              <a:t>Cybersecurity → Privacy &amp; data protection</a:t>
            </a:r>
          </a:p>
          <a:p>
            <a:endParaRPr lang="en-US" dirty="0"/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8F5C4A-C080-348D-1AE9-94367978AB71}"/>
              </a:ext>
            </a:extLst>
          </p:cNvPr>
          <p:cNvSpPr txBox="1"/>
          <p:nvPr/>
        </p:nvSpPr>
        <p:spPr>
          <a:xfrm>
            <a:off x="6627556" y="2156952"/>
            <a:ext cx="457200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Technically Achievable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Software-based prototype</a:t>
            </a:r>
          </a:p>
          <a:p>
            <a:pPr marL="228600" indent="-228600">
              <a:buFont typeface=""/>
              <a:buChar char="•"/>
            </a:pPr>
            <a:r>
              <a:rPr lang="en-US"/>
              <a:t>Clear MVP scope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Scalable features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178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A9AB6ECD-AEE7-0C64-267B-17C8E46E2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B592B2-B60E-904F-0C6F-43AC8FC1E330}"/>
              </a:ext>
            </a:extLst>
          </p:cNvPr>
          <p:cNvSpPr/>
          <p:nvPr/>
        </p:nvSpPr>
        <p:spPr>
          <a:xfrm>
            <a:off x="1394847" y="0"/>
            <a:ext cx="2712204" cy="52539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34B90317-E3C4-5639-2EFA-E3F11477AF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" y="319900"/>
            <a:ext cx="3225972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MARKET AND POTENTIAL USER RESEARCH</a:t>
            </a:r>
            <a:endParaRPr sz="5100">
              <a:latin typeface="Ballet"/>
              <a:ea typeface="Ballet"/>
              <a:cs typeface="Ballet"/>
              <a:sym typeface="Ballet"/>
            </a:endParaRPr>
          </a:p>
        </p:txBody>
      </p:sp>
      <p:sp>
        <p:nvSpPr>
          <p:cNvPr id="205" name="Google Shape;205;p32">
            <a:extLst>
              <a:ext uri="{FF2B5EF4-FFF2-40B4-BE49-F238E27FC236}">
                <a16:creationId xmlns:a16="http://schemas.microsoft.com/office/drawing/2014/main" id="{8ADAA1D8-3FD8-46D4-CF37-82839DE8E3D5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/005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" name="Google Shape;128;p28">
            <a:extLst>
              <a:ext uri="{FF2B5EF4-FFF2-40B4-BE49-F238E27FC236}">
                <a16:creationId xmlns:a16="http://schemas.microsoft.com/office/drawing/2014/main" id="{40C04FDD-6DDC-AE83-7CF5-EDA0C1080A13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12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81068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5"/>
          <p:cNvSpPr txBox="1">
            <a:spLocks noGrp="1"/>
          </p:cNvSpPr>
          <p:nvPr>
            <p:ph type="title"/>
          </p:nvPr>
        </p:nvSpPr>
        <p:spPr>
          <a:xfrm>
            <a:off x="137160" y="3946942"/>
            <a:ext cx="7704000" cy="10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NEED</a:t>
            </a: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_TO </a:t>
            </a:r>
            <a:r>
              <a:rPr lang="en" sz="3500">
                <a:latin typeface="Ballet"/>
                <a:ea typeface="Ballet"/>
                <a:cs typeface="Ballet"/>
                <a:sym typeface="Ballet"/>
              </a:rPr>
              <a:t>Know</a:t>
            </a:r>
            <a:endParaRPr sz="3500">
              <a:latin typeface="Ballet"/>
              <a:ea typeface="Ballet"/>
              <a:cs typeface="Ballet"/>
              <a:sym typeface="Balle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01A7437-6F4B-8351-B13C-88CFE88BD128}"/>
              </a:ext>
            </a:extLst>
          </p:cNvPr>
          <p:cNvSpPr/>
          <p:nvPr/>
        </p:nvSpPr>
        <p:spPr>
          <a:xfrm>
            <a:off x="2603135" y="4420797"/>
            <a:ext cx="6405200" cy="929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128;p28">
            <a:extLst>
              <a:ext uri="{FF2B5EF4-FFF2-40B4-BE49-F238E27FC236}">
                <a16:creationId xmlns:a16="http://schemas.microsoft.com/office/drawing/2014/main" id="{4C0FD6F8-7860-FD0B-6DD8-65AC98B7B0A2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13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2BF201D-F3AA-9296-A54C-7BBC33D5A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990" y="952016"/>
            <a:ext cx="4659814" cy="288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6D3D6A-FB6F-D950-82DB-B9BC061FA63C}"/>
              </a:ext>
            </a:extLst>
          </p:cNvPr>
          <p:cNvSpPr txBox="1"/>
          <p:nvPr/>
        </p:nvSpPr>
        <p:spPr>
          <a:xfrm>
            <a:off x="135665" y="151446"/>
            <a:ext cx="4340586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chemeClr val="tx1"/>
                </a:solidFill>
              </a:rPr>
              <a:t>The Evolution of Screen Time</a:t>
            </a:r>
          </a:p>
          <a:p>
            <a:pPr>
              <a:buNone/>
            </a:pPr>
            <a:endParaRPr lang="en-US" b="1">
              <a:solidFill>
                <a:srgbClr val="8AA932"/>
              </a:solidFill>
            </a:endParaRPr>
          </a:p>
          <a:p>
            <a:pPr>
              <a:buNone/>
            </a:pPr>
            <a:r>
              <a:rPr lang="en-US" b="1">
                <a:solidFill>
                  <a:srgbClr val="8AA932"/>
                </a:solidFill>
              </a:rPr>
              <a:t>2015 (The Transition)</a:t>
            </a:r>
            <a:r>
              <a:rPr lang="en-US"/>
              <a:t> The "Goldfish Era" began as 4G adoption pushed average attention spans to a record low of 8 seconds.</a:t>
            </a: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b="1">
                <a:solidFill>
                  <a:srgbClr val="8AA932"/>
                </a:solidFill>
              </a:rPr>
              <a:t>2018 (The Shift)</a:t>
            </a:r>
            <a:r>
              <a:rPr lang="en-US"/>
              <a:t> The slight dip in hours masks a toxic shift from passive TV watching to rapid-fire social media scrolling.</a:t>
            </a: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b="1">
                <a:solidFill>
                  <a:srgbClr val="8AA932"/>
                </a:solidFill>
              </a:rPr>
              <a:t>2020 (The Shock)</a:t>
            </a:r>
            <a:r>
              <a:rPr lang="en-US">
                <a:solidFill>
                  <a:srgbClr val="8AA932"/>
                </a:solidFill>
              </a:rPr>
              <a:t> </a:t>
            </a:r>
            <a:r>
              <a:rPr lang="en-US"/>
              <a:t>The pandemic caused a massive spike to 5.8 hours, forcing all education and social life onto screens.</a:t>
            </a: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b="1">
                <a:solidFill>
                  <a:srgbClr val="8AA932"/>
                </a:solidFill>
              </a:rPr>
              <a:t>2024 (The New Normal)</a:t>
            </a:r>
            <a:r>
              <a:rPr lang="en-US">
                <a:solidFill>
                  <a:srgbClr val="8AA932"/>
                </a:solidFill>
              </a:rPr>
              <a:t> </a:t>
            </a:r>
            <a:r>
              <a:rPr lang="en-US"/>
              <a:t>We have settled into a critical dependency, where daily usage has stabilized at over 4 hours for 95% of students.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E9D04B-96FA-73EF-36ED-7093430C30DE}"/>
              </a:ext>
            </a:extLst>
          </p:cNvPr>
          <p:cNvSpPr txBox="1"/>
          <p:nvPr/>
        </p:nvSpPr>
        <p:spPr>
          <a:xfrm>
            <a:off x="4242864" y="1032383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[6]</a:t>
            </a:r>
            <a:endParaRPr lang="en-GB" sz="10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>
          <a:extLst>
            <a:ext uri="{FF2B5EF4-FFF2-40B4-BE49-F238E27FC236}">
              <a16:creationId xmlns:a16="http://schemas.microsoft.com/office/drawing/2014/main" id="{6A47F29F-FFA8-875B-8C04-69FC413EC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5">
            <a:extLst>
              <a:ext uri="{FF2B5EF4-FFF2-40B4-BE49-F238E27FC236}">
                <a16:creationId xmlns:a16="http://schemas.microsoft.com/office/drawing/2014/main" id="{DA3020E9-9436-C49D-4F19-E56FEBA06C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" y="3946942"/>
            <a:ext cx="7704000" cy="10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NEED</a:t>
            </a: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_TO </a:t>
            </a:r>
            <a:r>
              <a:rPr lang="en" sz="3500">
                <a:latin typeface="Ballet"/>
                <a:ea typeface="Ballet"/>
                <a:cs typeface="Ballet"/>
                <a:sym typeface="Ballet"/>
              </a:rPr>
              <a:t>Know</a:t>
            </a:r>
            <a:endParaRPr sz="3500">
              <a:latin typeface="Ballet"/>
              <a:ea typeface="Ballet"/>
              <a:cs typeface="Ballet"/>
              <a:sym typeface="Balle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0078DD6-6384-988D-C238-596656ACD38E}"/>
              </a:ext>
            </a:extLst>
          </p:cNvPr>
          <p:cNvSpPr/>
          <p:nvPr/>
        </p:nvSpPr>
        <p:spPr>
          <a:xfrm>
            <a:off x="2603135" y="4420797"/>
            <a:ext cx="6405200" cy="92990"/>
          </a:xfrm>
          <a:prstGeom prst="round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128;p28">
            <a:extLst>
              <a:ext uri="{FF2B5EF4-FFF2-40B4-BE49-F238E27FC236}">
                <a16:creationId xmlns:a16="http://schemas.microsoft.com/office/drawing/2014/main" id="{27580083-10C3-F772-E8F0-C62D73993EFA}"/>
              </a:ext>
            </a:extLst>
          </p:cNvPr>
          <p:cNvSpPr txBox="1"/>
          <p:nvPr/>
        </p:nvSpPr>
        <p:spPr>
          <a:xfrm>
            <a:off x="7905571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14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FFA83-DFAF-DA2E-B4ED-9A254CF40C47}"/>
              </a:ext>
            </a:extLst>
          </p:cNvPr>
          <p:cNvSpPr txBox="1"/>
          <p:nvPr/>
        </p:nvSpPr>
        <p:spPr>
          <a:xfrm>
            <a:off x="62236" y="510272"/>
            <a:ext cx="434058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/>
              <a:t>Generational Focus Gap</a:t>
            </a:r>
          </a:p>
          <a:p>
            <a:endParaRPr lang="en-US"/>
          </a:p>
          <a:p>
            <a:r>
              <a:rPr lang="en-US" b="1">
                <a:solidFill>
                  <a:srgbClr val="8AA932"/>
                </a:solidFill>
              </a:rPr>
              <a:t>The Core Stat</a:t>
            </a:r>
            <a:r>
              <a:rPr lang="en-US">
                <a:solidFill>
                  <a:srgbClr val="8AA932"/>
                </a:solidFill>
              </a:rPr>
              <a:t> </a:t>
            </a:r>
            <a:r>
              <a:rPr lang="en-US"/>
              <a:t>Nearly half of all young adults (49%) admit to losing focus in under 60 seconds, making them the most vulnerable demographic.</a:t>
            </a:r>
          </a:p>
          <a:p>
            <a:endParaRPr lang="en-US"/>
          </a:p>
          <a:p>
            <a:r>
              <a:rPr lang="en-US" b="1">
                <a:solidFill>
                  <a:srgbClr val="8AA932"/>
                </a:solidFill>
              </a:rPr>
              <a:t>The Generational Gap</a:t>
            </a:r>
            <a:r>
              <a:rPr lang="en-US">
                <a:solidFill>
                  <a:srgbClr val="8AA932"/>
                </a:solidFill>
              </a:rPr>
              <a:t> </a:t>
            </a:r>
            <a:r>
              <a:rPr lang="en-US"/>
              <a:t>Distraction is clearly a generational crisis, with students being </a:t>
            </a:r>
            <a:r>
              <a:rPr lang="en-US" b="1"/>
              <a:t>seven times</a:t>
            </a:r>
            <a:r>
              <a:rPr lang="en-US"/>
              <a:t> more likely to lose focus rapidly than those over 65.</a:t>
            </a:r>
          </a:p>
          <a:p>
            <a:endParaRPr lang="en-US"/>
          </a:p>
          <a:p>
            <a:r>
              <a:rPr lang="en-US" b="1">
                <a:solidFill>
                  <a:srgbClr val="8AA932"/>
                </a:solidFill>
              </a:rPr>
              <a:t>The "Micro-Focus" Crisis</a:t>
            </a:r>
            <a:r>
              <a:rPr lang="en-US">
                <a:solidFill>
                  <a:srgbClr val="8AA932"/>
                </a:solidFill>
              </a:rPr>
              <a:t> </a:t>
            </a:r>
            <a:r>
              <a:rPr lang="en-US"/>
              <a:t>This inability to sustain concentration for even one minute proves the urgent need for an ambient, "always-on" tool like Zen-Flow to combat this.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101570C-D079-D480-5478-4AAC751F6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764" y="984127"/>
            <a:ext cx="4572000" cy="282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E9B019-04CF-36C8-D2FE-33FB6AE5C8C4}"/>
              </a:ext>
            </a:extLst>
          </p:cNvPr>
          <p:cNvSpPr txBox="1"/>
          <p:nvPr/>
        </p:nvSpPr>
        <p:spPr>
          <a:xfrm>
            <a:off x="4343400" y="1060475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[7]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110171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9BA1DAA-6D30-0857-6D3C-5826489480D0}"/>
              </a:ext>
            </a:extLst>
          </p:cNvPr>
          <p:cNvSpPr/>
          <p:nvPr/>
        </p:nvSpPr>
        <p:spPr>
          <a:xfrm>
            <a:off x="280091" y="2890897"/>
            <a:ext cx="609905" cy="5996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8" name="Google Shape;218;p34"/>
          <p:cNvSpPr txBox="1">
            <a:spLocks noGrp="1"/>
          </p:cNvSpPr>
          <p:nvPr>
            <p:ph type="title"/>
          </p:nvPr>
        </p:nvSpPr>
        <p:spPr>
          <a:xfrm>
            <a:off x="231900" y="332025"/>
            <a:ext cx="8683800" cy="5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WHO ARE WE TARGETTING?</a:t>
            </a:r>
            <a:endParaRPr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D99D0F-D5C9-9BDF-D2A9-D3DF80D10470}"/>
              </a:ext>
            </a:extLst>
          </p:cNvPr>
          <p:cNvSpPr/>
          <p:nvPr/>
        </p:nvSpPr>
        <p:spPr>
          <a:xfrm>
            <a:off x="259696" y="1824161"/>
            <a:ext cx="609905" cy="5996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1" name="Google Shape;221;p34"/>
          <p:cNvSpPr txBox="1">
            <a:spLocks noGrp="1"/>
          </p:cNvSpPr>
          <p:nvPr>
            <p:ph type="subTitle" idx="2"/>
          </p:nvPr>
        </p:nvSpPr>
        <p:spPr>
          <a:xfrm>
            <a:off x="2944679" y="1621831"/>
            <a:ext cx="5516400" cy="24875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Who will our Target Audience be?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Why have we chosen Students as our Target Audience?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Why are Adults not included?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Why will the Tamagotchi Pet be best suited for Students?</a:t>
            </a:r>
          </a:p>
        </p:txBody>
      </p:sp>
      <p:sp>
        <p:nvSpPr>
          <p:cNvPr id="222" name="Google Shape;222;p34"/>
          <p:cNvSpPr txBox="1">
            <a:spLocks noGrp="1"/>
          </p:cNvSpPr>
          <p:nvPr>
            <p:ph type="title" idx="4"/>
          </p:nvPr>
        </p:nvSpPr>
        <p:spPr>
          <a:xfrm>
            <a:off x="397485" y="3393057"/>
            <a:ext cx="1399923" cy="45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HIGH SCREENTIMES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23" name="Google Shape;223;p34"/>
          <p:cNvSpPr txBox="1">
            <a:spLocks noGrp="1"/>
          </p:cNvSpPr>
          <p:nvPr>
            <p:ph type="title" idx="5"/>
          </p:nvPr>
        </p:nvSpPr>
        <p:spPr>
          <a:xfrm>
            <a:off x="397485" y="2167750"/>
            <a:ext cx="2547194" cy="45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ENHANCING PRODUCTIVITY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90187D4E-CB71-AA43-65C3-CB69E79936A3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15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9EADE28-E039-D5C1-EBB9-23D59C5147EC}"/>
              </a:ext>
            </a:extLst>
          </p:cNvPr>
          <p:cNvSpPr/>
          <p:nvPr/>
        </p:nvSpPr>
        <p:spPr>
          <a:xfrm>
            <a:off x="530406" y="3395785"/>
            <a:ext cx="609905" cy="5996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5B46AB-7D97-AE64-B6A1-8C62852932EB}"/>
              </a:ext>
            </a:extLst>
          </p:cNvPr>
          <p:cNvSpPr/>
          <p:nvPr/>
        </p:nvSpPr>
        <p:spPr>
          <a:xfrm>
            <a:off x="530407" y="2170069"/>
            <a:ext cx="609905" cy="5996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6BD27-C4A1-24FD-4E73-AA84F926B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178" y="1127759"/>
            <a:ext cx="8683800" cy="522900"/>
          </a:xfrm>
        </p:spPr>
        <p:txBody>
          <a:bodyPr/>
          <a:lstStyle/>
          <a:p>
            <a:r>
              <a:rPr lang="en-GB" sz="3200"/>
              <a:t>3D Modellin</a:t>
            </a:r>
            <a:r>
              <a:rPr lang="en-GB" sz="3200" dirty="0"/>
              <a:t>g</a:t>
            </a:r>
            <a:endParaRPr lang="en-GB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34BE4E0-410C-9365-5237-78C169A2C09F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2870987" y="2279362"/>
            <a:ext cx="5516400" cy="1159800"/>
          </a:xfrm>
        </p:spPr>
        <p:txBody>
          <a:bodyPr/>
          <a:lstStyle/>
          <a:p>
            <a:r>
              <a:rPr lang="en-GB" sz="1600"/>
              <a:t>What 3D Modelling software would we be using?</a:t>
            </a:r>
          </a:p>
          <a:p>
            <a:endParaRPr lang="en-GB" sz="1600"/>
          </a:p>
          <a:p>
            <a:r>
              <a:rPr lang="en-GB" sz="1600"/>
              <a:t>Where will could we compile everything once we are finished?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CA033F1-0ED4-0ED8-A535-F7CF9368AB3F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2870987" y="3618464"/>
            <a:ext cx="5684184" cy="966782"/>
          </a:xfrm>
        </p:spPr>
        <p:txBody>
          <a:bodyPr/>
          <a:lstStyle/>
          <a:p>
            <a:r>
              <a:rPr lang="en-GB" sz="1600"/>
              <a:t>What file format could we use when exporting from Maya and why?</a:t>
            </a:r>
          </a:p>
          <a:p>
            <a:endParaRPr lang="en-GB" sz="1600"/>
          </a:p>
          <a:p>
            <a:r>
              <a:rPr lang="en-GB" sz="1600"/>
              <a:t>FBX File or </a:t>
            </a:r>
            <a:r>
              <a:rPr lang="en-GB" sz="1600" err="1"/>
              <a:t>glTF</a:t>
            </a:r>
            <a:r>
              <a:rPr lang="en-GB" sz="1600"/>
              <a:t> File format?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274FAAA-7829-19EC-A39E-CA20E1DB84F3}"/>
              </a:ext>
            </a:extLst>
          </p:cNvPr>
          <p:cNvSpPr>
            <a:spLocks noGrp="1"/>
          </p:cNvSpPr>
          <p:nvPr>
            <p:ph type="title" idx="4"/>
          </p:nvPr>
        </p:nvSpPr>
        <p:spPr>
          <a:xfrm>
            <a:off x="613842" y="3596083"/>
            <a:ext cx="1618444" cy="458400"/>
          </a:xfrm>
        </p:spPr>
        <p:txBody>
          <a:bodyPr/>
          <a:lstStyle/>
          <a:p>
            <a:r>
              <a:rPr lang="en-GB"/>
              <a:t>Export file type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F9512E0-C2D1-DD90-7112-DD0A974CFC3C}"/>
              </a:ext>
            </a:extLst>
          </p:cNvPr>
          <p:cNvSpPr>
            <a:spLocks noGrp="1"/>
          </p:cNvSpPr>
          <p:nvPr>
            <p:ph type="title" idx="5"/>
          </p:nvPr>
        </p:nvSpPr>
        <p:spPr>
          <a:xfrm>
            <a:off x="590806" y="2400862"/>
            <a:ext cx="2280181" cy="458400"/>
          </a:xfrm>
        </p:spPr>
        <p:txBody>
          <a:bodyPr/>
          <a:lstStyle/>
          <a:p>
            <a:r>
              <a:rPr lang="en-GB"/>
              <a:t>Software we will use</a:t>
            </a:r>
          </a:p>
        </p:txBody>
      </p:sp>
      <p:sp>
        <p:nvSpPr>
          <p:cNvPr id="9" name="Google Shape;128;p28">
            <a:extLst>
              <a:ext uri="{FF2B5EF4-FFF2-40B4-BE49-F238E27FC236}">
                <a16:creationId xmlns:a16="http://schemas.microsoft.com/office/drawing/2014/main" id="{2D951F96-3CF9-077A-BB09-A81F856CF537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16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BD7907-AC5E-CC55-8A36-90E7C0B4B76C}"/>
              </a:ext>
            </a:extLst>
          </p:cNvPr>
          <p:cNvSpPr/>
          <p:nvPr/>
        </p:nvSpPr>
        <p:spPr>
          <a:xfrm>
            <a:off x="-788828" y="-1323437"/>
            <a:ext cx="4572000" cy="348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Google Shape;205;p32">
            <a:extLst>
              <a:ext uri="{FF2B5EF4-FFF2-40B4-BE49-F238E27FC236}">
                <a16:creationId xmlns:a16="http://schemas.microsoft.com/office/drawing/2014/main" id="{914F4C48-93F2-53FD-5DBF-80C656BB4530}"/>
              </a:ext>
            </a:extLst>
          </p:cNvPr>
          <p:cNvSpPr txBox="1">
            <a:spLocks/>
          </p:cNvSpPr>
          <p:nvPr/>
        </p:nvSpPr>
        <p:spPr>
          <a:xfrm>
            <a:off x="-291772" y="623860"/>
            <a:ext cx="4044900" cy="153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200" b="0" i="0" u="none" strike="noStrike" cap="none">
                <a:solidFill>
                  <a:schemeClr val="dk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 algn="r"/>
            <a:r>
              <a:rPr lang="en" sz="7200">
                <a:latin typeface="Boldonse"/>
              </a:rPr>
              <a:t>/006</a:t>
            </a:r>
          </a:p>
        </p:txBody>
      </p:sp>
    </p:spTree>
    <p:extLst>
      <p:ext uri="{BB962C8B-B14F-4D97-AF65-F5344CB8AC3E}">
        <p14:creationId xmlns:p14="http://schemas.microsoft.com/office/powerpoint/2010/main" val="1557482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6B4C439B-6AF6-8A3E-FCE1-EA523D7E9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465A9B9-3F4A-13BC-9644-F4B3E83A165A}"/>
              </a:ext>
            </a:extLst>
          </p:cNvPr>
          <p:cNvSpPr/>
          <p:nvPr/>
        </p:nvSpPr>
        <p:spPr>
          <a:xfrm>
            <a:off x="6326509" y="-988798"/>
            <a:ext cx="4572000" cy="348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50F8C5B3-145E-4C4C-2409-F4AB834D6A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917" y="162971"/>
            <a:ext cx="3225972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3500">
                <a:ea typeface="Ballet"/>
                <a:cs typeface="Ballet"/>
              </a:rPr>
              <a:t>NEXT STEPS</a:t>
            </a:r>
          </a:p>
        </p:txBody>
      </p:sp>
      <p:sp>
        <p:nvSpPr>
          <p:cNvPr id="205" name="Google Shape;205;p32">
            <a:extLst>
              <a:ext uri="{FF2B5EF4-FFF2-40B4-BE49-F238E27FC236}">
                <a16:creationId xmlns:a16="http://schemas.microsoft.com/office/drawing/2014/main" id="{63C8A4C7-AD32-5EE8-394F-C5BEF3E121D6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4871025" y="337113"/>
            <a:ext cx="4044900" cy="153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/007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754307-8E9B-CBEE-5F95-31158CCC9C89}"/>
              </a:ext>
            </a:extLst>
          </p:cNvPr>
          <p:cNvSpPr txBox="1"/>
          <p:nvPr/>
        </p:nvSpPr>
        <p:spPr>
          <a:xfrm>
            <a:off x="228076" y="1106163"/>
            <a:ext cx="528848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Refinement</a:t>
            </a:r>
            <a:r>
              <a:rPr lang="en-GB" sz="2000"/>
              <a:t> – furthering our vision, expanding what we hope to achieve.</a:t>
            </a:r>
          </a:p>
          <a:p>
            <a:endParaRPr lang="en-GB" sz="2000"/>
          </a:p>
          <a:p>
            <a:r>
              <a:rPr lang="en-GB" sz="2000" b="1"/>
              <a:t>Sub-Teams</a:t>
            </a:r>
            <a:r>
              <a:rPr lang="en-GB" sz="2000"/>
              <a:t> — keeping a structure of two teams within one helps us focus on our specialisms and collaborate.</a:t>
            </a:r>
          </a:p>
          <a:p>
            <a:endParaRPr lang="en-GB" sz="2000"/>
          </a:p>
          <a:p>
            <a:r>
              <a:rPr lang="en-GB" sz="2000" b="1"/>
              <a:t>Name, logo, and aesthetics</a:t>
            </a:r>
            <a:r>
              <a:rPr lang="en-GB" sz="2000"/>
              <a:t> — we will next be looking at branding for our app.</a:t>
            </a:r>
          </a:p>
          <a:p>
            <a:endParaRPr lang="en-US" sz="2000"/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4A4E1443-8CC2-20AC-EFD9-131893D4084C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17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55170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>
          <a:extLst>
            <a:ext uri="{FF2B5EF4-FFF2-40B4-BE49-F238E27FC236}">
              <a16:creationId xmlns:a16="http://schemas.microsoft.com/office/drawing/2014/main" id="{6B4C439B-6AF6-8A3E-FCE1-EA523D7E9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465A9B9-3F4A-13BC-9644-F4B3E83A165A}"/>
              </a:ext>
            </a:extLst>
          </p:cNvPr>
          <p:cNvSpPr/>
          <p:nvPr/>
        </p:nvSpPr>
        <p:spPr>
          <a:xfrm>
            <a:off x="5651471" y="-915368"/>
            <a:ext cx="4572000" cy="348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Google Shape;204;p32">
            <a:extLst>
              <a:ext uri="{FF2B5EF4-FFF2-40B4-BE49-F238E27FC236}">
                <a16:creationId xmlns:a16="http://schemas.microsoft.com/office/drawing/2014/main" id="{50F8C5B3-145E-4C4C-2409-F4AB834D6A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917" y="162971"/>
            <a:ext cx="3225972" cy="32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3500">
                <a:ea typeface="Ballet"/>
                <a:cs typeface="Ballet"/>
              </a:rPr>
              <a:t>SNEAK PEEK</a:t>
            </a:r>
            <a:endParaRPr lang="en" sz="3500">
              <a:ea typeface="Ballet"/>
              <a:cs typeface="Ballet"/>
            </a:endParaRPr>
          </a:p>
        </p:txBody>
      </p:sp>
      <p:sp>
        <p:nvSpPr>
          <p:cNvPr id="4" name="Google Shape;128;p28">
            <a:extLst>
              <a:ext uri="{FF2B5EF4-FFF2-40B4-BE49-F238E27FC236}">
                <a16:creationId xmlns:a16="http://schemas.microsoft.com/office/drawing/2014/main" id="{4A4E1443-8CC2-20AC-EFD9-131893D4084C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17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EDE579D-0ACD-589B-391C-1A09DA33C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788" y="936506"/>
            <a:ext cx="4976812" cy="23317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F58DA4-5BFC-2BB0-FEB3-D31B3EDDE8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8326" y="2817813"/>
            <a:ext cx="3937074" cy="195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46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2E62-F52B-A09D-3309-C5AEAD23A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3983" y="668"/>
            <a:ext cx="5090100" cy="1058700"/>
          </a:xfrm>
        </p:spPr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D3814B-F28F-60FC-0C66-04C400BEE987}"/>
              </a:ext>
            </a:extLst>
          </p:cNvPr>
          <p:cNvSpPr/>
          <p:nvPr/>
        </p:nvSpPr>
        <p:spPr>
          <a:xfrm>
            <a:off x="1588576" y="3587858"/>
            <a:ext cx="6036590" cy="7904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D665DA-2EF4-D064-C31D-85821747B4CD}"/>
              </a:ext>
            </a:extLst>
          </p:cNvPr>
          <p:cNvSpPr/>
          <p:nvPr/>
        </p:nvSpPr>
        <p:spPr>
          <a:xfrm>
            <a:off x="5678212" y="341"/>
            <a:ext cx="3463872" cy="1324136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4402D0-62F7-63E5-E6D1-5B31252E7448}"/>
              </a:ext>
            </a:extLst>
          </p:cNvPr>
          <p:cNvSpPr txBox="1"/>
          <p:nvPr/>
        </p:nvSpPr>
        <p:spPr>
          <a:xfrm>
            <a:off x="8253" y="1267990"/>
            <a:ext cx="8578669" cy="33239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050"/>
              <a:t>[1] Ofcom, “Online Nation,” </a:t>
            </a:r>
            <a:r>
              <a:rPr lang="en-US" sz="1050" i="1">
                <a:hlinkClick r:id="rId2"/>
              </a:rPr>
              <a:t>www.ofcom.org.uk</a:t>
            </a:r>
            <a:r>
              <a:rPr lang="en-US" sz="1050"/>
              <a:t>, Nov. 28, 2023. </a:t>
            </a:r>
            <a:r>
              <a:rPr lang="en-US" sz="1050">
                <a:hlinkClick r:id="rId3"/>
              </a:rPr>
              <a:t>https://www.ofcom.org.uk/media-use-and-attitudes/online-habits/online-nation</a:t>
            </a:r>
            <a:r>
              <a:rPr lang="en-US" sz="1050"/>
              <a:t> (accessed Feb. 10, 2026).</a:t>
            </a:r>
          </a:p>
          <a:p>
            <a:endParaRPr lang="en-US" sz="1050"/>
          </a:p>
          <a:p>
            <a:r>
              <a:rPr lang="en-US" sz="1050"/>
              <a:t>[2] M. Kumar, O. R. Katoch, N. Kumar, and S. Sehgal, “Exploring the link between smartphone use and sleep quality: A systematic review,” </a:t>
            </a:r>
            <a:r>
              <a:rPr lang="en-US" sz="1050" i="1"/>
              <a:t>Sleep Research</a:t>
            </a:r>
            <a:r>
              <a:rPr lang="en-US" sz="1050"/>
              <a:t>, Feb. 2026, </a:t>
            </a:r>
            <a:r>
              <a:rPr lang="en-US" sz="1050" err="1"/>
              <a:t>doi</a:t>
            </a:r>
            <a:r>
              <a:rPr lang="en-US" sz="1050"/>
              <a:t>: </a:t>
            </a:r>
            <a:r>
              <a:rPr lang="en-US" sz="1050">
                <a:hlinkClick r:id="rId4"/>
              </a:rPr>
              <a:t>https://doi.org/10.1002/slp2.70002</a:t>
            </a:r>
            <a:r>
              <a:rPr lang="en-US" sz="1050"/>
              <a:t>.</a:t>
            </a:r>
          </a:p>
          <a:p>
            <a:endParaRPr lang="en-US" sz="1050"/>
          </a:p>
          <a:p>
            <a:r>
              <a:rPr lang="en-US" sz="1050"/>
              <a:t>[3] </a:t>
            </a:r>
            <a:r>
              <a:rPr lang="en-US" sz="1050" err="1"/>
              <a:t>Romteera</a:t>
            </a:r>
            <a:r>
              <a:rPr lang="en-US" sz="1050"/>
              <a:t> </a:t>
            </a:r>
            <a:r>
              <a:rPr lang="en-US" sz="1050" err="1"/>
              <a:t>Chiencharoenthanakij</a:t>
            </a:r>
            <a:r>
              <a:rPr lang="en-US" sz="1050"/>
              <a:t> </a:t>
            </a:r>
            <a:r>
              <a:rPr lang="en-US" sz="1050" i="1"/>
              <a:t>et al.</a:t>
            </a:r>
            <a:r>
              <a:rPr lang="en-US" sz="1050"/>
              <a:t>, “Short‐Form Video Media Use Is Associated With Greater Inattentive Symptoms in Thai School‐Age Children: Insights From a Cross‐Sectional Survey,” </a:t>
            </a:r>
            <a:r>
              <a:rPr lang="en-US" sz="1050" i="1"/>
              <a:t>Brain and Behavior</a:t>
            </a:r>
            <a:r>
              <a:rPr lang="en-US" sz="1050"/>
              <a:t>, vol. 15, no. 7, Jul. 2025, </a:t>
            </a:r>
            <a:r>
              <a:rPr lang="en-US" sz="1050" err="1"/>
              <a:t>doi</a:t>
            </a:r>
            <a:r>
              <a:rPr lang="en-US" sz="1050"/>
              <a:t>: </a:t>
            </a:r>
            <a:r>
              <a:rPr lang="en-US" sz="1050">
                <a:hlinkClick r:id="rId5"/>
              </a:rPr>
              <a:t>https://doi.org/10.1002/brb3.70656</a:t>
            </a:r>
            <a:r>
              <a:rPr lang="en-US" sz="1050"/>
              <a:t>.</a:t>
            </a:r>
          </a:p>
          <a:p>
            <a:endParaRPr lang="en-US" sz="1050"/>
          </a:p>
          <a:p>
            <a:r>
              <a:rPr lang="en-US" sz="1050"/>
              <a:t>[4]C.-Y. Hsieh, “The impact of smartphone usage frequency on university students’ academic performance: A meta-analysis of moderating factors,” </a:t>
            </a:r>
            <a:r>
              <a:rPr lang="en-US" sz="1050" i="1"/>
              <a:t>Acta </a:t>
            </a:r>
            <a:r>
              <a:rPr lang="en-US" sz="1050" i="1" err="1"/>
              <a:t>Psychologica</a:t>
            </a:r>
            <a:r>
              <a:rPr lang="en-US" sz="1050"/>
              <a:t>, vol. 259, p. 105374, Aug. 2025, </a:t>
            </a:r>
            <a:r>
              <a:rPr lang="en-US" sz="1050" err="1"/>
              <a:t>doi</a:t>
            </a:r>
            <a:r>
              <a:rPr lang="en-US" sz="1050"/>
              <a:t>: </a:t>
            </a:r>
            <a:r>
              <a:rPr lang="en-US" sz="1050">
                <a:hlinkClick r:id="rId6"/>
              </a:rPr>
              <a:t>https://doi.org/10.1016/j.actpsy.2025.105374</a:t>
            </a:r>
            <a:r>
              <a:rPr lang="en-US" sz="1050"/>
              <a:t>.</a:t>
            </a:r>
          </a:p>
          <a:p>
            <a:endParaRPr lang="en-US" sz="1050"/>
          </a:p>
          <a:p>
            <a:r>
              <a:rPr lang="en-US" sz="1050"/>
              <a:t>[5]H. Shannon, K. Bush, P. Villeneuve, K. </a:t>
            </a:r>
            <a:r>
              <a:rPr lang="en-US" sz="1050" err="1"/>
              <a:t>Hellemans</a:t>
            </a:r>
            <a:r>
              <a:rPr lang="en-US" sz="1050"/>
              <a:t>, and S. Guimond, “Problematic Social Media Use in Adolescents and Young Adults: Systematic Review and Meta-analysis,” </a:t>
            </a:r>
            <a:r>
              <a:rPr lang="en-US" sz="1050" i="1"/>
              <a:t>JMIR Mental Health</a:t>
            </a:r>
            <a:r>
              <a:rPr lang="en-US" sz="1050"/>
              <a:t>, vol. 9, no. 4, Apr. 2022, </a:t>
            </a:r>
            <a:r>
              <a:rPr lang="en-US" sz="1050" err="1"/>
              <a:t>doi</a:t>
            </a:r>
            <a:r>
              <a:rPr lang="en-US" sz="1050"/>
              <a:t>: </a:t>
            </a:r>
            <a:r>
              <a:rPr lang="en-US" sz="1050">
                <a:hlinkClick r:id="rId7"/>
              </a:rPr>
              <a:t>https://doi.org/10.2196/33450</a:t>
            </a:r>
            <a:r>
              <a:rPr lang="en-US" sz="1050"/>
              <a:t>.</a:t>
            </a:r>
          </a:p>
          <a:p>
            <a:endParaRPr lang="en-US" sz="1050"/>
          </a:p>
          <a:p>
            <a:r>
              <a:rPr lang="en-US" sz="1050"/>
              <a:t>[6] House of Commons Education Committee, "Screen time: impacts on education and wellbeing," </a:t>
            </a:r>
            <a:r>
              <a:rPr lang="en-US" sz="1050" i="1"/>
              <a:t>House of Commons</a:t>
            </a:r>
            <a:r>
              <a:rPr lang="en-US" sz="1050"/>
              <a:t>, London, U.K., Rep. HC 118, May 2024. [Online]. Available: </a:t>
            </a:r>
            <a:r>
              <a:rPr lang="en-US" sz="1050">
                <a:hlinkClick r:id="rId8"/>
              </a:rPr>
              <a:t>https://committees.parliament.uk/publications/45128/documents/223543/default/</a:t>
            </a:r>
            <a:r>
              <a:rPr lang="en-US" sz="1050"/>
              <a:t>.</a:t>
            </a:r>
          </a:p>
          <a:p>
            <a:endParaRPr lang="en-US" sz="1050"/>
          </a:p>
          <a:p>
            <a:r>
              <a:rPr lang="en-US" sz="1050"/>
              <a:t>[7] L. Edwards, "Average attention span for Brits is barely over 17 minutes, study finds," </a:t>
            </a:r>
            <a:r>
              <a:rPr lang="en-US" sz="1050" i="1"/>
              <a:t>Wales Online</a:t>
            </a:r>
            <a:r>
              <a:rPr lang="en-US" sz="1050"/>
              <a:t>, Cardiff, U.K., Oct. 10, 2024. [Online]. Available: </a:t>
            </a:r>
            <a:r>
              <a:rPr lang="en-US" sz="1050">
                <a:hlinkClick r:id="rId9"/>
              </a:rPr>
              <a:t>https://www.walesonline.co.uk/news/uk-news/average-attention-span-brits-tendendo-30116082</a:t>
            </a:r>
            <a:r>
              <a:rPr lang="en-US" sz="1050"/>
              <a:t>.</a:t>
            </a:r>
          </a:p>
        </p:txBody>
      </p:sp>
      <p:sp>
        <p:nvSpPr>
          <p:cNvPr id="3" name="Google Shape;128;p28">
            <a:extLst>
              <a:ext uri="{FF2B5EF4-FFF2-40B4-BE49-F238E27FC236}">
                <a16:creationId xmlns:a16="http://schemas.microsoft.com/office/drawing/2014/main" id="{6EB70862-9DB6-08CA-E900-4DDE59071261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18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E1B7FB-3984-F839-256A-EB2E867BD879}"/>
              </a:ext>
            </a:extLst>
          </p:cNvPr>
          <p:cNvSpPr txBox="1"/>
          <p:nvPr/>
        </p:nvSpPr>
        <p:spPr>
          <a:xfrm>
            <a:off x="3934689" y="331291"/>
            <a:ext cx="46291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3000"/>
              <a:buFont typeface="Boldonse"/>
              <a:buNone/>
              <a:tabLst/>
              <a:defRPr/>
            </a:pPr>
            <a:r>
              <a:rPr kumimoji="0" lang="en" sz="7200" b="0" i="0" u="none" strike="noStrike" kern="0" cap="none" spc="0" normalizeH="0" baseline="0" noProof="0">
                <a:ln>
                  <a:noFill/>
                </a:ln>
                <a:solidFill>
                  <a:srgbClr val="191919"/>
                </a:solidFill>
                <a:effectLst/>
                <a:uLnTx/>
                <a:uFillTx/>
                <a:latin typeface="Boldonse"/>
                <a:sym typeface="Boldonse"/>
              </a:rPr>
              <a:t>/00</a:t>
            </a:r>
            <a:r>
              <a:rPr lang="en" sz="7200">
                <a:solidFill>
                  <a:srgbClr val="191919"/>
                </a:solidFill>
                <a:latin typeface="Boldonse"/>
                <a:sym typeface="Boldonse"/>
              </a:rPr>
              <a:t>8</a:t>
            </a:r>
            <a:endParaRPr kumimoji="0" lang="en" sz="7200" b="0" i="0" u="none" strike="noStrike" kern="0" cap="none" spc="0" normalizeH="0" baseline="0" noProof="0">
              <a:ln>
                <a:noFill/>
              </a:ln>
              <a:solidFill>
                <a:srgbClr val="191919"/>
              </a:solidFill>
              <a:effectLst/>
              <a:uLnTx/>
              <a:uFillTx/>
              <a:latin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2606382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1502DB7-9277-640F-F11A-C4F25B3DFED7}"/>
              </a:ext>
            </a:extLst>
          </p:cNvPr>
          <p:cNvSpPr/>
          <p:nvPr/>
        </p:nvSpPr>
        <p:spPr>
          <a:xfrm>
            <a:off x="1890793" y="3673098"/>
            <a:ext cx="5470902" cy="6974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DFE690-CDBC-AC5C-9C84-9BF002A66960}"/>
              </a:ext>
            </a:extLst>
          </p:cNvPr>
          <p:cNvSpPr/>
          <p:nvPr/>
        </p:nvSpPr>
        <p:spPr>
          <a:xfrm>
            <a:off x="1472289" y="2756921"/>
            <a:ext cx="6199322" cy="94539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ECD49-0F6C-47DB-B732-BB59B3F6D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900" y="2571750"/>
            <a:ext cx="5090100" cy="1058700"/>
          </a:xfrm>
        </p:spPr>
        <p:txBody>
          <a:bodyPr/>
          <a:lstStyle/>
          <a:p>
            <a:r>
              <a:rPr lang="en-US" sz="660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80C77-3AC0-FB49-B1D4-F84EBF4696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7900" y="3673098"/>
            <a:ext cx="4448100" cy="1231800"/>
          </a:xfrm>
        </p:spPr>
        <p:txBody>
          <a:bodyPr/>
          <a:lstStyle/>
          <a:p>
            <a:r>
              <a:rPr lang="en-US" sz="1800"/>
              <a:t>Any questions? </a:t>
            </a:r>
          </a:p>
        </p:txBody>
      </p:sp>
      <p:sp>
        <p:nvSpPr>
          <p:cNvPr id="6" name="Google Shape;128;p28">
            <a:extLst>
              <a:ext uri="{FF2B5EF4-FFF2-40B4-BE49-F238E27FC236}">
                <a16:creationId xmlns:a16="http://schemas.microsoft.com/office/drawing/2014/main" id="{0C7388EB-0288-CDA0-94B9-7DF5CBD3AA2C}"/>
              </a:ext>
            </a:extLst>
          </p:cNvPr>
          <p:cNvSpPr txBox="1"/>
          <p:nvPr/>
        </p:nvSpPr>
        <p:spPr>
          <a:xfrm>
            <a:off x="7891800" y="4626198"/>
            <a:ext cx="1023600" cy="28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1"/>
                </a:solidFill>
                <a:latin typeface="Boldonse"/>
                <a:ea typeface="Boldonse"/>
                <a:cs typeface="Boldonse"/>
                <a:sym typeface="Boldonse"/>
              </a:rPr>
              <a:t>Slide 19 out of 19</a:t>
            </a:r>
            <a:endParaRPr sz="700">
              <a:solidFill>
                <a:schemeClr val="dk1"/>
              </a:solidFill>
              <a:latin typeface="Boldonse"/>
              <a:ea typeface="Boldonse"/>
              <a:cs typeface="Boldonse"/>
              <a:sym typeface="Boldonse"/>
            </a:endParaRPr>
          </a:p>
        </p:txBody>
      </p:sp>
    </p:spTree>
    <p:extLst>
      <p:ext uri="{BB962C8B-B14F-4D97-AF65-F5344CB8AC3E}">
        <p14:creationId xmlns:p14="http://schemas.microsoft.com/office/powerpoint/2010/main" val="3112235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bstract Art Showcase by Slidesgo">
  <a:themeElements>
    <a:clrScheme name="Simple Light">
      <a:dk1>
        <a:srgbClr val="191919"/>
      </a:dk1>
      <a:lt1>
        <a:srgbClr val="F8F7F4"/>
      </a:lt1>
      <a:dk2>
        <a:srgbClr val="191919"/>
      </a:dk2>
      <a:lt2>
        <a:srgbClr val="8AA932"/>
      </a:lt2>
      <a:accent1>
        <a:srgbClr val="191919"/>
      </a:accent1>
      <a:accent2>
        <a:srgbClr val="191919"/>
      </a:accent2>
      <a:accent3>
        <a:srgbClr val="191919"/>
      </a:accent3>
      <a:accent4>
        <a:srgbClr val="FFFFFF"/>
      </a:accent4>
      <a:accent5>
        <a:srgbClr val="FFFFFF"/>
      </a:accent5>
      <a:accent6>
        <a:srgbClr val="FFFFFF"/>
      </a:accent6>
      <a:hlink>
        <a:srgbClr val="19191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20</Slides>
  <Notes>14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Abstract Art Showcase by Slidesgo</vt:lpstr>
      <vt:lpstr>Emerging Trends</vt:lpstr>
      <vt:lpstr>TABLE OF Contents</vt:lpstr>
      <vt:lpstr>TEAM INTRODUCTIONS</vt:lpstr>
      <vt:lpstr>HOW WE’RE DELEGATING  TEAM ROLES</vt:lpstr>
      <vt:lpstr>INITIAL DEBRIEF</vt:lpstr>
      <vt:lpstr>Problem Statement: </vt:lpstr>
      <vt:lpstr>Why Does This Matter?</vt:lpstr>
      <vt:lpstr>BRAINSTORMING</vt:lpstr>
      <vt:lpstr>LET'S HAVE A _ Look</vt:lpstr>
      <vt:lpstr>REFINING THE CONCEPT</vt:lpstr>
      <vt:lpstr>WE CHOSE!</vt:lpstr>
      <vt:lpstr>MARKET AND POTENTIAL USER RESEARCH</vt:lpstr>
      <vt:lpstr>NEED _TO Know </vt:lpstr>
      <vt:lpstr>NEED _TO Know </vt:lpstr>
      <vt:lpstr>WHO ARE WE TARGETTING?</vt:lpstr>
      <vt:lpstr>3D Modelling</vt:lpstr>
      <vt:lpstr>NEXT STEPS</vt:lpstr>
      <vt:lpstr>SNEAK PEEK</vt:lpstr>
      <vt:lpstr>BIBLIOGRAPHY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Emerging Trends</dc:title>
  <cp:revision>115</cp:revision>
  <dcterms:modified xsi:type="dcterms:W3CDTF">2026-02-13T09:08:07Z</dcterms:modified>
</cp:coreProperties>
</file>