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&amp;ehk=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378" r:id="rId5"/>
    <p:sldId id="364" r:id="rId6"/>
    <p:sldId id="304" r:id="rId7"/>
    <p:sldId id="368" r:id="rId8"/>
    <p:sldId id="370" r:id="rId9"/>
    <p:sldId id="369" r:id="rId10"/>
    <p:sldId id="365" r:id="rId11"/>
    <p:sldId id="371" r:id="rId12"/>
    <p:sldId id="375" r:id="rId13"/>
    <p:sldId id="373" r:id="rId14"/>
    <p:sldId id="377" r:id="rId15"/>
    <p:sldId id="379" r:id="rId16"/>
    <p:sldId id="380" r:id="rId17"/>
    <p:sldId id="341" r:id="rId18"/>
  </p:sldIdLst>
  <p:sldSz cx="9144000" cy="6858000" type="screen4x3"/>
  <p:notesSz cx="6877050" cy="9656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42">
          <p15:clr>
            <a:srgbClr val="A4A3A4"/>
          </p15:clr>
        </p15:guide>
        <p15:guide id="2" pos="216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263" autoAdjust="0"/>
    <p:restoredTop sz="70557" autoAdjust="0"/>
  </p:normalViewPr>
  <p:slideViewPr>
    <p:cSldViewPr>
      <p:cViewPr>
        <p:scale>
          <a:sx n="46" d="100"/>
          <a:sy n="46" d="100"/>
        </p:scale>
        <p:origin x="2020" y="5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08"/>
    </p:cViewPr>
  </p:sorter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3042"/>
        <p:guide pos="216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5404" y="0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72249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5404" y="9172249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5404" y="0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/>
          <a:lstStyle>
            <a:lvl1pPr algn="r">
              <a:defRPr sz="1200"/>
            </a:lvl1pPr>
          </a:lstStyle>
          <a:p>
            <a:fld id="{7B5557C6-2EBE-40BA-9735-E1E51942F078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5525" y="723900"/>
            <a:ext cx="4826000" cy="3621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476" tIns="47238" rIns="94476" bIns="47238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7705" y="4586963"/>
            <a:ext cx="5501640" cy="4345543"/>
          </a:xfrm>
          <a:prstGeom prst="rect">
            <a:avLst/>
          </a:prstGeom>
        </p:spPr>
        <p:txBody>
          <a:bodyPr vert="horz" lIns="94476" tIns="47238" rIns="94476" bIns="472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72249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5404" y="9172249"/>
            <a:ext cx="2980055" cy="482838"/>
          </a:xfrm>
          <a:prstGeom prst="rect">
            <a:avLst/>
          </a:prstGeom>
        </p:spPr>
        <p:txBody>
          <a:bodyPr vert="horz" lIns="94476" tIns="47238" rIns="94476" bIns="47238" rtlCol="0" anchor="b"/>
          <a:lstStyle>
            <a:lvl1pPr algn="r">
              <a:defRPr sz="1200"/>
            </a:lvl1pPr>
          </a:lstStyle>
          <a:p>
            <a:fld id="{34363F00-7F05-4888-870A-A771EB1772F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663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Warm-up activity:</a:t>
            </a:r>
          </a:p>
          <a:p>
            <a:endParaRPr lang="en-GB" dirty="0"/>
          </a:p>
          <a:p>
            <a:r>
              <a:rPr lang="en-GB" dirty="0"/>
              <a:t>Make a list of all the CVC words you can think of.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87932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Get them to generate a quick list</a:t>
            </a:r>
          </a:p>
          <a:p>
            <a:endParaRPr lang="en-GB" dirty="0"/>
          </a:p>
          <a:p>
            <a:r>
              <a:rPr lang="en-GB" dirty="0"/>
              <a:t>Jacqueline Wilson</a:t>
            </a:r>
          </a:p>
          <a:p>
            <a:r>
              <a:rPr lang="en-GB" dirty="0"/>
              <a:t>Eric Carle</a:t>
            </a:r>
          </a:p>
          <a:p>
            <a:r>
              <a:rPr lang="en-GB" dirty="0"/>
              <a:t>JK Rowling</a:t>
            </a:r>
          </a:p>
          <a:p>
            <a:r>
              <a:rPr lang="en-GB" dirty="0"/>
              <a:t>Michael Murpurgo</a:t>
            </a:r>
          </a:p>
          <a:p>
            <a:r>
              <a:rPr lang="en-GB" dirty="0"/>
              <a:t>Julia Donaldson</a:t>
            </a:r>
          </a:p>
          <a:p>
            <a:endParaRPr lang="en-GB" dirty="0"/>
          </a:p>
          <a:p>
            <a:r>
              <a:rPr lang="en-GB" dirty="0"/>
              <a:t>Emphasize that they need to create</a:t>
            </a:r>
            <a:r>
              <a:rPr lang="en-GB" baseline="0" dirty="0"/>
              <a:t> a language rich environment and using good literature will help them do that so they need to be familiar with good authors and illustrators.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548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5B0F83-95FE-4690-BED0-5E8A9AD7FE6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401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Talk through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63579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Question: what makes a good children’s story?</a:t>
            </a:r>
          </a:p>
          <a:p>
            <a:r>
              <a:rPr lang="en-GB" b="1" dirty="0"/>
              <a:t>Activity:</a:t>
            </a:r>
            <a:r>
              <a:rPr lang="en-GB" b="1" baseline="0" dirty="0"/>
              <a:t> Diamond ranking</a:t>
            </a:r>
            <a:endParaRPr lang="en-GB" b="1" dirty="0"/>
          </a:p>
          <a:p>
            <a:endParaRPr lang="en-GB" dirty="0"/>
          </a:p>
          <a:p>
            <a:r>
              <a:rPr lang="en-GB" dirty="0"/>
              <a:t>This is an opportunity for</a:t>
            </a:r>
            <a:r>
              <a:rPr lang="en-GB" baseline="0" dirty="0"/>
              <a:t> students to reflect on the question: using post it notes, they are going to write different answer to the question and then complete a diamond ranking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11588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Activity: watch video and makes notes;</a:t>
            </a:r>
          </a:p>
          <a:p>
            <a:r>
              <a:rPr lang="en-GB" b="1" dirty="0"/>
              <a:t>Each group to make a list of characteristics;</a:t>
            </a:r>
          </a:p>
          <a:p>
            <a:r>
              <a:rPr lang="en-GB" dirty="0"/>
              <a:t>Refer to handout hyperlinked on next slide.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3006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Students to have a go at storytelling to each other and to the whole group. Exact arrangements will depend on numbers and books brought</a:t>
            </a:r>
          </a:p>
          <a:p>
            <a:endParaRPr lang="en-GB" dirty="0"/>
          </a:p>
          <a:p>
            <a:r>
              <a:rPr lang="en-GB" dirty="0"/>
              <a:t>Share the story space </a:t>
            </a:r>
          </a:p>
          <a:p>
            <a:r>
              <a:rPr lang="en-GB" dirty="0"/>
              <a:t>Story world cards</a:t>
            </a:r>
          </a:p>
          <a:p>
            <a:r>
              <a:rPr lang="en-GB" dirty="0"/>
              <a:t>Story maps and walks</a:t>
            </a:r>
          </a:p>
          <a:p>
            <a:r>
              <a:rPr lang="en-GB" dirty="0"/>
              <a:t>Story pebbles</a:t>
            </a:r>
          </a:p>
          <a:p>
            <a:r>
              <a:rPr lang="en-GB" dirty="0"/>
              <a:t>Story sacks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4593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myth: traditional story, especially one concerning the early history of a people or explaining a natural or social phenomenon, and typically involving supernatural beings or events;</a:t>
            </a:r>
          </a:p>
          <a:p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legend: a traditional story sometimes popularly regarded as historical but not authenticated.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34179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0582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363F00-7F05-4888-870A-A771EB1772FD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696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11/12/2017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11/12/2017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chrishildrew.wordpress.com/2013/02/24/thinking-aloud-and-teaching-the-writing-process/" TargetMode="External"/><Relationship Id="rId3" Type="http://schemas.openxmlformats.org/officeDocument/2006/relationships/image" Target="../media/image10.jpeg"/><Relationship Id="rId7" Type="http://schemas.openxmlformats.org/officeDocument/2006/relationships/image" Target="../media/image14.jpg&amp;ehk=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EgREFpqFfA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hyperlink" Target="Telling%20Stories.docx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jpg"/><Relationship Id="rId7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png"/><Relationship Id="rId2" Type="http://schemas.openxmlformats.org/officeDocument/2006/relationships/hyperlink" Target="http://booksforkeeps.co.uk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iteracytrust.org.uk/" TargetMode="External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1701442"/>
            <a:ext cx="7772400" cy="1470025"/>
          </a:xfrm>
        </p:spPr>
        <p:txBody>
          <a:bodyPr/>
          <a:lstStyle/>
          <a:p>
            <a:r>
              <a:rPr lang="en-GB" dirty="0"/>
              <a:t>Stories in the Classroom</a:t>
            </a:r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5AAEA1BE-E79A-4C1C-9FD5-EC783461361F}"/>
              </a:ext>
            </a:extLst>
          </p:cNvPr>
          <p:cNvSpPr txBox="1">
            <a:spLocks/>
          </p:cNvSpPr>
          <p:nvPr/>
        </p:nvSpPr>
        <p:spPr>
          <a:xfrm>
            <a:off x="899592" y="3212976"/>
            <a:ext cx="7128792" cy="208823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solidFill>
                  <a:schemeClr val="bg1"/>
                </a:solidFill>
              </a:rPr>
              <a:t>An Introduction to the Knowledge, Skills and Understanding of Language and Mathematics</a:t>
            </a:r>
          </a:p>
          <a:p>
            <a:r>
              <a:rPr lang="en-GB" sz="2400" dirty="0">
                <a:solidFill>
                  <a:schemeClr val="bg1"/>
                </a:solidFill>
              </a:rPr>
              <a:t>ECAD4003</a:t>
            </a:r>
          </a:p>
          <a:p>
            <a:r>
              <a:rPr lang="en-GB" sz="2400" dirty="0">
                <a:solidFill>
                  <a:schemeClr val="bg1"/>
                </a:solidFill>
              </a:rPr>
              <a:t>Session 8</a:t>
            </a:r>
          </a:p>
          <a:p>
            <a:r>
              <a:rPr lang="en-GB" sz="2400" dirty="0">
                <a:solidFill>
                  <a:schemeClr val="bg1"/>
                </a:solidFill>
              </a:rPr>
              <a:t>2017  - 2018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  <a:p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F56779-AC06-4C78-B549-9D67DEA40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908" y="116633"/>
            <a:ext cx="1994588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8889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How many children’s authors can you name?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014231"/>
            <a:ext cx="1876425" cy="24384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048" y="3609357"/>
            <a:ext cx="2466975" cy="184785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702682"/>
            <a:ext cx="2247900" cy="18288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42" y="3030466"/>
            <a:ext cx="1562070" cy="235020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0382" y="1891981"/>
            <a:ext cx="2762250" cy="165735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825818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2415" y="404664"/>
            <a:ext cx="5266928" cy="1143000"/>
          </a:xfrm>
          <a:solidFill>
            <a:schemeClr val="bg1"/>
          </a:solidFill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/>
              <a:t>Aims of the session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6746287"/>
              </p:ext>
            </p:extLst>
          </p:nvPr>
        </p:nvGraphicFramePr>
        <p:xfrm>
          <a:off x="457200" y="1988841"/>
          <a:ext cx="8417359" cy="2639420"/>
        </p:xfrm>
        <a:graphic>
          <a:graphicData uri="http://schemas.openxmlformats.org/drawingml/2006/table">
            <a:tbl>
              <a:tblPr firstRow="1" bandRow="1">
                <a:tableStyleId>{72833802-FEF1-4C79-8D5D-14CF1EAF98D9}</a:tableStyleId>
              </a:tblPr>
              <a:tblGrid>
                <a:gridCol w="4098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380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3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59855">
                <a:tc>
                  <a:txBody>
                    <a:bodyPr/>
                    <a:lstStyle/>
                    <a:p>
                      <a:endParaRPr lang="en-GB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+mn-lt"/>
                        </a:rPr>
                        <a:t>Aim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+mn-lt"/>
                        </a:rPr>
                        <a:t>Link to QTS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9855"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1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+mn-lt"/>
                        </a:rPr>
                        <a:t>For you to become familiar with the curriculum</a:t>
                      </a:r>
                      <a:r>
                        <a:rPr lang="en-GB" sz="1600" baseline="0" dirty="0">
                          <a:latin typeface="+mn-lt"/>
                        </a:rPr>
                        <a:t> at FP &amp; KS2;</a:t>
                      </a:r>
                      <a:endParaRPr lang="en-GB" sz="1600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2.1,</a:t>
                      </a:r>
                      <a:r>
                        <a:rPr lang="en-GB" baseline="0" dirty="0">
                          <a:latin typeface="+mn-lt"/>
                        </a:rPr>
                        <a:t> 2.2, 2.3</a:t>
                      </a:r>
                      <a:endParaRPr lang="en-GB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9855"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2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+mn-lt"/>
                        </a:rPr>
                        <a:t>For you to develop techniques</a:t>
                      </a:r>
                      <a:r>
                        <a:rPr lang="en-GB" sz="1600" baseline="0" dirty="0">
                          <a:latin typeface="+mn-lt"/>
                        </a:rPr>
                        <a:t> to inspire learners;</a:t>
                      </a:r>
                      <a:endParaRPr lang="en-GB" sz="1600" dirty="0">
                        <a:latin typeface="+mn-lt"/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1.3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986983"/>
                  </a:ext>
                </a:extLst>
              </a:tr>
              <a:tr h="659855"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3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latin typeface="+mn-lt"/>
                        </a:rPr>
                        <a:t>Select appropriate resources.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+mn-lt"/>
                        </a:rPr>
                        <a:t>3.1.3</a:t>
                      </a: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51665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18621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781" y="1497900"/>
            <a:ext cx="1926482" cy="2343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dirty="0"/>
              <a:t>Why is story telling important?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9CEF7E-9E18-4124-94AD-D8A0CAFFDAB5}"/>
              </a:ext>
            </a:extLst>
          </p:cNvPr>
          <p:cNvSpPr txBox="1"/>
          <p:nvPr/>
        </p:nvSpPr>
        <p:spPr>
          <a:xfrm>
            <a:off x="1078900" y="3191381"/>
            <a:ext cx="2170584" cy="23083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Bruner refers to story telling as the way in which we translate our understanding of what is happening internally, externally;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02555F-D21B-49A5-BA70-CF69D09AAE92}"/>
              </a:ext>
            </a:extLst>
          </p:cNvPr>
          <p:cNvSpPr txBox="1"/>
          <p:nvPr/>
        </p:nvSpPr>
        <p:spPr>
          <a:xfrm>
            <a:off x="3723934" y="4021271"/>
            <a:ext cx="2170584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/>
              <a:t>AND stories are a great stimulus  for all kinds of learning in the classroom!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1EE1E6-8F55-4EE1-A15B-6D8D3F34CBEE}"/>
              </a:ext>
            </a:extLst>
          </p:cNvPr>
          <p:cNvSpPr txBox="1"/>
          <p:nvPr/>
        </p:nvSpPr>
        <p:spPr>
          <a:xfrm>
            <a:off x="365612" y="1655494"/>
            <a:ext cx="1954560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Story telling is one of the oldest ways of communicating ideas;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7A6896-B2CB-4526-8F1B-F24E7F9FFC69}"/>
              </a:ext>
            </a:extLst>
          </p:cNvPr>
          <p:cNvSpPr txBox="1"/>
          <p:nvPr/>
        </p:nvSpPr>
        <p:spPr>
          <a:xfrm>
            <a:off x="6607804" y="1636400"/>
            <a:ext cx="2170584" cy="147732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Story telling allows for opportunities to express thoughts and possible anxieties;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0AD7601-2D37-4D03-81C2-AFAE9CB35625}"/>
              </a:ext>
            </a:extLst>
          </p:cNvPr>
          <p:cNvSpPr txBox="1"/>
          <p:nvPr/>
        </p:nvSpPr>
        <p:spPr>
          <a:xfrm>
            <a:off x="6300192" y="3190275"/>
            <a:ext cx="2592288" cy="230832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Traditional tales in particular have an important role in our collective consciousness;</a:t>
            </a:r>
          </a:p>
          <a:p>
            <a:r>
              <a:rPr lang="en-GB" dirty="0"/>
              <a:t>Learners will often relate their own life and experiences to a story;</a:t>
            </a:r>
          </a:p>
        </p:txBody>
      </p:sp>
    </p:spTree>
    <p:extLst>
      <p:ext uri="{BB962C8B-B14F-4D97-AF65-F5344CB8AC3E}">
        <p14:creationId xmlns:p14="http://schemas.microsoft.com/office/powerpoint/2010/main" val="1487682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72200" y="224540"/>
            <a:ext cx="1710790" cy="2664296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3600" dirty="0"/>
              <a:t>What makes a good story?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1939724"/>
            <a:ext cx="2339752" cy="1617414"/>
          </a:xfrm>
          <a:ln w="76200">
            <a:solidFill>
              <a:srgbClr val="FF000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119" y="3951570"/>
            <a:ext cx="1152128" cy="1638595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939" y="332656"/>
            <a:ext cx="1304308" cy="1212635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  <p:pic>
        <p:nvPicPr>
          <p:cNvPr id="4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02693"/>
            <a:ext cx="1957046" cy="1891475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BCEFB68-1E12-4328-B1C8-29D32B965EE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 rot="685839">
            <a:off x="5967193" y="3667961"/>
            <a:ext cx="2162905" cy="12160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18E2F95-E775-4FA8-9FF6-C2ACA0D7F0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645" y="4555820"/>
            <a:ext cx="1710789" cy="1060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8728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2529" y="214649"/>
            <a:ext cx="6563072" cy="695567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 fontScale="90000"/>
          </a:bodyPr>
          <a:lstStyle/>
          <a:p>
            <a:r>
              <a:rPr lang="en-GB" dirty="0"/>
              <a:t>Why are stories important?</a:t>
            </a:r>
          </a:p>
        </p:txBody>
      </p:sp>
      <p:pic>
        <p:nvPicPr>
          <p:cNvPr id="4" name="Picture 4" descr="http://www.babette-cole.co.uk/wp-content/uploads/2013/09/International-Story-Tellin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2328889"/>
            <a:ext cx="1296144" cy="1270222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281336" y="3764214"/>
            <a:ext cx="2469207" cy="74068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dirty="0"/>
              <a:t>Good stories engage and motivate students;</a:t>
            </a:r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endParaRPr lang="en-GB" sz="1800" dirty="0"/>
          </a:p>
          <a:p>
            <a:pPr marL="0" indent="0" algn="ctr">
              <a:buNone/>
            </a:pP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B997525-F059-4DF0-89E7-FC9EDAF5E82D}"/>
              </a:ext>
            </a:extLst>
          </p:cNvPr>
          <p:cNvSpPr/>
          <p:nvPr/>
        </p:nvSpPr>
        <p:spPr>
          <a:xfrm>
            <a:off x="6061115" y="2840624"/>
            <a:ext cx="2646040" cy="1107996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600" dirty="0"/>
              <a:t>Stories help students  become familiar with language;</a:t>
            </a:r>
          </a:p>
          <a:p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3D22D79-6690-47CC-99A3-33B342264FF0}"/>
              </a:ext>
            </a:extLst>
          </p:cNvPr>
          <p:cNvSpPr/>
          <p:nvPr/>
        </p:nvSpPr>
        <p:spPr>
          <a:xfrm>
            <a:off x="6400800" y="-81608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Good stories engage and motivate students;</a:t>
            </a:r>
          </a:p>
          <a:p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31318FC-8D0E-4E0D-8174-88E54D2B8484}"/>
              </a:ext>
            </a:extLst>
          </p:cNvPr>
          <p:cNvSpPr/>
          <p:nvPr/>
        </p:nvSpPr>
        <p:spPr>
          <a:xfrm>
            <a:off x="6061115" y="1142279"/>
            <a:ext cx="2787901" cy="160043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600" dirty="0"/>
              <a:t>Children enjoy stories and become really involved in them—they become fully involved in the language of the story too;</a:t>
            </a:r>
          </a:p>
          <a:p>
            <a:endParaRPr lang="en-GB" dirty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EC489CC5-72BC-4841-9416-ADFFF7161D54}"/>
              </a:ext>
            </a:extLst>
          </p:cNvPr>
          <p:cNvSpPr txBox="1">
            <a:spLocks/>
          </p:cNvSpPr>
          <p:nvPr/>
        </p:nvSpPr>
        <p:spPr>
          <a:xfrm>
            <a:off x="3149879" y="3831174"/>
            <a:ext cx="2748372" cy="74068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800" dirty="0"/>
              <a:t>Stories help students develop their vocabulary;</a:t>
            </a:r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4F1E1C1-56B4-413B-8D9A-2C2306F8E050}"/>
              </a:ext>
            </a:extLst>
          </p:cNvPr>
          <p:cNvSpPr txBox="1">
            <a:spLocks/>
          </p:cNvSpPr>
          <p:nvPr/>
        </p:nvSpPr>
        <p:spPr>
          <a:xfrm>
            <a:off x="254133" y="4657282"/>
            <a:ext cx="3263490" cy="86110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dirty="0"/>
              <a:t>The material in stories can be used as a stimulus for speaking, listening and writing</a:t>
            </a:r>
            <a:r>
              <a:rPr lang="en-GB" sz="2100" dirty="0"/>
              <a:t>;</a:t>
            </a:r>
            <a:endParaRPr lang="en-GB" sz="44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24EFD5F-67B4-4E0B-8B08-E3564C411F37}"/>
              </a:ext>
            </a:extLst>
          </p:cNvPr>
          <p:cNvSpPr txBox="1">
            <a:spLocks/>
          </p:cNvSpPr>
          <p:nvPr/>
        </p:nvSpPr>
        <p:spPr>
          <a:xfrm>
            <a:off x="254133" y="1292677"/>
            <a:ext cx="3039405" cy="2306434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dirty="0"/>
              <a:t>No matter what we are talking about, whether it is about a science experiment or a funny incident, we tend to tell it as a story. Telling a story is a basic skill which underlies all other forms of language, so its important that students are very familiar with it;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4BB5E42-A0D3-47DA-8B8C-8F7B185D3FD5}"/>
              </a:ext>
            </a:extLst>
          </p:cNvPr>
          <p:cNvSpPr txBox="1">
            <a:spLocks/>
          </p:cNvSpPr>
          <p:nvPr/>
        </p:nvSpPr>
        <p:spPr>
          <a:xfrm>
            <a:off x="6397987" y="4103379"/>
            <a:ext cx="2388723" cy="135411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900" dirty="0"/>
              <a:t>Stories help us to empathise with other people. They are important in our development as human beings;</a:t>
            </a:r>
          </a:p>
          <a:p>
            <a:pPr marL="0" indent="0">
              <a:buNone/>
            </a:pPr>
            <a:endParaRPr lang="en-GB" sz="1700" dirty="0"/>
          </a:p>
          <a:p>
            <a:pPr marL="0" indent="0">
              <a:buNone/>
            </a:pPr>
            <a:endParaRPr lang="en-GB" sz="44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3BF6A81-D55C-4F93-AF64-611F4F1BB34A}"/>
              </a:ext>
            </a:extLst>
          </p:cNvPr>
          <p:cNvSpPr txBox="1">
            <a:spLocks/>
          </p:cNvSpPr>
          <p:nvPr/>
        </p:nvSpPr>
        <p:spPr>
          <a:xfrm>
            <a:off x="3347864" y="1041453"/>
            <a:ext cx="2470185" cy="1129867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1600" dirty="0"/>
              <a:t>As students think about stories, they are developing their thinking skills;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GB" sz="1600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3776F87-1D33-4B04-A778-DD8A54D13C31}"/>
              </a:ext>
            </a:extLst>
          </p:cNvPr>
          <p:cNvSpPr txBox="1">
            <a:spLocks/>
          </p:cNvSpPr>
          <p:nvPr/>
        </p:nvSpPr>
        <p:spPr>
          <a:xfrm>
            <a:off x="3802751" y="4812076"/>
            <a:ext cx="1823628" cy="861105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100" dirty="0"/>
              <a:t>Stories give us a window on the world.</a:t>
            </a:r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361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5696" y="188640"/>
            <a:ext cx="5842992" cy="1143000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/>
              <a:t>Reading aloud matters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268959"/>
          </a:xfrm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endParaRPr lang="en-GB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n-GB" altLang="en-US" dirty="0"/>
              <a:t>Sharing books with children across the primary age range is strongly related to language growth.</a:t>
            </a:r>
          </a:p>
          <a:p>
            <a:pPr marL="0" indent="0" algn="ctr">
              <a:buNone/>
            </a:pPr>
            <a:endParaRPr lang="en-GB" altLang="en-US" dirty="0"/>
          </a:p>
          <a:p>
            <a:pPr marL="0" indent="0" algn="ctr">
              <a:buNone/>
            </a:pPr>
            <a:r>
              <a:rPr lang="en-GB" altLang="en-US" i="1" dirty="0">
                <a:solidFill>
                  <a:schemeClr val="accent1">
                    <a:lumMod val="75000"/>
                  </a:schemeClr>
                </a:solidFill>
              </a:rPr>
              <a:t>Reading a book aloud, explaining vocabulary at each reading means that ‘children can acquire  8-12 word meanings per week at school which is enough to maintain average vocabulary gains’ (Biemiller, 2007)</a:t>
            </a:r>
          </a:p>
          <a:p>
            <a:pPr marL="0" indent="0" algn="ctr">
              <a:buNone/>
            </a:pP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GB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424709"/>
            <a:ext cx="2712878" cy="1254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01036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7808"/>
            <a:ext cx="8229600" cy="1143000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dirty="0"/>
              <a:t>What makes a great story teller?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115616" y="5229200"/>
            <a:ext cx="7643192" cy="360040"/>
          </a:xfrm>
        </p:spPr>
        <p:txBody>
          <a:bodyPr>
            <a:normAutofit fontScale="70000" lnSpcReduction="20000"/>
          </a:bodyPr>
          <a:lstStyle/>
          <a:p>
            <a:r>
              <a:rPr lang="en-GB" dirty="0">
                <a:hlinkClick r:id="rId3"/>
              </a:rPr>
              <a:t>https://www.youtube.com/watch?v=hEgREFpqFfA</a:t>
            </a:r>
            <a:endParaRPr lang="en-GB" dirty="0"/>
          </a:p>
          <a:p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3657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Your text here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1579033"/>
            <a:ext cx="5233156" cy="3488771"/>
          </a:xfrm>
          <a:prstGeom prst="rect">
            <a:avLst/>
          </a:prstGeom>
          <a:ln w="76200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41475125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1911" y="224308"/>
            <a:ext cx="5194920" cy="1143000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r>
              <a:rPr lang="en-GB" dirty="0"/>
              <a:t>Now it is 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57600" y="2514600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Your text here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501" y="1733945"/>
            <a:ext cx="4530998" cy="3109836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8107A30-3AC8-41C9-82AE-26C0E4335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6501" y="1600201"/>
            <a:ext cx="4425740" cy="3109836"/>
          </a:xfrm>
          <a:ln>
            <a:solidFill>
              <a:srgbClr val="FF0000"/>
            </a:solidFill>
          </a:ln>
        </p:spPr>
        <p:txBody>
          <a:bodyPr/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427D15F-BC2D-4F22-85FE-33DB80ABD049}"/>
              </a:ext>
            </a:extLst>
          </p:cNvPr>
          <p:cNvSpPr txBox="1"/>
          <p:nvPr/>
        </p:nvSpPr>
        <p:spPr>
          <a:xfrm>
            <a:off x="323528" y="4941168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4" action="ppaction://hlinkfile"/>
              </a:rPr>
              <a:t>Telling Stories.docx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18903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96522"/>
            <a:ext cx="5338936" cy="1143000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/>
              <a:t>Well-known stories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0414" y="3068960"/>
            <a:ext cx="1905000" cy="2400300"/>
          </a:xfrm>
          <a:ln>
            <a:solidFill>
              <a:srgbClr val="FF0000"/>
            </a:solidFill>
          </a:ln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4675" y="1272778"/>
            <a:ext cx="1857375" cy="2466975"/>
          </a:xfrm>
          <a:ln>
            <a:solidFill>
              <a:srgbClr val="FF0000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014" y="1408180"/>
            <a:ext cx="1793030" cy="1900612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5413" y="3319462"/>
            <a:ext cx="2038350" cy="2238375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955" y="1272778"/>
            <a:ext cx="1593104" cy="2061134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666" y="3182386"/>
            <a:ext cx="1685912" cy="219083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21969307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289414"/>
            <a:ext cx="4114800" cy="1143000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/>
              <a:t>Useful websites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200" dirty="0">
                <a:hlinkClick r:id="rId2"/>
              </a:rPr>
              <a:t>http://booksforkeeps.co.uk/</a:t>
            </a:r>
            <a:endParaRPr lang="en-GB" sz="1200" dirty="0"/>
          </a:p>
          <a:p>
            <a:pPr marL="0" indent="0">
              <a:buNone/>
            </a:pPr>
            <a:endParaRPr lang="en-GB" sz="1200" dirty="0"/>
          </a:p>
          <a:p>
            <a:pPr marL="0" indent="0">
              <a:buNone/>
            </a:pPr>
            <a:endParaRPr lang="en-GB" sz="1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4250" y="2381250"/>
            <a:ext cx="2095500" cy="2095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276873"/>
            <a:ext cx="4968552" cy="1569016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7" name="Rectangle 6"/>
          <p:cNvSpPr/>
          <p:nvPr/>
        </p:nvSpPr>
        <p:spPr>
          <a:xfrm>
            <a:off x="4932040" y="5257799"/>
            <a:ext cx="23221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200" dirty="0">
                <a:hlinkClick r:id="rId6"/>
              </a:rPr>
              <a:t>http://www.literacytrust.org.uk</a:t>
            </a:r>
            <a:r>
              <a:rPr lang="en-GB" dirty="0">
                <a:hlinkClick r:id="rId6"/>
              </a:rPr>
              <a:t>/</a:t>
            </a:r>
            <a:endParaRPr lang="en-GB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573" y="2907326"/>
            <a:ext cx="1905000" cy="1905000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10140778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388" y="1412875"/>
            <a:ext cx="45005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/>
              <a:t>1.   Write 5 sentences summarising    today’s topic.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4859338" y="333375"/>
            <a:ext cx="38893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/>
              <a:t>2. Now reduce that to 5 key words…</a:t>
            </a:r>
          </a:p>
        </p:txBody>
      </p:sp>
      <p:grpSp>
        <p:nvGrpSpPr>
          <p:cNvPr id="7190" name="Group 22"/>
          <p:cNvGrpSpPr>
            <a:grpSpLocks/>
          </p:cNvGrpSpPr>
          <p:nvPr/>
        </p:nvGrpSpPr>
        <p:grpSpPr bwMode="auto">
          <a:xfrm>
            <a:off x="4571750" y="979343"/>
            <a:ext cx="4537075" cy="3744912"/>
            <a:chOff x="2744" y="527"/>
            <a:chExt cx="2858" cy="2359"/>
          </a:xfrm>
        </p:grpSpPr>
        <p:sp>
          <p:nvSpPr>
            <p:cNvPr id="7173" name="Oval 5"/>
            <p:cNvSpPr>
              <a:spLocks noChangeArrowheads="1"/>
            </p:cNvSpPr>
            <p:nvPr/>
          </p:nvSpPr>
          <p:spPr bwMode="auto">
            <a:xfrm>
              <a:off x="2880" y="527"/>
              <a:ext cx="1134" cy="99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7174" name="Oval 6"/>
            <p:cNvSpPr>
              <a:spLocks noChangeArrowheads="1"/>
            </p:cNvSpPr>
            <p:nvPr/>
          </p:nvSpPr>
          <p:spPr bwMode="auto">
            <a:xfrm>
              <a:off x="4422" y="527"/>
              <a:ext cx="1134" cy="99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7175" name="Oval 7"/>
            <p:cNvSpPr>
              <a:spLocks noChangeArrowheads="1"/>
            </p:cNvSpPr>
            <p:nvPr/>
          </p:nvSpPr>
          <p:spPr bwMode="auto">
            <a:xfrm>
              <a:off x="2744" y="1570"/>
              <a:ext cx="1134" cy="99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7176" name="Oval 8"/>
            <p:cNvSpPr>
              <a:spLocks noChangeArrowheads="1"/>
            </p:cNvSpPr>
            <p:nvPr/>
          </p:nvSpPr>
          <p:spPr bwMode="auto">
            <a:xfrm>
              <a:off x="4468" y="1888"/>
              <a:ext cx="1134" cy="99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  <p:sp>
          <p:nvSpPr>
            <p:cNvPr id="7177" name="Oval 9"/>
            <p:cNvSpPr>
              <a:spLocks noChangeArrowheads="1"/>
            </p:cNvSpPr>
            <p:nvPr/>
          </p:nvSpPr>
          <p:spPr bwMode="auto">
            <a:xfrm>
              <a:off x="3696" y="1162"/>
              <a:ext cx="1180" cy="1089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GB" dirty="0"/>
            </a:p>
          </p:txBody>
        </p:sp>
      </p:grpSp>
      <p:sp>
        <p:nvSpPr>
          <p:cNvPr id="7178" name="Text Box 10"/>
          <p:cNvSpPr txBox="1">
            <a:spLocks noChangeArrowheads="1"/>
          </p:cNvSpPr>
          <p:nvPr/>
        </p:nvSpPr>
        <p:spPr bwMode="auto">
          <a:xfrm>
            <a:off x="179388" y="4427537"/>
            <a:ext cx="3889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dirty="0"/>
              <a:t>3.  And finally to one word….</a:t>
            </a:r>
          </a:p>
        </p:txBody>
      </p:sp>
      <p:pic>
        <p:nvPicPr>
          <p:cNvPr id="7179" name="Picture 11" descr="BAN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47" b="37048"/>
          <a:stretch>
            <a:fillRect/>
          </a:stretch>
        </p:blipFill>
        <p:spPr bwMode="auto">
          <a:xfrm>
            <a:off x="3338870" y="4357542"/>
            <a:ext cx="4265984" cy="15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80" name="Line 12"/>
          <p:cNvSpPr>
            <a:spLocks noChangeShapeType="1"/>
          </p:cNvSpPr>
          <p:nvPr/>
        </p:nvSpPr>
        <p:spPr bwMode="auto">
          <a:xfrm>
            <a:off x="395288" y="2608263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7182" name="Line 14"/>
          <p:cNvSpPr>
            <a:spLocks noChangeShapeType="1"/>
          </p:cNvSpPr>
          <p:nvPr/>
        </p:nvSpPr>
        <p:spPr bwMode="auto">
          <a:xfrm>
            <a:off x="395288" y="2994025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7183" name="Line 15"/>
          <p:cNvSpPr>
            <a:spLocks noChangeShapeType="1"/>
          </p:cNvSpPr>
          <p:nvPr/>
        </p:nvSpPr>
        <p:spPr bwMode="auto">
          <a:xfrm>
            <a:off x="395288" y="3382963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7184" name="Line 16"/>
          <p:cNvSpPr>
            <a:spLocks noChangeShapeType="1"/>
          </p:cNvSpPr>
          <p:nvPr/>
        </p:nvSpPr>
        <p:spPr bwMode="auto">
          <a:xfrm>
            <a:off x="395288" y="3798888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7185" name="Line 17"/>
          <p:cNvSpPr>
            <a:spLocks noChangeShapeType="1"/>
          </p:cNvSpPr>
          <p:nvPr/>
        </p:nvSpPr>
        <p:spPr bwMode="auto">
          <a:xfrm>
            <a:off x="395288" y="4225925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7187" name="Line 19"/>
          <p:cNvSpPr>
            <a:spLocks noChangeShapeType="1"/>
          </p:cNvSpPr>
          <p:nvPr/>
        </p:nvSpPr>
        <p:spPr bwMode="auto">
          <a:xfrm>
            <a:off x="395288" y="2205038"/>
            <a:ext cx="374491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GB" dirty="0"/>
          </a:p>
        </p:txBody>
      </p:sp>
      <p:sp>
        <p:nvSpPr>
          <p:cNvPr id="2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34680" cy="1143000"/>
          </a:xfrm>
          <a:noFill/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altLang="en-US" dirty="0">
                <a:ea typeface="ＭＳ Ｐゴシック" panose="020B0600070205080204" pitchFamily="34" charset="-128"/>
              </a:rPr>
              <a:t>Review</a:t>
            </a:r>
          </a:p>
        </p:txBody>
      </p:sp>
    </p:spTree>
    <p:extLst>
      <p:ext uri="{BB962C8B-B14F-4D97-AF65-F5344CB8AC3E}">
        <p14:creationId xmlns:p14="http://schemas.microsoft.com/office/powerpoint/2010/main" val="2175989385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600" y="526475"/>
            <a:ext cx="3322712" cy="1143000"/>
          </a:xfrm>
          <a:noFill/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>
              <a:latin typeface="+mj-lt"/>
            </a:endParaRPr>
          </a:p>
          <a:p>
            <a:r>
              <a:rPr lang="en-GB" dirty="0" err="1"/>
              <a:t>Biemiller</a:t>
            </a:r>
            <a:r>
              <a:rPr lang="en-GB" dirty="0"/>
              <a:t> A. </a:t>
            </a:r>
            <a:r>
              <a:rPr lang="en-GB" i="1" dirty="0"/>
              <a:t>Teaching vocabulary: Early, direct, and sequential.</a:t>
            </a:r>
            <a:r>
              <a:rPr lang="en-GB" dirty="0"/>
              <a:t> American Educator. 2001;25:24–28.</a:t>
            </a:r>
          </a:p>
          <a:p>
            <a:r>
              <a:rPr lang="en-GB" dirty="0">
                <a:latin typeface="+mj-lt"/>
              </a:rPr>
              <a:t>Meek, M (1988)  </a:t>
            </a:r>
            <a:r>
              <a:rPr lang="en-GB" i="1" dirty="0">
                <a:latin typeface="+mj-lt"/>
              </a:rPr>
              <a:t>How Texts Teach What Readers Learn </a:t>
            </a:r>
            <a:r>
              <a:rPr lang="en-GB" dirty="0">
                <a:latin typeface="+mj-lt"/>
              </a:rPr>
              <a:t>Thimble Press</a:t>
            </a:r>
          </a:p>
          <a:p>
            <a:r>
              <a:rPr lang="en-US" dirty="0">
                <a:latin typeface="+mj-lt"/>
              </a:rPr>
              <a:t>Spufford, F. (2003). </a:t>
            </a:r>
            <a:r>
              <a:rPr lang="en-US" i="1" dirty="0">
                <a:latin typeface="+mj-lt"/>
              </a:rPr>
              <a:t>The child that books built.</a:t>
            </a:r>
            <a:r>
              <a:rPr lang="en-US" dirty="0">
                <a:latin typeface="+mj-lt"/>
              </a:rPr>
              <a:t> London: Faber and Faber. </a:t>
            </a:r>
            <a:endParaRPr lang="en-GB" dirty="0">
              <a:latin typeface="+mj-lt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124C774-3C56-40C8-9B2F-E96B54241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4208" y="363201"/>
            <a:ext cx="955205" cy="146954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4CC21CE-0042-48E1-8B94-993EA66A20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6326" y="363201"/>
            <a:ext cx="933560" cy="1469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862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332656"/>
            <a:ext cx="4114800" cy="1143000"/>
          </a:xfrm>
          <a:ln w="76200">
            <a:solidFill>
              <a:schemeClr val="tx2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/>
              <a:t>Directed study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72816"/>
            <a:ext cx="3960440" cy="2635493"/>
          </a:xfrm>
          <a:ln>
            <a:solidFill>
              <a:srgbClr val="FF0000"/>
            </a:solidFill>
          </a:ln>
        </p:spPr>
      </p:pic>
      <p:sp>
        <p:nvSpPr>
          <p:cNvPr id="5" name="TextBox 4"/>
          <p:cNvSpPr txBox="1"/>
          <p:nvPr/>
        </p:nvSpPr>
        <p:spPr>
          <a:xfrm>
            <a:off x="3657600" y="2514600"/>
            <a:ext cx="1828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8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92080" y="2567225"/>
            <a:ext cx="332271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Prepare for your audit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59559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ustom 1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00B0F0"/>
    </a:accent1>
    <a:accent2>
      <a:srgbClr val="FFFF00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elements/1.1/"/>
    <ds:schemaRef ds:uri="http://www.w3.org/XML/1998/namespace"/>
    <ds:schemaRef ds:uri="http://schemas.microsoft.com/office/2006/metadata/properties"/>
    <ds:schemaRef ds:uri="http://purl.org/dc/terms/"/>
    <ds:schemaRef ds:uri="303dbf9b-b85b-46a0-94f1-894078c07ecd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1186</TotalTime>
  <Words>738</Words>
  <Application>Microsoft Office PowerPoint</Application>
  <PresentationFormat>On-screen Show (4:3)</PresentationFormat>
  <Paragraphs>114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ＭＳ Ｐゴシック</vt:lpstr>
      <vt:lpstr>Arial</vt:lpstr>
      <vt:lpstr>Calibri</vt:lpstr>
      <vt:lpstr>Comic Sans MS</vt:lpstr>
      <vt:lpstr>Myriad Pro</vt:lpstr>
      <vt:lpstr>20140311PresentationUWTSDTemplate</vt:lpstr>
      <vt:lpstr>Stories in the Classroom</vt:lpstr>
      <vt:lpstr>How many children’s authors can you name?</vt:lpstr>
      <vt:lpstr>Aims of the session</vt:lpstr>
      <vt:lpstr>Why is story telling important?</vt:lpstr>
      <vt:lpstr>What makes a good story?</vt:lpstr>
      <vt:lpstr>Why are stories important?</vt:lpstr>
      <vt:lpstr>Reading aloud matters</vt:lpstr>
      <vt:lpstr>What makes a great story teller?</vt:lpstr>
      <vt:lpstr>Now it is your turn!</vt:lpstr>
      <vt:lpstr>Well-known stories</vt:lpstr>
      <vt:lpstr>Useful websites</vt:lpstr>
      <vt:lpstr>Review</vt:lpstr>
      <vt:lpstr>References</vt:lpstr>
      <vt:lpstr>Directed study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Jayne Morgan</cp:lastModifiedBy>
  <cp:revision>234</cp:revision>
  <cp:lastPrinted>2015-10-25T08:16:58Z</cp:lastPrinted>
  <dcterms:created xsi:type="dcterms:W3CDTF">2015-04-14T15:21:28Z</dcterms:created>
  <dcterms:modified xsi:type="dcterms:W3CDTF">2017-12-11T14:01:15Z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