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8288000" cy="10287000"/>
  <p:notesSz cx="6858000" cy="9144000"/>
  <p:embeddedFontLst>
    <p:embeddedFont>
      <p:font typeface="Mont" panose="020B0604020202020204" charset="0"/>
      <p:regular r:id="rId17"/>
    </p:embeddedFont>
    <p:embeddedFont>
      <p:font typeface="Mont Bold" panose="020B0604020202020204" charset="0"/>
      <p:regular r:id="rId18"/>
    </p:embeddedFont>
    <p:embeddedFont>
      <p:font typeface="Mont Bold Italics" panose="020B0604020202020204" charset="0"/>
      <p:regular r:id="rId19"/>
    </p:embeddedFont>
    <p:embeddedFont>
      <p:font typeface="Shrikhand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874" y="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6.svg"/><Relationship Id="rId7" Type="http://schemas.openxmlformats.org/officeDocument/2006/relationships/image" Target="../media/image13.pn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6.svg"/><Relationship Id="rId7" Type="http://schemas.openxmlformats.org/officeDocument/2006/relationships/image" Target="../media/image5.svg"/><Relationship Id="rId12" Type="http://schemas.openxmlformats.org/officeDocument/2006/relationships/image" Target="../media/image7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svg"/><Relationship Id="rId11" Type="http://schemas.openxmlformats.org/officeDocument/2006/relationships/image" Target="../media/image6.svg"/><Relationship Id="rId5" Type="http://schemas.openxmlformats.org/officeDocument/2006/relationships/image" Target="../media/image18.svg"/><Relationship Id="rId10" Type="http://schemas.openxmlformats.org/officeDocument/2006/relationships/image" Target="../media/image22.png"/><Relationship Id="rId4" Type="http://schemas.openxmlformats.org/officeDocument/2006/relationships/image" Target="../media/image17.png"/><Relationship Id="rId9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5.svg"/><Relationship Id="rId7" Type="http://schemas.openxmlformats.org/officeDocument/2006/relationships/image" Target="../media/image25.svg"/><Relationship Id="rId2" Type="http://schemas.openxmlformats.org/officeDocument/2006/relationships/image" Target="../media/image2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svg"/><Relationship Id="rId5" Type="http://schemas.openxmlformats.org/officeDocument/2006/relationships/image" Target="../media/image7.png"/><Relationship Id="rId10" Type="http://schemas.openxmlformats.org/officeDocument/2006/relationships/image" Target="../media/image28.png"/><Relationship Id="rId4" Type="http://schemas.openxmlformats.org/officeDocument/2006/relationships/image" Target="../media/image6.svg"/><Relationship Id="rId9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5.svg"/><Relationship Id="rId7" Type="http://schemas.openxmlformats.org/officeDocument/2006/relationships/image" Target="../media/image31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svg"/><Relationship Id="rId5" Type="http://schemas.openxmlformats.org/officeDocument/2006/relationships/image" Target="../media/image7.png"/><Relationship Id="rId4" Type="http://schemas.openxmlformats.org/officeDocument/2006/relationships/image" Target="../media/image6.svg"/><Relationship Id="rId9" Type="http://schemas.openxmlformats.org/officeDocument/2006/relationships/image" Target="../media/image33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svg"/><Relationship Id="rId11" Type="http://schemas.openxmlformats.org/officeDocument/2006/relationships/image" Target="../media/image40.png"/><Relationship Id="rId5" Type="http://schemas.openxmlformats.org/officeDocument/2006/relationships/image" Target="../media/image37.png"/><Relationship Id="rId10" Type="http://schemas.openxmlformats.org/officeDocument/2006/relationships/image" Target="../media/image7.png"/><Relationship Id="rId4" Type="http://schemas.openxmlformats.org/officeDocument/2006/relationships/image" Target="../media/image36.png"/><Relationship Id="rId9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6.svg"/><Relationship Id="rId7" Type="http://schemas.openxmlformats.org/officeDocument/2006/relationships/image" Target="../media/image43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svg"/><Relationship Id="rId5" Type="http://schemas.openxmlformats.org/officeDocument/2006/relationships/image" Target="../media/image41.svg"/><Relationship Id="rId10" Type="http://schemas.openxmlformats.org/officeDocument/2006/relationships/image" Target="../media/image46.svg"/><Relationship Id="rId4" Type="http://schemas.openxmlformats.org/officeDocument/2006/relationships/image" Target="../media/image7.png"/><Relationship Id="rId9" Type="http://schemas.openxmlformats.org/officeDocument/2006/relationships/image" Target="../media/image45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6.svg"/><Relationship Id="rId7" Type="http://schemas.openxmlformats.org/officeDocument/2006/relationships/image" Target="../media/image49.pn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53.pn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sv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9268" b="-926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-76200" y="-4"/>
            <a:ext cx="16528647" cy="10287000"/>
          </a:xfrm>
          <a:custGeom>
            <a:avLst/>
            <a:gdLst/>
            <a:ahLst/>
            <a:cxnLst/>
            <a:rect l="l" t="t" r="r" b="b"/>
            <a:pathLst>
              <a:path w="16528647" h="10287000">
                <a:moveTo>
                  <a:pt x="0" y="0"/>
                </a:moveTo>
                <a:lnTo>
                  <a:pt x="16528646" y="0"/>
                </a:lnTo>
                <a:lnTo>
                  <a:pt x="1652864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9686811" y="5370566"/>
            <a:ext cx="7281596" cy="3673269"/>
            <a:chOff x="0" y="0"/>
            <a:chExt cx="9708794" cy="489769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708769" cy="4897755"/>
            </a:xfrm>
            <a:custGeom>
              <a:avLst/>
              <a:gdLst/>
              <a:ahLst/>
              <a:cxnLst/>
              <a:rect l="l" t="t" r="r" b="b"/>
              <a:pathLst>
                <a:path w="9708769" h="4897755">
                  <a:moveTo>
                    <a:pt x="4854448" y="4897755"/>
                  </a:moveTo>
                  <a:cubicBezTo>
                    <a:pt x="2173351" y="4897755"/>
                    <a:pt x="0" y="2704973"/>
                    <a:pt x="0" y="0"/>
                  </a:cubicBezTo>
                  <a:lnTo>
                    <a:pt x="9708769" y="0"/>
                  </a:lnTo>
                  <a:cubicBezTo>
                    <a:pt x="9708769" y="2704973"/>
                    <a:pt x="7535418" y="4897755"/>
                    <a:pt x="4854321" y="4897755"/>
                  </a:cubicBezTo>
                  <a:close/>
                </a:path>
              </a:pathLst>
            </a:custGeom>
            <a:blipFill>
              <a:blip r:embed="rId4"/>
              <a:stretch>
                <a:fillRect t="-16055" b="-16054"/>
              </a:stretch>
            </a:blipFill>
            <a:ln w="571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583619" y="2143392"/>
            <a:ext cx="5376291" cy="2712120"/>
            <a:chOff x="0" y="0"/>
            <a:chExt cx="7168388" cy="361616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168388" cy="3616198"/>
            </a:xfrm>
            <a:custGeom>
              <a:avLst/>
              <a:gdLst/>
              <a:ahLst/>
              <a:cxnLst/>
              <a:rect l="l" t="t" r="r" b="b"/>
              <a:pathLst>
                <a:path w="7168388" h="3616198">
                  <a:moveTo>
                    <a:pt x="7168388" y="3616198"/>
                  </a:moveTo>
                  <a:lnTo>
                    <a:pt x="0" y="3616198"/>
                  </a:lnTo>
                  <a:cubicBezTo>
                    <a:pt x="0" y="1618996"/>
                    <a:pt x="1604645" y="0"/>
                    <a:pt x="3584194" y="0"/>
                  </a:cubicBezTo>
                  <a:cubicBezTo>
                    <a:pt x="5563743" y="0"/>
                    <a:pt x="7168388" y="1618996"/>
                    <a:pt x="7168388" y="3616198"/>
                  </a:cubicBezTo>
                  <a:close/>
                </a:path>
              </a:pathLst>
            </a:custGeom>
            <a:blipFill>
              <a:blip r:embed="rId5"/>
              <a:stretch>
                <a:fillRect t="-15911" b="-15911"/>
              </a:stretch>
            </a:blipFill>
            <a:ln w="571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Freeform 9"/>
          <p:cNvSpPr/>
          <p:nvPr/>
        </p:nvSpPr>
        <p:spPr>
          <a:xfrm rot="5400000">
            <a:off x="-20488" y="20488"/>
            <a:ext cx="3408893" cy="3367926"/>
          </a:xfrm>
          <a:custGeom>
            <a:avLst/>
            <a:gdLst/>
            <a:ahLst/>
            <a:cxnLst/>
            <a:rect l="l" t="t" r="r" b="b"/>
            <a:pathLst>
              <a:path w="3408893" h="3367926">
                <a:moveTo>
                  <a:pt x="0" y="0"/>
                </a:moveTo>
                <a:lnTo>
                  <a:pt x="3408892" y="0"/>
                </a:lnTo>
                <a:lnTo>
                  <a:pt x="3408892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608" b="-60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329880" y="1990731"/>
            <a:ext cx="998210" cy="964521"/>
          </a:xfrm>
          <a:custGeom>
            <a:avLst/>
            <a:gdLst/>
            <a:ahLst/>
            <a:cxnLst/>
            <a:rect l="l" t="t" r="r" b="b"/>
            <a:pathLst>
              <a:path w="998210" h="964521">
                <a:moveTo>
                  <a:pt x="0" y="0"/>
                </a:moveTo>
                <a:lnTo>
                  <a:pt x="998211" y="0"/>
                </a:lnTo>
                <a:lnTo>
                  <a:pt x="998211" y="964520"/>
                </a:lnTo>
                <a:lnTo>
                  <a:pt x="0" y="964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267" b="-26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1805073" y="282459"/>
            <a:ext cx="1477299" cy="1113520"/>
            <a:chOff x="0" y="0"/>
            <a:chExt cx="1969732" cy="148469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969770" cy="1484630"/>
            </a:xfrm>
            <a:custGeom>
              <a:avLst/>
              <a:gdLst/>
              <a:ahLst/>
              <a:cxnLst/>
              <a:rect l="l" t="t" r="r" b="b"/>
              <a:pathLst>
                <a:path w="1969770" h="1484630">
                  <a:moveTo>
                    <a:pt x="0" y="0"/>
                  </a:moveTo>
                  <a:lnTo>
                    <a:pt x="1969770" y="0"/>
                  </a:lnTo>
                  <a:lnTo>
                    <a:pt x="1969770" y="1484630"/>
                  </a:lnTo>
                  <a:lnTo>
                    <a:pt x="0" y="14846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8" r="-7" b="-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132177" y="839219"/>
            <a:ext cx="8522246" cy="19600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6"/>
              </a:lnSpc>
            </a:pPr>
            <a:r>
              <a:rPr lang="en-US" sz="4804" b="1" spc="-259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AI-Driven Decision Support for </a:t>
            </a:r>
          </a:p>
          <a:p>
            <a:pPr algn="ctr">
              <a:lnSpc>
                <a:spcPts val="7206"/>
              </a:lnSpc>
            </a:pPr>
            <a:r>
              <a:rPr lang="en-US" sz="4804" b="1" spc="-264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Home Vertical Farming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34153" y="6349540"/>
            <a:ext cx="14113891" cy="2276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66"/>
              </a:lnSpc>
            </a:pPr>
            <a:r>
              <a:rPr lang="en-US" sz="3012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Module: ACFA7004 – Research Methods and </a:t>
            </a:r>
          </a:p>
          <a:p>
            <a:pPr algn="l">
              <a:lnSpc>
                <a:spcPts val="3766"/>
              </a:lnSpc>
            </a:pPr>
            <a:r>
              <a:rPr lang="en-US" sz="3012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                                              Professional Development</a:t>
            </a:r>
          </a:p>
          <a:p>
            <a:pPr algn="l">
              <a:lnSpc>
                <a:spcPts val="2141"/>
              </a:lnSpc>
            </a:pPr>
            <a:endParaRPr lang="en-US" sz="3012" dirty="0">
              <a:gradFill>
                <a:gsLst>
                  <a:gs pos="0">
                    <a:srgbClr val="226214">
                      <a:alpha val="100000"/>
                    </a:srgbClr>
                  </a:gs>
                  <a:gs pos="100000">
                    <a:srgbClr val="43CC25">
                      <a:alpha val="100000"/>
                    </a:srgbClr>
                  </a:gs>
                </a:gsLst>
                <a:lin ang="5400000"/>
              </a:gradFill>
              <a:latin typeface="Mont"/>
              <a:ea typeface="Mont"/>
              <a:cs typeface="Mont"/>
              <a:sym typeface="Mont"/>
            </a:endParaRPr>
          </a:p>
          <a:p>
            <a:pPr algn="l">
              <a:lnSpc>
                <a:spcPts val="3767"/>
              </a:lnSpc>
            </a:pPr>
            <a:r>
              <a:rPr lang="en-US" sz="3013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Student: Alexei Nica (2232919)</a:t>
            </a:r>
          </a:p>
          <a:p>
            <a:pPr algn="l">
              <a:lnSpc>
                <a:spcPts val="3767"/>
              </a:lnSpc>
            </a:pPr>
            <a:r>
              <a:rPr lang="en-US" sz="3013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Lecturer: Dr. Mohamed Ben Farah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43000" y="4248117"/>
            <a:ext cx="7784356" cy="967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19"/>
              </a:lnSpc>
            </a:pPr>
            <a:r>
              <a:rPr lang="en-US" sz="3304" b="1" spc="-181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Research Proposal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9226" b="-922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5029933" cy="10287000"/>
            <a:chOff x="0" y="0"/>
            <a:chExt cx="6706578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706616" cy="13716000"/>
            </a:xfrm>
            <a:custGeom>
              <a:avLst/>
              <a:gdLst/>
              <a:ahLst/>
              <a:cxnLst/>
              <a:rect l="l" t="t" r="r" b="b"/>
              <a:pathLst>
                <a:path w="6706616" h="13716000">
                  <a:moveTo>
                    <a:pt x="0" y="0"/>
                  </a:moveTo>
                  <a:lnTo>
                    <a:pt x="6706616" y="0"/>
                  </a:lnTo>
                  <a:lnTo>
                    <a:pt x="6706616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26709" r="-2670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3960571" y="-1"/>
            <a:ext cx="10487978" cy="10287000"/>
          </a:xfrm>
          <a:custGeom>
            <a:avLst/>
            <a:gdLst/>
            <a:ahLst/>
            <a:cxnLst/>
            <a:rect l="l" t="t" r="r" b="b"/>
            <a:pathLst>
              <a:path w="10487978" h="10287000">
                <a:moveTo>
                  <a:pt x="0" y="0"/>
                </a:moveTo>
                <a:lnTo>
                  <a:pt x="10487978" y="0"/>
                </a:lnTo>
                <a:lnTo>
                  <a:pt x="1048797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6934200" y="800100"/>
            <a:ext cx="3486236" cy="14524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44"/>
              </a:lnSpc>
            </a:pPr>
            <a:r>
              <a:rPr lang="en-US" sz="6676" b="1" spc="-367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Content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19800" y="2244919"/>
            <a:ext cx="6705600" cy="65594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Research Context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Research Problem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Aim and Objectives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Literature Review and Research Gap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Research Methodology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Data Collection and Analysis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Project Timeline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Expected Impact and Limitations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20488" y="20488"/>
            <a:ext cx="3408893" cy="3367926"/>
          </a:xfrm>
          <a:custGeom>
            <a:avLst/>
            <a:gdLst/>
            <a:ahLst/>
            <a:cxnLst/>
            <a:rect l="l" t="t" r="r" b="b"/>
            <a:pathLst>
              <a:path w="3408893" h="3367926">
                <a:moveTo>
                  <a:pt x="0" y="0"/>
                </a:moveTo>
                <a:lnTo>
                  <a:pt x="3408892" y="0"/>
                </a:lnTo>
                <a:lnTo>
                  <a:pt x="3408892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t="-608" b="-60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28600" y="2019300"/>
            <a:ext cx="998210" cy="964521"/>
          </a:xfrm>
          <a:custGeom>
            <a:avLst/>
            <a:gdLst/>
            <a:ahLst/>
            <a:cxnLst/>
            <a:rect l="l" t="t" r="r" b="b"/>
            <a:pathLst>
              <a:path w="998210" h="964521">
                <a:moveTo>
                  <a:pt x="0" y="0"/>
                </a:moveTo>
                <a:lnTo>
                  <a:pt x="998211" y="0"/>
                </a:lnTo>
                <a:lnTo>
                  <a:pt x="998211" y="964520"/>
                </a:lnTo>
                <a:lnTo>
                  <a:pt x="0" y="964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267" b="-26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872784" y="241217"/>
            <a:ext cx="1477299" cy="1113520"/>
            <a:chOff x="0" y="0"/>
            <a:chExt cx="1969732" cy="14846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69770" cy="1484630"/>
            </a:xfrm>
            <a:custGeom>
              <a:avLst/>
              <a:gdLst/>
              <a:ahLst/>
              <a:cxnLst/>
              <a:rect l="l" t="t" r="r" b="b"/>
              <a:pathLst>
                <a:path w="1969770" h="1484630">
                  <a:moveTo>
                    <a:pt x="0" y="0"/>
                  </a:moveTo>
                  <a:lnTo>
                    <a:pt x="1969770" y="0"/>
                  </a:lnTo>
                  <a:lnTo>
                    <a:pt x="1969770" y="1484630"/>
                  </a:lnTo>
                  <a:lnTo>
                    <a:pt x="0" y="14846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8" r="-7" b="-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1696077" y="4104711"/>
            <a:ext cx="862796" cy="920316"/>
          </a:xfrm>
          <a:custGeom>
            <a:avLst/>
            <a:gdLst/>
            <a:ahLst/>
            <a:cxnLst/>
            <a:rect l="l" t="t" r="r" b="b"/>
            <a:pathLst>
              <a:path w="862796" h="920316">
                <a:moveTo>
                  <a:pt x="0" y="0"/>
                </a:moveTo>
                <a:lnTo>
                  <a:pt x="862797" y="0"/>
                </a:lnTo>
                <a:lnTo>
                  <a:pt x="862797" y="920316"/>
                </a:lnTo>
                <a:lnTo>
                  <a:pt x="0" y="9203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643517" y="5473390"/>
            <a:ext cx="967917" cy="967917"/>
          </a:xfrm>
          <a:custGeom>
            <a:avLst/>
            <a:gdLst/>
            <a:ahLst/>
            <a:cxnLst/>
            <a:rect l="l" t="t" r="r" b="b"/>
            <a:pathLst>
              <a:path w="967917" h="967917">
                <a:moveTo>
                  <a:pt x="0" y="0"/>
                </a:moveTo>
                <a:lnTo>
                  <a:pt x="967917" y="0"/>
                </a:lnTo>
                <a:lnTo>
                  <a:pt x="967917" y="967918"/>
                </a:lnTo>
                <a:lnTo>
                  <a:pt x="0" y="96791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696077" y="6888983"/>
            <a:ext cx="862796" cy="1031025"/>
          </a:xfrm>
          <a:custGeom>
            <a:avLst/>
            <a:gdLst/>
            <a:ahLst/>
            <a:cxnLst/>
            <a:rect l="l" t="t" r="r" b="b"/>
            <a:pathLst>
              <a:path w="862796" h="1031025">
                <a:moveTo>
                  <a:pt x="0" y="0"/>
                </a:moveTo>
                <a:lnTo>
                  <a:pt x="862797" y="0"/>
                </a:lnTo>
                <a:lnTo>
                  <a:pt x="862797" y="1031025"/>
                </a:lnTo>
                <a:lnTo>
                  <a:pt x="0" y="103102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6084" r="-1950" b="-611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643517" y="8367683"/>
            <a:ext cx="967917" cy="687072"/>
          </a:xfrm>
          <a:custGeom>
            <a:avLst/>
            <a:gdLst/>
            <a:ahLst/>
            <a:cxnLst/>
            <a:rect l="l" t="t" r="r" b="b"/>
            <a:pathLst>
              <a:path w="967917" h="687072">
                <a:moveTo>
                  <a:pt x="0" y="0"/>
                </a:moveTo>
                <a:lnTo>
                  <a:pt x="967917" y="0"/>
                </a:lnTo>
                <a:lnTo>
                  <a:pt x="967917" y="687072"/>
                </a:lnTo>
                <a:lnTo>
                  <a:pt x="0" y="68707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15715" r="-14954" b="-82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3150895" y="3952311"/>
            <a:ext cx="14308187" cy="5536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45"/>
              </a:lnSpc>
            </a:pPr>
            <a:r>
              <a:rPr lang="en-US" sz="2430" spc="24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Vertical farming enables food production in controlled environments and small urban spaces [1], [2]. </a:t>
            </a:r>
          </a:p>
          <a:p>
            <a:pPr algn="l">
              <a:lnSpc>
                <a:spcPts val="3645"/>
              </a:lnSpc>
            </a:pPr>
            <a:endParaRPr lang="en-US" sz="2430" spc="24" dirty="0">
              <a:solidFill>
                <a:srgbClr val="025403"/>
              </a:solidFill>
              <a:latin typeface="Mont"/>
              <a:ea typeface="Mont"/>
              <a:cs typeface="Mont"/>
              <a:sym typeface="Mont"/>
            </a:endParaRPr>
          </a:p>
          <a:p>
            <a:pPr algn="l">
              <a:lnSpc>
                <a:spcPts val="3645"/>
              </a:lnSpc>
            </a:pPr>
            <a:r>
              <a:rPr lang="en-US" sz="2430" spc="24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AI is increasingly used for crop prediction, environmental monitoring, and resource </a:t>
            </a:r>
            <a:r>
              <a:rPr lang="en-US" sz="2430" spc="24" dirty="0" err="1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optimisation</a:t>
            </a:r>
            <a:r>
              <a:rPr lang="en-US" sz="2430" spc="24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[4], [5]. </a:t>
            </a:r>
          </a:p>
          <a:p>
            <a:pPr algn="l">
              <a:lnSpc>
                <a:spcPts val="3645"/>
              </a:lnSpc>
            </a:pPr>
            <a:endParaRPr lang="en-US" sz="2430" spc="24" dirty="0">
              <a:solidFill>
                <a:srgbClr val="025403"/>
              </a:solidFill>
              <a:latin typeface="Mont"/>
              <a:ea typeface="Mont"/>
              <a:cs typeface="Mont"/>
              <a:sym typeface="Mont"/>
            </a:endParaRPr>
          </a:p>
          <a:p>
            <a:pPr algn="l">
              <a:lnSpc>
                <a:spcPts val="3645"/>
              </a:lnSpc>
            </a:pPr>
            <a:r>
              <a:rPr lang="en-US" sz="2430" spc="24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Decision Support Systems turn technical data into recommendations that can guide growers [6], [7]. </a:t>
            </a:r>
          </a:p>
          <a:p>
            <a:pPr algn="l">
              <a:lnSpc>
                <a:spcPts val="3645"/>
              </a:lnSpc>
            </a:pPr>
            <a:endParaRPr lang="en-US" sz="2430" spc="24" dirty="0">
              <a:solidFill>
                <a:srgbClr val="025403"/>
              </a:solidFill>
              <a:latin typeface="Mont"/>
              <a:ea typeface="Mont"/>
              <a:cs typeface="Mont"/>
              <a:sym typeface="Mont"/>
            </a:endParaRPr>
          </a:p>
          <a:p>
            <a:pPr algn="l">
              <a:lnSpc>
                <a:spcPts val="3645"/>
              </a:lnSpc>
            </a:pPr>
            <a:r>
              <a:rPr lang="en-US" sz="2430" spc="24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Most current developments are designed for commercial or research environments rather than home users [8], [10]. </a:t>
            </a:r>
          </a:p>
          <a:p>
            <a:pPr algn="l">
              <a:lnSpc>
                <a:spcPts val="2819"/>
              </a:lnSpc>
            </a:pPr>
            <a:endParaRPr lang="en-US" sz="2430" spc="24" dirty="0">
              <a:solidFill>
                <a:srgbClr val="025403"/>
              </a:solidFill>
              <a:latin typeface="Mont"/>
              <a:ea typeface="Mont"/>
              <a:cs typeface="Mont"/>
              <a:sym typeface="Mont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5603498" y="797977"/>
            <a:ext cx="7350502" cy="30329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899"/>
              </a:lnSpc>
            </a:pPr>
            <a:r>
              <a:rPr lang="en-US" sz="5086" spc="-274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Research Context </a:t>
            </a:r>
          </a:p>
          <a:p>
            <a:pPr algn="ctr">
              <a:lnSpc>
                <a:spcPts val="5899"/>
              </a:lnSpc>
            </a:pPr>
            <a:r>
              <a:rPr lang="en-US" sz="5086" spc="-274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and </a:t>
            </a:r>
          </a:p>
          <a:p>
            <a:pPr algn="ctr">
              <a:lnSpc>
                <a:spcPts val="5899"/>
              </a:lnSpc>
            </a:pPr>
            <a:r>
              <a:rPr lang="en-US" sz="5086" spc="-274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Current Developments</a:t>
            </a:r>
          </a:p>
          <a:p>
            <a:pPr algn="l">
              <a:lnSpc>
                <a:spcPts val="5899"/>
              </a:lnSpc>
            </a:pPr>
            <a:endParaRPr lang="en-US" sz="5086" spc="-274" dirty="0">
              <a:solidFill>
                <a:srgbClr val="025403"/>
              </a:solidFill>
              <a:latin typeface="Mont"/>
              <a:ea typeface="Mont"/>
              <a:cs typeface="Mont"/>
              <a:sym typeface="Mon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9280" b="-928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-67256" y="0"/>
            <a:ext cx="16677808" cy="10287000"/>
          </a:xfrm>
          <a:custGeom>
            <a:avLst/>
            <a:gdLst/>
            <a:ahLst/>
            <a:cxnLst/>
            <a:rect l="l" t="t" r="r" b="b"/>
            <a:pathLst>
              <a:path w="16677808" h="10287000">
                <a:moveTo>
                  <a:pt x="0" y="0"/>
                </a:moveTo>
                <a:lnTo>
                  <a:pt x="16677808" y="0"/>
                </a:lnTo>
                <a:lnTo>
                  <a:pt x="1667780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998220" y="3578670"/>
            <a:ext cx="6224845" cy="1162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67"/>
              </a:lnSpc>
            </a:pPr>
            <a:r>
              <a:rPr lang="en-US" sz="5402" b="1" spc="-297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Problem Statement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5241547"/>
            <a:ext cx="5675262" cy="20664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170"/>
              </a:lnSpc>
            </a:pPr>
            <a:r>
              <a:rPr lang="en-US" sz="2265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Most AI-driven vertical farming systems are not designed for beginner home growers.</a:t>
            </a:r>
          </a:p>
          <a:p>
            <a:pPr algn="just">
              <a:lnSpc>
                <a:spcPts val="3172"/>
              </a:lnSpc>
            </a:pPr>
            <a:r>
              <a:rPr lang="en-US" sz="2265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 This creates a clear need for a simple, step-by-step solution.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7094639" y="5312378"/>
            <a:ext cx="5021809" cy="3515268"/>
            <a:chOff x="0" y="0"/>
            <a:chExt cx="6695745" cy="468702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695694" cy="4687062"/>
            </a:xfrm>
            <a:custGeom>
              <a:avLst/>
              <a:gdLst/>
              <a:ahLst/>
              <a:cxnLst/>
              <a:rect l="l" t="t" r="r" b="b"/>
              <a:pathLst>
                <a:path w="6695694" h="4687062">
                  <a:moveTo>
                    <a:pt x="0" y="0"/>
                  </a:moveTo>
                  <a:lnTo>
                    <a:pt x="6695694" y="0"/>
                  </a:lnTo>
                  <a:lnTo>
                    <a:pt x="6695694" y="4687062"/>
                  </a:lnTo>
                  <a:lnTo>
                    <a:pt x="0" y="46870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0" r="-2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134412" y="5215871"/>
            <a:ext cx="5021809" cy="3515268"/>
            <a:chOff x="0" y="0"/>
            <a:chExt cx="6695745" cy="468702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695694" cy="4687062"/>
            </a:xfrm>
            <a:custGeom>
              <a:avLst/>
              <a:gdLst/>
              <a:ahLst/>
              <a:cxnLst/>
              <a:rect l="l" t="t" r="r" b="b"/>
              <a:pathLst>
                <a:path w="6695694" h="4687062">
                  <a:moveTo>
                    <a:pt x="0" y="0"/>
                  </a:moveTo>
                  <a:lnTo>
                    <a:pt x="6695694" y="0"/>
                  </a:lnTo>
                  <a:lnTo>
                    <a:pt x="6695694" y="4687062"/>
                  </a:lnTo>
                  <a:lnTo>
                    <a:pt x="0" y="46870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0" r="-2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Freeform 11"/>
          <p:cNvSpPr/>
          <p:nvPr/>
        </p:nvSpPr>
        <p:spPr>
          <a:xfrm rot="-10800000" flipH="1">
            <a:off x="12266676" y="7530494"/>
            <a:ext cx="1532858" cy="1514437"/>
          </a:xfrm>
          <a:custGeom>
            <a:avLst/>
            <a:gdLst/>
            <a:ahLst/>
            <a:cxnLst/>
            <a:rect l="l" t="t" r="r" b="b"/>
            <a:pathLst>
              <a:path w="1532858" h="1514437">
                <a:moveTo>
                  <a:pt x="1532858" y="0"/>
                </a:moveTo>
                <a:lnTo>
                  <a:pt x="0" y="0"/>
                </a:lnTo>
                <a:lnTo>
                  <a:pt x="0" y="1514436"/>
                </a:lnTo>
                <a:lnTo>
                  <a:pt x="1532858" y="1514436"/>
                </a:lnTo>
                <a:lnTo>
                  <a:pt x="153285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608" b="-60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2311548" y="7660453"/>
            <a:ext cx="1051674" cy="1000401"/>
          </a:xfrm>
          <a:custGeom>
            <a:avLst/>
            <a:gdLst/>
            <a:ahLst/>
            <a:cxnLst/>
            <a:rect l="l" t="t" r="r" b="b"/>
            <a:pathLst>
              <a:path w="1051674" h="1000401">
                <a:moveTo>
                  <a:pt x="0" y="0"/>
                </a:moveTo>
                <a:lnTo>
                  <a:pt x="1051675" y="0"/>
                </a:lnTo>
                <a:lnTo>
                  <a:pt x="1051675" y="1000401"/>
                </a:lnTo>
                <a:lnTo>
                  <a:pt x="0" y="10004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195" b="-1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3951934" y="7611671"/>
            <a:ext cx="2658618" cy="391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95"/>
              </a:lnSpc>
            </a:pPr>
            <a:r>
              <a:rPr lang="en-US" sz="2149" b="1" spc="-117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Lack of Explainability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0230530" y="7403440"/>
            <a:ext cx="1532858" cy="1514437"/>
            <a:chOff x="0" y="0"/>
            <a:chExt cx="2043811" cy="2019249"/>
          </a:xfrm>
        </p:grpSpPr>
        <p:sp>
          <p:nvSpPr>
            <p:cNvPr id="15" name="Freeform 15"/>
            <p:cNvSpPr/>
            <p:nvPr/>
          </p:nvSpPr>
          <p:spPr>
            <a:xfrm rot="-10800000">
              <a:off x="0" y="0"/>
              <a:ext cx="2043811" cy="2019249"/>
            </a:xfrm>
            <a:custGeom>
              <a:avLst/>
              <a:gdLst/>
              <a:ahLst/>
              <a:cxnLst/>
              <a:rect l="l" t="t" r="r" b="b"/>
              <a:pathLst>
                <a:path w="2043811" h="2019249">
                  <a:moveTo>
                    <a:pt x="0" y="0"/>
                  </a:moveTo>
                  <a:lnTo>
                    <a:pt x="2043811" y="0"/>
                  </a:lnTo>
                  <a:lnTo>
                    <a:pt x="2043811" y="2019249"/>
                  </a:lnTo>
                  <a:lnTo>
                    <a:pt x="0" y="201924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t="-608" b="-60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57467" y="81636"/>
              <a:ext cx="1490739" cy="1425512"/>
            </a:xfrm>
            <a:custGeom>
              <a:avLst/>
              <a:gdLst/>
              <a:ahLst/>
              <a:cxnLst/>
              <a:rect l="l" t="t" r="r" b="b"/>
              <a:pathLst>
                <a:path w="1490739" h="1425512">
                  <a:moveTo>
                    <a:pt x="0" y="0"/>
                  </a:moveTo>
                  <a:lnTo>
                    <a:pt x="1490738" y="0"/>
                  </a:lnTo>
                  <a:lnTo>
                    <a:pt x="1490738" y="1425511"/>
                  </a:lnTo>
                  <a:lnTo>
                    <a:pt x="0" y="14255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 t="-72" b="-7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7769726" y="7454470"/>
            <a:ext cx="2089780" cy="7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93"/>
              </a:lnSpc>
            </a:pPr>
            <a:r>
              <a:rPr lang="en-US" sz="2149" b="1" spc="-116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Limited Decision </a:t>
            </a:r>
          </a:p>
          <a:p>
            <a:pPr algn="ctr">
              <a:lnSpc>
                <a:spcPts val="2494"/>
              </a:lnSpc>
            </a:pPr>
            <a:r>
              <a:rPr lang="en-US" sz="2149" b="1" spc="-117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Support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75966" y="5850579"/>
            <a:ext cx="3841613" cy="1352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17"/>
              </a:lnSpc>
            </a:pPr>
            <a:r>
              <a:rPr lang="en-US" sz="1869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 Existing home systems usually automate single tasks rather than provide complete decision support [11].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606757" y="5850579"/>
            <a:ext cx="3925224" cy="1352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17"/>
              </a:lnSpc>
            </a:pPr>
            <a:r>
              <a:rPr lang="en-US" sz="1869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  AI recommendations may also be difficult to understand when their reasoning is not explained [13].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12615729" y="1700603"/>
            <a:ext cx="5021809" cy="3515268"/>
            <a:chOff x="0" y="0"/>
            <a:chExt cx="6695745" cy="468702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6695694" cy="4687062"/>
            </a:xfrm>
            <a:custGeom>
              <a:avLst/>
              <a:gdLst/>
              <a:ahLst/>
              <a:cxnLst/>
              <a:rect l="l" t="t" r="r" b="b"/>
              <a:pathLst>
                <a:path w="6695694" h="4687062">
                  <a:moveTo>
                    <a:pt x="0" y="0"/>
                  </a:moveTo>
                  <a:lnTo>
                    <a:pt x="6695694" y="0"/>
                  </a:lnTo>
                  <a:lnTo>
                    <a:pt x="6695694" y="4687062"/>
                  </a:lnTo>
                  <a:lnTo>
                    <a:pt x="0" y="46870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0" r="-2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Freeform 22"/>
          <p:cNvSpPr/>
          <p:nvPr/>
        </p:nvSpPr>
        <p:spPr>
          <a:xfrm>
            <a:off x="12748003" y="1242079"/>
            <a:ext cx="1532858" cy="1514437"/>
          </a:xfrm>
          <a:custGeom>
            <a:avLst/>
            <a:gdLst/>
            <a:ahLst/>
            <a:cxnLst/>
            <a:rect l="l" t="t" r="r" b="b"/>
            <a:pathLst>
              <a:path w="1532858" h="1514437">
                <a:moveTo>
                  <a:pt x="0" y="0"/>
                </a:moveTo>
                <a:lnTo>
                  <a:pt x="1532858" y="0"/>
                </a:lnTo>
                <a:lnTo>
                  <a:pt x="1532858" y="1514437"/>
                </a:lnTo>
                <a:lnTo>
                  <a:pt x="0" y="151443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608" b="-60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3" name="Group 23"/>
          <p:cNvGrpSpPr/>
          <p:nvPr/>
        </p:nvGrpSpPr>
        <p:grpSpPr>
          <a:xfrm>
            <a:off x="12827832" y="1541021"/>
            <a:ext cx="854269" cy="1140276"/>
            <a:chOff x="0" y="0"/>
            <a:chExt cx="1139025" cy="152036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139063" cy="1520317"/>
            </a:xfrm>
            <a:custGeom>
              <a:avLst/>
              <a:gdLst/>
              <a:ahLst/>
              <a:cxnLst/>
              <a:rect l="l" t="t" r="r" b="b"/>
              <a:pathLst>
                <a:path w="1139063" h="1520317">
                  <a:moveTo>
                    <a:pt x="0" y="0"/>
                  </a:moveTo>
                  <a:lnTo>
                    <a:pt x="1139063" y="0"/>
                  </a:lnTo>
                  <a:lnTo>
                    <a:pt x="1139063" y="1520317"/>
                  </a:lnTo>
                  <a:lnTo>
                    <a:pt x="0" y="15203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l="-50046" r="-50044" b="-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4280861" y="2071002"/>
            <a:ext cx="2754239" cy="45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95"/>
              </a:lnSpc>
            </a:pPr>
            <a:r>
              <a:rPr lang="en-US" sz="2150" b="1" spc="-118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Focus on Commercial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7575966" y="1700603"/>
            <a:ext cx="5021809" cy="3515268"/>
            <a:chOff x="0" y="0"/>
            <a:chExt cx="6695745" cy="4687024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6695694" cy="4687062"/>
            </a:xfrm>
            <a:custGeom>
              <a:avLst/>
              <a:gdLst/>
              <a:ahLst/>
              <a:cxnLst/>
              <a:rect l="l" t="t" r="r" b="b"/>
              <a:pathLst>
                <a:path w="6695694" h="4687062">
                  <a:moveTo>
                    <a:pt x="0" y="0"/>
                  </a:moveTo>
                  <a:lnTo>
                    <a:pt x="6695694" y="0"/>
                  </a:lnTo>
                  <a:lnTo>
                    <a:pt x="6695694" y="4687062"/>
                  </a:lnTo>
                  <a:lnTo>
                    <a:pt x="0" y="46870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0" r="-2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" name="Freeform 28"/>
          <p:cNvSpPr/>
          <p:nvPr/>
        </p:nvSpPr>
        <p:spPr>
          <a:xfrm flipH="1">
            <a:off x="10742505" y="1242079"/>
            <a:ext cx="1532858" cy="1514437"/>
          </a:xfrm>
          <a:custGeom>
            <a:avLst/>
            <a:gdLst/>
            <a:ahLst/>
            <a:cxnLst/>
            <a:rect l="l" t="t" r="r" b="b"/>
            <a:pathLst>
              <a:path w="1532858" h="1514437">
                <a:moveTo>
                  <a:pt x="1532858" y="0"/>
                </a:moveTo>
                <a:lnTo>
                  <a:pt x="0" y="0"/>
                </a:lnTo>
                <a:lnTo>
                  <a:pt x="0" y="1514437"/>
                </a:lnTo>
                <a:lnTo>
                  <a:pt x="1532858" y="1514437"/>
                </a:lnTo>
                <a:lnTo>
                  <a:pt x="153285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608" b="-60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9" name="Group 29"/>
          <p:cNvGrpSpPr/>
          <p:nvPr/>
        </p:nvGrpSpPr>
        <p:grpSpPr>
          <a:xfrm>
            <a:off x="11138706" y="1616231"/>
            <a:ext cx="1064962" cy="1031681"/>
            <a:chOff x="0" y="0"/>
            <a:chExt cx="1419949" cy="1375575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419987" cy="1375537"/>
            </a:xfrm>
            <a:custGeom>
              <a:avLst/>
              <a:gdLst/>
              <a:ahLst/>
              <a:cxnLst/>
              <a:rect l="l" t="t" r="r" b="b"/>
              <a:pathLst>
                <a:path w="1419987" h="1375537">
                  <a:moveTo>
                    <a:pt x="0" y="0"/>
                  </a:moveTo>
                  <a:lnTo>
                    <a:pt x="1419987" y="0"/>
                  </a:lnTo>
                  <a:lnTo>
                    <a:pt x="1419987" y="1375537"/>
                  </a:lnTo>
                  <a:lnTo>
                    <a:pt x="0" y="13755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-19" r="-16" b="-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8082363" y="2137807"/>
            <a:ext cx="2521925" cy="706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95"/>
              </a:lnSpc>
            </a:pPr>
            <a:r>
              <a:rPr lang="en-US" sz="2150" b="1" spc="-118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Home Growing Challenges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58593" y="2739152"/>
            <a:ext cx="4056555" cy="2000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17"/>
              </a:lnSpc>
            </a:pPr>
            <a:endParaRPr dirty="0"/>
          </a:p>
          <a:p>
            <a:pPr algn="just">
              <a:lnSpc>
                <a:spcPts val="2617"/>
              </a:lnSpc>
            </a:pPr>
            <a:r>
              <a:rPr lang="en-US" sz="1871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Home users face different barriers, including cost, limited space, maintenance, and complexity [10], [12].</a:t>
            </a:r>
          </a:p>
          <a:p>
            <a:pPr algn="just">
              <a:lnSpc>
                <a:spcPts val="2619"/>
              </a:lnSpc>
            </a:pPr>
            <a:endParaRPr lang="en-US" sz="1871" dirty="0">
              <a:solidFill>
                <a:srgbClr val="025403"/>
              </a:solidFill>
              <a:latin typeface="Mont"/>
              <a:ea typeface="Mont"/>
              <a:cs typeface="Mont"/>
              <a:sym typeface="Mont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3079787" y="2902344"/>
            <a:ext cx="3933511" cy="1352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17"/>
              </a:lnSpc>
            </a:pPr>
            <a:r>
              <a:rPr lang="en-US" sz="1869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 Commercial systems often rely on advanced sensors, large datasets, and technical expertise [4], [8].</a:t>
            </a:r>
          </a:p>
        </p:txBody>
      </p:sp>
      <p:sp>
        <p:nvSpPr>
          <p:cNvPr id="34" name="Freeform 34"/>
          <p:cNvSpPr/>
          <p:nvPr/>
        </p:nvSpPr>
        <p:spPr>
          <a:xfrm rot="5400000">
            <a:off x="-20488" y="20488"/>
            <a:ext cx="3408893" cy="3367926"/>
          </a:xfrm>
          <a:custGeom>
            <a:avLst/>
            <a:gdLst/>
            <a:ahLst/>
            <a:cxnLst/>
            <a:rect l="l" t="t" r="r" b="b"/>
            <a:pathLst>
              <a:path w="3408893" h="3367926">
                <a:moveTo>
                  <a:pt x="0" y="0"/>
                </a:moveTo>
                <a:lnTo>
                  <a:pt x="3408892" y="0"/>
                </a:lnTo>
                <a:lnTo>
                  <a:pt x="3408892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608" b="-60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276492" y="2063382"/>
            <a:ext cx="998210" cy="964521"/>
          </a:xfrm>
          <a:custGeom>
            <a:avLst/>
            <a:gdLst/>
            <a:ahLst/>
            <a:cxnLst/>
            <a:rect l="l" t="t" r="r" b="b"/>
            <a:pathLst>
              <a:path w="998210" h="964521">
                <a:moveTo>
                  <a:pt x="0" y="0"/>
                </a:moveTo>
                <a:lnTo>
                  <a:pt x="998211" y="0"/>
                </a:lnTo>
                <a:lnTo>
                  <a:pt x="998211" y="964520"/>
                </a:lnTo>
                <a:lnTo>
                  <a:pt x="0" y="964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t="-267" b="-267"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36" name="Group 36"/>
          <p:cNvGrpSpPr/>
          <p:nvPr/>
        </p:nvGrpSpPr>
        <p:grpSpPr>
          <a:xfrm>
            <a:off x="1768353" y="251678"/>
            <a:ext cx="1477299" cy="1113520"/>
            <a:chOff x="0" y="0"/>
            <a:chExt cx="1969732" cy="1484694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969770" cy="1484630"/>
            </a:xfrm>
            <a:custGeom>
              <a:avLst/>
              <a:gdLst/>
              <a:ahLst/>
              <a:cxnLst/>
              <a:rect l="l" t="t" r="r" b="b"/>
              <a:pathLst>
                <a:path w="1969770" h="1484630">
                  <a:moveTo>
                    <a:pt x="0" y="0"/>
                  </a:moveTo>
                  <a:lnTo>
                    <a:pt x="1969770" y="0"/>
                  </a:lnTo>
                  <a:lnTo>
                    <a:pt x="1969770" y="1484630"/>
                  </a:lnTo>
                  <a:lnTo>
                    <a:pt x="0" y="14846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 l="-8" r="-7" b="-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146822" y="1972456"/>
            <a:ext cx="797729" cy="1006640"/>
          </a:xfrm>
          <a:custGeom>
            <a:avLst/>
            <a:gdLst/>
            <a:ahLst/>
            <a:cxnLst/>
            <a:rect l="l" t="t" r="r" b="b"/>
            <a:pathLst>
              <a:path w="2467480" h="2396538">
                <a:moveTo>
                  <a:pt x="0" y="0"/>
                </a:moveTo>
                <a:lnTo>
                  <a:pt x="2467479" y="0"/>
                </a:lnTo>
                <a:lnTo>
                  <a:pt x="2467479" y="2396538"/>
                </a:lnTo>
                <a:lnTo>
                  <a:pt x="0" y="23965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104" r="-10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-20488" y="20488"/>
            <a:ext cx="3408893" cy="3367926"/>
          </a:xfrm>
          <a:custGeom>
            <a:avLst/>
            <a:gdLst/>
            <a:ahLst/>
            <a:cxnLst/>
            <a:rect l="l" t="t" r="r" b="b"/>
            <a:pathLst>
              <a:path w="3408893" h="3367926">
                <a:moveTo>
                  <a:pt x="0" y="0"/>
                </a:moveTo>
                <a:lnTo>
                  <a:pt x="3408892" y="0"/>
                </a:lnTo>
                <a:lnTo>
                  <a:pt x="3408892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608" b="-60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23257" y="2014575"/>
            <a:ext cx="998210" cy="964521"/>
          </a:xfrm>
          <a:custGeom>
            <a:avLst/>
            <a:gdLst/>
            <a:ahLst/>
            <a:cxnLst/>
            <a:rect l="l" t="t" r="r" b="b"/>
            <a:pathLst>
              <a:path w="998210" h="964521">
                <a:moveTo>
                  <a:pt x="0" y="0"/>
                </a:moveTo>
                <a:lnTo>
                  <a:pt x="998211" y="0"/>
                </a:lnTo>
                <a:lnTo>
                  <a:pt x="998211" y="964520"/>
                </a:lnTo>
                <a:lnTo>
                  <a:pt x="0" y="964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267" b="-26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885157" y="289306"/>
            <a:ext cx="1477299" cy="1113520"/>
            <a:chOff x="0" y="0"/>
            <a:chExt cx="1969732" cy="148469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69770" cy="1484630"/>
            </a:xfrm>
            <a:custGeom>
              <a:avLst/>
              <a:gdLst/>
              <a:ahLst/>
              <a:cxnLst/>
              <a:rect l="l" t="t" r="r" b="b"/>
              <a:pathLst>
                <a:path w="1969770" h="1484630">
                  <a:moveTo>
                    <a:pt x="0" y="0"/>
                  </a:moveTo>
                  <a:lnTo>
                    <a:pt x="1969770" y="0"/>
                  </a:lnTo>
                  <a:lnTo>
                    <a:pt x="1969770" y="1484630"/>
                  </a:lnTo>
                  <a:lnTo>
                    <a:pt x="0" y="14846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8" r="-7" b="-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16915" y="2272294"/>
            <a:ext cx="7783528" cy="7421183"/>
            <a:chOff x="0" y="0"/>
            <a:chExt cx="10378037" cy="9894911"/>
          </a:xfrm>
        </p:grpSpPr>
        <p:sp>
          <p:nvSpPr>
            <p:cNvPr id="8" name="Freeform 8"/>
            <p:cNvSpPr/>
            <p:nvPr/>
          </p:nvSpPr>
          <p:spPr>
            <a:xfrm>
              <a:off x="0" y="1616656"/>
              <a:ext cx="1067413" cy="970005"/>
            </a:xfrm>
            <a:custGeom>
              <a:avLst/>
              <a:gdLst/>
              <a:ahLst/>
              <a:cxnLst/>
              <a:rect l="l" t="t" r="r" b="b"/>
              <a:pathLst>
                <a:path w="1067413" h="970005">
                  <a:moveTo>
                    <a:pt x="0" y="0"/>
                  </a:moveTo>
                  <a:lnTo>
                    <a:pt x="1067413" y="0"/>
                  </a:lnTo>
                  <a:lnTo>
                    <a:pt x="1067413" y="970005"/>
                  </a:lnTo>
                  <a:lnTo>
                    <a:pt x="0" y="9700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 t="-68" b="-6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5233142"/>
              <a:ext cx="1067413" cy="828701"/>
            </a:xfrm>
            <a:custGeom>
              <a:avLst/>
              <a:gdLst/>
              <a:ahLst/>
              <a:cxnLst/>
              <a:rect l="l" t="t" r="r" b="b"/>
              <a:pathLst>
                <a:path w="1067413" h="828701">
                  <a:moveTo>
                    <a:pt x="0" y="0"/>
                  </a:moveTo>
                  <a:lnTo>
                    <a:pt x="1067413" y="0"/>
                  </a:lnTo>
                  <a:lnTo>
                    <a:pt x="1067413" y="828701"/>
                  </a:lnTo>
                  <a:lnTo>
                    <a:pt x="0" y="8287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0" y="6706082"/>
              <a:ext cx="1067413" cy="1163393"/>
            </a:xfrm>
            <a:custGeom>
              <a:avLst/>
              <a:gdLst/>
              <a:ahLst/>
              <a:cxnLst/>
              <a:rect l="l" t="t" r="r" b="b"/>
              <a:pathLst>
                <a:path w="1067413" h="1163393">
                  <a:moveTo>
                    <a:pt x="0" y="0"/>
                  </a:moveTo>
                  <a:lnTo>
                    <a:pt x="1067413" y="0"/>
                  </a:lnTo>
                  <a:lnTo>
                    <a:pt x="1067413" y="1163393"/>
                  </a:lnTo>
                  <a:lnTo>
                    <a:pt x="0" y="11633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0" y="8545290"/>
              <a:ext cx="1067413" cy="1248437"/>
            </a:xfrm>
            <a:custGeom>
              <a:avLst/>
              <a:gdLst/>
              <a:ahLst/>
              <a:cxnLst/>
              <a:rect l="l" t="t" r="r" b="b"/>
              <a:pathLst>
                <a:path w="1067413" h="1248437">
                  <a:moveTo>
                    <a:pt x="0" y="0"/>
                  </a:moveTo>
                  <a:lnTo>
                    <a:pt x="1067413" y="0"/>
                  </a:lnTo>
                  <a:lnTo>
                    <a:pt x="1067413" y="1248437"/>
                  </a:lnTo>
                  <a:lnTo>
                    <a:pt x="0" y="12484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625238" y="6596817"/>
              <a:ext cx="8752799" cy="14163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12"/>
                </a:lnSpc>
              </a:pPr>
              <a:r>
                <a:rPr lang="en-US" sz="1937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    To assess the extent to which current research addresses home users and individuals with limited growing experience. 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3334473" y="-238125"/>
              <a:ext cx="4215803" cy="14143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977"/>
                </a:lnSpc>
              </a:pPr>
              <a:r>
                <a:rPr lang="en-US" sz="4270" b="1">
                  <a:solidFill>
                    <a:srgbClr val="025403"/>
                  </a:solidFill>
                  <a:latin typeface="Mont Bold"/>
                  <a:ea typeface="Mont Bold"/>
                  <a:cs typeface="Mont Bold"/>
                  <a:sym typeface="Mont Bold"/>
                </a:rPr>
                <a:t>Objectives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625238" y="1410697"/>
              <a:ext cx="8752799" cy="14163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12"/>
                </a:lnSpc>
              </a:pPr>
              <a:r>
                <a:rPr lang="en-US" sz="1937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    To review recent research on Artificial Intelligence, Decision Support Systems, and home vertical farming. 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625238" y="3292427"/>
              <a:ext cx="8752799" cy="14163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12"/>
                </a:lnSpc>
              </a:pPr>
              <a:r>
                <a:rPr lang="en-US" sz="1937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    To identify the AI approaches and input variables used for crop recommendation, growth prediction, and resource or cost estimation in vertical farming 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625238" y="5174157"/>
              <a:ext cx="8752799" cy="9572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12"/>
                </a:lnSpc>
              </a:pPr>
              <a:r>
                <a:rPr lang="en-US" sz="1937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    To evaluate the benefits and limitations reported for existing approaches. 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529153" y="8478547"/>
              <a:ext cx="8848884" cy="14163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12"/>
                </a:lnSpc>
              </a:pPr>
              <a:r>
                <a:rPr lang="en-US" sz="1937">
                  <a:solidFill>
                    <a:srgbClr val="025403"/>
                  </a:solidFill>
                  <a:latin typeface="Mont"/>
                  <a:ea typeface="Mont"/>
                  <a:cs typeface="Mont"/>
                  <a:sym typeface="Mont"/>
                </a:rPr>
                <a:t>    To identify gaps in current knowledge and propose directions for future research on accessible home vertical farming support. 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916915" y="4856933"/>
            <a:ext cx="800560" cy="805805"/>
            <a:chOff x="0" y="0"/>
            <a:chExt cx="1269771" cy="127809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269746" cy="1278128"/>
            </a:xfrm>
            <a:custGeom>
              <a:avLst/>
              <a:gdLst/>
              <a:ahLst/>
              <a:cxnLst/>
              <a:rect l="l" t="t" r="r" b="b"/>
              <a:pathLst>
                <a:path w="1269746" h="1278128">
                  <a:moveTo>
                    <a:pt x="0" y="0"/>
                  </a:moveTo>
                  <a:lnTo>
                    <a:pt x="1269746" y="0"/>
                  </a:lnTo>
                  <a:lnTo>
                    <a:pt x="1269746" y="1278128"/>
                  </a:lnTo>
                  <a:lnTo>
                    <a:pt x="0" y="12781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-9827" r="-982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6197498" y="472926"/>
            <a:ext cx="8692658" cy="123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50"/>
              </a:lnSpc>
            </a:pPr>
            <a:r>
              <a:rPr lang="en-US" sz="5734" b="1" spc="-315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Project Aim &amp; Objectives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93625" y="4012149"/>
            <a:ext cx="6393990" cy="5757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979"/>
              </a:lnSpc>
            </a:pPr>
            <a:r>
              <a:rPr lang="en-US" sz="3556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    To systematically review current AI-driven decision-support approaches used in vertical farming and evaluate how well they address the needs of beginner home growers with limited agricultural or technical experience.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471190" y="2093700"/>
            <a:ext cx="1094080" cy="1120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77"/>
              </a:lnSpc>
            </a:pPr>
            <a:r>
              <a:rPr lang="en-US" sz="4270" b="1" dirty="0">
                <a:solidFill>
                  <a:srgbClr val="025403"/>
                </a:solidFill>
                <a:latin typeface="Mont Bold"/>
                <a:ea typeface="Mont Bold"/>
                <a:cs typeface="Mont Bold"/>
                <a:sym typeface="Mont Bold"/>
              </a:rPr>
              <a:t>Aim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813623" y="7513149"/>
            <a:ext cx="3489941" cy="2751315"/>
            <a:chOff x="0" y="0"/>
            <a:chExt cx="4653255" cy="36684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653280" cy="3668395"/>
            </a:xfrm>
            <a:custGeom>
              <a:avLst/>
              <a:gdLst/>
              <a:ahLst/>
              <a:cxnLst/>
              <a:rect l="l" t="t" r="r" b="b"/>
              <a:pathLst>
                <a:path w="4653280" h="3668395">
                  <a:moveTo>
                    <a:pt x="0" y="3668395"/>
                  </a:moveTo>
                  <a:lnTo>
                    <a:pt x="4653280" y="3668395"/>
                  </a:lnTo>
                  <a:lnTo>
                    <a:pt x="4653280" y="0"/>
                  </a:lnTo>
                  <a:cubicBezTo>
                    <a:pt x="2083689" y="0"/>
                    <a:pt x="0" y="1642745"/>
                    <a:pt x="0" y="3668395"/>
                  </a:cubicBezTo>
                  <a:close/>
                </a:path>
              </a:pathLst>
            </a:custGeom>
            <a:blipFill>
              <a:blip r:embed="rId2"/>
              <a:stretch>
                <a:fillRect t="-1975" b="-1976"/>
              </a:stretch>
            </a:blipFill>
            <a:ln w="571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5" y="5"/>
            <a:ext cx="3367926" cy="3408893"/>
            <a:chOff x="0" y="0"/>
            <a:chExt cx="4490568" cy="4545190"/>
          </a:xfrm>
        </p:grpSpPr>
        <p:sp>
          <p:nvSpPr>
            <p:cNvPr id="5" name="Freeform 5"/>
            <p:cNvSpPr/>
            <p:nvPr/>
          </p:nvSpPr>
          <p:spPr>
            <a:xfrm rot="5400000">
              <a:off x="-27311" y="27311"/>
              <a:ext cx="4545190" cy="4490568"/>
            </a:xfrm>
            <a:custGeom>
              <a:avLst/>
              <a:gdLst/>
              <a:ahLst/>
              <a:cxnLst/>
              <a:rect l="l" t="t" r="r" b="b"/>
              <a:pathLst>
                <a:path w="4545190" h="4490568">
                  <a:moveTo>
                    <a:pt x="0" y="0"/>
                  </a:moveTo>
                  <a:lnTo>
                    <a:pt x="4545190" y="0"/>
                  </a:lnTo>
                  <a:lnTo>
                    <a:pt x="4545190" y="4490568"/>
                  </a:lnTo>
                  <a:lnTo>
                    <a:pt x="0" y="44905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t="-608" b="-60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304807" y="2672792"/>
              <a:ext cx="1330947" cy="1286026"/>
            </a:xfrm>
            <a:custGeom>
              <a:avLst/>
              <a:gdLst/>
              <a:ahLst/>
              <a:cxnLst/>
              <a:rect l="l" t="t" r="r" b="b"/>
              <a:pathLst>
                <a:path w="1330947" h="1286027">
                  <a:moveTo>
                    <a:pt x="0" y="0"/>
                  </a:moveTo>
                  <a:lnTo>
                    <a:pt x="1330947" y="0"/>
                  </a:lnTo>
                  <a:lnTo>
                    <a:pt x="1330947" y="1286027"/>
                  </a:lnTo>
                  <a:lnTo>
                    <a:pt x="0" y="128602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t="-267" b="-267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7" name="Group 7"/>
            <p:cNvGrpSpPr/>
            <p:nvPr/>
          </p:nvGrpSpPr>
          <p:grpSpPr>
            <a:xfrm>
              <a:off x="2305896" y="371666"/>
              <a:ext cx="1969770" cy="1484630"/>
              <a:chOff x="404941" y="-324707"/>
              <a:chExt cx="1969770" cy="148463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404941" y="-324707"/>
                <a:ext cx="1969770" cy="1484630"/>
              </a:xfrm>
              <a:custGeom>
                <a:avLst/>
                <a:gdLst/>
                <a:ahLst/>
                <a:cxnLst/>
                <a:rect l="l" t="t" r="r" b="b"/>
                <a:pathLst>
                  <a:path w="1969770" h="1484630">
                    <a:moveTo>
                      <a:pt x="0" y="0"/>
                    </a:moveTo>
                    <a:lnTo>
                      <a:pt x="1969770" y="0"/>
                    </a:lnTo>
                    <a:lnTo>
                      <a:pt x="1969770" y="1484630"/>
                    </a:lnTo>
                    <a:lnTo>
                      <a:pt x="0" y="148463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/>
                <a:stretch>
                  <a:fillRect l="-8" r="-7" b="-4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4189447" y="903532"/>
            <a:ext cx="12369136" cy="13443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69"/>
              </a:lnSpc>
            </a:pPr>
            <a:r>
              <a:rPr lang="en-US" sz="6352" b="1" spc="-348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Literature Review  - Key Themes</a:t>
            </a:r>
          </a:p>
        </p:txBody>
      </p:sp>
      <p:sp>
        <p:nvSpPr>
          <p:cNvPr id="10" name="Freeform 10"/>
          <p:cNvSpPr/>
          <p:nvPr/>
        </p:nvSpPr>
        <p:spPr>
          <a:xfrm>
            <a:off x="9337729" y="3460871"/>
            <a:ext cx="1364390" cy="1721625"/>
          </a:xfrm>
          <a:custGeom>
            <a:avLst/>
            <a:gdLst/>
            <a:ahLst/>
            <a:cxnLst/>
            <a:rect l="l" t="t" r="r" b="b"/>
            <a:pathLst>
              <a:path w="1364390" h="1721625">
                <a:moveTo>
                  <a:pt x="0" y="0"/>
                </a:moveTo>
                <a:lnTo>
                  <a:pt x="1364390" y="0"/>
                </a:lnTo>
                <a:lnTo>
                  <a:pt x="1364390" y="1721624"/>
                </a:lnTo>
                <a:lnTo>
                  <a:pt x="0" y="172162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94" r="-1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0989393" y="3867641"/>
            <a:ext cx="4686205" cy="731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1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Converts data into practical recommendations [6], [7], [14]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9393" y="3323172"/>
            <a:ext cx="4175973" cy="4804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58"/>
              </a:lnSpc>
            </a:pPr>
            <a:r>
              <a:rPr lang="en-US" sz="2639" b="1" spc="-142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Decision Support Systems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9393" y="6086107"/>
            <a:ext cx="3645860" cy="480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0"/>
              </a:lnSpc>
            </a:pPr>
            <a:r>
              <a:rPr lang="en-US" sz="2639" b="1" spc="-145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Home Vertical Farming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9393" y="6748218"/>
            <a:ext cx="4686205" cy="731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1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Cost, maintenance, usability, and technical barriers [10]–[12]</a:t>
            </a:r>
          </a:p>
        </p:txBody>
      </p:sp>
      <p:sp>
        <p:nvSpPr>
          <p:cNvPr id="15" name="Freeform 15"/>
          <p:cNvSpPr/>
          <p:nvPr/>
        </p:nvSpPr>
        <p:spPr>
          <a:xfrm>
            <a:off x="9337729" y="6278153"/>
            <a:ext cx="1401451" cy="1401451"/>
          </a:xfrm>
          <a:custGeom>
            <a:avLst/>
            <a:gdLst/>
            <a:ahLst/>
            <a:cxnLst/>
            <a:rect l="l" t="t" r="r" b="b"/>
            <a:pathLst>
              <a:path w="1401451" h="1401451">
                <a:moveTo>
                  <a:pt x="0" y="0"/>
                </a:moveTo>
                <a:lnTo>
                  <a:pt x="1401451" y="0"/>
                </a:lnTo>
                <a:lnTo>
                  <a:pt x="1401451" y="1401451"/>
                </a:lnTo>
                <a:lnTo>
                  <a:pt x="0" y="14014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2164361" y="3478620"/>
            <a:ext cx="1530106" cy="1565091"/>
          </a:xfrm>
          <a:custGeom>
            <a:avLst/>
            <a:gdLst/>
            <a:ahLst/>
            <a:cxnLst/>
            <a:rect l="l" t="t" r="r" b="b"/>
            <a:pathLst>
              <a:path w="1530106" h="1565091">
                <a:moveTo>
                  <a:pt x="0" y="0"/>
                </a:moveTo>
                <a:lnTo>
                  <a:pt x="1530106" y="0"/>
                </a:lnTo>
                <a:lnTo>
                  <a:pt x="1530106" y="1565091"/>
                </a:lnTo>
                <a:lnTo>
                  <a:pt x="0" y="15650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96" b="-9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3980217" y="3392895"/>
            <a:ext cx="2720733" cy="4804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58"/>
              </a:lnSpc>
            </a:pPr>
            <a:r>
              <a:rPr lang="en-US" sz="2639" b="1" spc="-142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Vertical Farming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80217" y="3937363"/>
            <a:ext cx="4271172" cy="1175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1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Controlled production and better resource management [1], [3]</a:t>
            </a:r>
          </a:p>
        </p:txBody>
      </p:sp>
      <p:sp>
        <p:nvSpPr>
          <p:cNvPr id="19" name="Freeform 19"/>
          <p:cNvSpPr/>
          <p:nvPr/>
        </p:nvSpPr>
        <p:spPr>
          <a:xfrm>
            <a:off x="2164361" y="6171832"/>
            <a:ext cx="1364390" cy="1364390"/>
          </a:xfrm>
          <a:custGeom>
            <a:avLst/>
            <a:gdLst/>
            <a:ahLst/>
            <a:cxnLst/>
            <a:rect l="l" t="t" r="r" b="b"/>
            <a:pathLst>
              <a:path w="1364390" h="1364390">
                <a:moveTo>
                  <a:pt x="0" y="0"/>
                </a:moveTo>
                <a:lnTo>
                  <a:pt x="1364390" y="0"/>
                </a:lnTo>
                <a:lnTo>
                  <a:pt x="1364390" y="1364389"/>
                </a:lnTo>
                <a:lnTo>
                  <a:pt x="0" y="13643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3897359" y="6086107"/>
            <a:ext cx="3361722" cy="480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0"/>
              </a:lnSpc>
            </a:pPr>
            <a:r>
              <a:rPr lang="en-US" sz="2639" b="1" spc="-145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Artificial Intelligence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897359" y="6748208"/>
            <a:ext cx="4675699" cy="731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1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Prediction, monitoring, and </a:t>
            </a:r>
            <a:r>
              <a:rPr lang="en-US" sz="2101" dirty="0" err="1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optimisation</a:t>
            </a:r>
            <a:r>
              <a:rPr lang="en-US" sz="2101" dirty="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 [4], [5], [15]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713800" y="8624803"/>
            <a:ext cx="12249314" cy="12657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</a:pPr>
            <a:r>
              <a:rPr lang="en-US" sz="2300">
                <a:solidFill>
                  <a:srgbClr val="025403"/>
                </a:solidFill>
                <a:latin typeface="Mont"/>
                <a:ea typeface="Mont"/>
                <a:cs typeface="Mont"/>
                <a:sym typeface="Mont"/>
              </a:rPr>
              <a:t>The literature shows strong technical progress, but the evidence is divided across separate research areas.</a:t>
            </a:r>
          </a:p>
          <a:p>
            <a:pPr algn="l">
              <a:lnSpc>
                <a:spcPts val="3220"/>
              </a:lnSpc>
            </a:pPr>
            <a:endParaRPr lang="en-US" sz="2300">
              <a:solidFill>
                <a:srgbClr val="025403"/>
              </a:solidFill>
              <a:latin typeface="Mont"/>
              <a:ea typeface="Mont"/>
              <a:cs typeface="Mont"/>
              <a:sym typeface="Mon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78179" y="7914073"/>
            <a:ext cx="1510675" cy="1455906"/>
            <a:chOff x="0" y="0"/>
            <a:chExt cx="2014233" cy="19412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14220" cy="1941195"/>
            </a:xfrm>
            <a:custGeom>
              <a:avLst/>
              <a:gdLst/>
              <a:ahLst/>
              <a:cxnLst/>
              <a:rect l="l" t="t" r="r" b="b"/>
              <a:pathLst>
                <a:path w="2014220" h="1941195">
                  <a:moveTo>
                    <a:pt x="0" y="0"/>
                  </a:moveTo>
                  <a:lnTo>
                    <a:pt x="2014220" y="0"/>
                  </a:lnTo>
                  <a:lnTo>
                    <a:pt x="2014220" y="1941195"/>
                  </a:lnTo>
                  <a:lnTo>
                    <a:pt x="0" y="19411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44" b="-4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3960255" y="1613313"/>
            <a:ext cx="11681466" cy="4893696"/>
            <a:chOff x="0" y="0"/>
            <a:chExt cx="15575288" cy="6524928"/>
          </a:xfrm>
        </p:grpSpPr>
        <p:sp>
          <p:nvSpPr>
            <p:cNvPr id="5" name="Freeform 5"/>
            <p:cNvSpPr/>
            <p:nvPr/>
          </p:nvSpPr>
          <p:spPr>
            <a:xfrm rot="-24000">
              <a:off x="-22586" y="-54288"/>
              <a:ext cx="15620460" cy="6633504"/>
            </a:xfrm>
            <a:custGeom>
              <a:avLst/>
              <a:gdLst/>
              <a:ahLst/>
              <a:cxnLst/>
              <a:rect l="l" t="t" r="r" b="b"/>
              <a:pathLst>
                <a:path w="15620460" h="6633504">
                  <a:moveTo>
                    <a:pt x="45552" y="0"/>
                  </a:moveTo>
                  <a:lnTo>
                    <a:pt x="15620460" y="108735"/>
                  </a:lnTo>
                  <a:lnTo>
                    <a:pt x="15574908" y="6633504"/>
                  </a:lnTo>
                  <a:lnTo>
                    <a:pt x="0" y="6524769"/>
                  </a:lnTo>
                  <a:lnTo>
                    <a:pt x="45552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-41" t="-38" r="-136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534" y="425863"/>
              <a:ext cx="2397492" cy="29048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22"/>
                </a:lnSpc>
              </a:pPr>
              <a:r>
                <a:rPr lang="en-US" sz="1584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Most AI-driven vertical farming research focuses on commercial or industrial environments rather than small home systems.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4225093" y="392436"/>
              <a:ext cx="3207532" cy="29382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67"/>
                </a:lnSpc>
              </a:pPr>
              <a:r>
                <a:rPr lang="en-US" sz="1581" spc="7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Existing solutions often depend on advanced sensors, large datasets and technical knowledge that are difficult for beginners to use.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8385637" y="470195"/>
              <a:ext cx="3016659" cy="27922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91"/>
                </a:lnSpc>
              </a:pPr>
              <a:r>
                <a:rPr lang="en-US" sz="1583" spc="15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Current home systems mainly automate individual tasks instead of providing integrated AI-based decision support.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354362" y="471281"/>
              <a:ext cx="3016659" cy="27949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75"/>
                </a:lnSpc>
              </a:pPr>
              <a:r>
                <a:rPr lang="en-US" sz="1583" spc="15">
                  <a:solidFill>
                    <a:srgbClr val="FFFFFF"/>
                  </a:solidFill>
                  <a:latin typeface="Mont"/>
                  <a:ea typeface="Mont"/>
                  <a:cs typeface="Mont"/>
                  <a:sym typeface="Mont"/>
                </a:rPr>
                <a:t>Few studies consider the needs of beginner home growers or explain AI recommendations in a simple and understandable way.</a:t>
              </a:r>
            </a:p>
          </p:txBody>
        </p:sp>
        <p:sp>
          <p:nvSpPr>
            <p:cNvPr id="10" name="Freeform 10"/>
            <p:cNvSpPr/>
            <p:nvPr/>
          </p:nvSpPr>
          <p:spPr>
            <a:xfrm>
              <a:off x="279753" y="4502042"/>
              <a:ext cx="2778440" cy="1958800"/>
            </a:xfrm>
            <a:custGeom>
              <a:avLst/>
              <a:gdLst/>
              <a:ahLst/>
              <a:cxnLst/>
              <a:rect l="l" t="t" r="r" b="b"/>
              <a:pathLst>
                <a:path w="2778440" h="1958800">
                  <a:moveTo>
                    <a:pt x="0" y="0"/>
                  </a:moveTo>
                  <a:lnTo>
                    <a:pt x="2778441" y="0"/>
                  </a:lnTo>
                  <a:lnTo>
                    <a:pt x="2778441" y="1958801"/>
                  </a:lnTo>
                  <a:lnTo>
                    <a:pt x="0" y="19588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825708" y="4566127"/>
              <a:ext cx="2407762" cy="1799255"/>
            </a:xfrm>
            <a:custGeom>
              <a:avLst/>
              <a:gdLst/>
              <a:ahLst/>
              <a:cxnLst/>
              <a:rect l="l" t="t" r="r" b="b"/>
              <a:pathLst>
                <a:path w="2407762" h="1799255">
                  <a:moveTo>
                    <a:pt x="0" y="0"/>
                  </a:moveTo>
                  <a:lnTo>
                    <a:pt x="2407762" y="0"/>
                  </a:lnTo>
                  <a:lnTo>
                    <a:pt x="2407762" y="1799255"/>
                  </a:lnTo>
                  <a:lnTo>
                    <a:pt x="0" y="17992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9000985" y="4566127"/>
              <a:ext cx="1761451" cy="1767880"/>
            </a:xfrm>
            <a:custGeom>
              <a:avLst/>
              <a:gdLst/>
              <a:ahLst/>
              <a:cxnLst/>
              <a:rect l="l" t="t" r="r" b="b"/>
              <a:pathLst>
                <a:path w="1761451" h="1767880">
                  <a:moveTo>
                    <a:pt x="0" y="0"/>
                  </a:moveTo>
                  <a:lnTo>
                    <a:pt x="1761451" y="0"/>
                  </a:lnTo>
                  <a:lnTo>
                    <a:pt x="1761451" y="1767880"/>
                  </a:lnTo>
                  <a:lnTo>
                    <a:pt x="0" y="17678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3142994" y="4566127"/>
              <a:ext cx="2146432" cy="1767880"/>
            </a:xfrm>
            <a:custGeom>
              <a:avLst/>
              <a:gdLst/>
              <a:ahLst/>
              <a:cxnLst/>
              <a:rect l="l" t="t" r="r" b="b"/>
              <a:pathLst>
                <a:path w="2146432" h="1767880">
                  <a:moveTo>
                    <a:pt x="0" y="0"/>
                  </a:moveTo>
                  <a:lnTo>
                    <a:pt x="2146432" y="0"/>
                  </a:lnTo>
                  <a:lnTo>
                    <a:pt x="2146432" y="1767880"/>
                  </a:lnTo>
                  <a:lnTo>
                    <a:pt x="0" y="17678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3619449" y="414083"/>
            <a:ext cx="14094079" cy="10482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52"/>
              </a:lnSpc>
            </a:pPr>
            <a:r>
              <a:rPr lang="en-US" sz="5735" b="1" spc="-314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Research Gap and Relation to the Study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095977" y="7707530"/>
            <a:ext cx="6209823" cy="1721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16"/>
              </a:lnSpc>
            </a:pPr>
            <a:r>
              <a:rPr lang="en-US" sz="2248" spc="92" dirty="0">
                <a:gradFill>
                  <a:gsLst>
                    <a:gs pos="0">
                      <a:srgbClr val="FF3131">
                        <a:alpha val="100000"/>
                      </a:srgbClr>
                    </a:gs>
                    <a:gs pos="100000">
                      <a:srgbClr val="FF914D">
                        <a:alpha val="100000"/>
                      </a:srgbClr>
                    </a:gs>
                  </a:gsLst>
                  <a:lin ang="0"/>
                </a:gradFill>
                <a:latin typeface="Mont"/>
                <a:ea typeface="Mont"/>
                <a:cs typeface="Mont"/>
                <a:sym typeface="Mont"/>
              </a:rPr>
              <a:t>There is no clear, integrated approach showing how AI-driven decision support can be adapted for beginner home growers [4], [8], [10]-[13].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881123" y="6997278"/>
            <a:ext cx="4419787" cy="533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48"/>
              </a:lnSpc>
            </a:pPr>
            <a:r>
              <a:rPr lang="en-US" sz="2647" b="1">
                <a:gradFill>
                  <a:gsLst>
                    <a:gs pos="0">
                      <a:srgbClr val="FF3131">
                        <a:alpha val="100000"/>
                      </a:srgbClr>
                    </a:gs>
                    <a:gs pos="100000">
                      <a:srgbClr val="FF914D">
                        <a:alpha val="100000"/>
                      </a:srgbClr>
                    </a:gs>
                  </a:gsLst>
                  <a:lin ang="0"/>
                </a:gradFill>
                <a:latin typeface="Mont Bold"/>
                <a:ea typeface="Mont Bold"/>
                <a:cs typeface="Mont Bold"/>
                <a:sym typeface="Mont Bold"/>
              </a:rPr>
              <a:t>Research Gap Identified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-5" y="5"/>
            <a:ext cx="3367926" cy="3408893"/>
            <a:chOff x="0" y="0"/>
            <a:chExt cx="4490568" cy="4545190"/>
          </a:xfrm>
        </p:grpSpPr>
        <p:sp>
          <p:nvSpPr>
            <p:cNvPr id="18" name="Freeform 18"/>
            <p:cNvSpPr/>
            <p:nvPr/>
          </p:nvSpPr>
          <p:spPr>
            <a:xfrm rot="5400000">
              <a:off x="-27311" y="27311"/>
              <a:ext cx="4545190" cy="4490568"/>
            </a:xfrm>
            <a:custGeom>
              <a:avLst/>
              <a:gdLst/>
              <a:ahLst/>
              <a:cxnLst/>
              <a:rect l="l" t="t" r="r" b="b"/>
              <a:pathLst>
                <a:path w="4545190" h="4490568">
                  <a:moveTo>
                    <a:pt x="0" y="0"/>
                  </a:moveTo>
                  <a:lnTo>
                    <a:pt x="4545190" y="0"/>
                  </a:lnTo>
                  <a:lnTo>
                    <a:pt x="4545190" y="4490568"/>
                  </a:lnTo>
                  <a:lnTo>
                    <a:pt x="0" y="44905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 t="-608" b="-60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06435" y="2743330"/>
              <a:ext cx="1330947" cy="1286026"/>
            </a:xfrm>
            <a:custGeom>
              <a:avLst/>
              <a:gdLst/>
              <a:ahLst/>
              <a:cxnLst/>
              <a:rect l="l" t="t" r="r" b="b"/>
              <a:pathLst>
                <a:path w="1330947" h="1286027">
                  <a:moveTo>
                    <a:pt x="0" y="0"/>
                  </a:moveTo>
                  <a:lnTo>
                    <a:pt x="1330947" y="0"/>
                  </a:lnTo>
                  <a:lnTo>
                    <a:pt x="1330947" y="1286027"/>
                  </a:lnTo>
                  <a:lnTo>
                    <a:pt x="0" y="128602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t="-267" b="-267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0" name="Group 20"/>
            <p:cNvGrpSpPr/>
            <p:nvPr/>
          </p:nvGrpSpPr>
          <p:grpSpPr>
            <a:xfrm>
              <a:off x="2450315" y="329582"/>
              <a:ext cx="1969771" cy="1484630"/>
              <a:chOff x="549360" y="-366791"/>
              <a:chExt cx="1969771" cy="148463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549360" y="-366791"/>
                <a:ext cx="1969771" cy="1484630"/>
              </a:xfrm>
              <a:custGeom>
                <a:avLst/>
                <a:gdLst/>
                <a:ahLst/>
                <a:cxnLst/>
                <a:rect l="l" t="t" r="r" b="b"/>
                <a:pathLst>
                  <a:path w="1969770" h="1484630">
                    <a:moveTo>
                      <a:pt x="0" y="0"/>
                    </a:moveTo>
                    <a:lnTo>
                      <a:pt x="1969770" y="0"/>
                    </a:lnTo>
                    <a:lnTo>
                      <a:pt x="1969770" y="1484630"/>
                    </a:lnTo>
                    <a:lnTo>
                      <a:pt x="0" y="148463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0"/>
                <a:stretch>
                  <a:fillRect l="-8" r="-7" b="-4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2" name="TextBox 22"/>
          <p:cNvSpPr txBox="1"/>
          <p:nvPr/>
        </p:nvSpPr>
        <p:spPr>
          <a:xfrm>
            <a:off x="12048862" y="6997278"/>
            <a:ext cx="3908796" cy="533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48"/>
              </a:lnSpc>
            </a:pPr>
            <a:r>
              <a:rPr lang="en-US" sz="2647" b="1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Platform connection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144000" y="7780723"/>
            <a:ext cx="3909614" cy="1648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92"/>
              </a:lnSpc>
            </a:pPr>
            <a:r>
              <a:rPr lang="en-US" sz="2100" spc="86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The findings will guide the later integration of AI into the existing home vertical farming platform.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13575851" y="7780723"/>
            <a:ext cx="3702947" cy="1724212"/>
            <a:chOff x="0" y="0"/>
            <a:chExt cx="21477376" cy="10000564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1477351" cy="10000615"/>
            </a:xfrm>
            <a:custGeom>
              <a:avLst/>
              <a:gdLst/>
              <a:ahLst/>
              <a:cxnLst/>
              <a:rect l="l" t="t" r="r" b="b"/>
              <a:pathLst>
                <a:path w="21477351" h="10000615">
                  <a:moveTo>
                    <a:pt x="0" y="0"/>
                  </a:moveTo>
                  <a:lnTo>
                    <a:pt x="21477351" y="0"/>
                  </a:lnTo>
                  <a:lnTo>
                    <a:pt x="21477351" y="10000615"/>
                  </a:lnTo>
                  <a:lnTo>
                    <a:pt x="0" y="1000061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-24" r="-24"/>
              </a:stretch>
            </a:blip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20488" y="20488"/>
            <a:ext cx="3408893" cy="3367926"/>
          </a:xfrm>
          <a:custGeom>
            <a:avLst/>
            <a:gdLst/>
            <a:ahLst/>
            <a:cxnLst/>
            <a:rect l="l" t="t" r="r" b="b"/>
            <a:pathLst>
              <a:path w="3408893" h="3367926">
                <a:moveTo>
                  <a:pt x="0" y="0"/>
                </a:moveTo>
                <a:lnTo>
                  <a:pt x="3408892" y="0"/>
                </a:lnTo>
                <a:lnTo>
                  <a:pt x="3408892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t="-608" b="-60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21143" y="2049183"/>
            <a:ext cx="998210" cy="964521"/>
          </a:xfrm>
          <a:custGeom>
            <a:avLst/>
            <a:gdLst/>
            <a:ahLst/>
            <a:cxnLst/>
            <a:rect l="l" t="t" r="r" b="b"/>
            <a:pathLst>
              <a:path w="998210" h="964521">
                <a:moveTo>
                  <a:pt x="0" y="0"/>
                </a:moveTo>
                <a:lnTo>
                  <a:pt x="998211" y="0"/>
                </a:lnTo>
                <a:lnTo>
                  <a:pt x="998211" y="964520"/>
                </a:lnTo>
                <a:lnTo>
                  <a:pt x="0" y="964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267" b="-26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782612" y="284404"/>
            <a:ext cx="1477299" cy="1113520"/>
            <a:chOff x="0" y="0"/>
            <a:chExt cx="1969732" cy="14846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69770" cy="1484630"/>
            </a:xfrm>
            <a:custGeom>
              <a:avLst/>
              <a:gdLst/>
              <a:ahLst/>
              <a:cxnLst/>
              <a:rect l="l" t="t" r="r" b="b"/>
              <a:pathLst>
                <a:path w="1969770" h="1484630">
                  <a:moveTo>
                    <a:pt x="0" y="0"/>
                  </a:moveTo>
                  <a:lnTo>
                    <a:pt x="1969770" y="0"/>
                  </a:lnTo>
                  <a:lnTo>
                    <a:pt x="1969770" y="1484630"/>
                  </a:lnTo>
                  <a:lnTo>
                    <a:pt x="0" y="14846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8" r="-7" b="-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0" y="8289072"/>
            <a:ext cx="18288000" cy="1997928"/>
            <a:chOff x="0" y="0"/>
            <a:chExt cx="2833290" cy="30953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833290" cy="309531"/>
            </a:xfrm>
            <a:custGeom>
              <a:avLst/>
              <a:gdLst/>
              <a:ahLst/>
              <a:cxnLst/>
              <a:rect l="l" t="t" r="r" b="b"/>
              <a:pathLst>
                <a:path w="2833290" h="309531">
                  <a:moveTo>
                    <a:pt x="42333" y="0"/>
                  </a:moveTo>
                  <a:lnTo>
                    <a:pt x="2790957" y="0"/>
                  </a:lnTo>
                  <a:cubicBezTo>
                    <a:pt x="2814337" y="0"/>
                    <a:pt x="2833290" y="18953"/>
                    <a:pt x="2833290" y="42333"/>
                  </a:cubicBezTo>
                  <a:lnTo>
                    <a:pt x="2833290" y="267198"/>
                  </a:lnTo>
                  <a:cubicBezTo>
                    <a:pt x="2833290" y="278425"/>
                    <a:pt x="2828830" y="289193"/>
                    <a:pt x="2820891" y="297132"/>
                  </a:cubicBezTo>
                  <a:cubicBezTo>
                    <a:pt x="2812952" y="305071"/>
                    <a:pt x="2802184" y="309531"/>
                    <a:pt x="2790957" y="309531"/>
                  </a:cubicBezTo>
                  <a:lnTo>
                    <a:pt x="42333" y="309531"/>
                  </a:lnTo>
                  <a:cubicBezTo>
                    <a:pt x="31106" y="309531"/>
                    <a:pt x="20338" y="305071"/>
                    <a:pt x="12399" y="297132"/>
                  </a:cubicBezTo>
                  <a:cubicBezTo>
                    <a:pt x="4460" y="289193"/>
                    <a:pt x="0" y="278425"/>
                    <a:pt x="0" y="267198"/>
                  </a:cubicBezTo>
                  <a:lnTo>
                    <a:pt x="0" y="42333"/>
                  </a:lnTo>
                  <a:cubicBezTo>
                    <a:pt x="0" y="31106"/>
                    <a:pt x="4460" y="20338"/>
                    <a:pt x="12399" y="12399"/>
                  </a:cubicBezTo>
                  <a:cubicBezTo>
                    <a:pt x="20338" y="4460"/>
                    <a:pt x="31106" y="0"/>
                    <a:pt x="42333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26214">
                    <a:alpha val="100000"/>
                  </a:srgbClr>
                </a:gs>
                <a:gs pos="100000">
                  <a:srgbClr val="43CC25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3065241" y="2595025"/>
            <a:ext cx="14429304" cy="24825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7630" lvl="1" indent="-218815" algn="l">
              <a:lnSpc>
                <a:spcPts val="3040"/>
              </a:lnSpc>
              <a:buFont typeface="Arial"/>
              <a:buChar char="•"/>
            </a:pPr>
            <a:r>
              <a:rPr lang="en-US" sz="2027" spc="20" dirty="0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The study uses qualitative analysis of secondary academic evidence. </a:t>
            </a:r>
          </a:p>
          <a:p>
            <a:pPr algn="l">
              <a:lnSpc>
                <a:spcPts val="1499"/>
              </a:lnSpc>
            </a:pPr>
            <a:endParaRPr lang="en-US" sz="2027" spc="20" dirty="0">
              <a:solidFill>
                <a:srgbClr val="5E990C"/>
              </a:solidFill>
              <a:latin typeface="Mont"/>
              <a:ea typeface="Mont"/>
              <a:cs typeface="Mont"/>
              <a:sym typeface="Mont"/>
            </a:endParaRPr>
          </a:p>
          <a:p>
            <a:pPr marL="437630" lvl="1" indent="-218815" algn="l">
              <a:lnSpc>
                <a:spcPts val="3040"/>
              </a:lnSpc>
              <a:buFont typeface="Arial"/>
              <a:buChar char="•"/>
            </a:pPr>
            <a:r>
              <a:rPr lang="en-US" sz="2027" spc="20" dirty="0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An SLR was selected because the topic combines AI, DSS, controlled agriculture, and home-user research.</a:t>
            </a:r>
          </a:p>
          <a:p>
            <a:pPr algn="l">
              <a:lnSpc>
                <a:spcPts val="1499"/>
              </a:lnSpc>
            </a:pPr>
            <a:r>
              <a:rPr lang="en-US" sz="999" spc="9" dirty="0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 </a:t>
            </a:r>
          </a:p>
          <a:p>
            <a:pPr marL="437630" lvl="1" indent="-218815" algn="l">
              <a:lnSpc>
                <a:spcPts val="3040"/>
              </a:lnSpc>
              <a:buFont typeface="Arial"/>
              <a:buChar char="•"/>
            </a:pPr>
            <a:r>
              <a:rPr lang="en-US" sz="2027" spc="20" dirty="0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A structured review allows studies from different fields to be compared systematically.</a:t>
            </a:r>
          </a:p>
          <a:p>
            <a:pPr algn="l">
              <a:lnSpc>
                <a:spcPts val="1499"/>
              </a:lnSpc>
            </a:pPr>
            <a:endParaRPr lang="en-US" sz="2027" spc="20" dirty="0">
              <a:solidFill>
                <a:srgbClr val="5E990C"/>
              </a:solidFill>
              <a:latin typeface="Mont"/>
              <a:ea typeface="Mont"/>
              <a:cs typeface="Mont"/>
              <a:sym typeface="Mont"/>
            </a:endParaRPr>
          </a:p>
          <a:p>
            <a:pPr marL="437630" lvl="1" indent="-218815" algn="l">
              <a:lnSpc>
                <a:spcPts val="3040"/>
              </a:lnSpc>
              <a:buFont typeface="Arial"/>
              <a:buChar char="•"/>
            </a:pPr>
            <a:r>
              <a:rPr lang="en-US" sz="2027" spc="20" dirty="0">
                <a:solidFill>
                  <a:srgbClr val="5E990C"/>
                </a:solidFill>
                <a:latin typeface="Mont"/>
                <a:ea typeface="Mont"/>
                <a:cs typeface="Mont"/>
                <a:sym typeface="Mont"/>
              </a:rPr>
              <a:t>PRISMA supports transparent reporting of how studies were identified and selected [16], [17].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477705" y="412156"/>
            <a:ext cx="5290842" cy="1394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65"/>
              </a:lnSpc>
            </a:pPr>
            <a:r>
              <a:rPr lang="en-US" sz="6434" b="1" spc="-353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Methodology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00529" y="1717726"/>
            <a:ext cx="6245195" cy="662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49"/>
              </a:lnSpc>
            </a:pPr>
            <a:r>
              <a:rPr lang="en-US" sz="3099" b="1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Systematic Literature Review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82612" y="8636415"/>
            <a:ext cx="14797510" cy="11222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7"/>
              </a:lnSpc>
              <a:spcBef>
                <a:spcPct val="0"/>
              </a:spcBef>
            </a:pPr>
            <a:r>
              <a:rPr lang="en-US" sz="2799">
                <a:solidFill>
                  <a:srgbClr val="FFFFFF"/>
                </a:solidFill>
                <a:latin typeface="Mont"/>
                <a:ea typeface="Mont"/>
                <a:cs typeface="Mont"/>
                <a:sym typeface="Mont"/>
              </a:rPr>
              <a:t>This approach is suitable because the study aims to understand existing evidence </a:t>
            </a:r>
          </a:p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799">
                <a:solidFill>
                  <a:srgbClr val="FFFFFF"/>
                </a:solidFill>
                <a:latin typeface="Mont"/>
                <a:ea typeface="Mont"/>
                <a:cs typeface="Mont"/>
                <a:sym typeface="Mont"/>
              </a:rPr>
              <a:t>before developing the AI model.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3149814" y="5526080"/>
            <a:ext cx="11663215" cy="1482310"/>
            <a:chOff x="0" y="0"/>
            <a:chExt cx="15550953" cy="1976413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971472" cy="1976413"/>
            </a:xfrm>
            <a:custGeom>
              <a:avLst/>
              <a:gdLst/>
              <a:ahLst/>
              <a:cxnLst/>
              <a:rect l="l" t="t" r="r" b="b"/>
              <a:pathLst>
                <a:path w="1971472" h="1976413">
                  <a:moveTo>
                    <a:pt x="0" y="0"/>
                  </a:moveTo>
                  <a:lnTo>
                    <a:pt x="1971472" y="0"/>
                  </a:lnTo>
                  <a:lnTo>
                    <a:pt x="1971472" y="1976413"/>
                  </a:lnTo>
                  <a:lnTo>
                    <a:pt x="0" y="19764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404442" y="0"/>
              <a:ext cx="2066592" cy="1976413"/>
            </a:xfrm>
            <a:custGeom>
              <a:avLst/>
              <a:gdLst/>
              <a:ahLst/>
              <a:cxnLst/>
              <a:rect l="l" t="t" r="r" b="b"/>
              <a:pathLst>
                <a:path w="2066592" h="1976413">
                  <a:moveTo>
                    <a:pt x="0" y="0"/>
                  </a:moveTo>
                  <a:lnTo>
                    <a:pt x="2066592" y="0"/>
                  </a:lnTo>
                  <a:lnTo>
                    <a:pt x="2066592" y="1976413"/>
                  </a:lnTo>
                  <a:lnTo>
                    <a:pt x="0" y="19764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6904003" y="0"/>
              <a:ext cx="1882534" cy="1976413"/>
            </a:xfrm>
            <a:custGeom>
              <a:avLst/>
              <a:gdLst/>
              <a:ahLst/>
              <a:cxnLst/>
              <a:rect l="l" t="t" r="r" b="b"/>
              <a:pathLst>
                <a:path w="1882534" h="1976413">
                  <a:moveTo>
                    <a:pt x="0" y="0"/>
                  </a:moveTo>
                  <a:lnTo>
                    <a:pt x="1882534" y="0"/>
                  </a:lnTo>
                  <a:lnTo>
                    <a:pt x="1882534" y="1976413"/>
                  </a:lnTo>
                  <a:lnTo>
                    <a:pt x="0" y="19764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10219507" y="0"/>
              <a:ext cx="2525768" cy="1976413"/>
            </a:xfrm>
            <a:custGeom>
              <a:avLst/>
              <a:gdLst/>
              <a:ahLst/>
              <a:cxnLst/>
              <a:rect l="l" t="t" r="r" b="b"/>
              <a:pathLst>
                <a:path w="2525768" h="1976413">
                  <a:moveTo>
                    <a:pt x="0" y="0"/>
                  </a:moveTo>
                  <a:lnTo>
                    <a:pt x="2525767" y="0"/>
                  </a:lnTo>
                  <a:lnTo>
                    <a:pt x="2525767" y="1976413"/>
                  </a:lnTo>
                  <a:lnTo>
                    <a:pt x="0" y="19764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14178244" y="0"/>
              <a:ext cx="1372709" cy="1976413"/>
            </a:xfrm>
            <a:custGeom>
              <a:avLst/>
              <a:gdLst/>
              <a:ahLst/>
              <a:cxnLst/>
              <a:rect l="l" t="t" r="r" b="b"/>
              <a:pathLst>
                <a:path w="1372709" h="1976413">
                  <a:moveTo>
                    <a:pt x="0" y="0"/>
                  </a:moveTo>
                  <a:lnTo>
                    <a:pt x="1372709" y="0"/>
                  </a:lnTo>
                  <a:lnTo>
                    <a:pt x="1372709" y="1976413"/>
                  </a:lnTo>
                  <a:lnTo>
                    <a:pt x="0" y="19764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2170922" y="663767"/>
              <a:ext cx="1034069" cy="648878"/>
            </a:xfrm>
            <a:custGeom>
              <a:avLst/>
              <a:gdLst/>
              <a:ahLst/>
              <a:cxnLst/>
              <a:rect l="l" t="t" r="r" b="b"/>
              <a:pathLst>
                <a:path w="1034069" h="648878">
                  <a:moveTo>
                    <a:pt x="0" y="0"/>
                  </a:moveTo>
                  <a:lnTo>
                    <a:pt x="1034070" y="0"/>
                  </a:lnTo>
                  <a:lnTo>
                    <a:pt x="1034070" y="648879"/>
                  </a:lnTo>
                  <a:lnTo>
                    <a:pt x="0" y="6488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5674234" y="663767"/>
              <a:ext cx="1034069" cy="648878"/>
            </a:xfrm>
            <a:custGeom>
              <a:avLst/>
              <a:gdLst/>
              <a:ahLst/>
              <a:cxnLst/>
              <a:rect l="l" t="t" r="r" b="b"/>
              <a:pathLst>
                <a:path w="1034069" h="648878">
                  <a:moveTo>
                    <a:pt x="0" y="0"/>
                  </a:moveTo>
                  <a:lnTo>
                    <a:pt x="1034069" y="0"/>
                  </a:lnTo>
                  <a:lnTo>
                    <a:pt x="1034069" y="648879"/>
                  </a:lnTo>
                  <a:lnTo>
                    <a:pt x="0" y="6488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8989737" y="663767"/>
              <a:ext cx="1034069" cy="648878"/>
            </a:xfrm>
            <a:custGeom>
              <a:avLst/>
              <a:gdLst/>
              <a:ahLst/>
              <a:cxnLst/>
              <a:rect l="l" t="t" r="r" b="b"/>
              <a:pathLst>
                <a:path w="1034069" h="648878">
                  <a:moveTo>
                    <a:pt x="0" y="0"/>
                  </a:moveTo>
                  <a:lnTo>
                    <a:pt x="1034069" y="0"/>
                  </a:lnTo>
                  <a:lnTo>
                    <a:pt x="1034069" y="648879"/>
                  </a:lnTo>
                  <a:lnTo>
                    <a:pt x="0" y="6488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>
              <a:off x="12948474" y="663767"/>
              <a:ext cx="1034069" cy="648878"/>
            </a:xfrm>
            <a:custGeom>
              <a:avLst/>
              <a:gdLst/>
              <a:ahLst/>
              <a:cxnLst/>
              <a:rect l="l" t="t" r="r" b="b"/>
              <a:pathLst>
                <a:path w="1034069" h="648878">
                  <a:moveTo>
                    <a:pt x="0" y="0"/>
                  </a:moveTo>
                  <a:lnTo>
                    <a:pt x="1034070" y="0"/>
                  </a:lnTo>
                  <a:lnTo>
                    <a:pt x="1034070" y="648879"/>
                  </a:lnTo>
                  <a:lnTo>
                    <a:pt x="0" y="6488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903010" y="7256040"/>
            <a:ext cx="2005431" cy="316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79"/>
              </a:lnSpc>
            </a:pPr>
            <a:r>
              <a:rPr lang="en-US" sz="1452" b="1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Research Questions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545964" y="7256040"/>
            <a:ext cx="1863483" cy="316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79"/>
              </a:lnSpc>
            </a:pPr>
            <a:r>
              <a:rPr lang="en-US" sz="1452" b="1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Systematic Search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433232" y="7256040"/>
            <a:ext cx="1096379" cy="316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79"/>
              </a:lnSpc>
            </a:pPr>
            <a:r>
              <a:rPr lang="en-US" sz="1452" b="1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Screening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1296558" y="7256040"/>
            <a:ext cx="943979" cy="316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79"/>
              </a:lnSpc>
            </a:pPr>
            <a:r>
              <a:rPr lang="en-US" sz="1452" b="1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Analysis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3733042" y="7256040"/>
            <a:ext cx="943979" cy="316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79"/>
              </a:lnSpc>
            </a:pPr>
            <a:r>
              <a:rPr lang="en-US" sz="1452" b="1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Findings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20488" y="20488"/>
            <a:ext cx="3408893" cy="3367926"/>
          </a:xfrm>
          <a:custGeom>
            <a:avLst/>
            <a:gdLst/>
            <a:ahLst/>
            <a:cxnLst/>
            <a:rect l="l" t="t" r="r" b="b"/>
            <a:pathLst>
              <a:path w="3408893" h="3367926">
                <a:moveTo>
                  <a:pt x="0" y="0"/>
                </a:moveTo>
                <a:lnTo>
                  <a:pt x="3408892" y="0"/>
                </a:lnTo>
                <a:lnTo>
                  <a:pt x="3408892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t="-608" b="-60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46267" y="1894289"/>
            <a:ext cx="998210" cy="964521"/>
          </a:xfrm>
          <a:custGeom>
            <a:avLst/>
            <a:gdLst/>
            <a:ahLst/>
            <a:cxnLst/>
            <a:rect l="l" t="t" r="r" b="b"/>
            <a:pathLst>
              <a:path w="998210" h="964521">
                <a:moveTo>
                  <a:pt x="0" y="0"/>
                </a:moveTo>
                <a:lnTo>
                  <a:pt x="998211" y="0"/>
                </a:lnTo>
                <a:lnTo>
                  <a:pt x="998211" y="964520"/>
                </a:lnTo>
                <a:lnTo>
                  <a:pt x="0" y="964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267" b="-26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890623" y="334981"/>
            <a:ext cx="1477299" cy="1113520"/>
            <a:chOff x="0" y="0"/>
            <a:chExt cx="1969732" cy="14846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69770" cy="1484630"/>
            </a:xfrm>
            <a:custGeom>
              <a:avLst/>
              <a:gdLst/>
              <a:ahLst/>
              <a:cxnLst/>
              <a:rect l="l" t="t" r="r" b="b"/>
              <a:pathLst>
                <a:path w="1969770" h="1484630">
                  <a:moveTo>
                    <a:pt x="0" y="0"/>
                  </a:moveTo>
                  <a:lnTo>
                    <a:pt x="1969770" y="0"/>
                  </a:lnTo>
                  <a:lnTo>
                    <a:pt x="1969770" y="1484630"/>
                  </a:lnTo>
                  <a:lnTo>
                    <a:pt x="0" y="14846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8" r="-7" b="-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845372" y="6196451"/>
            <a:ext cx="6603240" cy="2548931"/>
          </a:xfrm>
          <a:custGeom>
            <a:avLst/>
            <a:gdLst/>
            <a:ahLst/>
            <a:cxnLst/>
            <a:rect l="l" t="t" r="r" b="b"/>
            <a:pathLst>
              <a:path w="6603240" h="2548931">
                <a:moveTo>
                  <a:pt x="0" y="0"/>
                </a:moveTo>
                <a:lnTo>
                  <a:pt x="6603240" y="0"/>
                </a:lnTo>
                <a:lnTo>
                  <a:pt x="6603240" y="2548931"/>
                </a:lnTo>
                <a:lnTo>
                  <a:pt x="0" y="25489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1715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8726799" y="6057900"/>
            <a:ext cx="3023048" cy="2826033"/>
          </a:xfrm>
          <a:custGeom>
            <a:avLst/>
            <a:gdLst/>
            <a:ahLst/>
            <a:cxnLst/>
            <a:rect l="l" t="t" r="r" b="b"/>
            <a:pathLst>
              <a:path w="3023048" h="2826033">
                <a:moveTo>
                  <a:pt x="0" y="0"/>
                </a:moveTo>
                <a:lnTo>
                  <a:pt x="3023047" y="0"/>
                </a:lnTo>
                <a:lnTo>
                  <a:pt x="3023047" y="2826033"/>
                </a:lnTo>
                <a:lnTo>
                  <a:pt x="0" y="28260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3028033" y="6057900"/>
            <a:ext cx="3632963" cy="2826033"/>
          </a:xfrm>
          <a:custGeom>
            <a:avLst/>
            <a:gdLst/>
            <a:ahLst/>
            <a:cxnLst/>
            <a:rect l="l" t="t" r="r" b="b"/>
            <a:pathLst>
              <a:path w="3632963" h="2826033">
                <a:moveTo>
                  <a:pt x="0" y="0"/>
                </a:moveTo>
                <a:lnTo>
                  <a:pt x="3632963" y="0"/>
                </a:lnTo>
                <a:lnTo>
                  <a:pt x="3632963" y="2826033"/>
                </a:lnTo>
                <a:lnTo>
                  <a:pt x="0" y="282603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7703004" y="7470917"/>
            <a:ext cx="769402" cy="436246"/>
          </a:xfrm>
          <a:custGeom>
            <a:avLst/>
            <a:gdLst/>
            <a:ahLst/>
            <a:cxnLst/>
            <a:rect l="l" t="t" r="r" b="b"/>
            <a:pathLst>
              <a:path w="769402" h="436246">
                <a:moveTo>
                  <a:pt x="0" y="0"/>
                </a:moveTo>
                <a:lnTo>
                  <a:pt x="769402" y="0"/>
                </a:lnTo>
                <a:lnTo>
                  <a:pt x="769402" y="436246"/>
                </a:lnTo>
                <a:lnTo>
                  <a:pt x="0" y="4362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6477705" y="412156"/>
            <a:ext cx="5290842" cy="1394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65"/>
              </a:lnSpc>
            </a:pPr>
            <a:r>
              <a:rPr lang="en-US" sz="6434" b="1" spc="-353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Methodology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83855" y="1456121"/>
            <a:ext cx="7478541" cy="662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49"/>
              </a:lnSpc>
            </a:pPr>
            <a:r>
              <a:rPr lang="en-US" sz="3099" b="1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Data Collection and Study Selection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3086075" y="2311798"/>
            <a:ext cx="14632593" cy="2791624"/>
            <a:chOff x="0" y="-180975"/>
            <a:chExt cx="18674734" cy="3600759"/>
          </a:xfrm>
        </p:grpSpPr>
        <p:sp>
          <p:nvSpPr>
            <p:cNvPr id="19" name="TextBox 19"/>
            <p:cNvSpPr txBox="1"/>
            <p:nvPr/>
          </p:nvSpPr>
          <p:spPr>
            <a:xfrm>
              <a:off x="0" y="-180975"/>
              <a:ext cx="4479576" cy="35041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799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Data Sources</a:t>
              </a:r>
            </a:p>
            <a:p>
              <a:pPr algn="ctr">
                <a:lnSpc>
                  <a:spcPts val="2710"/>
                </a:lnSpc>
              </a:pPr>
              <a:endParaRPr lang="en-US" sz="2799" b="1" dirty="0">
                <a:gradFill>
                  <a:gsLst>
                    <a:gs pos="15000">
                      <a:srgbClr val="E48005">
                        <a:alpha val="100000"/>
                      </a:srgbClr>
                    </a:gs>
                    <a:gs pos="50000">
                      <a:srgbClr val="8A3300">
                        <a:alpha val="100000"/>
                      </a:srgbClr>
                    </a:gs>
                    <a:gs pos="85000">
                      <a:srgbClr val="14CC97">
                        <a:alpha val="100000"/>
                      </a:srgbClr>
                    </a:gs>
                  </a:gsLst>
                  <a:lin ang="18900000"/>
                </a:gradFill>
                <a:latin typeface="Mont Bold"/>
                <a:ea typeface="Mont Bold"/>
                <a:cs typeface="Mont Bold"/>
                <a:sym typeface="Mont Bold"/>
              </a:endParaRPr>
            </a:p>
            <a:p>
              <a:pPr marL="389880" lvl="1" indent="-194940" algn="l">
                <a:lnSpc>
                  <a:spcPts val="2726"/>
                </a:lnSpc>
                <a:buFont typeface="Arial"/>
                <a:buChar char="•"/>
              </a:pPr>
              <a:r>
                <a:rPr lang="en-US" sz="1805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IEEE Xplore </a:t>
              </a:r>
            </a:p>
            <a:p>
              <a:pPr marL="389880" lvl="1" indent="-194940" algn="l">
                <a:lnSpc>
                  <a:spcPts val="2726"/>
                </a:lnSpc>
                <a:buFont typeface="Arial"/>
                <a:buChar char="•"/>
              </a:pPr>
              <a:r>
                <a:rPr lang="en-US" sz="1805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ACM Digital Library </a:t>
              </a:r>
            </a:p>
            <a:p>
              <a:pPr marL="389880" lvl="1" indent="-194940" algn="l">
                <a:lnSpc>
                  <a:spcPts val="2726"/>
                </a:lnSpc>
                <a:buFont typeface="Arial"/>
                <a:buChar char="•"/>
              </a:pPr>
              <a:r>
                <a:rPr lang="en-US" sz="1805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Scopus </a:t>
              </a:r>
            </a:p>
            <a:p>
              <a:pPr marL="389880" lvl="1" indent="-194940" algn="l">
                <a:lnSpc>
                  <a:spcPts val="2726"/>
                </a:lnSpc>
                <a:buFont typeface="Arial"/>
                <a:buChar char="•"/>
              </a:pPr>
              <a:r>
                <a:rPr lang="en-US" sz="1805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Peer-reviewed studies from 2023–2026 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4844279" y="-97455"/>
              <a:ext cx="6743650" cy="35172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799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Search Terms</a:t>
              </a:r>
            </a:p>
            <a:p>
              <a:pPr algn="ctr">
                <a:lnSpc>
                  <a:spcPts val="2710"/>
                </a:lnSpc>
              </a:pPr>
              <a:endParaRPr lang="en-US" sz="2799" b="1" dirty="0">
                <a:gradFill>
                  <a:gsLst>
                    <a:gs pos="15000">
                      <a:srgbClr val="E48005">
                        <a:alpha val="100000"/>
                      </a:srgbClr>
                    </a:gs>
                    <a:gs pos="50000">
                      <a:srgbClr val="8A3300">
                        <a:alpha val="100000"/>
                      </a:srgbClr>
                    </a:gs>
                    <a:gs pos="85000">
                      <a:srgbClr val="14CC97">
                        <a:alpha val="100000"/>
                      </a:srgbClr>
                    </a:gs>
                  </a:gsLst>
                  <a:lin ang="18900000"/>
                </a:gradFill>
                <a:latin typeface="Mont Bold"/>
                <a:ea typeface="Mont Bold"/>
                <a:cs typeface="Mont Bold"/>
                <a:sym typeface="Mont Bold"/>
              </a:endParaRPr>
            </a:p>
            <a:p>
              <a:pPr marL="390070" lvl="1" indent="-195035" algn="l">
                <a:lnSpc>
                  <a:spcPts val="2710"/>
                </a:lnSpc>
                <a:buFont typeface="Arial"/>
                <a:buChar char="•"/>
              </a:pPr>
              <a:r>
                <a:rPr lang="en-US" sz="1806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AI / Machine Learning / Explainable AI</a:t>
              </a:r>
            </a:p>
            <a:p>
              <a:pPr marL="390070" lvl="1" indent="-195035" algn="l">
                <a:lnSpc>
                  <a:spcPts val="2710"/>
                </a:lnSpc>
                <a:buFont typeface="Arial"/>
                <a:buChar char="•"/>
              </a:pPr>
              <a:r>
                <a:rPr lang="en-US" sz="1806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 Decision Support Systems</a:t>
              </a:r>
            </a:p>
            <a:p>
              <a:pPr marL="390070" lvl="1" indent="-195035" algn="l">
                <a:lnSpc>
                  <a:spcPts val="2710"/>
                </a:lnSpc>
                <a:buFont typeface="Arial"/>
                <a:buChar char="•"/>
              </a:pPr>
              <a:r>
                <a:rPr lang="en-US" sz="1806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 Vertical Farming /</a:t>
              </a:r>
            </a:p>
            <a:p>
              <a:pPr algn="l">
                <a:lnSpc>
                  <a:spcPts val="2710"/>
                </a:lnSpc>
              </a:pPr>
              <a:r>
                <a:rPr lang="en-US" sz="1806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         Controlled Environment Agriculture</a:t>
              </a:r>
            </a:p>
            <a:p>
              <a:pPr marL="390070" lvl="1" indent="-195035" algn="l">
                <a:lnSpc>
                  <a:spcPts val="2710"/>
                </a:lnSpc>
                <a:buFont typeface="Arial"/>
                <a:buChar char="•"/>
              </a:pPr>
              <a:r>
                <a:rPr lang="en-US" sz="1806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 Home Vertical Farming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1952632" y="-97455"/>
              <a:ext cx="6722102" cy="35059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7"/>
                </a:lnSpc>
                <a:spcBef>
                  <a:spcPct val="0"/>
                </a:spcBef>
              </a:pPr>
              <a:r>
                <a:rPr lang="en-US" sz="2800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Selection Process</a:t>
              </a:r>
            </a:p>
            <a:p>
              <a:pPr algn="ctr">
                <a:lnSpc>
                  <a:spcPts val="2709"/>
                </a:lnSpc>
                <a:spcBef>
                  <a:spcPct val="0"/>
                </a:spcBef>
              </a:pPr>
              <a:endParaRPr lang="en-US" sz="2800" b="1" dirty="0">
                <a:gradFill>
                  <a:gsLst>
                    <a:gs pos="15000">
                      <a:srgbClr val="E48005">
                        <a:alpha val="100000"/>
                      </a:srgbClr>
                    </a:gs>
                    <a:gs pos="50000">
                      <a:srgbClr val="8A3300">
                        <a:alpha val="100000"/>
                      </a:srgbClr>
                    </a:gs>
                    <a:gs pos="85000">
                      <a:srgbClr val="14CC97">
                        <a:alpha val="100000"/>
                      </a:srgbClr>
                    </a:gs>
                  </a:gsLst>
                  <a:lin ang="18900000"/>
                </a:gradFill>
                <a:latin typeface="Mont Bold"/>
                <a:ea typeface="Mont Bold"/>
                <a:cs typeface="Mont Bold"/>
                <a:sym typeface="Mont Bold"/>
              </a:endParaRPr>
            </a:p>
            <a:p>
              <a:pPr marL="390070" lvl="1" indent="-195035" algn="l">
                <a:lnSpc>
                  <a:spcPts val="2710"/>
                </a:lnSpc>
                <a:buFont typeface="Arial"/>
                <a:buChar char="•"/>
              </a:pPr>
              <a:r>
                <a:rPr lang="en-US" sz="1806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Records imported into Rayyan </a:t>
              </a:r>
            </a:p>
            <a:p>
              <a:pPr marL="390070" lvl="1" indent="-195035" algn="l">
                <a:lnSpc>
                  <a:spcPts val="2710"/>
                </a:lnSpc>
                <a:buFont typeface="Arial"/>
                <a:buChar char="•"/>
              </a:pPr>
              <a:r>
                <a:rPr lang="en-US" sz="1806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Duplicates removed </a:t>
              </a:r>
            </a:p>
            <a:p>
              <a:pPr marL="390070" lvl="1" indent="-195035" algn="l">
                <a:lnSpc>
                  <a:spcPts val="2710"/>
                </a:lnSpc>
                <a:buFont typeface="Arial"/>
                <a:buChar char="•"/>
              </a:pPr>
              <a:r>
                <a:rPr lang="en-US" sz="1806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Titles and abstracts screened </a:t>
              </a:r>
            </a:p>
            <a:p>
              <a:pPr marL="390070" lvl="1" indent="-195035" algn="l">
                <a:lnSpc>
                  <a:spcPts val="2710"/>
                </a:lnSpc>
                <a:buFont typeface="Arial"/>
                <a:buChar char="•"/>
              </a:pPr>
              <a:r>
                <a:rPr lang="en-US" sz="1806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Full texts reviewed </a:t>
              </a:r>
            </a:p>
            <a:p>
              <a:pPr marL="390070" lvl="1" indent="-195035" algn="l">
                <a:lnSpc>
                  <a:spcPts val="2710"/>
                </a:lnSpc>
                <a:buFont typeface="Arial"/>
                <a:buChar char="•"/>
              </a:pPr>
              <a:r>
                <a:rPr lang="en-US" sz="1806" b="1" dirty="0">
                  <a:gradFill>
                    <a:gsLst>
                      <a:gs pos="15000">
                        <a:srgbClr val="E48005">
                          <a:alpha val="100000"/>
                        </a:srgbClr>
                      </a:gs>
                      <a:gs pos="50000">
                        <a:srgbClr val="8A3300">
                          <a:alpha val="100000"/>
                        </a:srgbClr>
                      </a:gs>
                      <a:gs pos="85000">
                        <a:srgbClr val="14CC97">
                          <a:alpha val="100000"/>
                        </a:srgbClr>
                      </a:gs>
                    </a:gsLst>
                    <a:lin ang="18900000"/>
                  </a:gradFill>
                  <a:latin typeface="Mont Bold"/>
                  <a:ea typeface="Mont Bold"/>
                  <a:cs typeface="Mont Bold"/>
                  <a:sym typeface="Mont Bold"/>
                </a:rPr>
                <a:t>Inclusion and exclusion criteria applied </a:t>
              </a:r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6477705" y="5548507"/>
            <a:ext cx="4495095" cy="4261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89"/>
              </a:lnSpc>
              <a:spcBef>
                <a:spcPct val="0"/>
              </a:spcBef>
            </a:pPr>
            <a:r>
              <a:rPr lang="en-US" sz="2326" b="1" dirty="0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Study Selection Workflow</a:t>
            </a:r>
          </a:p>
        </p:txBody>
      </p:sp>
      <p:sp>
        <p:nvSpPr>
          <p:cNvPr id="23" name="Freeform 23"/>
          <p:cNvSpPr/>
          <p:nvPr/>
        </p:nvSpPr>
        <p:spPr>
          <a:xfrm>
            <a:off x="12007021" y="7470917"/>
            <a:ext cx="769402" cy="436246"/>
          </a:xfrm>
          <a:custGeom>
            <a:avLst/>
            <a:gdLst/>
            <a:ahLst/>
            <a:cxnLst/>
            <a:rect l="l" t="t" r="r" b="b"/>
            <a:pathLst>
              <a:path w="769402" h="436246">
                <a:moveTo>
                  <a:pt x="0" y="0"/>
                </a:moveTo>
                <a:lnTo>
                  <a:pt x="769402" y="0"/>
                </a:lnTo>
                <a:lnTo>
                  <a:pt x="769402" y="436246"/>
                </a:lnTo>
                <a:lnTo>
                  <a:pt x="0" y="4362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2830636" y="8915841"/>
            <a:ext cx="2731963" cy="4261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89"/>
              </a:lnSpc>
              <a:spcBef>
                <a:spcPct val="0"/>
              </a:spcBef>
            </a:pPr>
            <a:r>
              <a:rPr lang="en-US" sz="2326" b="1" dirty="0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Database Search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97725" y="8915841"/>
            <a:ext cx="3209295" cy="4261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89"/>
              </a:lnSpc>
              <a:spcBef>
                <a:spcPct val="0"/>
              </a:spcBef>
            </a:pPr>
            <a:r>
              <a:rPr lang="en-US" sz="2326" b="1" dirty="0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Import into Rayyan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3616981" y="8915841"/>
            <a:ext cx="2731963" cy="4261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489"/>
              </a:lnSpc>
              <a:spcBef>
                <a:spcPct val="0"/>
              </a:spcBef>
            </a:pPr>
            <a:r>
              <a:rPr lang="en-US" sz="2326" b="1" dirty="0">
                <a:solidFill>
                  <a:srgbClr val="4D6E21"/>
                </a:solidFill>
                <a:latin typeface="Mont Bold"/>
                <a:ea typeface="Mont Bold"/>
                <a:cs typeface="Mont Bold"/>
                <a:sym typeface="Mont Bold"/>
              </a:rPr>
              <a:t>Study Screening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20488" y="20488"/>
            <a:ext cx="3408893" cy="3367926"/>
          </a:xfrm>
          <a:custGeom>
            <a:avLst/>
            <a:gdLst/>
            <a:ahLst/>
            <a:cxnLst/>
            <a:rect l="l" t="t" r="r" b="b"/>
            <a:pathLst>
              <a:path w="3408893" h="3367926">
                <a:moveTo>
                  <a:pt x="0" y="0"/>
                </a:moveTo>
                <a:lnTo>
                  <a:pt x="3408892" y="0"/>
                </a:lnTo>
                <a:lnTo>
                  <a:pt x="3408892" y="3367926"/>
                </a:lnTo>
                <a:lnTo>
                  <a:pt x="0" y="33679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t="-608" b="-60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44292" y="1916630"/>
            <a:ext cx="998210" cy="964521"/>
          </a:xfrm>
          <a:custGeom>
            <a:avLst/>
            <a:gdLst/>
            <a:ahLst/>
            <a:cxnLst/>
            <a:rect l="l" t="t" r="r" b="b"/>
            <a:pathLst>
              <a:path w="998210" h="964521">
                <a:moveTo>
                  <a:pt x="0" y="0"/>
                </a:moveTo>
                <a:lnTo>
                  <a:pt x="998211" y="0"/>
                </a:lnTo>
                <a:lnTo>
                  <a:pt x="998211" y="964520"/>
                </a:lnTo>
                <a:lnTo>
                  <a:pt x="0" y="964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267" b="-26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737490" y="173798"/>
            <a:ext cx="1477299" cy="1113520"/>
            <a:chOff x="0" y="0"/>
            <a:chExt cx="1969732" cy="14846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69770" cy="1484630"/>
            </a:xfrm>
            <a:custGeom>
              <a:avLst/>
              <a:gdLst/>
              <a:ahLst/>
              <a:cxnLst/>
              <a:rect l="l" t="t" r="r" b="b"/>
              <a:pathLst>
                <a:path w="1969770" h="1484630">
                  <a:moveTo>
                    <a:pt x="0" y="0"/>
                  </a:moveTo>
                  <a:lnTo>
                    <a:pt x="1969770" y="0"/>
                  </a:lnTo>
                  <a:lnTo>
                    <a:pt x="1969770" y="1484630"/>
                  </a:lnTo>
                  <a:lnTo>
                    <a:pt x="0" y="14846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8" r="-7" b="-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7367" y="8259336"/>
            <a:ext cx="18288000" cy="1997928"/>
            <a:chOff x="0" y="0"/>
            <a:chExt cx="2833290" cy="30953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833290" cy="309531"/>
            </a:xfrm>
            <a:custGeom>
              <a:avLst/>
              <a:gdLst/>
              <a:ahLst/>
              <a:cxnLst/>
              <a:rect l="l" t="t" r="r" b="b"/>
              <a:pathLst>
                <a:path w="2833290" h="309531">
                  <a:moveTo>
                    <a:pt x="42333" y="0"/>
                  </a:moveTo>
                  <a:lnTo>
                    <a:pt x="2790957" y="0"/>
                  </a:lnTo>
                  <a:cubicBezTo>
                    <a:pt x="2814337" y="0"/>
                    <a:pt x="2833290" y="18953"/>
                    <a:pt x="2833290" y="42333"/>
                  </a:cubicBezTo>
                  <a:lnTo>
                    <a:pt x="2833290" y="267198"/>
                  </a:lnTo>
                  <a:cubicBezTo>
                    <a:pt x="2833290" y="278425"/>
                    <a:pt x="2828830" y="289193"/>
                    <a:pt x="2820891" y="297132"/>
                  </a:cubicBezTo>
                  <a:cubicBezTo>
                    <a:pt x="2812952" y="305071"/>
                    <a:pt x="2802184" y="309531"/>
                    <a:pt x="2790957" y="309531"/>
                  </a:cubicBezTo>
                  <a:lnTo>
                    <a:pt x="42333" y="309531"/>
                  </a:lnTo>
                  <a:cubicBezTo>
                    <a:pt x="31106" y="309531"/>
                    <a:pt x="20338" y="305071"/>
                    <a:pt x="12399" y="297132"/>
                  </a:cubicBezTo>
                  <a:cubicBezTo>
                    <a:pt x="4460" y="289193"/>
                    <a:pt x="0" y="278425"/>
                    <a:pt x="0" y="267198"/>
                  </a:cubicBezTo>
                  <a:lnTo>
                    <a:pt x="0" y="42333"/>
                  </a:lnTo>
                  <a:cubicBezTo>
                    <a:pt x="0" y="31106"/>
                    <a:pt x="4460" y="20338"/>
                    <a:pt x="12399" y="12399"/>
                  </a:cubicBezTo>
                  <a:cubicBezTo>
                    <a:pt x="20338" y="4460"/>
                    <a:pt x="31106" y="0"/>
                    <a:pt x="42333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26214">
                    <a:alpha val="100000"/>
                  </a:srgbClr>
                </a:gs>
                <a:gs pos="100000">
                  <a:srgbClr val="43CC25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330728" y="8298722"/>
            <a:ext cx="1667266" cy="1919156"/>
          </a:xfrm>
          <a:custGeom>
            <a:avLst/>
            <a:gdLst/>
            <a:ahLst/>
            <a:cxnLst/>
            <a:rect l="l" t="t" r="r" b="b"/>
            <a:pathLst>
              <a:path w="1667266" h="1919156">
                <a:moveTo>
                  <a:pt x="0" y="0"/>
                </a:moveTo>
                <a:lnTo>
                  <a:pt x="1667266" y="0"/>
                </a:lnTo>
                <a:lnTo>
                  <a:pt x="1667266" y="1919156"/>
                </a:lnTo>
                <a:lnTo>
                  <a:pt x="0" y="19191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3139429" y="2503570"/>
            <a:ext cx="7963376" cy="2238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7"/>
              </a:lnSpc>
              <a:spcBef>
                <a:spcPct val="0"/>
              </a:spcBef>
            </a:pPr>
            <a:r>
              <a:rPr lang="en-US" sz="2499" b="1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 Bold"/>
                <a:ea typeface="Mont Bold"/>
                <a:cs typeface="Mont Bold"/>
                <a:sym typeface="Mont Bold"/>
              </a:rPr>
              <a:t>Thematic Analysis</a:t>
            </a:r>
          </a:p>
          <a:p>
            <a:pPr algn="ctr">
              <a:lnSpc>
                <a:spcPts val="1799"/>
              </a:lnSpc>
              <a:spcBef>
                <a:spcPct val="0"/>
              </a:spcBef>
            </a:pPr>
            <a:endParaRPr lang="en-US" sz="2499" b="1" dirty="0">
              <a:gradFill>
                <a:gsLst>
                  <a:gs pos="0">
                    <a:srgbClr val="226214">
                      <a:alpha val="100000"/>
                    </a:srgbClr>
                  </a:gs>
                  <a:gs pos="100000">
                    <a:srgbClr val="43CC25">
                      <a:alpha val="100000"/>
                    </a:srgbClr>
                  </a:gs>
                </a:gsLst>
                <a:lin ang="5400000"/>
              </a:gradFill>
              <a:latin typeface="Mont Bold"/>
              <a:ea typeface="Mont Bold"/>
              <a:cs typeface="Mont Bold"/>
              <a:sym typeface="Mont Bold"/>
            </a:endParaRPr>
          </a:p>
          <a:p>
            <a:pPr marL="431801" lvl="1" indent="-215900" algn="l">
              <a:lnSpc>
                <a:spcPts val="2999"/>
              </a:lnSpc>
              <a:buFont typeface="Arial"/>
              <a:buChar char="•"/>
            </a:pPr>
            <a:r>
              <a:rPr lang="en-US" sz="2000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Studies were analyzed using thematic analysis.</a:t>
            </a:r>
          </a:p>
          <a:p>
            <a:pPr marL="431801" lvl="1" indent="-215900" algn="l">
              <a:lnSpc>
                <a:spcPts val="2999"/>
              </a:lnSpc>
              <a:buFont typeface="Arial"/>
              <a:buChar char="•"/>
            </a:pPr>
            <a:r>
              <a:rPr lang="en-US" sz="2000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Findings were grouped into common research themes.</a:t>
            </a:r>
          </a:p>
          <a:p>
            <a:pPr marL="431801" lvl="1" indent="-215900" algn="l">
              <a:lnSpc>
                <a:spcPts val="2998"/>
              </a:lnSpc>
              <a:buFont typeface="Arial"/>
              <a:buChar char="•"/>
            </a:pPr>
            <a:r>
              <a:rPr lang="en-US" sz="2000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Similarities, differences and research gaps were identified </a:t>
            </a:r>
          </a:p>
          <a:p>
            <a:pPr algn="l">
              <a:lnSpc>
                <a:spcPts val="2999"/>
              </a:lnSpc>
            </a:pPr>
            <a:r>
              <a:rPr lang="en-US" sz="2000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      across the selected studies</a:t>
            </a:r>
            <a:r>
              <a:rPr lang="en-US" sz="2000" b="1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 Bold"/>
                <a:ea typeface="Mont Bold"/>
                <a:cs typeface="Mont Bold"/>
                <a:sym typeface="Mont Bold"/>
              </a:rPr>
              <a:t>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381000" y="5015392"/>
            <a:ext cx="11742241" cy="2432504"/>
            <a:chOff x="0" y="1118318"/>
            <a:chExt cx="15656322" cy="3243338"/>
          </a:xfrm>
        </p:grpSpPr>
        <p:sp>
          <p:nvSpPr>
            <p:cNvPr id="17" name="Freeform 17"/>
            <p:cNvSpPr/>
            <p:nvPr/>
          </p:nvSpPr>
          <p:spPr>
            <a:xfrm>
              <a:off x="0" y="1118318"/>
              <a:ext cx="15656322" cy="3243338"/>
            </a:xfrm>
            <a:custGeom>
              <a:avLst/>
              <a:gdLst/>
              <a:ahLst/>
              <a:cxnLst/>
              <a:rect l="l" t="t" r="r" b="b"/>
              <a:pathLst>
                <a:path w="15656322" h="3243338">
                  <a:moveTo>
                    <a:pt x="0" y="0"/>
                  </a:moveTo>
                  <a:lnTo>
                    <a:pt x="15656322" y="0"/>
                  </a:lnTo>
                  <a:lnTo>
                    <a:pt x="15656322" y="3243337"/>
                  </a:lnTo>
                  <a:lnTo>
                    <a:pt x="0" y="32433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805991" y="1414435"/>
              <a:ext cx="2317326" cy="2364618"/>
            </a:xfrm>
            <a:custGeom>
              <a:avLst/>
              <a:gdLst/>
              <a:ahLst/>
              <a:cxnLst/>
              <a:rect l="l" t="t" r="r" b="b"/>
              <a:pathLst>
                <a:path w="2317326" h="2364618">
                  <a:moveTo>
                    <a:pt x="0" y="0"/>
                  </a:moveTo>
                  <a:lnTo>
                    <a:pt x="2317326" y="0"/>
                  </a:lnTo>
                  <a:lnTo>
                    <a:pt x="2317326" y="2364618"/>
                  </a:lnTo>
                  <a:lnTo>
                    <a:pt x="0" y="23646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737745" y="1490386"/>
              <a:ext cx="2317326" cy="2364618"/>
            </a:xfrm>
            <a:custGeom>
              <a:avLst/>
              <a:gdLst/>
              <a:ahLst/>
              <a:cxnLst/>
              <a:rect l="l" t="t" r="r" b="b"/>
              <a:pathLst>
                <a:path w="2317326" h="2364618">
                  <a:moveTo>
                    <a:pt x="0" y="0"/>
                  </a:moveTo>
                  <a:lnTo>
                    <a:pt x="2317326" y="0"/>
                  </a:lnTo>
                  <a:lnTo>
                    <a:pt x="2317326" y="2364618"/>
                  </a:lnTo>
                  <a:lnTo>
                    <a:pt x="0" y="23646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6669498" y="1490386"/>
              <a:ext cx="2317326" cy="2364618"/>
            </a:xfrm>
            <a:custGeom>
              <a:avLst/>
              <a:gdLst/>
              <a:ahLst/>
              <a:cxnLst/>
              <a:rect l="l" t="t" r="r" b="b"/>
              <a:pathLst>
                <a:path w="2317326" h="2364618">
                  <a:moveTo>
                    <a:pt x="0" y="0"/>
                  </a:moveTo>
                  <a:lnTo>
                    <a:pt x="2317326" y="0"/>
                  </a:lnTo>
                  <a:lnTo>
                    <a:pt x="2317326" y="2364618"/>
                  </a:lnTo>
                  <a:lnTo>
                    <a:pt x="0" y="23646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9601251" y="1490386"/>
              <a:ext cx="2317326" cy="2364618"/>
            </a:xfrm>
            <a:custGeom>
              <a:avLst/>
              <a:gdLst/>
              <a:ahLst/>
              <a:cxnLst/>
              <a:rect l="l" t="t" r="r" b="b"/>
              <a:pathLst>
                <a:path w="2317326" h="2364618">
                  <a:moveTo>
                    <a:pt x="0" y="0"/>
                  </a:moveTo>
                  <a:lnTo>
                    <a:pt x="2317326" y="0"/>
                  </a:lnTo>
                  <a:lnTo>
                    <a:pt x="2317326" y="2364618"/>
                  </a:lnTo>
                  <a:lnTo>
                    <a:pt x="0" y="23646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12533005" y="1490386"/>
              <a:ext cx="2317326" cy="2364618"/>
            </a:xfrm>
            <a:custGeom>
              <a:avLst/>
              <a:gdLst/>
              <a:ahLst/>
              <a:cxnLst/>
              <a:rect l="l" t="t" r="r" b="b"/>
              <a:pathLst>
                <a:path w="2317326" h="2364618">
                  <a:moveTo>
                    <a:pt x="0" y="0"/>
                  </a:moveTo>
                  <a:lnTo>
                    <a:pt x="2317326" y="0"/>
                  </a:lnTo>
                  <a:lnTo>
                    <a:pt x="2317326" y="2364618"/>
                  </a:lnTo>
                  <a:lnTo>
                    <a:pt x="0" y="23646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994135" y="1598736"/>
              <a:ext cx="2027980" cy="18734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81"/>
                </a:lnSpc>
                <a:spcBef>
                  <a:spcPct val="0"/>
                </a:spcBef>
              </a:pPr>
              <a:r>
                <a:rPr lang="en-US" sz="1187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🌱 Crop Recommendation</a:t>
              </a:r>
            </a:p>
            <a:p>
              <a:pPr marL="194310" lvl="1" indent="-97155" algn="l">
                <a:lnSpc>
                  <a:spcPts val="1584"/>
                </a:lnSpc>
                <a:buFont typeface="Arial"/>
                <a:buChar char="•"/>
              </a:pPr>
              <a:r>
                <a:rPr lang="en-US" sz="90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AI models for crop selection</a:t>
              </a:r>
            </a:p>
            <a:p>
              <a:pPr marL="194310" lvl="1" indent="-97155" algn="l">
                <a:lnSpc>
                  <a:spcPts val="1584"/>
                </a:lnSpc>
                <a:buFont typeface="Arial"/>
                <a:buChar char="•"/>
              </a:pPr>
              <a:r>
                <a:rPr lang="en-US" sz="90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Environmental factors</a:t>
              </a:r>
            </a:p>
            <a:p>
              <a:pPr marL="194310" lvl="1" indent="-97155" algn="l">
                <a:lnSpc>
                  <a:spcPts val="1584"/>
                </a:lnSpc>
                <a:buFont typeface="Arial"/>
                <a:buChar char="•"/>
              </a:pPr>
              <a:r>
                <a:rPr lang="en-US" sz="90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Higher yield potential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3874599" y="1725834"/>
              <a:ext cx="1945633" cy="16319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80"/>
                </a:lnSpc>
                <a:spcBef>
                  <a:spcPct val="0"/>
                </a:spcBef>
              </a:pPr>
              <a:r>
                <a:rPr lang="en-US" sz="1187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📈 Growth Prediction</a:t>
              </a:r>
            </a:p>
            <a:p>
              <a:pPr algn="ctr">
                <a:lnSpc>
                  <a:spcPts val="749"/>
                </a:lnSpc>
                <a:spcBef>
                  <a:spcPct val="0"/>
                </a:spcBef>
              </a:pPr>
              <a:endParaRPr lang="en-US" sz="1187">
                <a:solidFill>
                  <a:srgbClr val="000000"/>
                </a:solidFill>
                <a:latin typeface="Shrikhand"/>
                <a:ea typeface="Shrikhand"/>
                <a:cs typeface="Shrikhand"/>
                <a:sym typeface="Shrikhand"/>
              </a:endParaRPr>
            </a:p>
            <a:p>
              <a:pPr marL="200787" lvl="1" indent="-100394" algn="l">
                <a:lnSpc>
                  <a:spcPts val="1990"/>
                </a:lnSpc>
                <a:buFont typeface="Arial"/>
                <a:buChar char="•"/>
              </a:pPr>
              <a:r>
                <a:rPr lang="en-US" sz="93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Growth monitoring</a:t>
              </a:r>
            </a:p>
            <a:p>
              <a:pPr marL="200787" lvl="1" indent="-100394" algn="l">
                <a:lnSpc>
                  <a:spcPts val="1990"/>
                </a:lnSpc>
                <a:buFont typeface="Arial"/>
                <a:buChar char="•"/>
              </a:pPr>
              <a:r>
                <a:rPr lang="en-US" sz="93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Image analysis</a:t>
              </a:r>
            </a:p>
            <a:p>
              <a:pPr marL="200787" lvl="1" indent="-100394" algn="l">
                <a:lnSpc>
                  <a:spcPts val="1990"/>
                </a:lnSpc>
                <a:buFont typeface="Arial"/>
                <a:buChar char="•"/>
              </a:pPr>
              <a:r>
                <a:rPr lang="en-US" sz="93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Prediction accuracy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6855345" y="1725834"/>
              <a:ext cx="1945633" cy="1842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80"/>
                </a:lnSpc>
                <a:spcBef>
                  <a:spcPct val="0"/>
                </a:spcBef>
              </a:pPr>
              <a:r>
                <a:rPr lang="en-US" sz="1187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💧 Resource Optimisation</a:t>
              </a:r>
            </a:p>
            <a:p>
              <a:pPr algn="ctr">
                <a:lnSpc>
                  <a:spcPts val="749"/>
                </a:lnSpc>
                <a:spcBef>
                  <a:spcPct val="0"/>
                </a:spcBef>
              </a:pPr>
              <a:endParaRPr lang="en-US" sz="1187">
                <a:solidFill>
                  <a:srgbClr val="000000"/>
                </a:solidFill>
                <a:latin typeface="Shrikhand"/>
                <a:ea typeface="Shrikhand"/>
                <a:cs typeface="Shrikhand"/>
                <a:sym typeface="Shrikhand"/>
              </a:endParaRPr>
            </a:p>
            <a:p>
              <a:pPr marL="200787" lvl="1" indent="-100394" algn="l">
                <a:lnSpc>
                  <a:spcPts val="1757"/>
                </a:lnSpc>
                <a:buFont typeface="Arial"/>
                <a:buChar char="•"/>
              </a:pPr>
              <a:r>
                <a:rPr lang="en-US" sz="93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Water management</a:t>
              </a:r>
            </a:p>
            <a:p>
              <a:pPr marL="200787" lvl="1" indent="-100394" algn="l">
                <a:lnSpc>
                  <a:spcPts val="1757"/>
                </a:lnSpc>
                <a:buFont typeface="Arial"/>
                <a:buChar char="•"/>
              </a:pPr>
              <a:r>
                <a:rPr lang="en-US" sz="93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Light &amp; nutrient control</a:t>
              </a:r>
            </a:p>
            <a:p>
              <a:pPr marL="200787" lvl="1" indent="-100394" algn="l">
                <a:lnSpc>
                  <a:spcPts val="1757"/>
                </a:lnSpc>
                <a:buFont typeface="Arial"/>
                <a:buChar char="•"/>
              </a:pPr>
              <a:r>
                <a:rPr lang="en-US" sz="93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Automation with AI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9779110" y="1725834"/>
              <a:ext cx="1945633" cy="15794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80"/>
                </a:lnSpc>
                <a:spcBef>
                  <a:spcPct val="0"/>
                </a:spcBef>
              </a:pPr>
              <a:r>
                <a:rPr lang="en-US" sz="1187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💰 Cost Estimation</a:t>
              </a:r>
            </a:p>
            <a:p>
              <a:pPr algn="ctr">
                <a:lnSpc>
                  <a:spcPts val="749"/>
                </a:lnSpc>
                <a:spcBef>
                  <a:spcPct val="0"/>
                </a:spcBef>
              </a:pPr>
              <a:endParaRPr lang="en-US" sz="1187">
                <a:solidFill>
                  <a:srgbClr val="000000"/>
                </a:solidFill>
                <a:latin typeface="Shrikhand"/>
                <a:ea typeface="Shrikhand"/>
                <a:cs typeface="Shrikhand"/>
                <a:sym typeface="Shrikhand"/>
              </a:endParaRPr>
            </a:p>
            <a:p>
              <a:pPr marL="200787" lvl="1" indent="-100394" algn="l">
                <a:lnSpc>
                  <a:spcPts val="1860"/>
                </a:lnSpc>
                <a:buFont typeface="Arial"/>
                <a:buChar char="•"/>
              </a:pPr>
              <a:r>
                <a:rPr lang="en-US" sz="93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Cost prediction</a:t>
              </a:r>
            </a:p>
            <a:p>
              <a:pPr marL="200787" lvl="1" indent="-100394" algn="l">
                <a:lnSpc>
                  <a:spcPts val="1860"/>
                </a:lnSpc>
                <a:buFont typeface="Arial"/>
                <a:buChar char="•"/>
              </a:pPr>
              <a:r>
                <a:rPr lang="en-US" sz="93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Budget planning</a:t>
              </a:r>
            </a:p>
            <a:p>
              <a:pPr marL="200787" lvl="1" indent="-100394" algn="l">
                <a:lnSpc>
                  <a:spcPts val="1860"/>
                </a:lnSpc>
                <a:buFont typeface="Arial"/>
                <a:buChar char="•"/>
              </a:pPr>
              <a:r>
                <a:rPr lang="en-US" sz="93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Economic analysis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2617823" y="1835721"/>
              <a:ext cx="2147687" cy="155666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780"/>
                </a:lnSpc>
                <a:spcBef>
                  <a:spcPct val="0"/>
                </a:spcBef>
              </a:pPr>
              <a:r>
                <a:rPr lang="en-US" sz="1187" dirty="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🤖 AI &amp; User Experience</a:t>
              </a:r>
            </a:p>
            <a:p>
              <a:pPr marL="200787" lvl="1" indent="-100394" algn="l">
                <a:lnSpc>
                  <a:spcPts val="1860"/>
                </a:lnSpc>
                <a:buFont typeface="Arial"/>
                <a:buChar char="•"/>
              </a:pPr>
              <a:r>
                <a:rPr lang="en-US" sz="930" dirty="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Model interpretability</a:t>
              </a:r>
            </a:p>
            <a:p>
              <a:pPr marL="200787" lvl="1" indent="-100394" algn="l">
                <a:lnSpc>
                  <a:spcPts val="1860"/>
                </a:lnSpc>
                <a:buFont typeface="Arial"/>
                <a:buChar char="•"/>
              </a:pPr>
              <a:r>
                <a:rPr lang="en-US" sz="930" dirty="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User understanding</a:t>
              </a:r>
            </a:p>
            <a:p>
              <a:pPr marL="200787" lvl="1" indent="-100394" algn="l">
                <a:lnSpc>
                  <a:spcPts val="1860"/>
                </a:lnSpc>
                <a:buFont typeface="Arial"/>
                <a:buChar char="•"/>
              </a:pPr>
              <a:r>
                <a:rPr lang="en-US" sz="930" dirty="0">
                  <a:solidFill>
                    <a:srgbClr val="000000"/>
                  </a:solidFill>
                  <a:latin typeface="Shrikhand"/>
                  <a:ea typeface="Shrikhand"/>
                  <a:cs typeface="Shrikhand"/>
                  <a:sym typeface="Shrikhand"/>
                </a:rPr>
                <a:t>Trust &amp; adoption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6477705" y="412156"/>
            <a:ext cx="5290842" cy="1394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65"/>
              </a:lnSpc>
            </a:pPr>
            <a:r>
              <a:rPr lang="en-US" sz="6434" b="1" spc="-353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Methodology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238210" y="1735976"/>
            <a:ext cx="7861784" cy="662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49"/>
              </a:lnSpc>
            </a:pPr>
            <a:r>
              <a:rPr lang="en-US" sz="3099" b="1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Data Analysis and Evidence Evaluation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345591" y="3037065"/>
            <a:ext cx="4780955" cy="3410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7"/>
              </a:lnSpc>
              <a:spcBef>
                <a:spcPct val="0"/>
              </a:spcBef>
            </a:pPr>
            <a:r>
              <a:rPr lang="en-US" sz="2499" b="1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 Bold"/>
                <a:ea typeface="Mont Bold"/>
                <a:cs typeface="Mont Bold"/>
                <a:sym typeface="Mont Bold"/>
              </a:rPr>
              <a:t>Quality Assessment</a:t>
            </a:r>
          </a:p>
          <a:p>
            <a:pPr algn="ctr">
              <a:lnSpc>
                <a:spcPts val="2249"/>
              </a:lnSpc>
              <a:spcBef>
                <a:spcPct val="0"/>
              </a:spcBef>
            </a:pPr>
            <a:endParaRPr lang="en-US" sz="2499" b="1" dirty="0">
              <a:gradFill>
                <a:gsLst>
                  <a:gs pos="0">
                    <a:srgbClr val="226214">
                      <a:alpha val="100000"/>
                    </a:srgbClr>
                  </a:gs>
                  <a:gs pos="100000">
                    <a:srgbClr val="43CC25">
                      <a:alpha val="100000"/>
                    </a:srgbClr>
                  </a:gs>
                </a:gsLst>
                <a:lin ang="5400000"/>
              </a:gradFill>
              <a:latin typeface="Mont Bold"/>
              <a:ea typeface="Mont Bold"/>
              <a:cs typeface="Mont Bold"/>
              <a:sym typeface="Mont Bold"/>
            </a:endParaRPr>
          </a:p>
          <a:p>
            <a:pPr algn="l">
              <a:lnSpc>
                <a:spcPts val="2998"/>
              </a:lnSpc>
            </a:pPr>
            <a:r>
              <a:rPr lang="en-US" sz="2000" b="1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 Bold"/>
                <a:ea typeface="Mont Bold"/>
                <a:cs typeface="Mont Bold"/>
                <a:sym typeface="Mont Bold"/>
              </a:rPr>
              <a:t> Each study was evaluated based on:</a:t>
            </a:r>
          </a:p>
          <a:p>
            <a:pPr algn="l">
              <a:lnSpc>
                <a:spcPts val="2998"/>
              </a:lnSpc>
            </a:pPr>
            <a:r>
              <a:rPr lang="en-US" sz="2000" b="1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 Bold"/>
                <a:ea typeface="Mont Bold"/>
                <a:cs typeface="Mont Bold"/>
                <a:sym typeface="Mont Bold"/>
              </a:rPr>
              <a:t>✔ </a:t>
            </a:r>
            <a:r>
              <a:rPr lang="en-US" sz="2000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Research aim and relevance</a:t>
            </a:r>
          </a:p>
          <a:p>
            <a:pPr algn="l">
              <a:lnSpc>
                <a:spcPts val="2999"/>
              </a:lnSpc>
            </a:pPr>
            <a:r>
              <a:rPr lang="en-US" sz="2000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✔ Methodology transparency</a:t>
            </a:r>
          </a:p>
          <a:p>
            <a:pPr algn="l">
              <a:lnSpc>
                <a:spcPts val="2998"/>
              </a:lnSpc>
            </a:pPr>
            <a:r>
              <a:rPr lang="en-US" sz="2000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✔ Data sources and validation</a:t>
            </a:r>
          </a:p>
          <a:p>
            <a:pPr algn="l">
              <a:lnSpc>
                <a:spcPts val="2998"/>
              </a:lnSpc>
            </a:pPr>
            <a:r>
              <a:rPr lang="en-US" sz="2000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✔ Reported findings</a:t>
            </a:r>
          </a:p>
          <a:p>
            <a:pPr algn="l">
              <a:lnSpc>
                <a:spcPts val="2998"/>
              </a:lnSpc>
            </a:pPr>
            <a:r>
              <a:rPr lang="en-US" sz="2000" dirty="0">
                <a:gradFill>
                  <a:gsLst>
                    <a:gs pos="0">
                      <a:srgbClr val="226214">
                        <a:alpha val="100000"/>
                      </a:srgbClr>
                    </a:gs>
                    <a:gs pos="100000">
                      <a:srgbClr val="43CC25">
                        <a:alpha val="100000"/>
                      </a:srgbClr>
                    </a:gs>
                  </a:gsLst>
                  <a:lin ang="5400000"/>
                </a:gradFill>
                <a:latin typeface="Mont"/>
                <a:ea typeface="Mont"/>
                <a:cs typeface="Mont"/>
                <a:sym typeface="Mont"/>
              </a:rPr>
              <a:t>✔ Study limitations</a:t>
            </a:r>
          </a:p>
          <a:p>
            <a:pPr algn="l">
              <a:lnSpc>
                <a:spcPts val="2999"/>
              </a:lnSpc>
            </a:pPr>
            <a:endParaRPr lang="en-US" sz="2000" dirty="0">
              <a:gradFill>
                <a:gsLst>
                  <a:gs pos="0">
                    <a:srgbClr val="226214">
                      <a:alpha val="100000"/>
                    </a:srgbClr>
                  </a:gs>
                  <a:gs pos="100000">
                    <a:srgbClr val="43CC25">
                      <a:alpha val="100000"/>
                    </a:srgbClr>
                  </a:gs>
                </a:gsLst>
                <a:lin ang="5400000"/>
              </a:gradFill>
              <a:latin typeface="Mont"/>
              <a:ea typeface="Mont"/>
              <a:cs typeface="Mont"/>
              <a:sym typeface="Mont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3367921" y="8677749"/>
            <a:ext cx="11775216" cy="10087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9"/>
              </a:lnSpc>
              <a:spcBef>
                <a:spcPct val="0"/>
              </a:spcBef>
            </a:pPr>
            <a:r>
              <a:rPr lang="en-US" sz="2526" b="1">
                <a:solidFill>
                  <a:srgbClr val="FFFFFF"/>
                </a:solidFill>
                <a:latin typeface="Mont Bold"/>
                <a:ea typeface="Mont Bold"/>
                <a:cs typeface="Mont Bold"/>
                <a:sym typeface="Mont Bold"/>
              </a:rPr>
              <a:t>Thematic analysis identified key patterns, similarities, gaps and implications across the selected studies.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197487" y="7447896"/>
            <a:ext cx="2819074" cy="2800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290"/>
              </a:lnSpc>
              <a:spcBef>
                <a:spcPct val="0"/>
              </a:spcBef>
            </a:pPr>
            <a:r>
              <a:rPr lang="en-US" sz="1527" b="1" i="1" dirty="0">
                <a:solidFill>
                  <a:srgbClr val="4D6E21"/>
                </a:solidFill>
                <a:latin typeface="Mont Bold Italics"/>
                <a:ea typeface="Mont Bold Italics"/>
                <a:cs typeface="Mont Bold Italics"/>
                <a:sym typeface="Mont Bold Italics"/>
              </a:rPr>
              <a:t>Thematic Analysis Process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79953" y="1347770"/>
            <a:ext cx="15128093" cy="8514076"/>
          </a:xfrm>
          <a:custGeom>
            <a:avLst/>
            <a:gdLst/>
            <a:ahLst/>
            <a:cxnLst/>
            <a:rect l="l" t="t" r="r" b="b"/>
            <a:pathLst>
              <a:path w="15128093" h="8514076">
                <a:moveTo>
                  <a:pt x="0" y="0"/>
                </a:moveTo>
                <a:lnTo>
                  <a:pt x="15128094" y="0"/>
                </a:lnTo>
                <a:lnTo>
                  <a:pt x="15128094" y="8514076"/>
                </a:lnTo>
                <a:lnTo>
                  <a:pt x="0" y="851407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534922" y="162606"/>
            <a:ext cx="6084908" cy="11851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65"/>
              </a:lnSpc>
            </a:pPr>
            <a:r>
              <a:rPr lang="en-US" sz="6434" b="1" spc="-353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Project Timeline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3370" y="1"/>
            <a:ext cx="110995" cy="10287000"/>
          </a:xfrm>
          <a:custGeom>
            <a:avLst/>
            <a:gdLst/>
            <a:ahLst/>
            <a:cxnLst/>
            <a:rect l="l" t="t" r="r" b="b"/>
            <a:pathLst>
              <a:path w="110995" h="10287000">
                <a:moveTo>
                  <a:pt x="0" y="0"/>
                </a:moveTo>
                <a:lnTo>
                  <a:pt x="110995" y="0"/>
                </a:lnTo>
                <a:lnTo>
                  <a:pt x="11099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117703" y="1157488"/>
            <a:ext cx="1479966" cy="404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0"/>
              </a:lnSpc>
            </a:pPr>
            <a:r>
              <a:rPr lang="en-US" sz="1808" b="1">
                <a:solidFill>
                  <a:srgbClr val="FFFFFF"/>
                </a:solidFill>
                <a:latin typeface="Mont Bold"/>
                <a:ea typeface="Mont Bold"/>
                <a:cs typeface="Mont Bold"/>
                <a:sym typeface="Mont Bold"/>
              </a:rPr>
              <a:t>Larana, Inc.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60490" y="600682"/>
            <a:ext cx="10831670" cy="1018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80"/>
              </a:lnSpc>
            </a:pPr>
            <a:r>
              <a:rPr lang="en-US" sz="5499" b="1" spc="-301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Expected Impact and Limitations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55310" y="3003212"/>
            <a:ext cx="9039939" cy="1918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3493" lvl="1" indent="-236746" algn="l">
              <a:lnSpc>
                <a:spcPts val="3728"/>
              </a:lnSpc>
              <a:buFont typeface="Arial"/>
              <a:buChar char="•"/>
            </a:pPr>
            <a:r>
              <a:rPr lang="en-US" sz="2193" spc="21" dirty="0">
                <a:gradFill>
                  <a:gsLst>
                    <a:gs pos="0">
                      <a:srgbClr val="0CC0DF">
                        <a:alpha val="100000"/>
                      </a:srgbClr>
                    </a:gs>
                    <a:gs pos="100000">
                      <a:srgbClr val="FFDE59">
                        <a:alpha val="100000"/>
                      </a:srgbClr>
                    </a:gs>
                  </a:gsLst>
                  <a:lin ang="0"/>
                </a:gradFill>
                <a:latin typeface="Mont"/>
                <a:ea typeface="Mont"/>
                <a:cs typeface="Mont"/>
                <a:sym typeface="Mont"/>
              </a:rPr>
              <a:t>Identifies AI approaches relevant to home vertical farming </a:t>
            </a:r>
          </a:p>
          <a:p>
            <a:pPr marL="473493" lvl="1" indent="-236746" algn="l">
              <a:lnSpc>
                <a:spcPts val="3728"/>
              </a:lnSpc>
              <a:buFont typeface="Arial"/>
              <a:buChar char="•"/>
            </a:pPr>
            <a:r>
              <a:rPr lang="en-US" sz="2193" spc="21" dirty="0">
                <a:gradFill>
                  <a:gsLst>
                    <a:gs pos="0">
                      <a:srgbClr val="0CC0DF">
                        <a:alpha val="100000"/>
                      </a:srgbClr>
                    </a:gs>
                    <a:gs pos="100000">
                      <a:srgbClr val="FFDE59">
                        <a:alpha val="100000"/>
                      </a:srgbClr>
                    </a:gs>
                  </a:gsLst>
                  <a:lin ang="0"/>
                </a:gradFill>
                <a:latin typeface="Mont"/>
                <a:ea typeface="Mont"/>
                <a:cs typeface="Mont"/>
                <a:sym typeface="Mont"/>
              </a:rPr>
              <a:t>Supports future crop recommendation and cost estimation </a:t>
            </a:r>
          </a:p>
          <a:p>
            <a:pPr marL="473493" lvl="1" indent="-236746" algn="l">
              <a:lnSpc>
                <a:spcPts val="3728"/>
              </a:lnSpc>
              <a:buFont typeface="Arial"/>
              <a:buChar char="•"/>
            </a:pPr>
            <a:r>
              <a:rPr lang="en-US" sz="2193" spc="21" dirty="0">
                <a:gradFill>
                  <a:gsLst>
                    <a:gs pos="0">
                      <a:srgbClr val="0CC0DF">
                        <a:alpha val="100000"/>
                      </a:srgbClr>
                    </a:gs>
                    <a:gs pos="100000">
                      <a:srgbClr val="FFDE59">
                        <a:alpha val="100000"/>
                      </a:srgbClr>
                    </a:gs>
                  </a:gsLst>
                  <a:lin ang="0"/>
                </a:gradFill>
                <a:latin typeface="Mont"/>
                <a:ea typeface="Mont"/>
                <a:cs typeface="Mont"/>
                <a:sym typeface="Mont"/>
              </a:rPr>
              <a:t>Provides an evidence base for the later AI implementation </a:t>
            </a:r>
          </a:p>
          <a:p>
            <a:pPr marL="473493" lvl="1" indent="-236746" algn="l">
              <a:lnSpc>
                <a:spcPts val="3728"/>
              </a:lnSpc>
              <a:buFont typeface="Arial"/>
              <a:buChar char="•"/>
            </a:pPr>
            <a:r>
              <a:rPr lang="en-US" sz="2193" spc="21" dirty="0">
                <a:gradFill>
                  <a:gsLst>
                    <a:gs pos="0">
                      <a:srgbClr val="0CC0DF">
                        <a:alpha val="100000"/>
                      </a:srgbClr>
                    </a:gs>
                    <a:gs pos="100000">
                      <a:srgbClr val="FFDE59">
                        <a:alpha val="100000"/>
                      </a:srgbClr>
                    </a:gs>
                  </a:gsLst>
                  <a:lin ang="0"/>
                </a:gradFill>
                <a:latin typeface="Mont"/>
                <a:ea typeface="Mont"/>
                <a:cs typeface="Mont"/>
                <a:sym typeface="Mont"/>
              </a:rPr>
              <a:t>Connects technical research with beginner-user needs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291428" y="2261002"/>
            <a:ext cx="3367703" cy="5486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0"/>
              </a:lnSpc>
              <a:spcBef>
                <a:spcPct val="0"/>
              </a:spcBef>
            </a:pPr>
            <a:r>
              <a:rPr lang="en-US" sz="3000" b="1" spc="-164">
                <a:solidFill>
                  <a:srgbClr val="00CC00"/>
                </a:solidFill>
                <a:latin typeface="Mont Bold"/>
                <a:ea typeface="Mont Bold"/>
                <a:cs typeface="Mont Bold"/>
                <a:sym typeface="Mont Bold"/>
              </a:rPr>
              <a:t>Expected Impact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76067" y="5636911"/>
            <a:ext cx="2238365" cy="5486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0"/>
              </a:lnSpc>
              <a:spcBef>
                <a:spcPct val="0"/>
              </a:spcBef>
            </a:pPr>
            <a:r>
              <a:rPr lang="en-US" sz="3000" b="1" spc="-164">
                <a:solidFill>
                  <a:srgbClr val="00CC00"/>
                </a:solidFill>
                <a:latin typeface="Mont Bold"/>
                <a:ea typeface="Mont Bold"/>
                <a:cs typeface="Mont Bold"/>
                <a:sym typeface="Mont Bold"/>
              </a:rPr>
              <a:t>Limitations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6784" y="6277666"/>
            <a:ext cx="12512516" cy="191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2821" lvl="1" indent="-236410" algn="l">
              <a:lnSpc>
                <a:spcPts val="3722"/>
              </a:lnSpc>
              <a:buFont typeface="Arial"/>
              <a:buChar char="•"/>
            </a:pPr>
            <a:r>
              <a:rPr lang="en-US" sz="2190" spc="21">
                <a:gradFill>
                  <a:gsLst>
                    <a:gs pos="0">
                      <a:srgbClr val="0CC0DF">
                        <a:alpha val="100000"/>
                      </a:srgbClr>
                    </a:gs>
                    <a:gs pos="100000">
                      <a:srgbClr val="FFDE59">
                        <a:alpha val="100000"/>
                      </a:srgbClr>
                    </a:gs>
                  </a:gsLst>
                  <a:lin ang="0"/>
                </a:gradFill>
                <a:latin typeface="Mont"/>
                <a:ea typeface="Mont"/>
                <a:cs typeface="Mont"/>
                <a:sym typeface="Mont"/>
              </a:rPr>
              <a:t>This stage does not build or test the AI model </a:t>
            </a:r>
          </a:p>
          <a:p>
            <a:pPr marL="472821" lvl="1" indent="-236410" algn="l">
              <a:lnSpc>
                <a:spcPts val="3722"/>
              </a:lnSpc>
              <a:buFont typeface="Arial"/>
              <a:buChar char="•"/>
            </a:pPr>
            <a:r>
              <a:rPr lang="en-US" sz="2190" spc="21">
                <a:gradFill>
                  <a:gsLst>
                    <a:gs pos="0">
                      <a:srgbClr val="0CC0DF">
                        <a:alpha val="100000"/>
                      </a:srgbClr>
                    </a:gs>
                    <a:gs pos="100000">
                      <a:srgbClr val="FFDE59">
                        <a:alpha val="100000"/>
                      </a:srgbClr>
                    </a:gs>
                  </a:gsLst>
                  <a:lin ang="0"/>
                </a:gradFill>
                <a:latin typeface="Mont"/>
                <a:ea typeface="Mont"/>
                <a:cs typeface="Mont"/>
                <a:sym typeface="Mont"/>
              </a:rPr>
              <a:t>Evidence focused directly on home use remains limited </a:t>
            </a:r>
          </a:p>
          <a:p>
            <a:pPr marL="472821" lvl="1" indent="-236410" algn="l">
              <a:lnSpc>
                <a:spcPts val="3722"/>
              </a:lnSpc>
              <a:buFont typeface="Arial"/>
              <a:buChar char="•"/>
            </a:pPr>
            <a:r>
              <a:rPr lang="en-US" sz="2190" spc="21">
                <a:gradFill>
                  <a:gsLst>
                    <a:gs pos="0">
                      <a:srgbClr val="0CC0DF">
                        <a:alpha val="100000"/>
                      </a:srgbClr>
                    </a:gs>
                    <a:gs pos="100000">
                      <a:srgbClr val="FFDE59">
                        <a:alpha val="100000"/>
                      </a:srgbClr>
                    </a:gs>
                  </a:gsLst>
                  <a:lin ang="0"/>
                </a:gradFill>
                <a:latin typeface="Mont"/>
                <a:ea typeface="Mont"/>
                <a:cs typeface="Mont"/>
                <a:sym typeface="Mont"/>
              </a:rPr>
              <a:t>Findings from commercial farms may not transfer directly to residential settings </a:t>
            </a:r>
          </a:p>
          <a:p>
            <a:pPr marL="472821" lvl="1" indent="-236410" algn="l">
              <a:lnSpc>
                <a:spcPts val="3722"/>
              </a:lnSpc>
              <a:buFont typeface="Arial"/>
              <a:buChar char="•"/>
            </a:pPr>
            <a:r>
              <a:rPr lang="en-US" sz="2190" spc="21">
                <a:gradFill>
                  <a:gsLst>
                    <a:gs pos="0">
                      <a:srgbClr val="0CC0DF">
                        <a:alpha val="100000"/>
                      </a:srgbClr>
                    </a:gs>
                    <a:gs pos="100000">
                      <a:srgbClr val="FFDE59">
                        <a:alpha val="100000"/>
                      </a:srgbClr>
                    </a:gs>
                  </a:gsLst>
                  <a:lin ang="0"/>
                </a:gradFill>
                <a:latin typeface="Mont"/>
                <a:ea typeface="Mont"/>
                <a:cs typeface="Mont"/>
                <a:sym typeface="Mont"/>
              </a:rPr>
              <a:t>Future cost estimates will depend on energy prices, equipment, and crop conditions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162800" y="269367"/>
            <a:ext cx="5625922" cy="1481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05"/>
              </a:lnSpc>
            </a:pPr>
            <a:r>
              <a:rPr lang="en-US" sz="6728" b="1" spc="-37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55438" y="1713252"/>
            <a:ext cx="15722598" cy="338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3"/>
              </a:lnSpc>
            </a:pPr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E86A0E-3B4B-7BDA-1FA1-B5B5A528D4C3}"/>
              </a:ext>
            </a:extLst>
          </p:cNvPr>
          <p:cNvSpPr txBox="1"/>
          <p:nvPr/>
        </p:nvSpPr>
        <p:spPr>
          <a:xfrm>
            <a:off x="1524958" y="1409700"/>
            <a:ext cx="16046762" cy="83469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5125" indent="-365125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Erekath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Seidlitz, M. Schreiner, and C. Dreyer, “Food for Future: Exploring Cutting-Edge Technology and Practices in Vertical Farming,”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Cities and Society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106, Art. no. 105357, 2024.</a:t>
            </a:r>
          </a:p>
          <a:p>
            <a:pPr marL="365125" indent="-365125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M. S. N. Kabir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“Technological Trends and Engineering Issues on Vertical Farms: A Review,”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Agricultural Technology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9, no. 11, Art. no. 1229, 2023.</a:t>
            </a:r>
          </a:p>
          <a:p>
            <a:pPr marL="365125" indent="-365125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J. J. Huang, C. X. Tan, and W. Zhou, “Universal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Optimizing Leafy Vegetable Production in an Environment-Controlled Vertical Farm,”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Computers and Electronics in Agriculture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219, Art. no. 108715, 2024.</a:t>
            </a:r>
          </a:p>
          <a:p>
            <a:pPr marL="365125" indent="-365125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A. S. Rathor, S. Choudhury, A. Sharma, P. Nautiyal, and G. Shah, “Empowering Vertical Farming Through IoT and AI-Driven Technologies: A Comprehensive Review,”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IEEE Access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10, no. 15, 2024.</a:t>
            </a:r>
          </a:p>
          <a:p>
            <a:pPr marL="365125" indent="-365125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Z. Ali, A. Muhammad, N. Lee, M. Waqar, and S. W. Lee, “Artificial Intelligence for Sustainable Agriculture: A Comprehensive Review of AI-Driven Technologies in Crop Production,”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Agriculture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17, no. 5, Art. no. 2281, 2025.</a:t>
            </a:r>
          </a:p>
          <a:p>
            <a:pPr marL="365125" indent="-365125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Sridevy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M.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Djanaguiraman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“A Glance at Agricultural Decision Support Systems,”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Agricultural Science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12, no. 5, pp. 755–757, 2023.</a:t>
            </a:r>
          </a:p>
          <a:p>
            <a:pPr marL="365125" indent="-365125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[7]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D. Yi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“Transforming Agriculture: An Insight into Decision Support Systems in Precision Farming,”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Agricultural Technology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5, no. 4, pp. 1614–1624, 2024.</a:t>
            </a:r>
          </a:p>
          <a:p>
            <a:pPr marL="365125" indent="-365125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[8]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L. Lindow, C. Campbell, C.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Longwater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 Zhang, A. Martin-Ryals, and Z. Boz, “Decision-Making in Controlled Environment Agriculture: Producer Perspectives on Digital Decision-Support Tools in the US,” 2026.</a:t>
            </a:r>
          </a:p>
          <a:p>
            <a:pPr marL="365125" indent="-365125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[9]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K. C. Shasteen and M.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Kacira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“Predictive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Computer Vision-Based Decision Support to Optimize Resource Use in Vertical Farms,”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Agriculture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15, no. 10, Art. no. 7812, 2023.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31F5FD-131E-03DA-2157-06DEBDFCF9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DDA9584D-CD24-3F83-A9A3-4BAC9A4A184E}"/>
              </a:ext>
            </a:extLst>
          </p:cNvPr>
          <p:cNvSpPr txBox="1"/>
          <p:nvPr/>
        </p:nvSpPr>
        <p:spPr>
          <a:xfrm>
            <a:off x="7162800" y="269367"/>
            <a:ext cx="5625922" cy="1481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05"/>
              </a:lnSpc>
            </a:pPr>
            <a:r>
              <a:rPr lang="en-US" sz="6728" b="1" spc="-37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References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837905B2-8400-6B2B-0788-0BABE1C784FC}"/>
              </a:ext>
            </a:extLst>
          </p:cNvPr>
          <p:cNvSpPr txBox="1"/>
          <p:nvPr/>
        </p:nvSpPr>
        <p:spPr>
          <a:xfrm>
            <a:off x="1555438" y="1713252"/>
            <a:ext cx="15722598" cy="338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3"/>
              </a:lnSpc>
            </a:pPr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8F6545-5C7C-A73A-87E9-C5DD77902173}"/>
              </a:ext>
            </a:extLst>
          </p:cNvPr>
          <p:cNvSpPr txBox="1"/>
          <p:nvPr/>
        </p:nvSpPr>
        <p:spPr>
          <a:xfrm>
            <a:off x="1555438" y="1758107"/>
            <a:ext cx="16046762" cy="6500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[10]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A. A. E.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Waseef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Shahda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S. El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Samaty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S. Nosier, “Integrating Vertical Farming into Residential Buildings in Egypt: A Stakeholder Perspectives-Based Approach,”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15, no. 16, Art. no. 2917, 2025.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[11]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E. G.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Balevic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H. Farha, A. J. Hoess, and E. A. Groll, “At-Home Vertical Farm and Automatic Irrigation System Implementation,” 2024.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[12]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Tafahomi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Nkurunziza, G. G.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Benineza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Nadi, and R.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Dusingizumuremyi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“The Assessment of Residents’ Perception of Possible Benefits and Challenges of Home Vertical Gardens in Kigali, Rwanda,”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16, no. 9, Art. no. 3849, 2024.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[13]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M. Y. Shams, S. A. Gamel, and F. M. Talaat, “Enhancing Crop Recommendation Systems with Explainable Artificial Intelligence: A Study on Agricultural Decision-Making,”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Neural Computing and Applications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36, no. 11, pp. 5695–5714, 2024.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[14]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Elbasi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Mostafa, C. Zaki, Z.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AlArnaout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E.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Topcu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L. Saker, “Optimizing Agricultural Data Analysis Techniques Through AI-Powered Decision-Making Processes,”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Applied Sciences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14, no. 17, Art. no. 8018, 2024.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[15]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G. Jung, H. Choe, and M. Lee, “Analysis of AI-Based Predictive Models Using Vertical Farming Environmental Factors and Crop Growth Data,”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Applied Sciences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16, no. 5, Art. no. 575, 2026.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[16]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M. M.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Albhirat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“The PRISMA Statement in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Enviropreneurship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Study: A Systematic Literature and a Research Agenda,”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Cleaner and Responsible Consumption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18, Art. no. 100721, 2024.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[17]</a:t>
            </a:r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V. Mishra and M. P. Mishra, “PRISMA for Review of Management Literature: Method, Merits, and Limitations – An Academic Review,” 2023.</a:t>
            </a:r>
          </a:p>
        </p:txBody>
      </p:sp>
    </p:spTree>
    <p:extLst>
      <p:ext uri="{BB962C8B-B14F-4D97-AF65-F5344CB8AC3E}">
        <p14:creationId xmlns:p14="http://schemas.microsoft.com/office/powerpoint/2010/main" val="17380798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150136-588B-2840-066D-150F4206C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C28C6C55-191D-662A-19D0-B3831E8610FE}"/>
              </a:ext>
            </a:extLst>
          </p:cNvPr>
          <p:cNvSpPr txBox="1"/>
          <p:nvPr/>
        </p:nvSpPr>
        <p:spPr>
          <a:xfrm>
            <a:off x="3429000" y="3695700"/>
            <a:ext cx="11430000" cy="10089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805"/>
              </a:lnSpc>
            </a:pPr>
            <a:r>
              <a:rPr lang="en-US" sz="6728" b="1" spc="-370" dirty="0">
                <a:solidFill>
                  <a:srgbClr val="5E990C"/>
                </a:solidFill>
                <a:latin typeface="Mont Bold"/>
                <a:ea typeface="Mont Bold"/>
                <a:cs typeface="Mont Bold"/>
                <a:sym typeface="Mont Bold"/>
              </a:rPr>
              <a:t>Thank you for your attention!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C7D50B89-AF87-37A1-2148-40B2C0BD0D45}"/>
              </a:ext>
            </a:extLst>
          </p:cNvPr>
          <p:cNvSpPr txBox="1"/>
          <p:nvPr/>
        </p:nvSpPr>
        <p:spPr>
          <a:xfrm>
            <a:off x="1555438" y="1713252"/>
            <a:ext cx="15722598" cy="338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3"/>
              </a:lnSpc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8047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</TotalTime>
  <Words>1855</Words>
  <Application>Microsoft Office PowerPoint</Application>
  <PresentationFormat>Custom</PresentationFormat>
  <Paragraphs>185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Mont Bold Italics</vt:lpstr>
      <vt:lpstr>Shrikhand</vt:lpstr>
      <vt:lpstr>Mont Bold</vt:lpstr>
      <vt:lpstr>Times New Roman</vt:lpstr>
      <vt:lpstr>Arial</vt:lpstr>
      <vt:lpstr>Mont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Viva Alexei Nica.pptx</dc:title>
  <dc:creator>nicaa</dc:creator>
  <cp:lastModifiedBy>Alexei Nica (2232919)</cp:lastModifiedBy>
  <cp:revision>14</cp:revision>
  <dcterms:created xsi:type="dcterms:W3CDTF">2006-08-16T00:00:00Z</dcterms:created>
  <dcterms:modified xsi:type="dcterms:W3CDTF">2026-07-13T10:47:34Z</dcterms:modified>
  <dc:identifier>DAHPM3xdYAY</dc:identifier>
</cp:coreProperties>
</file>