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C9F2C-292D-4F08-A658-5E2ABFDC239B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966EC-59A6-4FE0-BC0A-DAE98C85F3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6388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C9F2C-292D-4F08-A658-5E2ABFDC239B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966EC-59A6-4FE0-BC0A-DAE98C85F3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49922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C9F2C-292D-4F08-A658-5E2ABFDC239B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966EC-59A6-4FE0-BC0A-DAE98C85F3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8233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C9F2C-292D-4F08-A658-5E2ABFDC239B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966EC-59A6-4FE0-BC0A-DAE98C85F3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682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C9F2C-292D-4F08-A658-5E2ABFDC239B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966EC-59A6-4FE0-BC0A-DAE98C85F3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88088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C9F2C-292D-4F08-A658-5E2ABFDC239B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966EC-59A6-4FE0-BC0A-DAE98C85F3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6964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C9F2C-292D-4F08-A658-5E2ABFDC239B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966EC-59A6-4FE0-BC0A-DAE98C85F3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8793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C9F2C-292D-4F08-A658-5E2ABFDC239B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966EC-59A6-4FE0-BC0A-DAE98C85F3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4006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C9F2C-292D-4F08-A658-5E2ABFDC239B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966EC-59A6-4FE0-BC0A-DAE98C85F3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8585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C9F2C-292D-4F08-A658-5E2ABFDC239B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966EC-59A6-4FE0-BC0A-DAE98C85F3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6348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C9F2C-292D-4F08-A658-5E2ABFDC239B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966EC-59A6-4FE0-BC0A-DAE98C85F3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6338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EC9F2C-292D-4F08-A658-5E2ABFDC239B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8966EC-59A6-4FE0-BC0A-DAE98C85F3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6829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6136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u="sng" smtClean="0"/>
              <a:t>Co-constructivism contd</a:t>
            </a:r>
            <a:r>
              <a:rPr lang="en-GB" altLang="en-US" smtClean="0"/>
              <a:t>.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Withitness, teach how to change </a:t>
            </a:r>
            <a:r>
              <a:rPr lang="en-GB" altLang="en-US" i="1"/>
              <a:t>(Kounis, 1970)</a:t>
            </a:r>
            <a:r>
              <a:rPr lang="en-GB" altLang="en-US" smtClean="0"/>
              <a:t>; teacher responsibility </a:t>
            </a:r>
            <a:r>
              <a:rPr lang="en-GB" altLang="en-US" i="1"/>
              <a:t>(Jones, 2000)</a:t>
            </a:r>
          </a:p>
          <a:p>
            <a:pPr eaLnBrk="1" hangingPunct="1"/>
            <a:r>
              <a:rPr lang="en-GB" altLang="en-US" smtClean="0"/>
              <a:t>Minimise rewards, focus on communicative relationship </a:t>
            </a:r>
            <a:r>
              <a:rPr lang="en-GB" altLang="en-US" i="1"/>
              <a:t>(Ginott, 1972)</a:t>
            </a:r>
          </a:p>
          <a:p>
            <a:pPr eaLnBrk="1" hangingPunct="1"/>
            <a:r>
              <a:rPr lang="en-GB" altLang="en-US" smtClean="0"/>
              <a:t>Emotional literacy </a:t>
            </a:r>
            <a:r>
              <a:rPr lang="en-GB" altLang="en-US" i="1"/>
              <a:t>(Lipman, 1976); </a:t>
            </a:r>
            <a:r>
              <a:rPr lang="en-GB" altLang="en-US" smtClean="0"/>
              <a:t>Responsible thinking process </a:t>
            </a:r>
            <a:r>
              <a:rPr lang="en-GB" altLang="en-US" i="1"/>
              <a:t>(Ford, 1994)</a:t>
            </a:r>
          </a:p>
          <a:p>
            <a:pPr eaLnBrk="1" hangingPunct="1"/>
            <a:endParaRPr lang="en-GB" altLang="en-US" smtClean="0"/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06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6911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9236"/>
    </mc:Choice>
    <mc:Fallback xmlns="">
      <p:transition spd="slow" advTm="792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ctrTitle"/>
          </p:nvPr>
        </p:nvSpPr>
        <p:spPr>
          <a:xfrm>
            <a:off x="2209800" y="457201"/>
            <a:ext cx="7772400" cy="14700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/>
              <a:t>Behaviour management?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95600" y="2438400"/>
            <a:ext cx="6400800" cy="1752600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en-GB" sz="2800" dirty="0"/>
              <a:t>Classroom management? (</a:t>
            </a:r>
            <a:r>
              <a:rPr lang="en-GB" sz="2800" dirty="0" err="1"/>
              <a:t>Kounis</a:t>
            </a:r>
            <a:r>
              <a:rPr lang="en-GB" sz="2800" dirty="0"/>
              <a:t>, 1970)</a:t>
            </a:r>
          </a:p>
          <a:p>
            <a:pPr>
              <a:defRPr/>
            </a:pPr>
            <a:r>
              <a:rPr lang="en-GB" sz="2800" dirty="0"/>
              <a:t>OR</a:t>
            </a:r>
          </a:p>
          <a:p>
            <a:pPr>
              <a:defRPr/>
            </a:pPr>
            <a:r>
              <a:rPr lang="en-GB" sz="2800" dirty="0"/>
              <a:t>Behaviour modification? (Baer, Wolf and </a:t>
            </a:r>
            <a:r>
              <a:rPr lang="en-GB" sz="2800" dirty="0" err="1"/>
              <a:t>Risley</a:t>
            </a:r>
            <a:r>
              <a:rPr lang="en-GB" sz="2800" dirty="0"/>
              <a:t>, 1969)</a:t>
            </a:r>
          </a:p>
          <a:p>
            <a:pPr>
              <a:defRPr/>
            </a:pPr>
            <a:r>
              <a:rPr lang="en-GB" sz="2800" dirty="0"/>
              <a:t>OR</a:t>
            </a:r>
          </a:p>
          <a:p>
            <a:pPr>
              <a:defRPr/>
            </a:pPr>
            <a:r>
              <a:rPr lang="en-GB" sz="2800" dirty="0"/>
              <a:t>Behavioural engineering?</a:t>
            </a:r>
          </a:p>
          <a:p>
            <a:pPr>
              <a:defRPr/>
            </a:pPr>
            <a:r>
              <a:rPr lang="en-GB" sz="2800" dirty="0"/>
              <a:t>OR</a:t>
            </a:r>
          </a:p>
          <a:p>
            <a:pPr>
              <a:defRPr/>
            </a:pPr>
            <a:r>
              <a:rPr lang="en-GB" sz="2800" dirty="0"/>
              <a:t>Behaviour for learning? (Dewey, 1916)</a:t>
            </a:r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06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1110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2492"/>
    </mc:Choice>
    <mc:Fallback xmlns="">
      <p:transition spd="slow" advTm="1124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Key considerations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>
          <a:xfrm>
            <a:off x="1981200" y="1600200"/>
            <a:ext cx="8229600" cy="5029200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altLang="en-US" u="sng" dirty="0" smtClean="0"/>
              <a:t>Characteristics of effective teaching</a:t>
            </a:r>
            <a:r>
              <a:rPr lang="en-GB" altLang="en-US" dirty="0" smtClean="0"/>
              <a:t>:</a:t>
            </a:r>
          </a:p>
          <a:p>
            <a:pPr eaLnBrk="1" hangingPunct="1">
              <a:defRPr/>
            </a:pPr>
            <a:r>
              <a:rPr lang="en-GB" altLang="en-US" sz="2400" dirty="0"/>
              <a:t>self-confident, good humoured, patient</a:t>
            </a:r>
          </a:p>
          <a:p>
            <a:pPr eaLnBrk="1" hangingPunct="1">
              <a:defRPr/>
            </a:pPr>
            <a:r>
              <a:rPr lang="en-GB" altLang="en-US" sz="2400" dirty="0"/>
              <a:t>Interest in topic and pupil progress</a:t>
            </a:r>
          </a:p>
          <a:p>
            <a:pPr eaLnBrk="1" hangingPunct="1">
              <a:defRPr/>
            </a:pPr>
            <a:r>
              <a:rPr lang="en-GB" altLang="en-US" sz="2400" dirty="0"/>
              <a:t>Relevant work, appropriate pitch</a:t>
            </a:r>
          </a:p>
          <a:p>
            <a:pPr eaLnBrk="1" hangingPunct="1">
              <a:defRPr/>
            </a:pPr>
            <a:r>
              <a:rPr lang="en-GB" altLang="en-US" sz="2400" dirty="0"/>
              <a:t>Awareness that voice and action can facilitate learning behaviour</a:t>
            </a:r>
          </a:p>
          <a:p>
            <a:pPr eaLnBrk="1" hangingPunct="1">
              <a:defRPr/>
            </a:pPr>
            <a:r>
              <a:rPr lang="en-GB" altLang="en-US" sz="2400" dirty="0"/>
              <a:t>Reflection happens after every lesson</a:t>
            </a:r>
          </a:p>
          <a:p>
            <a:pPr eaLnBrk="1" hangingPunct="1">
              <a:defRPr/>
            </a:pPr>
            <a:r>
              <a:rPr lang="en-GB" altLang="en-US" sz="2400" dirty="0"/>
              <a:t>Preventative classroom management</a:t>
            </a:r>
          </a:p>
          <a:p>
            <a:pPr eaLnBrk="1" hangingPunct="1">
              <a:defRPr/>
            </a:pPr>
            <a:r>
              <a:rPr lang="en-GB" altLang="en-US" sz="2400" dirty="0"/>
              <a:t>Central focus is always on </a:t>
            </a:r>
            <a:r>
              <a:rPr lang="en-GB" altLang="en-US" sz="2400" b="1" dirty="0"/>
              <a:t>LEARNING</a:t>
            </a:r>
          </a:p>
          <a:p>
            <a:pPr marL="0" indent="0">
              <a:buNone/>
              <a:defRPr/>
            </a:pPr>
            <a:r>
              <a:rPr lang="en-GB" altLang="en-US" sz="2400" b="1" dirty="0"/>
              <a:t> </a:t>
            </a:r>
            <a:r>
              <a:rPr lang="en-GB" altLang="en-US" sz="2400" b="1" dirty="0"/>
              <a:t>                                                                             </a:t>
            </a:r>
            <a:r>
              <a:rPr lang="en-GB" altLang="en-US" sz="2000" b="1" i="1" dirty="0"/>
              <a:t>(Rogers, 2002)</a:t>
            </a:r>
          </a:p>
          <a:p>
            <a:pPr marL="0" indent="0">
              <a:buNone/>
              <a:defRPr/>
            </a:pPr>
            <a:r>
              <a:rPr lang="en-GB" altLang="en-US" sz="2000" b="1" dirty="0"/>
              <a:t>What does learning look like?</a:t>
            </a:r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06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8333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8540"/>
    </mc:Choice>
    <mc:Fallback xmlns="">
      <p:transition spd="slow" advTm="2785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Key considerations: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b="1" smtClean="0"/>
              <a:t>The classroom</a:t>
            </a:r>
          </a:p>
          <a:p>
            <a:pPr eaLnBrk="1" hangingPunct="1"/>
            <a:r>
              <a:rPr lang="en-GB" altLang="en-US" smtClean="0"/>
              <a:t>Desk organisation</a:t>
            </a:r>
          </a:p>
          <a:p>
            <a:pPr eaLnBrk="1" hangingPunct="1"/>
            <a:r>
              <a:rPr lang="en-GB" altLang="en-US" smtClean="0"/>
              <a:t>Access to resources</a:t>
            </a:r>
          </a:p>
          <a:p>
            <a:pPr eaLnBrk="1" hangingPunct="1"/>
            <a:r>
              <a:rPr lang="en-GB" altLang="en-US" smtClean="0"/>
              <a:t>Other teaching professionals (e.g. TA, LSA)</a:t>
            </a:r>
          </a:p>
          <a:p>
            <a:pPr eaLnBrk="1" hangingPunct="1"/>
            <a:r>
              <a:rPr lang="en-GB" altLang="en-US" smtClean="0"/>
              <a:t>Atmosphere</a:t>
            </a:r>
          </a:p>
          <a:p>
            <a:pPr eaLnBrk="1" hangingPunct="1"/>
            <a:r>
              <a:rPr lang="en-GB" altLang="en-US" smtClean="0"/>
              <a:t>Teacher physicality</a:t>
            </a:r>
          </a:p>
          <a:p>
            <a:pPr eaLnBrk="1" hangingPunct="1"/>
            <a:r>
              <a:rPr lang="en-GB" altLang="en-US" u="sng" smtClean="0"/>
              <a:t>Ethos</a:t>
            </a:r>
            <a:r>
              <a:rPr lang="en-GB" altLang="en-US" smtClean="0"/>
              <a:t>: displays, teacher expectation, enthusiasm, focus on positive learning</a:t>
            </a:r>
          </a:p>
          <a:p>
            <a:pPr eaLnBrk="1" hangingPunct="1"/>
            <a:endParaRPr lang="en-GB" altLang="en-US" smtClean="0"/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06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4538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3988"/>
    </mc:Choice>
    <mc:Fallback xmlns="">
      <p:transition spd="slow" advTm="1739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Key considerations: </a:t>
            </a:r>
            <a:r>
              <a:rPr lang="en-GB" altLang="en-US" b="1" smtClean="0"/>
              <a:t>engagement</a:t>
            </a:r>
            <a:endParaRPr lang="en-GB" altLang="en-US" smtClean="0"/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b="1" dirty="0" smtClean="0"/>
              <a:t>Differentiation: </a:t>
            </a:r>
            <a:r>
              <a:rPr lang="en-GB" altLang="en-US" dirty="0" smtClean="0"/>
              <a:t>challenge / support</a:t>
            </a:r>
          </a:p>
          <a:p>
            <a:pPr marL="0" indent="0">
              <a:buNone/>
              <a:defRPr/>
            </a:pPr>
            <a:endParaRPr lang="en-GB" altLang="en-US" b="1" dirty="0" smtClean="0"/>
          </a:p>
          <a:p>
            <a:pPr eaLnBrk="1" hangingPunct="1">
              <a:defRPr/>
            </a:pPr>
            <a:r>
              <a:rPr lang="en-GB" altLang="en-US" b="1" dirty="0" smtClean="0"/>
              <a:t>Pupil grouping : </a:t>
            </a:r>
            <a:r>
              <a:rPr lang="en-GB" altLang="en-US" dirty="0" smtClean="0"/>
              <a:t>differentiation opportunities, peer support, resilient learning routines</a:t>
            </a:r>
          </a:p>
          <a:p>
            <a:pPr marL="0" indent="0">
              <a:buNone/>
              <a:defRPr/>
            </a:pPr>
            <a:endParaRPr lang="en-GB" altLang="en-US" dirty="0" smtClean="0"/>
          </a:p>
          <a:p>
            <a:pPr marL="0" indent="0">
              <a:buNone/>
              <a:defRPr/>
            </a:pPr>
            <a:endParaRPr lang="en-GB" altLang="en-US" dirty="0" smtClean="0"/>
          </a:p>
          <a:p>
            <a:pPr eaLnBrk="1" hangingPunct="1">
              <a:defRPr/>
            </a:pPr>
            <a:r>
              <a:rPr lang="en-GB" altLang="en-US" sz="4400" b="1" dirty="0"/>
              <a:t>Your plan: </a:t>
            </a:r>
            <a:r>
              <a:rPr lang="en-GB" altLang="en-US" sz="4400" dirty="0"/>
              <a:t>I</a:t>
            </a:r>
            <a:r>
              <a:rPr lang="en-GB" altLang="en-US" sz="4400" dirty="0"/>
              <a:t>s it purposeful and stimulating?</a:t>
            </a:r>
            <a:endParaRPr lang="en-GB" altLang="en-US" sz="4400" b="1" dirty="0"/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06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456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6466"/>
    </mc:Choice>
    <mc:Fallback xmlns="">
      <p:transition spd="slow" advTm="1364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Key considerations: </a:t>
            </a:r>
            <a:r>
              <a:rPr lang="en-GB" altLang="en-US" b="1" smtClean="0"/>
              <a:t>relationship </a:t>
            </a:r>
            <a:r>
              <a:rPr lang="en-GB" altLang="en-US" sz="4000" i="1"/>
              <a:t>(Thomas, 1974)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GB" altLang="en-US" sz="2400" b="1" dirty="0"/>
              <a:t>TRUST</a:t>
            </a:r>
            <a:r>
              <a:rPr lang="en-GB" altLang="en-US" sz="2400" dirty="0"/>
              <a:t>: purposeful planning</a:t>
            </a:r>
          </a:p>
          <a:p>
            <a:pPr eaLnBrk="1" hangingPunct="1">
              <a:defRPr/>
            </a:pPr>
            <a:r>
              <a:rPr lang="en-GB" altLang="en-US" sz="2400" dirty="0"/>
              <a:t>Consistency</a:t>
            </a:r>
          </a:p>
          <a:p>
            <a:pPr eaLnBrk="1" hangingPunct="1">
              <a:defRPr/>
            </a:pPr>
            <a:r>
              <a:rPr lang="en-GB" altLang="en-US" sz="2400" dirty="0"/>
              <a:t>Language cues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b="1" dirty="0"/>
              <a:t>Pupil centred</a:t>
            </a:r>
            <a:r>
              <a:rPr lang="en-GB" altLang="en-US" sz="2400" dirty="0"/>
              <a:t>: IEP, </a:t>
            </a:r>
            <a:r>
              <a:rPr lang="en-GB" altLang="en-US" sz="2400" dirty="0" err="1"/>
              <a:t>HoY</a:t>
            </a:r>
            <a:r>
              <a:rPr lang="en-GB" altLang="en-US" sz="2400" dirty="0"/>
              <a:t>, student context</a:t>
            </a:r>
          </a:p>
          <a:p>
            <a:pPr marL="0" indent="0">
              <a:buNone/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b="1" dirty="0"/>
              <a:t>Role of the school</a:t>
            </a:r>
            <a:r>
              <a:rPr lang="en-GB" altLang="en-US" sz="2400" dirty="0"/>
              <a:t>: meaningful rewards / sanctions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u="sng" dirty="0"/>
              <a:t>Aim: a balanced range of techniques, all focused on keeping the learners on-task. Critically reflective practitioner</a:t>
            </a:r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06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7257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6639"/>
    </mc:Choice>
    <mc:Fallback xmlns="">
      <p:transition spd="slow" advTm="2266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Tom Bennett, </a:t>
            </a:r>
            <a:br>
              <a:rPr lang="en-GB" dirty="0" smtClean="0"/>
            </a:br>
            <a:r>
              <a:rPr lang="en-GB" dirty="0" smtClean="0"/>
              <a:t>Behaviour Consultant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Everyone experiences difficult behaviour at school.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• </a:t>
            </a:r>
            <a:r>
              <a:rPr lang="en-GB" dirty="0"/>
              <a:t>Children, like all people, can be selfish, cruel, kind and amazing.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• </a:t>
            </a:r>
            <a:r>
              <a:rPr lang="en-GB" dirty="0"/>
              <a:t>It isn’t your fault if they misbehave, but it is your responsibility to act if they do.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• </a:t>
            </a:r>
            <a:r>
              <a:rPr lang="en-GB" dirty="0"/>
              <a:t>Most students will be happy to abide by rules that are fair, consistent and proportionate.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• </a:t>
            </a:r>
            <a:r>
              <a:rPr lang="en-GB" dirty="0"/>
              <a:t>Almost all students prefer to be in a school where the adults take behaviour seriously. </a:t>
            </a:r>
          </a:p>
        </p:txBody>
      </p:sp>
    </p:spTree>
    <p:extLst>
      <p:ext uri="{BB962C8B-B14F-4D97-AF65-F5344CB8AC3E}">
        <p14:creationId xmlns:p14="http://schemas.microsoft.com/office/powerpoint/2010/main" val="29251071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346</Words>
  <Application>Microsoft Office PowerPoint</Application>
  <PresentationFormat>Widescreen</PresentationFormat>
  <Paragraphs>54</Paragraphs>
  <Slides>8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PowerPoint Presentation</vt:lpstr>
      <vt:lpstr>Co-constructivism contd.</vt:lpstr>
      <vt:lpstr>Behaviour management?</vt:lpstr>
      <vt:lpstr>Key considerations</vt:lpstr>
      <vt:lpstr>Key considerations:</vt:lpstr>
      <vt:lpstr>Key considerations: engagement</vt:lpstr>
      <vt:lpstr>Key considerations: relationship (Thomas, 1974)</vt:lpstr>
      <vt:lpstr>Tom Bennett,  Behaviour Consultant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Angella Cooze</dc:creator>
  <cp:lastModifiedBy>Angella Cooze</cp:lastModifiedBy>
  <cp:revision>1</cp:revision>
  <dcterms:created xsi:type="dcterms:W3CDTF">2018-09-27T12:39:05Z</dcterms:created>
  <dcterms:modified xsi:type="dcterms:W3CDTF">2018-09-27T12:39:21Z</dcterms:modified>
</cp:coreProperties>
</file>