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notesMasterIdLst>
    <p:notesMasterId r:id="rId45"/>
  </p:notesMasterIdLst>
  <p:sldIdLst>
    <p:sldId id="256" r:id="rId2"/>
    <p:sldId id="258" r:id="rId3"/>
    <p:sldId id="259" r:id="rId4"/>
    <p:sldId id="260" r:id="rId5"/>
    <p:sldId id="261" r:id="rId6"/>
    <p:sldId id="288" r:id="rId7"/>
    <p:sldId id="289" r:id="rId8"/>
    <p:sldId id="266" r:id="rId9"/>
    <p:sldId id="267" r:id="rId10"/>
    <p:sldId id="281" r:id="rId11"/>
    <p:sldId id="268" r:id="rId12"/>
    <p:sldId id="269" r:id="rId13"/>
    <p:sldId id="270" r:id="rId14"/>
    <p:sldId id="283" r:id="rId15"/>
    <p:sldId id="290" r:id="rId16"/>
    <p:sldId id="291" r:id="rId17"/>
    <p:sldId id="292" r:id="rId18"/>
    <p:sldId id="293" r:id="rId19"/>
    <p:sldId id="294" r:id="rId20"/>
    <p:sldId id="295" r:id="rId21"/>
    <p:sldId id="284" r:id="rId22"/>
    <p:sldId id="296" r:id="rId23"/>
    <p:sldId id="273" r:id="rId24"/>
    <p:sldId id="297" r:id="rId25"/>
    <p:sldId id="274" r:id="rId26"/>
    <p:sldId id="275" r:id="rId27"/>
    <p:sldId id="282" r:id="rId28"/>
    <p:sldId id="285" r:id="rId29"/>
    <p:sldId id="276" r:id="rId30"/>
    <p:sldId id="298" r:id="rId31"/>
    <p:sldId id="302" r:id="rId32"/>
    <p:sldId id="277" r:id="rId33"/>
    <p:sldId id="286" r:id="rId34"/>
    <p:sldId id="299" r:id="rId35"/>
    <p:sldId id="300" r:id="rId36"/>
    <p:sldId id="301" r:id="rId37"/>
    <p:sldId id="287" r:id="rId38"/>
    <p:sldId id="278" r:id="rId39"/>
    <p:sldId id="303" r:id="rId40"/>
    <p:sldId id="304" r:id="rId41"/>
    <p:sldId id="305" r:id="rId42"/>
    <p:sldId id="306" r:id="rId43"/>
    <p:sldId id="307" r:id="rId4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60D8E7-BDF0-BD1E-132A-51876D67ECDA}" v="674" dt="2026-06-16T06:56:29.0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Francis-Davies" userId="S::r.francis-davies@uwtsd.ac.uk::caf69e2c-2198-47a4-8268-c57958bd4ca9" providerId="AD" clId="Web-{2260D8E7-BDF0-BD1E-132A-51876D67ECDA}"/>
    <pc:docChg chg="addSld delSld modSld">
      <pc:chgData name="Rebecca Francis-Davies" userId="S::r.francis-davies@uwtsd.ac.uk::caf69e2c-2198-47a4-8268-c57958bd4ca9" providerId="AD" clId="Web-{2260D8E7-BDF0-BD1E-132A-51876D67ECDA}" dt="2026-06-16T06:56:29.051" v="735" actId="20577"/>
      <pc:docMkLst>
        <pc:docMk/>
      </pc:docMkLst>
      <pc:sldChg chg="del">
        <pc:chgData name="Rebecca Francis-Davies" userId="S::r.francis-davies@uwtsd.ac.uk::caf69e2c-2198-47a4-8268-c57958bd4ca9" providerId="AD" clId="Web-{2260D8E7-BDF0-BD1E-132A-51876D67ECDA}" dt="2026-06-16T06:15:53.786" v="371"/>
        <pc:sldMkLst>
          <pc:docMk/>
          <pc:sldMk cId="128553733" sldId="271"/>
        </pc:sldMkLst>
      </pc:sldChg>
      <pc:sldChg chg="del">
        <pc:chgData name="Rebecca Francis-Davies" userId="S::r.francis-davies@uwtsd.ac.uk::caf69e2c-2198-47a4-8268-c57958bd4ca9" providerId="AD" clId="Web-{2260D8E7-BDF0-BD1E-132A-51876D67ECDA}" dt="2026-06-16T06:16:04.271" v="372"/>
        <pc:sldMkLst>
          <pc:docMk/>
          <pc:sldMk cId="3613767161" sldId="272"/>
        </pc:sldMkLst>
      </pc:sldChg>
      <pc:sldChg chg="modNotes">
        <pc:chgData name="Rebecca Francis-Davies" userId="S::r.francis-davies@uwtsd.ac.uk::caf69e2c-2198-47a4-8268-c57958bd4ca9" providerId="AD" clId="Web-{2260D8E7-BDF0-BD1E-132A-51876D67ECDA}" dt="2026-06-16T06:17:22.852" v="374"/>
        <pc:sldMkLst>
          <pc:docMk/>
          <pc:sldMk cId="1280689507" sldId="273"/>
        </pc:sldMkLst>
      </pc:sldChg>
      <pc:sldChg chg="modNotes">
        <pc:chgData name="Rebecca Francis-Davies" userId="S::r.francis-davies@uwtsd.ac.uk::caf69e2c-2198-47a4-8268-c57958bd4ca9" providerId="AD" clId="Web-{2260D8E7-BDF0-BD1E-132A-51876D67ECDA}" dt="2026-06-16T06:05:19.501" v="292"/>
        <pc:sldMkLst>
          <pc:docMk/>
          <pc:sldMk cId="4068071040" sldId="283"/>
        </pc:sldMkLst>
      </pc:sldChg>
      <pc:sldChg chg="modNotes">
        <pc:chgData name="Rebecca Francis-Davies" userId="S::r.francis-davies@uwtsd.ac.uk::caf69e2c-2198-47a4-8268-c57958bd4ca9" providerId="AD" clId="Web-{2260D8E7-BDF0-BD1E-132A-51876D67ECDA}" dt="2026-06-16T06:13:38.110" v="354"/>
        <pc:sldMkLst>
          <pc:docMk/>
          <pc:sldMk cId="3875456844" sldId="284"/>
        </pc:sldMkLst>
      </pc:sldChg>
      <pc:sldChg chg="modSp new">
        <pc:chgData name="Rebecca Francis-Davies" userId="S::r.francis-davies@uwtsd.ac.uk::caf69e2c-2198-47a4-8268-c57958bd4ca9" providerId="AD" clId="Web-{2260D8E7-BDF0-BD1E-132A-51876D67ECDA}" dt="2026-06-16T05:59:22.254" v="104" actId="20577"/>
        <pc:sldMkLst>
          <pc:docMk/>
          <pc:sldMk cId="1929817845" sldId="288"/>
        </pc:sldMkLst>
        <pc:spChg chg="mod">
          <ac:chgData name="Rebecca Francis-Davies" userId="S::r.francis-davies@uwtsd.ac.uk::caf69e2c-2198-47a4-8268-c57958bd4ca9" providerId="AD" clId="Web-{2260D8E7-BDF0-BD1E-132A-51876D67ECDA}" dt="2026-06-16T05:57:08.125" v="23" actId="20577"/>
          <ac:spMkLst>
            <pc:docMk/>
            <pc:sldMk cId="1929817845" sldId="288"/>
            <ac:spMk id="2" creationId="{163E9CD9-CC36-1506-A0D9-FA9DD48D983D}"/>
          </ac:spMkLst>
        </pc:spChg>
        <pc:spChg chg="mod">
          <ac:chgData name="Rebecca Francis-Davies" userId="S::r.francis-davies@uwtsd.ac.uk::caf69e2c-2198-47a4-8268-c57958bd4ca9" providerId="AD" clId="Web-{2260D8E7-BDF0-BD1E-132A-51876D67ECDA}" dt="2026-06-16T05:59:22.254" v="104" actId="20577"/>
          <ac:spMkLst>
            <pc:docMk/>
            <pc:sldMk cId="1929817845" sldId="288"/>
            <ac:spMk id="3" creationId="{1F9348E8-9FEB-F7F7-45AB-A30991D3A4BC}"/>
          </ac:spMkLst>
        </pc:spChg>
      </pc:sldChg>
      <pc:sldChg chg="modSp new modNotes">
        <pc:chgData name="Rebecca Francis-Davies" userId="S::r.francis-davies@uwtsd.ac.uk::caf69e2c-2198-47a4-8268-c57958bd4ca9" providerId="AD" clId="Web-{2260D8E7-BDF0-BD1E-132A-51876D67ECDA}" dt="2026-06-16T06:01:57.869" v="287"/>
        <pc:sldMkLst>
          <pc:docMk/>
          <pc:sldMk cId="3585250508" sldId="289"/>
        </pc:sldMkLst>
        <pc:spChg chg="mod">
          <ac:chgData name="Rebecca Francis-Davies" userId="S::r.francis-davies@uwtsd.ac.uk::caf69e2c-2198-47a4-8268-c57958bd4ca9" providerId="AD" clId="Web-{2260D8E7-BDF0-BD1E-132A-51876D67ECDA}" dt="2026-06-16T05:59:28.864" v="110" actId="20577"/>
          <ac:spMkLst>
            <pc:docMk/>
            <pc:sldMk cId="3585250508" sldId="289"/>
            <ac:spMk id="2" creationId="{2D19F23C-7DEC-C7CC-5B0A-0091BD8829B0}"/>
          </ac:spMkLst>
        </pc:spChg>
        <pc:spChg chg="mod">
          <ac:chgData name="Rebecca Francis-Davies" userId="S::r.francis-davies@uwtsd.ac.uk::caf69e2c-2198-47a4-8268-c57958bd4ca9" providerId="AD" clId="Web-{2260D8E7-BDF0-BD1E-132A-51876D67ECDA}" dt="2026-06-16T06:01:36.103" v="285" actId="20577"/>
          <ac:spMkLst>
            <pc:docMk/>
            <pc:sldMk cId="3585250508" sldId="289"/>
            <ac:spMk id="3" creationId="{F33F31DB-810E-F108-F837-6C3FC2FA4BED}"/>
          </ac:spMkLst>
        </pc:spChg>
      </pc:sldChg>
      <pc:sldChg chg="modSp new modNotes">
        <pc:chgData name="Rebecca Francis-Davies" userId="S::r.francis-davies@uwtsd.ac.uk::caf69e2c-2198-47a4-8268-c57958bd4ca9" providerId="AD" clId="Web-{2260D8E7-BDF0-BD1E-132A-51876D67ECDA}" dt="2026-06-16T06:06:45.691" v="313" actId="20577"/>
        <pc:sldMkLst>
          <pc:docMk/>
          <pc:sldMk cId="1346307507" sldId="290"/>
        </pc:sldMkLst>
        <pc:spChg chg="mod">
          <ac:chgData name="Rebecca Francis-Davies" userId="S::r.francis-davies@uwtsd.ac.uk::caf69e2c-2198-47a4-8268-c57958bd4ca9" providerId="AD" clId="Web-{2260D8E7-BDF0-BD1E-132A-51876D67ECDA}" dt="2026-06-16T06:05:24.657" v="303" actId="20577"/>
          <ac:spMkLst>
            <pc:docMk/>
            <pc:sldMk cId="1346307507" sldId="290"/>
            <ac:spMk id="2" creationId="{0330A311-67C4-8921-8E00-E9AF27E486E7}"/>
          </ac:spMkLst>
        </pc:spChg>
        <pc:spChg chg="mod">
          <ac:chgData name="Rebecca Francis-Davies" userId="S::r.francis-davies@uwtsd.ac.uk::caf69e2c-2198-47a4-8268-c57958bd4ca9" providerId="AD" clId="Web-{2260D8E7-BDF0-BD1E-132A-51876D67ECDA}" dt="2026-06-16T06:06:45.691" v="313" actId="20577"/>
          <ac:spMkLst>
            <pc:docMk/>
            <pc:sldMk cId="1346307507" sldId="290"/>
            <ac:spMk id="3" creationId="{3B023C66-7ACD-D393-DE08-994B2056C88D}"/>
          </ac:spMkLst>
        </pc:spChg>
      </pc:sldChg>
      <pc:sldChg chg="modSp new modNotes">
        <pc:chgData name="Rebecca Francis-Davies" userId="S::r.francis-davies@uwtsd.ac.uk::caf69e2c-2198-47a4-8268-c57958bd4ca9" providerId="AD" clId="Web-{2260D8E7-BDF0-BD1E-132A-51876D67ECDA}" dt="2026-06-16T06:07:54.224" v="320" actId="20577"/>
        <pc:sldMkLst>
          <pc:docMk/>
          <pc:sldMk cId="3699377272" sldId="291"/>
        </pc:sldMkLst>
        <pc:spChg chg="mod">
          <ac:chgData name="Rebecca Francis-Davies" userId="S::r.francis-davies@uwtsd.ac.uk::caf69e2c-2198-47a4-8268-c57958bd4ca9" providerId="AD" clId="Web-{2260D8E7-BDF0-BD1E-132A-51876D67ECDA}" dt="2026-06-16T06:07:11.332" v="315" actId="20577"/>
          <ac:spMkLst>
            <pc:docMk/>
            <pc:sldMk cId="3699377272" sldId="291"/>
            <ac:spMk id="2" creationId="{3E72DB7D-3FDD-478B-A4A5-57BB6F2596DA}"/>
          </ac:spMkLst>
        </pc:spChg>
        <pc:spChg chg="mod">
          <ac:chgData name="Rebecca Francis-Davies" userId="S::r.francis-davies@uwtsd.ac.uk::caf69e2c-2198-47a4-8268-c57958bd4ca9" providerId="AD" clId="Web-{2260D8E7-BDF0-BD1E-132A-51876D67ECDA}" dt="2026-06-16T06:07:54.224" v="320" actId="20577"/>
          <ac:spMkLst>
            <pc:docMk/>
            <pc:sldMk cId="3699377272" sldId="291"/>
            <ac:spMk id="3" creationId="{0E89E682-2F48-72EA-8148-D87D274EEE5D}"/>
          </ac:spMkLst>
        </pc:spChg>
      </pc:sldChg>
      <pc:sldChg chg="modSp new modNotes">
        <pc:chgData name="Rebecca Francis-Davies" userId="S::r.francis-davies@uwtsd.ac.uk::caf69e2c-2198-47a4-8268-c57958bd4ca9" providerId="AD" clId="Web-{2260D8E7-BDF0-BD1E-132A-51876D67ECDA}" dt="2026-06-16T06:09:37.212" v="334" actId="20577"/>
        <pc:sldMkLst>
          <pc:docMk/>
          <pc:sldMk cId="2259886032" sldId="292"/>
        </pc:sldMkLst>
        <pc:spChg chg="mod">
          <ac:chgData name="Rebecca Francis-Davies" userId="S::r.francis-davies@uwtsd.ac.uk::caf69e2c-2198-47a4-8268-c57958bd4ca9" providerId="AD" clId="Web-{2260D8E7-BDF0-BD1E-132A-51876D67ECDA}" dt="2026-06-16T06:08:07.693" v="322" actId="20577"/>
          <ac:spMkLst>
            <pc:docMk/>
            <pc:sldMk cId="2259886032" sldId="292"/>
            <ac:spMk id="2" creationId="{AFFE8986-4C9D-22E2-9BED-C03BC03F8E7F}"/>
          </ac:spMkLst>
        </pc:spChg>
        <pc:spChg chg="mod">
          <ac:chgData name="Rebecca Francis-Davies" userId="S::r.francis-davies@uwtsd.ac.uk::caf69e2c-2198-47a4-8268-c57958bd4ca9" providerId="AD" clId="Web-{2260D8E7-BDF0-BD1E-132A-51876D67ECDA}" dt="2026-06-16T06:09:37.212" v="334" actId="20577"/>
          <ac:spMkLst>
            <pc:docMk/>
            <pc:sldMk cId="2259886032" sldId="292"/>
            <ac:spMk id="3" creationId="{8687E01A-5E7E-1CBB-BC93-42E656FC8BAA}"/>
          </ac:spMkLst>
        </pc:spChg>
      </pc:sldChg>
      <pc:sldChg chg="modSp new modNotes">
        <pc:chgData name="Rebecca Francis-Davies" userId="S::r.francis-davies@uwtsd.ac.uk::caf69e2c-2198-47a4-8268-c57958bd4ca9" providerId="AD" clId="Web-{2260D8E7-BDF0-BD1E-132A-51876D67ECDA}" dt="2026-06-16T06:10:53.511" v="340" actId="20577"/>
        <pc:sldMkLst>
          <pc:docMk/>
          <pc:sldMk cId="1524124330" sldId="293"/>
        </pc:sldMkLst>
        <pc:spChg chg="mod">
          <ac:chgData name="Rebecca Francis-Davies" userId="S::r.francis-davies@uwtsd.ac.uk::caf69e2c-2198-47a4-8268-c57958bd4ca9" providerId="AD" clId="Web-{2260D8E7-BDF0-BD1E-132A-51876D67ECDA}" dt="2026-06-16T06:10:04.494" v="336" actId="20577"/>
          <ac:spMkLst>
            <pc:docMk/>
            <pc:sldMk cId="1524124330" sldId="293"/>
            <ac:spMk id="2" creationId="{758BBB9F-EE5F-D169-C5F2-904CCB58B4CA}"/>
          </ac:spMkLst>
        </pc:spChg>
        <pc:spChg chg="mod">
          <ac:chgData name="Rebecca Francis-Davies" userId="S::r.francis-davies@uwtsd.ac.uk::caf69e2c-2198-47a4-8268-c57958bd4ca9" providerId="AD" clId="Web-{2260D8E7-BDF0-BD1E-132A-51876D67ECDA}" dt="2026-06-16T06:10:53.511" v="340" actId="20577"/>
          <ac:spMkLst>
            <pc:docMk/>
            <pc:sldMk cId="1524124330" sldId="293"/>
            <ac:spMk id="3" creationId="{5096EB7F-F895-8ADF-FA78-1A4484D136A1}"/>
          </ac:spMkLst>
        </pc:spChg>
      </pc:sldChg>
      <pc:sldChg chg="modSp new modNotes">
        <pc:chgData name="Rebecca Francis-Davies" userId="S::r.francis-davies@uwtsd.ac.uk::caf69e2c-2198-47a4-8268-c57958bd4ca9" providerId="AD" clId="Web-{2260D8E7-BDF0-BD1E-132A-51876D67ECDA}" dt="2026-06-16T06:11:50.888" v="347" actId="20577"/>
        <pc:sldMkLst>
          <pc:docMk/>
          <pc:sldMk cId="3291266602" sldId="294"/>
        </pc:sldMkLst>
        <pc:spChg chg="mod">
          <ac:chgData name="Rebecca Francis-Davies" userId="S::r.francis-davies@uwtsd.ac.uk::caf69e2c-2198-47a4-8268-c57958bd4ca9" providerId="AD" clId="Web-{2260D8E7-BDF0-BD1E-132A-51876D67ECDA}" dt="2026-06-16T06:11:06.777" v="342" actId="20577"/>
          <ac:spMkLst>
            <pc:docMk/>
            <pc:sldMk cId="3291266602" sldId="294"/>
            <ac:spMk id="2" creationId="{52C0E33E-C5D0-457B-70FC-152F711A14F6}"/>
          </ac:spMkLst>
        </pc:spChg>
        <pc:spChg chg="mod">
          <ac:chgData name="Rebecca Francis-Davies" userId="S::r.francis-davies@uwtsd.ac.uk::caf69e2c-2198-47a4-8268-c57958bd4ca9" providerId="AD" clId="Web-{2260D8E7-BDF0-BD1E-132A-51876D67ECDA}" dt="2026-06-16T06:11:50.888" v="347" actId="20577"/>
          <ac:spMkLst>
            <pc:docMk/>
            <pc:sldMk cId="3291266602" sldId="294"/>
            <ac:spMk id="3" creationId="{3792774F-4333-9F81-649C-F26784545CDE}"/>
          </ac:spMkLst>
        </pc:spChg>
      </pc:sldChg>
      <pc:sldChg chg="modSp new modNotes">
        <pc:chgData name="Rebecca Francis-Davies" userId="S::r.francis-davies@uwtsd.ac.uk::caf69e2c-2198-47a4-8268-c57958bd4ca9" providerId="AD" clId="Web-{2260D8E7-BDF0-BD1E-132A-51876D67ECDA}" dt="2026-06-16T06:12:35.889" v="352"/>
        <pc:sldMkLst>
          <pc:docMk/>
          <pc:sldMk cId="127912370" sldId="295"/>
        </pc:sldMkLst>
        <pc:spChg chg="mod">
          <ac:chgData name="Rebecca Francis-Davies" userId="S::r.francis-davies@uwtsd.ac.uk::caf69e2c-2198-47a4-8268-c57958bd4ca9" providerId="AD" clId="Web-{2260D8E7-BDF0-BD1E-132A-51876D67ECDA}" dt="2026-06-16T06:12:06.029" v="349" actId="20577"/>
          <ac:spMkLst>
            <pc:docMk/>
            <pc:sldMk cId="127912370" sldId="295"/>
            <ac:spMk id="2" creationId="{C5ED9CE4-709D-3429-4170-EBCB864D03A9}"/>
          </ac:spMkLst>
        </pc:spChg>
        <pc:spChg chg="mod">
          <ac:chgData name="Rebecca Francis-Davies" userId="S::r.francis-davies@uwtsd.ac.uk::caf69e2c-2198-47a4-8268-c57958bd4ca9" providerId="AD" clId="Web-{2260D8E7-BDF0-BD1E-132A-51876D67ECDA}" dt="2026-06-16T06:12:16.154" v="350" actId="20577"/>
          <ac:spMkLst>
            <pc:docMk/>
            <pc:sldMk cId="127912370" sldId="295"/>
            <ac:spMk id="3" creationId="{27EEE407-447D-5EF4-94C0-B96D23D983FA}"/>
          </ac:spMkLst>
        </pc:spChg>
      </pc:sldChg>
      <pc:sldChg chg="modSp new">
        <pc:chgData name="Rebecca Francis-Davies" userId="S::r.francis-davies@uwtsd.ac.uk::caf69e2c-2198-47a4-8268-c57958bd4ca9" providerId="AD" clId="Web-{2260D8E7-BDF0-BD1E-132A-51876D67ECDA}" dt="2026-06-16T06:15:42.676" v="370" actId="20577"/>
        <pc:sldMkLst>
          <pc:docMk/>
          <pc:sldMk cId="768269558" sldId="296"/>
        </pc:sldMkLst>
        <pc:spChg chg="mod">
          <ac:chgData name="Rebecca Francis-Davies" userId="S::r.francis-davies@uwtsd.ac.uk::caf69e2c-2198-47a4-8268-c57958bd4ca9" providerId="AD" clId="Web-{2260D8E7-BDF0-BD1E-132A-51876D67ECDA}" dt="2026-06-16T06:13:42.251" v="363" actId="20577"/>
          <ac:spMkLst>
            <pc:docMk/>
            <pc:sldMk cId="768269558" sldId="296"/>
            <ac:spMk id="2" creationId="{4CEA3381-B030-5813-E6F9-AFCF1671F48F}"/>
          </ac:spMkLst>
        </pc:spChg>
        <pc:spChg chg="mod">
          <ac:chgData name="Rebecca Francis-Davies" userId="S::r.francis-davies@uwtsd.ac.uk::caf69e2c-2198-47a4-8268-c57958bd4ca9" providerId="AD" clId="Web-{2260D8E7-BDF0-BD1E-132A-51876D67ECDA}" dt="2026-06-16T06:15:42.676" v="370" actId="20577"/>
          <ac:spMkLst>
            <pc:docMk/>
            <pc:sldMk cId="768269558" sldId="296"/>
            <ac:spMk id="3" creationId="{B7406DF7-0767-3C9E-A4F6-61BC96DF1C0D}"/>
          </ac:spMkLst>
        </pc:spChg>
      </pc:sldChg>
      <pc:sldChg chg="modSp new modNotes">
        <pc:chgData name="Rebecca Francis-Davies" userId="S::r.francis-davies@uwtsd.ac.uk::caf69e2c-2198-47a4-8268-c57958bd4ca9" providerId="AD" clId="Web-{2260D8E7-BDF0-BD1E-132A-51876D67ECDA}" dt="2026-06-16T06:19:37.309" v="413"/>
        <pc:sldMkLst>
          <pc:docMk/>
          <pc:sldMk cId="3068089249" sldId="297"/>
        </pc:sldMkLst>
        <pc:spChg chg="mod">
          <ac:chgData name="Rebecca Francis-Davies" userId="S::r.francis-davies@uwtsd.ac.uk::caf69e2c-2198-47a4-8268-c57958bd4ca9" providerId="AD" clId="Web-{2260D8E7-BDF0-BD1E-132A-51876D67ECDA}" dt="2026-06-16T06:17:31.352" v="389" actId="20577"/>
          <ac:spMkLst>
            <pc:docMk/>
            <pc:sldMk cId="3068089249" sldId="297"/>
            <ac:spMk id="2" creationId="{2E40E41D-DD0E-7998-63A7-5E2697EA8B74}"/>
          </ac:spMkLst>
        </pc:spChg>
        <pc:spChg chg="mod">
          <ac:chgData name="Rebecca Francis-Davies" userId="S::r.francis-davies@uwtsd.ac.uk::caf69e2c-2198-47a4-8268-c57958bd4ca9" providerId="AD" clId="Web-{2260D8E7-BDF0-BD1E-132A-51876D67ECDA}" dt="2026-06-16T06:18:57.980" v="411" actId="20577"/>
          <ac:spMkLst>
            <pc:docMk/>
            <pc:sldMk cId="3068089249" sldId="297"/>
            <ac:spMk id="3" creationId="{61DB5978-C4FE-1E75-0C12-FBCAB80B3EA9}"/>
          </ac:spMkLst>
        </pc:spChg>
      </pc:sldChg>
      <pc:sldChg chg="addSp delSp modSp new mod setBg modNotes">
        <pc:chgData name="Rebecca Francis-Davies" userId="S::r.francis-davies@uwtsd.ac.uk::caf69e2c-2198-47a4-8268-c57958bd4ca9" providerId="AD" clId="Web-{2260D8E7-BDF0-BD1E-132A-51876D67ECDA}" dt="2026-06-16T06:40:39.363" v="566" actId="20577"/>
        <pc:sldMkLst>
          <pc:docMk/>
          <pc:sldMk cId="2716458322" sldId="298"/>
        </pc:sldMkLst>
        <pc:spChg chg="mod">
          <ac:chgData name="Rebecca Francis-Davies" userId="S::r.francis-davies@uwtsd.ac.uk::caf69e2c-2198-47a4-8268-c57958bd4ca9" providerId="AD" clId="Web-{2260D8E7-BDF0-BD1E-132A-51876D67ECDA}" dt="2026-06-16T06:40:39.363" v="566" actId="20577"/>
          <ac:spMkLst>
            <pc:docMk/>
            <pc:sldMk cId="2716458322" sldId="298"/>
            <ac:spMk id="2" creationId="{FDD3B81C-46AE-D540-4D89-4B8653F8CE40}"/>
          </ac:spMkLst>
        </pc:spChg>
        <pc:spChg chg="del">
          <ac:chgData name="Rebecca Francis-Davies" userId="S::r.francis-davies@uwtsd.ac.uk::caf69e2c-2198-47a4-8268-c57958bd4ca9" providerId="AD" clId="Web-{2260D8E7-BDF0-BD1E-132A-51876D67ECDA}" dt="2026-06-16T06:21:25.750" v="445"/>
          <ac:spMkLst>
            <pc:docMk/>
            <pc:sldMk cId="2716458322" sldId="298"/>
            <ac:spMk id="3" creationId="{38DDF087-2BD2-59BB-0155-D84B3BC47A7F}"/>
          </ac:spMkLst>
        </pc:spChg>
        <pc:spChg chg="add">
          <ac:chgData name="Rebecca Francis-Davies" userId="S::r.francis-davies@uwtsd.ac.uk::caf69e2c-2198-47a4-8268-c57958bd4ca9" providerId="AD" clId="Web-{2260D8E7-BDF0-BD1E-132A-51876D67ECDA}" dt="2026-06-16T06:21:34.844" v="446"/>
          <ac:spMkLst>
            <pc:docMk/>
            <pc:sldMk cId="2716458322" sldId="298"/>
            <ac:spMk id="9" creationId="{AE192E3E-68A9-4F36-936C-1C8D0B9EF132}"/>
          </ac:spMkLst>
        </pc:spChg>
        <pc:spChg chg="add">
          <ac:chgData name="Rebecca Francis-Davies" userId="S::r.francis-davies@uwtsd.ac.uk::caf69e2c-2198-47a4-8268-c57958bd4ca9" providerId="AD" clId="Web-{2260D8E7-BDF0-BD1E-132A-51876D67ECDA}" dt="2026-06-16T06:21:34.844" v="446"/>
          <ac:spMkLst>
            <pc:docMk/>
            <pc:sldMk cId="2716458322" sldId="298"/>
            <ac:spMk id="11" creationId="{998D6E90-577B-4973-B60A-2700290E68B3}"/>
          </ac:spMkLst>
        </pc:spChg>
        <pc:spChg chg="add">
          <ac:chgData name="Rebecca Francis-Davies" userId="S::r.francis-davies@uwtsd.ac.uk::caf69e2c-2198-47a4-8268-c57958bd4ca9" providerId="AD" clId="Web-{2260D8E7-BDF0-BD1E-132A-51876D67ECDA}" dt="2026-06-16T06:21:34.844" v="446"/>
          <ac:spMkLst>
            <pc:docMk/>
            <pc:sldMk cId="2716458322" sldId="298"/>
            <ac:spMk id="13" creationId="{3FA95682-BEE6-4B33-BA34-7E7BE49782DA}"/>
          </ac:spMkLst>
        </pc:spChg>
        <pc:picChg chg="add mod ord">
          <ac:chgData name="Rebecca Francis-Davies" userId="S::r.francis-davies@uwtsd.ac.uk::caf69e2c-2198-47a4-8268-c57958bd4ca9" providerId="AD" clId="Web-{2260D8E7-BDF0-BD1E-132A-51876D67ECDA}" dt="2026-06-16T06:21:34.844" v="446"/>
          <ac:picMkLst>
            <pc:docMk/>
            <pc:sldMk cId="2716458322" sldId="298"/>
            <ac:picMk id="4" creationId="{729DEDFC-C62A-9C1E-627C-6830CC35186C}"/>
          </ac:picMkLst>
        </pc:picChg>
      </pc:sldChg>
      <pc:sldChg chg="modSp new modNotes">
        <pc:chgData name="Rebecca Francis-Davies" userId="S::r.francis-davies@uwtsd.ac.uk::caf69e2c-2198-47a4-8268-c57958bd4ca9" providerId="AD" clId="Web-{2260D8E7-BDF0-BD1E-132A-51876D67ECDA}" dt="2026-06-16T06:33:32.851" v="519" actId="20577"/>
        <pc:sldMkLst>
          <pc:docMk/>
          <pc:sldMk cId="2580391109" sldId="299"/>
        </pc:sldMkLst>
        <pc:spChg chg="mod">
          <ac:chgData name="Rebecca Francis-Davies" userId="S::r.francis-davies@uwtsd.ac.uk::caf69e2c-2198-47a4-8268-c57958bd4ca9" providerId="AD" clId="Web-{2260D8E7-BDF0-BD1E-132A-51876D67ECDA}" dt="2026-06-16T06:30:50.971" v="505" actId="20577"/>
          <ac:spMkLst>
            <pc:docMk/>
            <pc:sldMk cId="2580391109" sldId="299"/>
            <ac:spMk id="2" creationId="{B2D51D07-A44E-1A73-4387-77729B3118EA}"/>
          </ac:spMkLst>
        </pc:spChg>
        <pc:spChg chg="mod">
          <ac:chgData name="Rebecca Francis-Davies" userId="S::r.francis-davies@uwtsd.ac.uk::caf69e2c-2198-47a4-8268-c57958bd4ca9" providerId="AD" clId="Web-{2260D8E7-BDF0-BD1E-132A-51876D67ECDA}" dt="2026-06-16T06:33:32.851" v="519" actId="20577"/>
          <ac:spMkLst>
            <pc:docMk/>
            <pc:sldMk cId="2580391109" sldId="299"/>
            <ac:spMk id="3" creationId="{B6965472-D1B1-023C-A793-D74B2F76B93A}"/>
          </ac:spMkLst>
        </pc:spChg>
      </pc:sldChg>
      <pc:sldChg chg="modSp new modNotes">
        <pc:chgData name="Rebecca Francis-Davies" userId="S::r.francis-davies@uwtsd.ac.uk::caf69e2c-2198-47a4-8268-c57958bd4ca9" providerId="AD" clId="Web-{2260D8E7-BDF0-BD1E-132A-51876D67ECDA}" dt="2026-06-16T06:38:25.845" v="549"/>
        <pc:sldMkLst>
          <pc:docMk/>
          <pc:sldMk cId="3777898410" sldId="300"/>
        </pc:sldMkLst>
        <pc:spChg chg="mod">
          <ac:chgData name="Rebecca Francis-Davies" userId="S::r.francis-davies@uwtsd.ac.uk::caf69e2c-2198-47a4-8268-c57958bd4ca9" providerId="AD" clId="Web-{2260D8E7-BDF0-BD1E-132A-51876D67ECDA}" dt="2026-06-16T06:34:50.088" v="537" actId="20577"/>
          <ac:spMkLst>
            <pc:docMk/>
            <pc:sldMk cId="3777898410" sldId="300"/>
            <ac:spMk id="2" creationId="{4C1D79D0-DBEE-5576-3F39-48C5F6757953}"/>
          </ac:spMkLst>
        </pc:spChg>
        <pc:spChg chg="mod">
          <ac:chgData name="Rebecca Francis-Davies" userId="S::r.francis-davies@uwtsd.ac.uk::caf69e2c-2198-47a4-8268-c57958bd4ca9" providerId="AD" clId="Web-{2260D8E7-BDF0-BD1E-132A-51876D67ECDA}" dt="2026-06-16T06:35:38.496" v="542" actId="20577"/>
          <ac:spMkLst>
            <pc:docMk/>
            <pc:sldMk cId="3777898410" sldId="300"/>
            <ac:spMk id="3" creationId="{C6B5BACF-9274-D962-1AB8-1B3B72E82A9E}"/>
          </ac:spMkLst>
        </pc:spChg>
      </pc:sldChg>
      <pc:sldChg chg="modSp new">
        <pc:chgData name="Rebecca Francis-Davies" userId="S::r.francis-davies@uwtsd.ac.uk::caf69e2c-2198-47a4-8268-c57958bd4ca9" providerId="AD" clId="Web-{2260D8E7-BDF0-BD1E-132A-51876D67ECDA}" dt="2026-06-16T06:39:45.473" v="565" actId="20577"/>
        <pc:sldMkLst>
          <pc:docMk/>
          <pc:sldMk cId="1211145709" sldId="301"/>
        </pc:sldMkLst>
        <pc:spChg chg="mod">
          <ac:chgData name="Rebecca Francis-Davies" userId="S::r.francis-davies@uwtsd.ac.uk::caf69e2c-2198-47a4-8268-c57958bd4ca9" providerId="AD" clId="Web-{2260D8E7-BDF0-BD1E-132A-51876D67ECDA}" dt="2026-06-16T06:38:55.252" v="558" actId="20577"/>
          <ac:spMkLst>
            <pc:docMk/>
            <pc:sldMk cId="1211145709" sldId="301"/>
            <ac:spMk id="2" creationId="{E33DB5B8-E65A-B320-0D68-4A024453D65E}"/>
          </ac:spMkLst>
        </pc:spChg>
        <pc:spChg chg="mod">
          <ac:chgData name="Rebecca Francis-Davies" userId="S::r.francis-davies@uwtsd.ac.uk::caf69e2c-2198-47a4-8268-c57958bd4ca9" providerId="AD" clId="Web-{2260D8E7-BDF0-BD1E-132A-51876D67ECDA}" dt="2026-06-16T06:39:45.473" v="565" actId="20577"/>
          <ac:spMkLst>
            <pc:docMk/>
            <pc:sldMk cId="1211145709" sldId="301"/>
            <ac:spMk id="3" creationId="{29D84C6B-98E7-7486-41FE-B3C29259CB80}"/>
          </ac:spMkLst>
        </pc:spChg>
      </pc:sldChg>
      <pc:sldChg chg="modSp new modNotes">
        <pc:chgData name="Rebecca Francis-Davies" userId="S::r.francis-davies@uwtsd.ac.uk::caf69e2c-2198-47a4-8268-c57958bd4ca9" providerId="AD" clId="Web-{2260D8E7-BDF0-BD1E-132A-51876D67ECDA}" dt="2026-06-16T06:43:13.870" v="598"/>
        <pc:sldMkLst>
          <pc:docMk/>
          <pc:sldMk cId="2209633946" sldId="302"/>
        </pc:sldMkLst>
        <pc:spChg chg="mod">
          <ac:chgData name="Rebecca Francis-Davies" userId="S::r.francis-davies@uwtsd.ac.uk::caf69e2c-2198-47a4-8268-c57958bd4ca9" providerId="AD" clId="Web-{2260D8E7-BDF0-BD1E-132A-51876D67ECDA}" dt="2026-06-16T06:40:53.583" v="583" actId="20577"/>
          <ac:spMkLst>
            <pc:docMk/>
            <pc:sldMk cId="2209633946" sldId="302"/>
            <ac:spMk id="2" creationId="{9214213F-4539-C800-A8B6-1247CD5A3518}"/>
          </ac:spMkLst>
        </pc:spChg>
        <pc:spChg chg="mod">
          <ac:chgData name="Rebecca Francis-Davies" userId="S::r.francis-davies@uwtsd.ac.uk::caf69e2c-2198-47a4-8268-c57958bd4ca9" providerId="AD" clId="Web-{2260D8E7-BDF0-BD1E-132A-51876D67ECDA}" dt="2026-06-16T06:42:05.024" v="596" actId="20577"/>
          <ac:spMkLst>
            <pc:docMk/>
            <pc:sldMk cId="2209633946" sldId="302"/>
            <ac:spMk id="3" creationId="{A405F270-7EBD-C47D-8D2F-B812CB1512B0}"/>
          </ac:spMkLst>
        </pc:spChg>
      </pc:sldChg>
      <pc:sldChg chg="modSp new modNotes">
        <pc:chgData name="Rebecca Francis-Davies" userId="S::r.francis-davies@uwtsd.ac.uk::caf69e2c-2198-47a4-8268-c57958bd4ca9" providerId="AD" clId="Web-{2260D8E7-BDF0-BD1E-132A-51876D67ECDA}" dt="2026-06-16T06:48:14.410" v="654"/>
        <pc:sldMkLst>
          <pc:docMk/>
          <pc:sldMk cId="153067039" sldId="303"/>
        </pc:sldMkLst>
        <pc:spChg chg="mod">
          <ac:chgData name="Rebecca Francis-Davies" userId="S::r.francis-davies@uwtsd.ac.uk::caf69e2c-2198-47a4-8268-c57958bd4ca9" providerId="AD" clId="Web-{2260D8E7-BDF0-BD1E-132A-51876D67ECDA}" dt="2026-06-16T06:46:43.048" v="624" actId="20577"/>
          <ac:spMkLst>
            <pc:docMk/>
            <pc:sldMk cId="153067039" sldId="303"/>
            <ac:spMk id="2" creationId="{4F28C2BA-9C73-FFD5-AB8A-54F2335406B9}"/>
          </ac:spMkLst>
        </pc:spChg>
        <pc:spChg chg="mod">
          <ac:chgData name="Rebecca Francis-Davies" userId="S::r.francis-davies@uwtsd.ac.uk::caf69e2c-2198-47a4-8268-c57958bd4ca9" providerId="AD" clId="Web-{2260D8E7-BDF0-BD1E-132A-51876D67ECDA}" dt="2026-06-16T06:47:47.285" v="653" actId="20577"/>
          <ac:spMkLst>
            <pc:docMk/>
            <pc:sldMk cId="153067039" sldId="303"/>
            <ac:spMk id="3" creationId="{96891FBD-F697-990C-5B2C-7C0B9C0DB62F}"/>
          </ac:spMkLst>
        </pc:spChg>
      </pc:sldChg>
      <pc:sldChg chg="new del">
        <pc:chgData name="Rebecca Francis-Davies" userId="S::r.francis-davies@uwtsd.ac.uk::caf69e2c-2198-47a4-8268-c57958bd4ca9" providerId="AD" clId="Web-{2260D8E7-BDF0-BD1E-132A-51876D67ECDA}" dt="2026-06-16T06:45:16.842" v="600"/>
        <pc:sldMkLst>
          <pc:docMk/>
          <pc:sldMk cId="1693149547" sldId="303"/>
        </pc:sldMkLst>
      </pc:sldChg>
      <pc:sldChg chg="modSp new">
        <pc:chgData name="Rebecca Francis-Davies" userId="S::r.francis-davies@uwtsd.ac.uk::caf69e2c-2198-47a4-8268-c57958bd4ca9" providerId="AD" clId="Web-{2260D8E7-BDF0-BD1E-132A-51876D67ECDA}" dt="2026-06-16T06:49:35.460" v="689" actId="20577"/>
        <pc:sldMkLst>
          <pc:docMk/>
          <pc:sldMk cId="3051086986" sldId="304"/>
        </pc:sldMkLst>
        <pc:spChg chg="mod">
          <ac:chgData name="Rebecca Francis-Davies" userId="S::r.francis-davies@uwtsd.ac.uk::caf69e2c-2198-47a4-8268-c57958bd4ca9" providerId="AD" clId="Web-{2260D8E7-BDF0-BD1E-132A-51876D67ECDA}" dt="2026-06-16T06:48:50.834" v="686" actId="20577"/>
          <ac:spMkLst>
            <pc:docMk/>
            <pc:sldMk cId="3051086986" sldId="304"/>
            <ac:spMk id="2" creationId="{0BBFED90-5AAD-D1EE-BB30-EA72CBFD13BE}"/>
          </ac:spMkLst>
        </pc:spChg>
        <pc:spChg chg="mod">
          <ac:chgData name="Rebecca Francis-Davies" userId="S::r.francis-davies@uwtsd.ac.uk::caf69e2c-2198-47a4-8268-c57958bd4ca9" providerId="AD" clId="Web-{2260D8E7-BDF0-BD1E-132A-51876D67ECDA}" dt="2026-06-16T06:49:35.460" v="689" actId="20577"/>
          <ac:spMkLst>
            <pc:docMk/>
            <pc:sldMk cId="3051086986" sldId="304"/>
            <ac:spMk id="3" creationId="{A735B2E4-1040-D11A-F05A-ECE48D4CDA93}"/>
          </ac:spMkLst>
        </pc:spChg>
      </pc:sldChg>
      <pc:sldChg chg="modSp new">
        <pc:chgData name="Rebecca Francis-Davies" userId="S::r.francis-davies@uwtsd.ac.uk::caf69e2c-2198-47a4-8268-c57958bd4ca9" providerId="AD" clId="Web-{2260D8E7-BDF0-BD1E-132A-51876D67ECDA}" dt="2026-06-16T06:50:15.961" v="698" actId="20577"/>
        <pc:sldMkLst>
          <pc:docMk/>
          <pc:sldMk cId="4010396750" sldId="305"/>
        </pc:sldMkLst>
        <pc:spChg chg="mod">
          <ac:chgData name="Rebecca Francis-Davies" userId="S::r.francis-davies@uwtsd.ac.uk::caf69e2c-2198-47a4-8268-c57958bd4ca9" providerId="AD" clId="Web-{2260D8E7-BDF0-BD1E-132A-51876D67ECDA}" dt="2026-06-16T06:49:54.601" v="695" actId="20577"/>
          <ac:spMkLst>
            <pc:docMk/>
            <pc:sldMk cId="4010396750" sldId="305"/>
            <ac:spMk id="2" creationId="{D99F5B8D-C331-9111-9B22-F33ED68F20FC}"/>
          </ac:spMkLst>
        </pc:spChg>
        <pc:spChg chg="mod">
          <ac:chgData name="Rebecca Francis-Davies" userId="S::r.francis-davies@uwtsd.ac.uk::caf69e2c-2198-47a4-8268-c57958bd4ca9" providerId="AD" clId="Web-{2260D8E7-BDF0-BD1E-132A-51876D67ECDA}" dt="2026-06-16T06:50:15.961" v="698" actId="20577"/>
          <ac:spMkLst>
            <pc:docMk/>
            <pc:sldMk cId="4010396750" sldId="305"/>
            <ac:spMk id="3" creationId="{395BA88F-822A-E774-FF83-2C8E8AC4FED0}"/>
          </ac:spMkLst>
        </pc:spChg>
      </pc:sldChg>
      <pc:sldChg chg="modSp new">
        <pc:chgData name="Rebecca Francis-Davies" userId="S::r.francis-davies@uwtsd.ac.uk::caf69e2c-2198-47a4-8268-c57958bd4ca9" providerId="AD" clId="Web-{2260D8E7-BDF0-BD1E-132A-51876D67ECDA}" dt="2026-06-16T06:54:24.704" v="711" actId="20577"/>
        <pc:sldMkLst>
          <pc:docMk/>
          <pc:sldMk cId="990440903" sldId="306"/>
        </pc:sldMkLst>
        <pc:spChg chg="mod">
          <ac:chgData name="Rebecca Francis-Davies" userId="S::r.francis-davies@uwtsd.ac.uk::caf69e2c-2198-47a4-8268-c57958bd4ca9" providerId="AD" clId="Web-{2260D8E7-BDF0-BD1E-132A-51876D67ECDA}" dt="2026-06-16T06:53:19.905" v="703" actId="20577"/>
          <ac:spMkLst>
            <pc:docMk/>
            <pc:sldMk cId="990440903" sldId="306"/>
            <ac:spMk id="2" creationId="{EFE12FC4-F3E5-34CC-03FA-3CF3FC7F0FDD}"/>
          </ac:spMkLst>
        </pc:spChg>
        <pc:spChg chg="mod">
          <ac:chgData name="Rebecca Francis-Davies" userId="S::r.francis-davies@uwtsd.ac.uk::caf69e2c-2198-47a4-8268-c57958bd4ca9" providerId="AD" clId="Web-{2260D8E7-BDF0-BD1E-132A-51876D67ECDA}" dt="2026-06-16T06:54:24.704" v="711" actId="20577"/>
          <ac:spMkLst>
            <pc:docMk/>
            <pc:sldMk cId="990440903" sldId="306"/>
            <ac:spMk id="3" creationId="{8D4DFF46-8CF2-38D8-C732-F701BF21066D}"/>
          </ac:spMkLst>
        </pc:spChg>
      </pc:sldChg>
      <pc:sldChg chg="modSp new">
        <pc:chgData name="Rebecca Francis-Davies" userId="S::r.francis-davies@uwtsd.ac.uk::caf69e2c-2198-47a4-8268-c57958bd4ca9" providerId="AD" clId="Web-{2260D8E7-BDF0-BD1E-132A-51876D67ECDA}" dt="2026-06-16T06:56:29.051" v="735" actId="20577"/>
        <pc:sldMkLst>
          <pc:docMk/>
          <pc:sldMk cId="3291567590" sldId="307"/>
        </pc:sldMkLst>
        <pc:spChg chg="mod">
          <ac:chgData name="Rebecca Francis-Davies" userId="S::r.francis-davies@uwtsd.ac.uk::caf69e2c-2198-47a4-8268-c57958bd4ca9" providerId="AD" clId="Web-{2260D8E7-BDF0-BD1E-132A-51876D67ECDA}" dt="2026-06-16T06:55:45.972" v="733" actId="20577"/>
          <ac:spMkLst>
            <pc:docMk/>
            <pc:sldMk cId="3291567590" sldId="307"/>
            <ac:spMk id="2" creationId="{F18F6828-0A2A-2A4C-DE34-9CB83F93274F}"/>
          </ac:spMkLst>
        </pc:spChg>
        <pc:spChg chg="mod">
          <ac:chgData name="Rebecca Francis-Davies" userId="S::r.francis-davies@uwtsd.ac.uk::caf69e2c-2198-47a4-8268-c57958bd4ca9" providerId="AD" clId="Web-{2260D8E7-BDF0-BD1E-132A-51876D67ECDA}" dt="2026-06-16T06:56:29.051" v="735" actId="20577"/>
          <ac:spMkLst>
            <pc:docMk/>
            <pc:sldMk cId="3291567590" sldId="307"/>
            <ac:spMk id="3" creationId="{9EBEEFAF-51E5-AA47-3AFF-043A1D5B90A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FA58B6-4117-4CEC-B291-19C98CE3D047}" type="datetimeFigureOut">
              <a:t>6/15/2026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AC31CF-5AC2-4C72-BD4B-D362226B56A4}" type="slidenum">
              <a:t>‹#›</a:t>
            </a:fld>
            <a:endParaRPr lang="en-GB"/>
          </a:p>
        </p:txBody>
      </p:sp>
    </p:spTree>
    <p:extLst>
      <p:ext uri="{BB962C8B-B14F-4D97-AF65-F5344CB8AC3E}">
        <p14:creationId xmlns:p14="http://schemas.microsoft.com/office/powerpoint/2010/main" val="30832566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Make sure it is recorded</a:t>
            </a:r>
            <a:endParaRPr lang="en-US" dirty="0"/>
          </a:p>
        </p:txBody>
      </p:sp>
      <p:sp>
        <p:nvSpPr>
          <p:cNvPr id="4" name="Slide Number Placeholder 3"/>
          <p:cNvSpPr>
            <a:spLocks noGrp="1"/>
          </p:cNvSpPr>
          <p:nvPr>
            <p:ph type="sldNum" sz="quarter" idx="5"/>
          </p:nvPr>
        </p:nvSpPr>
        <p:spPr/>
        <p:txBody>
          <a:bodyPr/>
          <a:lstStyle/>
          <a:p>
            <a:fld id="{00AC31CF-5AC2-4C72-BD4B-D362226B56A4}" type="slidenum">
              <a:t>1</a:t>
            </a:fld>
            <a:endParaRPr lang="en-GB"/>
          </a:p>
        </p:txBody>
      </p:sp>
    </p:spTree>
    <p:extLst>
      <p:ext uri="{BB962C8B-B14F-4D97-AF65-F5344CB8AC3E}">
        <p14:creationId xmlns:p14="http://schemas.microsoft.com/office/powerpoint/2010/main" val="34479231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You can read the chapter on critical theories of leadership on Moodle</a:t>
            </a:r>
          </a:p>
        </p:txBody>
      </p:sp>
      <p:sp>
        <p:nvSpPr>
          <p:cNvPr id="4" name="Slide Number Placeholder 3"/>
          <p:cNvSpPr>
            <a:spLocks noGrp="1"/>
          </p:cNvSpPr>
          <p:nvPr>
            <p:ph type="sldNum" sz="quarter" idx="5"/>
          </p:nvPr>
        </p:nvSpPr>
        <p:spPr/>
        <p:txBody>
          <a:bodyPr/>
          <a:lstStyle/>
          <a:p>
            <a:fld id="{00AC31CF-5AC2-4C72-BD4B-D362226B56A4}" type="slidenum">
              <a:rPr lang="en-GB"/>
              <a:t>5</a:t>
            </a:fld>
            <a:endParaRPr lang="en-GB"/>
          </a:p>
        </p:txBody>
      </p:sp>
    </p:spTree>
    <p:extLst>
      <p:ext uri="{BB962C8B-B14F-4D97-AF65-F5344CB8AC3E}">
        <p14:creationId xmlns:p14="http://schemas.microsoft.com/office/powerpoint/2010/main" val="1797499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Key framing point to land: </a:t>
            </a:r>
            <a:r>
              <a:rPr lang="en-US" i="1" dirty="0"/>
              <a:t>CQ is not an exotic specialism for those heading overseas — it is a baseline professional competency for working in diverse </a:t>
            </a:r>
            <a:r>
              <a:rPr lang="en-US" i="1" dirty="0" err="1"/>
              <a:t>organisations</a:t>
            </a:r>
            <a:r>
              <a:rPr lang="en-US" i="1" dirty="0"/>
              <a:t>, including here in the UK.</a:t>
            </a:r>
            <a:endParaRPr lang="en-US" dirty="0"/>
          </a:p>
          <a:p>
            <a:r>
              <a:rPr lang="en-US"/>
              <a:t>Also flag the British Council finding that employers believe universities are not doing enough to develop intercultural skills in students — useful for motivating engagement with the session content.</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0AC31CF-5AC2-4C72-BD4B-D362226B56A4}" type="slidenum">
              <a:rPr lang="en-US"/>
              <a:t>7</a:t>
            </a:fld>
            <a:endParaRPr lang="en-US"/>
          </a:p>
        </p:txBody>
      </p:sp>
    </p:spTree>
    <p:extLst>
      <p:ext uri="{BB962C8B-B14F-4D97-AF65-F5344CB8AC3E}">
        <p14:creationId xmlns:p14="http://schemas.microsoft.com/office/powerpoint/2010/main" val="7301920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Hofstede argued that all societies face the same basic challenges of human coexistence — how to relate to authority, to each other, to uncertainty, to time, and to basic human drives. What differs across cultures is not the </a:t>
            </a:r>
            <a:r>
              <a:rPr lang="en-US" i="1" dirty="0"/>
              <a:t>questions</a:t>
            </a:r>
            <a:r>
              <a:rPr lang="en-US" dirty="0"/>
              <a:t> but the </a:t>
            </a:r>
            <a:r>
              <a:rPr lang="en-US" i="1" dirty="0"/>
              <a:t>answers</a:t>
            </a:r>
            <a:r>
              <a:rPr lang="en-US" dirty="0"/>
              <a:t>, and those answers get embedded in shared values, institutions, and </a:t>
            </a:r>
            <a:r>
              <a:rPr lang="en-US" dirty="0" err="1"/>
              <a:t>behaviours</a:t>
            </a:r>
            <a:r>
              <a:rPr lang="en-US" dirty="0"/>
              <a:t> over generations. His dimensions are essentially a map of those different answers.</a:t>
            </a:r>
          </a:p>
        </p:txBody>
      </p:sp>
      <p:sp>
        <p:nvSpPr>
          <p:cNvPr id="4" name="Slide Number Placeholder 3"/>
          <p:cNvSpPr>
            <a:spLocks noGrp="1"/>
          </p:cNvSpPr>
          <p:nvPr>
            <p:ph type="sldNum" sz="quarter" idx="5"/>
          </p:nvPr>
        </p:nvSpPr>
        <p:spPr/>
        <p:txBody>
          <a:bodyPr/>
          <a:lstStyle/>
          <a:p>
            <a:fld id="{00AC31CF-5AC2-4C72-BD4B-D362226B56A4}" type="slidenum">
              <a:rPr lang="en-US"/>
              <a:t>14</a:t>
            </a:fld>
            <a:endParaRPr lang="en-US"/>
          </a:p>
        </p:txBody>
      </p:sp>
    </p:spTree>
    <p:extLst>
      <p:ext uri="{BB962C8B-B14F-4D97-AF65-F5344CB8AC3E}">
        <p14:creationId xmlns:p14="http://schemas.microsoft.com/office/powerpoint/2010/main" val="42797309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t>
            </a:r>
            <a:r>
              <a:rPr lang="en-US" b="1" dirty="0"/>
              <a:t>high power distance</a:t>
            </a:r>
            <a:r>
              <a:rPr lang="en-US" dirty="0"/>
              <a:t> societies (Malaysia, Philippines, Mexico), hierarchy is accepted as reflecting a natural order. Employees expect to be told what to do. Subordinates rarely challenge managers, not because they are suppressed but because deference is culturally appropriate. Titles and formal authority carry real weight.</a:t>
            </a:r>
          </a:p>
          <a:p>
            <a:r>
              <a:rPr lang="en-US" dirty="0"/>
              <a:t>In </a:t>
            </a:r>
            <a:r>
              <a:rPr lang="en-US" b="1" dirty="0"/>
              <a:t>low power distance</a:t>
            </a:r>
            <a:r>
              <a:rPr lang="en-US" dirty="0"/>
              <a:t> societies (Denmark, Austria, Israel), hierarchy is seen as a practical convenience rather than a reflection of inherent superiority. Managers are expected to consult, subordinates are expected to contribute ideas, and the gap in status between levels is </a:t>
            </a:r>
            <a:r>
              <a:rPr lang="en-US" dirty="0" err="1"/>
              <a:t>minimised</a:t>
            </a:r>
            <a:r>
              <a:rPr lang="en-US" dirty="0"/>
              <a:t>. Calling the boss by their first name is normal.</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0AC31CF-5AC2-4C72-BD4B-D362226B56A4}" type="slidenum">
              <a:rPr lang="en-US"/>
              <a:t>15</a:t>
            </a:fld>
            <a:endParaRPr lang="en-US"/>
          </a:p>
        </p:txBody>
      </p:sp>
    </p:spTree>
    <p:extLst>
      <p:ext uri="{BB962C8B-B14F-4D97-AF65-F5344CB8AC3E}">
        <p14:creationId xmlns:p14="http://schemas.microsoft.com/office/powerpoint/2010/main" val="34366621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a:t>
            </a:r>
            <a:r>
              <a:rPr lang="en-US" b="1"/>
              <a:t>individualist</a:t>
            </a:r>
            <a:r>
              <a:rPr lang="en-US"/>
              <a:t> societies (USA, UK, Australia), people define themselves through personal attributes — their achievements, opinions, preferences. Loyalty to employers is contractual. Self-reliance is a virtue. People are expected to look after themselves and their immediate family. In hiring, universal rules should apply — you do not give someone a job because they are your cousin.</a:t>
            </a:r>
          </a:p>
          <a:p>
            <a:r>
              <a:rPr lang="en-US" dirty="0"/>
              <a:t>In </a:t>
            </a:r>
            <a:r>
              <a:rPr lang="en-US" b="1" dirty="0"/>
              <a:t>collectivist</a:t>
            </a:r>
            <a:r>
              <a:rPr lang="en-US" dirty="0"/>
              <a:t> societies (China, Colombia, Pakistan, much of sub-Saharan Africa), the self is defined through group membership — family, clan, </a:t>
            </a:r>
            <a:r>
              <a:rPr lang="en-US" dirty="0" err="1"/>
              <a:t>organisation</a:t>
            </a:r>
            <a:r>
              <a:rPr lang="en-US" dirty="0"/>
              <a:t>, in-group. Loyalty runs deep within the in-group and can be starkly absent outside it. Hiring someone because of family or community ties is not nepotism — it is responsible group </a:t>
            </a:r>
            <a:r>
              <a:rPr lang="en-US" dirty="0" err="1"/>
              <a:t>behaviour</a:t>
            </a:r>
            <a:r>
              <a:rPr lang="en-US" dirty="0"/>
              <a:t>. Harmony within the in-group is prized; direct confrontation that causes loss of face is avoided.</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0AC31CF-5AC2-4C72-BD4B-D362226B56A4}" type="slidenum">
              <a:rPr lang="en-US"/>
              <a:t>16</a:t>
            </a:fld>
            <a:endParaRPr lang="en-US"/>
          </a:p>
        </p:txBody>
      </p:sp>
    </p:spTree>
    <p:extLst>
      <p:ext uri="{BB962C8B-B14F-4D97-AF65-F5344CB8AC3E}">
        <p14:creationId xmlns:p14="http://schemas.microsoft.com/office/powerpoint/2010/main" val="35986266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most contested and frequently misunderstood dimension, partly because of its name. Hofstede was not making claims about gender roles in a simple sense — he was describing the dominant motivational orientation of a </a:t>
            </a:r>
            <a:r>
              <a:rPr lang="en-US" dirty="0" err="1"/>
              <a:t>society.</a:t>
            </a:r>
            <a:r>
              <a:rPr lang="en-US" b="1" dirty="0" err="1"/>
              <a:t>Masculine</a:t>
            </a:r>
            <a:r>
              <a:rPr lang="en-US" dirty="0"/>
              <a:t> societies (Japan, Austria, Venezuela, Italy) value assertiveness, ambition, material success, and competition. There is strong differentiation between gender roles. Work and achievement are central to identity. Conflict is resolved by fighting it out.</a:t>
            </a:r>
          </a:p>
          <a:p>
            <a:r>
              <a:rPr lang="en-US" b="1"/>
              <a:t>Feminine</a:t>
            </a:r>
            <a:r>
              <a:rPr lang="en-US"/>
              <a:t> societies (Sweden, Norway, Netherlands, Denmark) value cooperation, modesty, caring for the weak, and quality of life. Gender roles overlap more. Work-life balance matters. Conflict tends to be resolved through compromise and negotiation.</a:t>
            </a:r>
          </a:p>
          <a:p>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0AC31CF-5AC2-4C72-BD4B-D362226B56A4}" type="slidenum">
              <a:rPr lang="en-US"/>
              <a:t>17</a:t>
            </a:fld>
            <a:endParaRPr lang="en-US"/>
          </a:p>
        </p:txBody>
      </p:sp>
    </p:spTree>
    <p:extLst>
      <p:ext uri="{BB962C8B-B14F-4D97-AF65-F5344CB8AC3E}">
        <p14:creationId xmlns:p14="http://schemas.microsoft.com/office/powerpoint/2010/main" val="3202245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High uncertainty avoidance</a:t>
            </a:r>
            <a:r>
              <a:rPr lang="en-US"/>
              <a:t> societies (Greece, Japan, Portugal, Belgium) tend to create extensive rules, detailed procedures, and strong formal structures. There is emotional resistance to deviation from established patterns. Experts and credentialled authorities carry weight. What is different is perceived as dangerous.</a:t>
            </a:r>
          </a:p>
          <a:p>
            <a:r>
              <a:rPr lang="en-US" b="1"/>
              <a:t>Low uncertainty avoidance</a:t>
            </a:r>
            <a:r>
              <a:rPr lang="en-US"/>
              <a:t> societies (Singapore, Jamaica, Denmark, Sweden) are more comfortable with ambiguity. Fewer rules, more improvisation. What is different is viewed with curiosity rather than threat. Entrepreneurialism and flexibility tend to flourish.</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0AC31CF-5AC2-4C72-BD4B-D362226B56A4}" type="slidenum">
              <a:rPr lang="en-US"/>
              <a:t>18</a:t>
            </a:fld>
            <a:endParaRPr lang="en-US"/>
          </a:p>
        </p:txBody>
      </p:sp>
    </p:spTree>
    <p:extLst>
      <p:ext uri="{BB962C8B-B14F-4D97-AF65-F5344CB8AC3E}">
        <p14:creationId xmlns:p14="http://schemas.microsoft.com/office/powerpoint/2010/main" val="42929903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Long-term oriented</a:t>
            </a:r>
            <a:r>
              <a:rPr lang="en-US"/>
              <a:t> societies (China, Japan, South Korea) value perseverance, thrift, ordering relationships by status, and a sense of shame. Investment for future reward is natural. Businesses think in decades. Delayed gratification is virtuous.</a:t>
            </a:r>
          </a:p>
          <a:p>
            <a:r>
              <a:rPr lang="en-US" b="1" dirty="0"/>
              <a:t>Short-term oriented</a:t>
            </a:r>
            <a:r>
              <a:rPr lang="en-US" dirty="0"/>
              <a:t> societies (USA, UK, many African and Latin American countries) tend to respect tradition, fulfil social obligations, and focus on immediate results. Quarterly reporting cycles, short-term profit targets, and political cycles that </a:t>
            </a:r>
            <a:r>
              <a:rPr lang="en-US" dirty="0" err="1"/>
              <a:t>prioritise</a:t>
            </a:r>
            <a:r>
              <a:rPr lang="en-US" dirty="0"/>
              <a:t> visible quick wins are all manifestations of this orientation.</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0AC31CF-5AC2-4C72-BD4B-D362226B56A4}" type="slidenum">
              <a:rPr lang="en-US"/>
              <a:t>19</a:t>
            </a:fld>
            <a:endParaRPr lang="en-US"/>
          </a:p>
        </p:txBody>
      </p:sp>
    </p:spTree>
    <p:extLst>
      <p:ext uri="{BB962C8B-B14F-4D97-AF65-F5344CB8AC3E}">
        <p14:creationId xmlns:p14="http://schemas.microsoft.com/office/powerpoint/2010/main" val="5021182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Indulgent</a:t>
            </a:r>
            <a:r>
              <a:rPr lang="en-US" dirty="0"/>
              <a:t> societies (Latin America, West Africa, Anglo countries to a moderate degree) allow relatively free gratification of natural human drives. People tend to have a positive outlook, place importance on leisure and personal freedom, and feel in control of their lives.</a:t>
            </a:r>
          </a:p>
          <a:p>
            <a:r>
              <a:rPr lang="en-US" b="1" dirty="0"/>
              <a:t>Restrained</a:t>
            </a:r>
            <a:r>
              <a:rPr lang="en-US" dirty="0"/>
              <a:t> societies (Eastern Europe, Russia, China, many Muslim-majority countries) suppress gratification through strict social norms. People tend to have a more pessimistic worldview, feel that life is largely determined by external forces, and place less emphasis on leisure.</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0AC31CF-5AC2-4C72-BD4B-D362226B56A4}" type="slidenum">
              <a:rPr lang="en-US"/>
              <a:t>20</a:t>
            </a:fld>
            <a:endParaRPr lang="en-US"/>
          </a:p>
        </p:txBody>
      </p:sp>
    </p:spTree>
    <p:extLst>
      <p:ext uri="{BB962C8B-B14F-4D97-AF65-F5344CB8AC3E}">
        <p14:creationId xmlns:p14="http://schemas.microsoft.com/office/powerpoint/2010/main" val="13769569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Hofstede's dimensions are descriptive of aggregate cultural tendencies, not predictors of individual </a:t>
            </a:r>
            <a:r>
              <a:rPr lang="en-US" dirty="0" err="1"/>
              <a:t>behaviour</a:t>
            </a:r>
            <a:r>
              <a:rPr lang="en-US" dirty="0"/>
              <a:t>. The three most important criticisms to hold alongside this:</a:t>
            </a:r>
          </a:p>
          <a:p>
            <a:r>
              <a:rPr lang="en-US" b="1" dirty="0"/>
              <a:t>The ecological fallacy</a:t>
            </a:r>
            <a:r>
              <a:rPr lang="en-US" dirty="0"/>
              <a:t> (McSweeney, Baskerville): Hofstede derived national scores from employee surveys, then used those scores to </a:t>
            </a:r>
            <a:r>
              <a:rPr lang="en-US" dirty="0" err="1"/>
              <a:t>characterise</a:t>
            </a:r>
            <a:r>
              <a:rPr lang="en-US" dirty="0"/>
              <a:t> whole nations. This is a methodological error — you cannot infer individual values from group averages. A high power distance score for Malaysia tells you something about the central tendency, not about any Malaysian you will actually meet.</a:t>
            </a:r>
            <a:endParaRPr lang="en-US" dirty="0">
              <a:ea typeface="Calibri"/>
              <a:cs typeface="Calibri"/>
            </a:endParaRPr>
          </a:p>
          <a:p>
            <a:r>
              <a:rPr lang="en-US" b="1"/>
              <a:t>Historical moment</a:t>
            </a:r>
            <a:r>
              <a:rPr lang="en-US"/>
              <a:t>: The original data was collected in the late 1960s and early 1970s. Cultures are not static. The UK, Japan, and China of today are not identical to the societies Hofstede measured.</a:t>
            </a:r>
          </a:p>
          <a:p>
            <a:r>
              <a:rPr lang="en-US" b="1" dirty="0"/>
              <a:t>Within-country variation</a:t>
            </a:r>
            <a:r>
              <a:rPr lang="en-US" dirty="0"/>
              <a:t>: The UK contains Wales, Scotland, England, and Northern Ireland — each with distinct cultural traditions. India contains hundreds of linguistic and ethnic communities. National scores flatten enormous internal diversity.</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0AC31CF-5AC2-4C72-BD4B-D362226B56A4}" type="slidenum">
              <a:rPr lang="en-US"/>
              <a:t>21</a:t>
            </a:fld>
            <a:endParaRPr lang="en-US"/>
          </a:p>
        </p:txBody>
      </p:sp>
    </p:spTree>
    <p:extLst>
      <p:ext uri="{BB962C8B-B14F-4D97-AF65-F5344CB8AC3E}">
        <p14:creationId xmlns:p14="http://schemas.microsoft.com/office/powerpoint/2010/main" val="188534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GLOBE did not start from scratch. House and colleagues explicitly built on Hofstede's conceptual foundation, retaining several of his dimensions in modified form:</a:t>
            </a:r>
          </a:p>
          <a:p>
            <a:r>
              <a:rPr lang="en-US" dirty="0"/>
              <a:t>Power Distance appears in both, largely unchanged in concept. Uncertainty Avoidance is retained. Individualism/Collectivism is split into two separate dimensions — In-Group Collectivism (loyalty to family and close group) and Institutional Collectivism (the degree to which societal institutions encourage collective action). Masculinity/Femininity is reframed as Gender Egalitarianism and Assertiveness, which is partly a response to criticism of Hofstede's gendered labelling. Hofstede's Long-term Orientation finds a partial parallel in GLOBE's Future Orientation.</a:t>
            </a:r>
            <a:endParaRPr lang="en-US" dirty="0">
              <a:ea typeface="Calibri"/>
              <a:cs typeface="Calibri"/>
            </a:endParaRPr>
          </a:p>
          <a:p>
            <a:r>
              <a:rPr lang="en-US" dirty="0"/>
              <a:t>So GLOBE is in meaningful dialogue with Hofstede throughout — it takes his problem statement seriously while refining and extending the methodology.</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0AC31CF-5AC2-4C72-BD4B-D362226B56A4}" type="slidenum">
              <a:rPr lang="en-US"/>
              <a:t>23</a:t>
            </a:fld>
            <a:endParaRPr lang="en-US"/>
          </a:p>
        </p:txBody>
      </p:sp>
    </p:spTree>
    <p:extLst>
      <p:ext uri="{BB962C8B-B14F-4D97-AF65-F5344CB8AC3E}">
        <p14:creationId xmlns:p14="http://schemas.microsoft.com/office/powerpoint/2010/main" val="6405065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GLOBE applied this distinction, they found something genuinely surprising and counterintuitive: </a:t>
            </a:r>
            <a:r>
              <a:rPr lang="en-US" b="1" dirty="0"/>
              <a:t>the as-is and should-be scores frequently pointed in opposite directions.</a:t>
            </a:r>
            <a:r>
              <a:rPr lang="en-US" dirty="0"/>
              <a:t> Societies that scored high on current uncertainty avoidance practices often scored low on how much uncertainty avoidance they valued — suggesting people living in rule-bound, structured environments often wished they did not have to. Societies with strong in-group collectivism in practice sometimes expressed values closer to individualism.</a:t>
            </a:r>
          </a:p>
          <a:p>
            <a:r>
              <a:rPr lang="en-US"/>
              <a:t>The implication is profound. Hofstede's framework, because it collapses practice and value into a single score, may be measuring something ambiguous — it is not always clear whether respondents are describing what is or what they prefer. GLOBE forces the distinction, which makes it analytically more sophisticated but also more complex to apply.</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0AC31CF-5AC2-4C72-BD4B-D362226B56A4}" type="slidenum">
              <a:rPr lang="en-US"/>
              <a:t>24</a:t>
            </a:fld>
            <a:endParaRPr lang="en-US"/>
          </a:p>
        </p:txBody>
      </p:sp>
    </p:spTree>
    <p:extLst>
      <p:ext uri="{BB962C8B-B14F-4D97-AF65-F5344CB8AC3E}">
        <p14:creationId xmlns:p14="http://schemas.microsoft.com/office/powerpoint/2010/main" val="30400386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CQ is developable: </a:t>
            </a:r>
          </a:p>
        </p:txBody>
      </p:sp>
      <p:sp>
        <p:nvSpPr>
          <p:cNvPr id="4" name="Slide Number Placeholder 3"/>
          <p:cNvSpPr>
            <a:spLocks noGrp="1"/>
          </p:cNvSpPr>
          <p:nvPr>
            <p:ph type="sldNum" sz="quarter" idx="5"/>
          </p:nvPr>
        </p:nvSpPr>
        <p:spPr/>
        <p:txBody>
          <a:bodyPr/>
          <a:lstStyle/>
          <a:p>
            <a:fld id="{00AC31CF-5AC2-4C72-BD4B-D362226B56A4}" type="slidenum">
              <a:rPr lang="en-US"/>
              <a:t>30</a:t>
            </a:fld>
            <a:endParaRPr lang="en-US"/>
          </a:p>
        </p:txBody>
      </p:sp>
    </p:spTree>
    <p:extLst>
      <p:ext uri="{BB962C8B-B14F-4D97-AF65-F5344CB8AC3E}">
        <p14:creationId xmlns:p14="http://schemas.microsoft.com/office/powerpoint/2010/main" val="26209409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everyday terms, ethnocentricity is the assumption — usually unconscious — that the way your own culture does things is the normal, natural, or correct way, and that deviations from it are inferior, strange, or in need of explanation. It is not simply prejudice or hostility, though it can produce both. At its most benign it is simply the invisible water we swim in — the cultural assumptions so deeply embedded that we do not </a:t>
            </a:r>
            <a:r>
              <a:rPr lang="en-US" dirty="0" err="1"/>
              <a:t>recognise</a:t>
            </a:r>
            <a:r>
              <a:rPr lang="en-US" dirty="0"/>
              <a:t> them as assumptions at all.</a:t>
            </a:r>
          </a:p>
        </p:txBody>
      </p:sp>
      <p:sp>
        <p:nvSpPr>
          <p:cNvPr id="4" name="Slide Number Placeholder 3"/>
          <p:cNvSpPr>
            <a:spLocks noGrp="1"/>
          </p:cNvSpPr>
          <p:nvPr>
            <p:ph type="sldNum" sz="quarter" idx="5"/>
          </p:nvPr>
        </p:nvSpPr>
        <p:spPr/>
        <p:txBody>
          <a:bodyPr/>
          <a:lstStyle/>
          <a:p>
            <a:fld id="{00AC31CF-5AC2-4C72-BD4B-D362226B56A4}" type="slidenum">
              <a:rPr lang="en-US"/>
              <a:t>31</a:t>
            </a:fld>
            <a:endParaRPr lang="en-US"/>
          </a:p>
        </p:txBody>
      </p:sp>
    </p:spTree>
    <p:extLst>
      <p:ext uri="{BB962C8B-B14F-4D97-AF65-F5344CB8AC3E}">
        <p14:creationId xmlns:p14="http://schemas.microsoft.com/office/powerpoint/2010/main" val="20555566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cross-cultural development, experiential learning means placing someone in genuine cross-cultural situations where their existing assumptions are challenged, their automatic responses are disrupted, and they are required to adapt — and then building in structured mechanisms to extract learning from that disruption.</a:t>
            </a:r>
          </a:p>
          <a:p>
            <a:r>
              <a:rPr lang="en-US" dirty="0"/>
              <a:t>The key word is genuine. A role play in a training room is not the same as actually negotiating with a Korean supplier, managing a team across three time zones, or navigating a difficult conversation with a colleague whose cultural norms around conflict are fundamentally different from your own. Simulations have value but they lack the emotional stakes, the ambiguity, and the consequences that make real cross-cultural encounters developmentally powerful.</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0AC31CF-5AC2-4C72-BD4B-D362226B56A4}" type="slidenum">
              <a:rPr lang="en-US"/>
              <a:t>33</a:t>
            </a:fld>
            <a:endParaRPr lang="en-US"/>
          </a:p>
        </p:txBody>
      </p:sp>
    </p:spTree>
    <p:extLst>
      <p:ext uri="{BB962C8B-B14F-4D97-AF65-F5344CB8AC3E}">
        <p14:creationId xmlns:p14="http://schemas.microsoft.com/office/powerpoint/2010/main" val="4100136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The British Council's own practice.</a:t>
            </a:r>
            <a:r>
              <a:rPr lang="en-US" dirty="0"/>
              <a:t> Worth noting as an example students can interrogate: the British Council operates in over 100 countries and has developed extensive internal frameworks for cross-cultural working, including explicit competency frameworks for staff, structured intercultural learning </a:t>
            </a:r>
            <a:r>
              <a:rPr lang="en-US" dirty="0" err="1"/>
              <a:t>programmes</a:t>
            </a:r>
            <a:r>
              <a:rPr lang="en-US" dirty="0"/>
              <a:t>, and what they call "intercultural dialogue" as an </a:t>
            </a:r>
            <a:r>
              <a:rPr lang="en-US" dirty="0" err="1"/>
              <a:t>organisational</a:t>
            </a:r>
            <a:r>
              <a:rPr lang="en-US" dirty="0"/>
              <a:t> value rather than a training activity. Their </a:t>
            </a:r>
            <a:r>
              <a:rPr lang="en-US" i="1" dirty="0"/>
              <a:t>Culture at Work</a:t>
            </a:r>
            <a:r>
              <a:rPr lang="en-US" dirty="0"/>
              <a:t> research was itself partly motivated by internal learning about what works.</a:t>
            </a:r>
          </a:p>
          <a:p>
            <a:endParaRPr lang="en-US" dirty="0">
              <a:ea typeface="Calibri"/>
              <a:cs typeface="Calibri"/>
            </a:endParaRPr>
          </a:p>
          <a:p>
            <a:r>
              <a:rPr lang="en-US" b="1" dirty="0"/>
              <a:t>Unilever — global leadership development.</a:t>
            </a:r>
            <a:r>
              <a:rPr lang="en-US" dirty="0"/>
              <a:t> Unilever has for many years rotated high-potential managers through assignments across different regional markets as a deliberate leadership development strategy rather than purely for operational reasons. The explicit rationale is that leaders who have only ever operated in their home market are structurally limited in their ability to lead a global </a:t>
            </a:r>
            <a:r>
              <a:rPr lang="en-US" dirty="0" err="1"/>
              <a:t>organisation</a:t>
            </a:r>
            <a:r>
              <a:rPr lang="en-US" dirty="0"/>
              <a:t>. Unilever pairs these rotations with coaching support and builds reflection into the assignment design.</a:t>
            </a:r>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0AC31CF-5AC2-4C72-BD4B-D362226B56A4}" type="slidenum">
              <a:rPr lang="en-US"/>
              <a:t>34</a:t>
            </a:fld>
            <a:endParaRPr lang="en-US"/>
          </a:p>
        </p:txBody>
      </p:sp>
    </p:spTree>
    <p:extLst>
      <p:ext uri="{BB962C8B-B14F-4D97-AF65-F5344CB8AC3E}">
        <p14:creationId xmlns:p14="http://schemas.microsoft.com/office/powerpoint/2010/main" val="35091315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 low-context manager asking a Japanese colleague "Is this proposal acceptable?" and receiving a considered, polite, non-committal response may interpret this as agreement when it is in fact a carefully managed refusal. A high-context communicator receiving a blunt German email saying "This approach will not work" may experience this as a personal attack when it is intended as straightforward professional feedback.</a:t>
            </a:r>
          </a:p>
          <a:p>
            <a:r>
              <a:rPr lang="en-US"/>
              <a:t>Neither style is superior — but the mismatch between them is one of the most common sources of cross-cultural misunderstanding in global business.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0AC31CF-5AC2-4C72-BD4B-D362226B56A4}" type="slidenum">
              <a:rPr lang="en-US"/>
              <a:t>39</a:t>
            </a:fld>
            <a:endParaRPr lang="en-US"/>
          </a:p>
        </p:txBody>
      </p:sp>
    </p:spTree>
    <p:extLst>
      <p:ext uri="{BB962C8B-B14F-4D97-AF65-F5344CB8AC3E}">
        <p14:creationId xmlns:p14="http://schemas.microsoft.com/office/powerpoint/2010/main" val="37033359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756FB-E05E-443F-88A1-CFC90638997C}"/>
              </a:ext>
            </a:extLst>
          </p:cNvPr>
          <p:cNvSpPr>
            <a:spLocks noGrp="1"/>
          </p:cNvSpPr>
          <p:nvPr>
            <p:ph type="ctrTitle"/>
          </p:nvPr>
        </p:nvSpPr>
        <p:spPr>
          <a:xfrm>
            <a:off x="1084727" y="1597961"/>
            <a:ext cx="9144000" cy="3162300"/>
          </a:xfrm>
        </p:spPr>
        <p:txBody>
          <a:bodyPr anchor="b">
            <a:normAutofit/>
          </a:bodyPr>
          <a:lstStyle>
            <a:lvl1pPr algn="l">
              <a:defRPr sz="3200"/>
            </a:lvl1pPr>
          </a:lstStyle>
          <a:p>
            <a:r>
              <a:rPr lang="en-US" dirty="0"/>
              <a:t>Click to edit Master title style</a:t>
            </a:r>
          </a:p>
        </p:txBody>
      </p:sp>
      <p:sp>
        <p:nvSpPr>
          <p:cNvPr id="3" name="Subtitle 2">
            <a:extLst>
              <a:ext uri="{FF2B5EF4-FFF2-40B4-BE49-F238E27FC236}">
                <a16:creationId xmlns:a16="http://schemas.microsoft.com/office/drawing/2014/main" id="{3C5DA97A-281B-4A77-9D2C-C5E6A860E645}"/>
              </a:ext>
            </a:extLst>
          </p:cNvPr>
          <p:cNvSpPr>
            <a:spLocks noGrp="1"/>
          </p:cNvSpPr>
          <p:nvPr>
            <p:ph type="subTitle" idx="1"/>
          </p:nvPr>
        </p:nvSpPr>
        <p:spPr>
          <a:xfrm>
            <a:off x="1084727" y="4902488"/>
            <a:ext cx="9144000" cy="985075"/>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FD7BAE-E194-4223-BB4E-5E487863F5BE}"/>
              </a:ext>
            </a:extLst>
          </p:cNvPr>
          <p:cNvSpPr>
            <a:spLocks noGrp="1"/>
          </p:cNvSpPr>
          <p:nvPr>
            <p:ph type="dt" sz="half" idx="10"/>
          </p:nvPr>
        </p:nvSpPr>
        <p:spPr/>
        <p:txBody>
          <a:bodyPr/>
          <a:lstStyle/>
          <a:p>
            <a:fld id="{8C28A28C-4C6A-46EA-90C0-4EE0B89CC5C7}" type="datetimeFigureOut">
              <a:rPr lang="en-US" smtClean="0"/>
              <a:t>6/15/2026</a:t>
            </a:fld>
            <a:endParaRPr lang="en-US" dirty="0"/>
          </a:p>
        </p:txBody>
      </p:sp>
      <p:sp>
        <p:nvSpPr>
          <p:cNvPr id="5" name="Footer Placeholder 4">
            <a:extLst>
              <a:ext uri="{FF2B5EF4-FFF2-40B4-BE49-F238E27FC236}">
                <a16:creationId xmlns:a16="http://schemas.microsoft.com/office/drawing/2014/main" id="{9721F6C9-7279-4DF8-9462-3EFEFA03FB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457072-0A38-49AD-8D0D-0E42DD488E4F}"/>
              </a:ext>
            </a:extLst>
          </p:cNvPr>
          <p:cNvSpPr>
            <a:spLocks noGrp="1"/>
          </p:cNvSpPr>
          <p:nvPr>
            <p:ph type="sldNum" sz="quarter" idx="12"/>
          </p:nvPr>
        </p:nvSpPr>
        <p:spPr/>
        <p:txBody>
          <a:bodyPr/>
          <a:lstStyle/>
          <a:p>
            <a:fld id="{5DEF7F31-0B8A-474A-B86C-91F381754329}" type="slidenum">
              <a:rPr lang="en-US" smtClean="0"/>
              <a:t>‹#›</a:t>
            </a:fld>
            <a:endParaRPr lang="en-US" dirty="0"/>
          </a:p>
        </p:txBody>
      </p:sp>
    </p:spTree>
    <p:extLst>
      <p:ext uri="{BB962C8B-B14F-4D97-AF65-F5344CB8AC3E}">
        <p14:creationId xmlns:p14="http://schemas.microsoft.com/office/powerpoint/2010/main" val="38435600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98199-C6CF-4DFF-A750-435F06CC748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2F2D5EB-F993-411F-9DBA-971321FC00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A5D216-27F9-4078-8349-ABC9F614A5E7}"/>
              </a:ext>
            </a:extLst>
          </p:cNvPr>
          <p:cNvSpPr>
            <a:spLocks noGrp="1"/>
          </p:cNvSpPr>
          <p:nvPr>
            <p:ph type="dt" sz="half" idx="10"/>
          </p:nvPr>
        </p:nvSpPr>
        <p:spPr/>
        <p:txBody>
          <a:bodyPr/>
          <a:lstStyle/>
          <a:p>
            <a:fld id="{8C28A28C-4C6A-46EA-90C0-4EE0B89CC5C7}" type="datetimeFigureOut">
              <a:rPr lang="en-US" smtClean="0"/>
              <a:t>6/15/2026</a:t>
            </a:fld>
            <a:endParaRPr lang="en-US"/>
          </a:p>
        </p:txBody>
      </p:sp>
      <p:sp>
        <p:nvSpPr>
          <p:cNvPr id="5" name="Footer Placeholder 4">
            <a:extLst>
              <a:ext uri="{FF2B5EF4-FFF2-40B4-BE49-F238E27FC236}">
                <a16:creationId xmlns:a16="http://schemas.microsoft.com/office/drawing/2014/main" id="{4384F8A8-FBA7-4F25-ADEA-AF346495DE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4609F8-5897-4724-8FA6-3EFDE8F2DD79}"/>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9973193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C0F0C-7BA8-490D-B4C9-CCE145DCD19A}"/>
              </a:ext>
            </a:extLst>
          </p:cNvPr>
          <p:cNvSpPr>
            <a:spLocks noGrp="1"/>
          </p:cNvSpPr>
          <p:nvPr>
            <p:ph type="title"/>
          </p:nvPr>
        </p:nvSpPr>
        <p:spPr>
          <a:xfrm>
            <a:off x="1084726" y="1709738"/>
            <a:ext cx="9143999" cy="3050523"/>
          </a:xfrm>
        </p:spPr>
        <p:txBody>
          <a:bodyPr anchor="b">
            <a:normAutofit/>
          </a:bodyPr>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84290E61-B837-4BE4-9BC7-6AF706BCCA42}"/>
              </a:ext>
            </a:extLst>
          </p:cNvPr>
          <p:cNvSpPr>
            <a:spLocks noGrp="1"/>
          </p:cNvSpPr>
          <p:nvPr>
            <p:ph type="body" idx="1"/>
          </p:nvPr>
        </p:nvSpPr>
        <p:spPr>
          <a:xfrm>
            <a:off x="1084726" y="4902488"/>
            <a:ext cx="9143999" cy="985075"/>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52E15F-E46D-44C6-9FB9-07B0BC545AEF}"/>
              </a:ext>
            </a:extLst>
          </p:cNvPr>
          <p:cNvSpPr>
            <a:spLocks noGrp="1"/>
          </p:cNvSpPr>
          <p:nvPr>
            <p:ph type="dt" sz="half" idx="10"/>
          </p:nvPr>
        </p:nvSpPr>
        <p:spPr/>
        <p:txBody>
          <a:bodyPr/>
          <a:lstStyle/>
          <a:p>
            <a:fld id="{8C28A28C-4C6A-46EA-90C0-4EE0B89CC5C7}" type="datetimeFigureOut">
              <a:rPr lang="en-US" smtClean="0"/>
              <a:t>6/15/2026</a:t>
            </a:fld>
            <a:endParaRPr lang="en-US"/>
          </a:p>
        </p:txBody>
      </p:sp>
      <p:sp>
        <p:nvSpPr>
          <p:cNvPr id="5" name="Footer Placeholder 4">
            <a:extLst>
              <a:ext uri="{FF2B5EF4-FFF2-40B4-BE49-F238E27FC236}">
                <a16:creationId xmlns:a16="http://schemas.microsoft.com/office/drawing/2014/main" id="{2EBF6955-3667-4857-B35A-9E12F79886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14B309-D15E-4FA1-9B8D-8C1F3B56C375}"/>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0639710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219AB-91F9-4F80-9B5D-2E6FE925F0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19F334-D0CF-4DFD-BAA9-3ECD639B1F1E}"/>
              </a:ext>
            </a:extLst>
          </p:cNvPr>
          <p:cNvSpPr>
            <a:spLocks noGrp="1"/>
          </p:cNvSpPr>
          <p:nvPr>
            <p:ph sz="half" idx="1"/>
          </p:nvPr>
        </p:nvSpPr>
        <p:spPr>
          <a:xfrm>
            <a:off x="1077362" y="2227809"/>
            <a:ext cx="4942438" cy="39491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15E0B5D-4613-4DA7-BA20-58B19BE8A496}"/>
              </a:ext>
            </a:extLst>
          </p:cNvPr>
          <p:cNvSpPr>
            <a:spLocks noGrp="1"/>
          </p:cNvSpPr>
          <p:nvPr>
            <p:ph sz="half" idx="2"/>
          </p:nvPr>
        </p:nvSpPr>
        <p:spPr>
          <a:xfrm>
            <a:off x="6172200" y="2227809"/>
            <a:ext cx="4855265" cy="39491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4F311AB-0603-424D-BC42-0CEAB3562BA4}"/>
              </a:ext>
            </a:extLst>
          </p:cNvPr>
          <p:cNvSpPr>
            <a:spLocks noGrp="1"/>
          </p:cNvSpPr>
          <p:nvPr>
            <p:ph type="dt" sz="half" idx="10"/>
          </p:nvPr>
        </p:nvSpPr>
        <p:spPr/>
        <p:txBody>
          <a:bodyPr/>
          <a:lstStyle/>
          <a:p>
            <a:fld id="{8C28A28C-4C6A-46EA-90C0-4EE0B89CC5C7}" type="datetimeFigureOut">
              <a:rPr lang="en-US" smtClean="0"/>
              <a:t>6/15/2026</a:t>
            </a:fld>
            <a:endParaRPr lang="en-US"/>
          </a:p>
        </p:txBody>
      </p:sp>
      <p:sp>
        <p:nvSpPr>
          <p:cNvPr id="6" name="Footer Placeholder 5">
            <a:extLst>
              <a:ext uri="{FF2B5EF4-FFF2-40B4-BE49-F238E27FC236}">
                <a16:creationId xmlns:a16="http://schemas.microsoft.com/office/drawing/2014/main" id="{7A3AA2AC-0C5F-4835-BE47-D780C29890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06C54C0-DFDA-4778-9EE8-5E5C30E05412}"/>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2816091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F3603-5B09-4916-8324-A6BDAB4E060E}"/>
              </a:ext>
            </a:extLst>
          </p:cNvPr>
          <p:cNvSpPr>
            <a:spLocks noGrp="1"/>
          </p:cNvSpPr>
          <p:nvPr>
            <p:ph type="title"/>
          </p:nvPr>
        </p:nvSpPr>
        <p:spPr>
          <a:xfrm>
            <a:off x="1084726" y="365125"/>
            <a:ext cx="9942739"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074073C-C15B-4218-9B84-6758955176E7}"/>
              </a:ext>
            </a:extLst>
          </p:cNvPr>
          <p:cNvSpPr>
            <a:spLocks noGrp="1"/>
          </p:cNvSpPr>
          <p:nvPr>
            <p:ph type="body" idx="1"/>
          </p:nvPr>
        </p:nvSpPr>
        <p:spPr>
          <a:xfrm>
            <a:off x="1084725" y="1681163"/>
            <a:ext cx="491285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4116D27-36F6-440B-A9BE-8B9499047CEF}"/>
              </a:ext>
            </a:extLst>
          </p:cNvPr>
          <p:cNvSpPr>
            <a:spLocks noGrp="1"/>
          </p:cNvSpPr>
          <p:nvPr>
            <p:ph sz="half" idx="2"/>
          </p:nvPr>
        </p:nvSpPr>
        <p:spPr>
          <a:xfrm>
            <a:off x="1084726" y="2505075"/>
            <a:ext cx="4912849"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C12010D-7AC4-4A70-A211-6A29274119DB}"/>
              </a:ext>
            </a:extLst>
          </p:cNvPr>
          <p:cNvSpPr>
            <a:spLocks noGrp="1"/>
          </p:cNvSpPr>
          <p:nvPr>
            <p:ph type="body" sz="quarter" idx="3"/>
          </p:nvPr>
        </p:nvSpPr>
        <p:spPr>
          <a:xfrm>
            <a:off x="6172200" y="1681163"/>
            <a:ext cx="485526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6AE85B5-3350-49A4-86A1-E5DAED491624}"/>
              </a:ext>
            </a:extLst>
          </p:cNvPr>
          <p:cNvSpPr>
            <a:spLocks noGrp="1"/>
          </p:cNvSpPr>
          <p:nvPr>
            <p:ph sz="quarter" idx="4"/>
          </p:nvPr>
        </p:nvSpPr>
        <p:spPr>
          <a:xfrm>
            <a:off x="6172200" y="2505075"/>
            <a:ext cx="4855265"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A73E874-D08B-4D81-B82D-5DF242E4A1AA}"/>
              </a:ext>
            </a:extLst>
          </p:cNvPr>
          <p:cNvSpPr>
            <a:spLocks noGrp="1"/>
          </p:cNvSpPr>
          <p:nvPr>
            <p:ph type="dt" sz="half" idx="10"/>
          </p:nvPr>
        </p:nvSpPr>
        <p:spPr/>
        <p:txBody>
          <a:bodyPr/>
          <a:lstStyle/>
          <a:p>
            <a:fld id="{8C28A28C-4C6A-46EA-90C0-4EE0B89CC5C7}" type="datetimeFigureOut">
              <a:rPr lang="en-US" smtClean="0"/>
              <a:t>6/15/2026</a:t>
            </a:fld>
            <a:endParaRPr lang="en-US"/>
          </a:p>
        </p:txBody>
      </p:sp>
      <p:sp>
        <p:nvSpPr>
          <p:cNvPr id="8" name="Footer Placeholder 7">
            <a:extLst>
              <a:ext uri="{FF2B5EF4-FFF2-40B4-BE49-F238E27FC236}">
                <a16:creationId xmlns:a16="http://schemas.microsoft.com/office/drawing/2014/main" id="{AE174067-0FFA-41C3-A3A6-E8907CC32D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7947985-FBC0-4118-8877-2E327F637DF5}"/>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1700495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E0282-3DE7-4AB9-83AC-AFEDD22AF34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1A7436C-706A-443F-86CD-4444C82818B2}"/>
              </a:ext>
            </a:extLst>
          </p:cNvPr>
          <p:cNvSpPr>
            <a:spLocks noGrp="1"/>
          </p:cNvSpPr>
          <p:nvPr>
            <p:ph type="dt" sz="half" idx="10"/>
          </p:nvPr>
        </p:nvSpPr>
        <p:spPr/>
        <p:txBody>
          <a:bodyPr/>
          <a:lstStyle/>
          <a:p>
            <a:fld id="{8C28A28C-4C6A-46EA-90C0-4EE0B89CC5C7}" type="datetimeFigureOut">
              <a:rPr lang="en-US" smtClean="0"/>
              <a:t>6/15/2026</a:t>
            </a:fld>
            <a:endParaRPr lang="en-US"/>
          </a:p>
        </p:txBody>
      </p:sp>
      <p:sp>
        <p:nvSpPr>
          <p:cNvPr id="4" name="Footer Placeholder 3">
            <a:extLst>
              <a:ext uri="{FF2B5EF4-FFF2-40B4-BE49-F238E27FC236}">
                <a16:creationId xmlns:a16="http://schemas.microsoft.com/office/drawing/2014/main" id="{09B53292-7EA5-45D0-957F-636A44FC06D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476F59D-34BB-462C-B506-040B9E982FCB}"/>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786016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E55245-AB52-41B4-9B28-55E6527DA2F8}"/>
              </a:ext>
            </a:extLst>
          </p:cNvPr>
          <p:cNvSpPr>
            <a:spLocks noGrp="1"/>
          </p:cNvSpPr>
          <p:nvPr>
            <p:ph type="dt" sz="half" idx="10"/>
          </p:nvPr>
        </p:nvSpPr>
        <p:spPr/>
        <p:txBody>
          <a:bodyPr/>
          <a:lstStyle/>
          <a:p>
            <a:fld id="{8C28A28C-4C6A-46EA-90C0-4EE0B89CC5C7}" type="datetimeFigureOut">
              <a:rPr lang="en-US" smtClean="0"/>
              <a:t>6/15/2026</a:t>
            </a:fld>
            <a:endParaRPr lang="en-US"/>
          </a:p>
        </p:txBody>
      </p:sp>
      <p:sp>
        <p:nvSpPr>
          <p:cNvPr id="3" name="Footer Placeholder 2">
            <a:extLst>
              <a:ext uri="{FF2B5EF4-FFF2-40B4-BE49-F238E27FC236}">
                <a16:creationId xmlns:a16="http://schemas.microsoft.com/office/drawing/2014/main" id="{CA73B8AE-58B0-4FDF-8430-9D8D3DD537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79E4D91-8619-43C1-841B-B5F47DE01739}"/>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911328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DA660-DF93-4947-B93F-BF118D3B5F80}"/>
              </a:ext>
            </a:extLst>
          </p:cNvPr>
          <p:cNvSpPr>
            <a:spLocks noGrp="1"/>
          </p:cNvSpPr>
          <p:nvPr>
            <p:ph type="title"/>
          </p:nvPr>
        </p:nvSpPr>
        <p:spPr>
          <a:xfrm>
            <a:off x="1084727" y="457200"/>
            <a:ext cx="3687298" cy="16002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02F0292E-B3E1-4FD6-A7FA-C165BAC21C28}"/>
              </a:ext>
            </a:extLst>
          </p:cNvPr>
          <p:cNvSpPr>
            <a:spLocks noGrp="1"/>
          </p:cNvSpPr>
          <p:nvPr>
            <p:ph idx="1"/>
          </p:nvPr>
        </p:nvSpPr>
        <p:spPr>
          <a:xfrm>
            <a:off x="5183188" y="987425"/>
            <a:ext cx="5844277" cy="4873625"/>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EFB0ECC-817B-4A71-AFB5-FC60A2BC3ABC}"/>
              </a:ext>
            </a:extLst>
          </p:cNvPr>
          <p:cNvSpPr>
            <a:spLocks noGrp="1"/>
          </p:cNvSpPr>
          <p:nvPr>
            <p:ph type="body" sz="half" idx="2"/>
          </p:nvPr>
        </p:nvSpPr>
        <p:spPr>
          <a:xfrm>
            <a:off x="1084727" y="2253343"/>
            <a:ext cx="3687298" cy="36156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7788E0B-6135-4F59-A35A-2CA1A8BA4ED2}"/>
              </a:ext>
            </a:extLst>
          </p:cNvPr>
          <p:cNvSpPr>
            <a:spLocks noGrp="1"/>
          </p:cNvSpPr>
          <p:nvPr>
            <p:ph type="dt" sz="half" idx="10"/>
          </p:nvPr>
        </p:nvSpPr>
        <p:spPr/>
        <p:txBody>
          <a:bodyPr/>
          <a:lstStyle/>
          <a:p>
            <a:fld id="{8C28A28C-4C6A-46EA-90C0-4EE0B89CC5C7}" type="datetimeFigureOut">
              <a:rPr lang="en-US" smtClean="0"/>
              <a:t>6/15/2026</a:t>
            </a:fld>
            <a:endParaRPr lang="en-US"/>
          </a:p>
        </p:txBody>
      </p:sp>
      <p:sp>
        <p:nvSpPr>
          <p:cNvPr id="6" name="Footer Placeholder 5">
            <a:extLst>
              <a:ext uri="{FF2B5EF4-FFF2-40B4-BE49-F238E27FC236}">
                <a16:creationId xmlns:a16="http://schemas.microsoft.com/office/drawing/2014/main" id="{FD0DEF36-4037-4E6D-988F-CC8E3F11C6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5C0D2D-D878-4723-A002-5A601EFB48A0}"/>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5928875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C59D5-B8A1-4C9C-A61F-E082A44330BB}"/>
              </a:ext>
            </a:extLst>
          </p:cNvPr>
          <p:cNvSpPr>
            <a:spLocks noGrp="1"/>
          </p:cNvSpPr>
          <p:nvPr>
            <p:ph type="title"/>
          </p:nvPr>
        </p:nvSpPr>
        <p:spPr>
          <a:xfrm>
            <a:off x="1084727" y="720433"/>
            <a:ext cx="3687298" cy="1587337"/>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4CB4F5F-E6E7-45C3-B35C-80F81FB1A5E8}"/>
              </a:ext>
            </a:extLst>
          </p:cNvPr>
          <p:cNvSpPr>
            <a:spLocks noGrp="1"/>
          </p:cNvSpPr>
          <p:nvPr>
            <p:ph type="pic" idx="1"/>
          </p:nvPr>
        </p:nvSpPr>
        <p:spPr>
          <a:xfrm>
            <a:off x="5183188" y="987425"/>
            <a:ext cx="582771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6633AB7-4F8E-4A9F-AC15-89E6A6E00347}"/>
              </a:ext>
            </a:extLst>
          </p:cNvPr>
          <p:cNvSpPr>
            <a:spLocks noGrp="1"/>
          </p:cNvSpPr>
          <p:nvPr>
            <p:ph type="body" sz="half" idx="2"/>
          </p:nvPr>
        </p:nvSpPr>
        <p:spPr>
          <a:xfrm>
            <a:off x="1084727" y="2449286"/>
            <a:ext cx="3687298" cy="3419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074B526-866D-4E11-A7F9-081BD4EDF484}"/>
              </a:ext>
            </a:extLst>
          </p:cNvPr>
          <p:cNvSpPr>
            <a:spLocks noGrp="1"/>
          </p:cNvSpPr>
          <p:nvPr>
            <p:ph type="dt" sz="half" idx="10"/>
          </p:nvPr>
        </p:nvSpPr>
        <p:spPr/>
        <p:txBody>
          <a:bodyPr/>
          <a:lstStyle/>
          <a:p>
            <a:fld id="{8C28A28C-4C6A-46EA-90C0-4EE0B89CC5C7}" type="datetimeFigureOut">
              <a:rPr lang="en-US" smtClean="0"/>
              <a:t>6/15/2026</a:t>
            </a:fld>
            <a:endParaRPr lang="en-US"/>
          </a:p>
        </p:txBody>
      </p:sp>
      <p:sp>
        <p:nvSpPr>
          <p:cNvPr id="6" name="Footer Placeholder 5">
            <a:extLst>
              <a:ext uri="{FF2B5EF4-FFF2-40B4-BE49-F238E27FC236}">
                <a16:creationId xmlns:a16="http://schemas.microsoft.com/office/drawing/2014/main" id="{CD758BF8-E962-4367-8495-62438FDD483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FC20AE1-C97D-4E6C-9DB2-B2904C2CF247}"/>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7319829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89E81-5CFF-4A28-B9C8-5D54E51DF202}"/>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158A4CC8-DCB0-4E94-98A7-236E3D18667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D1F802-21C2-44B2-A419-55469D826571}"/>
              </a:ext>
            </a:extLst>
          </p:cNvPr>
          <p:cNvSpPr>
            <a:spLocks noGrp="1"/>
          </p:cNvSpPr>
          <p:nvPr>
            <p:ph type="dt" sz="half" idx="10"/>
          </p:nvPr>
        </p:nvSpPr>
        <p:spPr/>
        <p:txBody>
          <a:bodyPr/>
          <a:lstStyle/>
          <a:p>
            <a:fld id="{8C28A28C-4C6A-46EA-90C0-4EE0B89CC5C7}" type="datetimeFigureOut">
              <a:rPr lang="en-US" smtClean="0"/>
              <a:t>6/15/2026</a:t>
            </a:fld>
            <a:endParaRPr lang="en-US"/>
          </a:p>
        </p:txBody>
      </p:sp>
      <p:sp>
        <p:nvSpPr>
          <p:cNvPr id="5" name="Footer Placeholder 4">
            <a:extLst>
              <a:ext uri="{FF2B5EF4-FFF2-40B4-BE49-F238E27FC236}">
                <a16:creationId xmlns:a16="http://schemas.microsoft.com/office/drawing/2014/main" id="{84BDB709-08FF-4C4A-8670-4CCA9146F9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395375-1CC8-4950-8439-877451C4266D}"/>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4251946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8BDF0-A155-454D-B3E2-AD15D0905A62}"/>
              </a:ext>
            </a:extLst>
          </p:cNvPr>
          <p:cNvSpPr>
            <a:spLocks noGrp="1"/>
          </p:cNvSpPr>
          <p:nvPr>
            <p:ph type="title" orient="vert"/>
          </p:nvPr>
        </p:nvSpPr>
        <p:spPr>
          <a:xfrm>
            <a:off x="9073242" y="827313"/>
            <a:ext cx="2280557" cy="5061857"/>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07244E0D-96EC-4B35-BA5C-5DAFCC7281AE}"/>
              </a:ext>
            </a:extLst>
          </p:cNvPr>
          <p:cNvSpPr>
            <a:spLocks noGrp="1"/>
          </p:cNvSpPr>
          <p:nvPr>
            <p:ph type="body" orient="vert" idx="1"/>
          </p:nvPr>
        </p:nvSpPr>
        <p:spPr>
          <a:xfrm>
            <a:off x="838200" y="827313"/>
            <a:ext cx="8115300" cy="5061857"/>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3ADC4E-9FB1-439F-B0FB-47F47B3421A7}"/>
              </a:ext>
            </a:extLst>
          </p:cNvPr>
          <p:cNvSpPr>
            <a:spLocks noGrp="1"/>
          </p:cNvSpPr>
          <p:nvPr>
            <p:ph type="dt" sz="half" idx="10"/>
          </p:nvPr>
        </p:nvSpPr>
        <p:spPr/>
        <p:txBody>
          <a:bodyPr/>
          <a:lstStyle/>
          <a:p>
            <a:fld id="{8C28A28C-4C6A-46EA-90C0-4EE0B89CC5C7}" type="datetimeFigureOut">
              <a:rPr lang="en-US" smtClean="0"/>
              <a:t>6/15/2026</a:t>
            </a:fld>
            <a:endParaRPr lang="en-US"/>
          </a:p>
        </p:txBody>
      </p:sp>
      <p:sp>
        <p:nvSpPr>
          <p:cNvPr id="5" name="Footer Placeholder 4">
            <a:extLst>
              <a:ext uri="{FF2B5EF4-FFF2-40B4-BE49-F238E27FC236}">
                <a16:creationId xmlns:a16="http://schemas.microsoft.com/office/drawing/2014/main" id="{637EE406-061A-4440-BA75-3B684FC848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6D93CF-F5F3-4897-A51E-47D577FDD344}"/>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384962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AE192E3E-68A9-4F36-936C-1C8D0B9EF132}"/>
              </a:ext>
            </a:extLst>
          </p:cNvPr>
          <p:cNvSpPr/>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3F214EB0-7E6D-4536-9350-5CB688B56F26}"/>
              </a:ext>
            </a:extLst>
          </p:cNvPr>
          <p:cNvSpPr>
            <a:spLocks noGrp="1"/>
          </p:cNvSpPr>
          <p:nvPr>
            <p:ph type="title"/>
          </p:nvPr>
        </p:nvSpPr>
        <p:spPr>
          <a:xfrm>
            <a:off x="1077362" y="720434"/>
            <a:ext cx="9950103" cy="1507376"/>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ABF5455E-4725-4924-BF7D-2E1FC9E391F8}"/>
              </a:ext>
            </a:extLst>
          </p:cNvPr>
          <p:cNvSpPr>
            <a:spLocks noGrp="1"/>
          </p:cNvSpPr>
          <p:nvPr>
            <p:ph type="body" idx="1"/>
          </p:nvPr>
        </p:nvSpPr>
        <p:spPr>
          <a:xfrm>
            <a:off x="1077362" y="2427316"/>
            <a:ext cx="9950103" cy="351351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2CAD9D9-1A1D-4438-9F3D-E5E58FD72F1F}"/>
              </a:ext>
            </a:extLst>
          </p:cNvPr>
          <p:cNvSpPr>
            <a:spLocks noGrp="1"/>
          </p:cNvSpPr>
          <p:nvPr>
            <p:ph type="dt" sz="half" idx="2"/>
          </p:nvPr>
        </p:nvSpPr>
        <p:spPr>
          <a:xfrm>
            <a:off x="9243751" y="6356350"/>
            <a:ext cx="2296603" cy="365125"/>
          </a:xfrm>
          <a:prstGeom prst="rect">
            <a:avLst/>
          </a:prstGeom>
        </p:spPr>
        <p:txBody>
          <a:bodyPr vert="horz" lIns="91440" tIns="45720" rIns="91440" bIns="45720" rtlCol="0" anchor="ctr"/>
          <a:lstStyle>
            <a:lvl1pPr algn="r">
              <a:defRPr sz="900">
                <a:solidFill>
                  <a:schemeClr val="bg1"/>
                </a:solidFill>
              </a:defRPr>
            </a:lvl1pPr>
          </a:lstStyle>
          <a:p>
            <a:fld id="{8C28A28C-4C6A-46EA-90C0-4EE0B89CC5C7}" type="datetimeFigureOut">
              <a:rPr lang="en-US" smtClean="0"/>
              <a:pPr/>
              <a:t>6/15/2026</a:t>
            </a:fld>
            <a:endParaRPr lang="en-US" dirty="0"/>
          </a:p>
        </p:txBody>
      </p:sp>
      <p:sp>
        <p:nvSpPr>
          <p:cNvPr id="5" name="Footer Placeholder 4">
            <a:extLst>
              <a:ext uri="{FF2B5EF4-FFF2-40B4-BE49-F238E27FC236}">
                <a16:creationId xmlns:a16="http://schemas.microsoft.com/office/drawing/2014/main" id="{AE80A827-D7BF-4CA4-8C29-5AE54ADA4787}"/>
              </a:ext>
            </a:extLst>
          </p:cNvPr>
          <p:cNvSpPr>
            <a:spLocks noGrp="1"/>
          </p:cNvSpPr>
          <p:nvPr>
            <p:ph type="ftr" sz="quarter" idx="3"/>
          </p:nvPr>
        </p:nvSpPr>
        <p:spPr>
          <a:xfrm rot="5400000">
            <a:off x="-1610380" y="1926575"/>
            <a:ext cx="3830351"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06717188-1DE1-4DA5-8161-21179E4ADEAE}"/>
              </a:ext>
            </a:extLst>
          </p:cNvPr>
          <p:cNvSpPr>
            <a:spLocks noGrp="1"/>
          </p:cNvSpPr>
          <p:nvPr>
            <p:ph type="sldNum" sz="quarter" idx="4"/>
          </p:nvPr>
        </p:nvSpPr>
        <p:spPr>
          <a:xfrm>
            <a:off x="11540355" y="6356350"/>
            <a:ext cx="410973" cy="365125"/>
          </a:xfrm>
          <a:prstGeom prst="rect">
            <a:avLst/>
          </a:prstGeom>
        </p:spPr>
        <p:txBody>
          <a:bodyPr vert="horz" lIns="91440" tIns="45720" rIns="91440" bIns="45720" rtlCol="0" anchor="ctr"/>
          <a:lstStyle>
            <a:lvl1pPr algn="r">
              <a:defRPr sz="900">
                <a:solidFill>
                  <a:schemeClr val="bg1"/>
                </a:solidFill>
              </a:defRPr>
            </a:lvl1pPr>
          </a:lstStyle>
          <a:p>
            <a:fld id="{5DEF7F31-0B8A-474A-B86C-91F381754329}" type="slidenum">
              <a:rPr lang="en-US" smtClean="0"/>
              <a:pPr/>
              <a:t>‹#›</a:t>
            </a:fld>
            <a:endParaRPr lang="en-US" dirty="0"/>
          </a:p>
        </p:txBody>
      </p:sp>
    </p:spTree>
    <p:extLst>
      <p:ext uri="{BB962C8B-B14F-4D97-AF65-F5344CB8AC3E}">
        <p14:creationId xmlns:p14="http://schemas.microsoft.com/office/powerpoint/2010/main" val="2438102880"/>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1" r:id="rId6"/>
    <p:sldLayoutId id="2147483687" r:id="rId7"/>
    <p:sldLayoutId id="2147483688" r:id="rId8"/>
    <p:sldLayoutId id="2147483689" r:id="rId9"/>
    <p:sldLayoutId id="2147483690" r:id="rId10"/>
    <p:sldLayoutId id="2147483692" r:id="rId11"/>
  </p:sldLayoutIdLst>
  <p:txStyles>
    <p:titleStyle>
      <a:lvl1pPr algn="l" defTabSz="914400" rtl="0" eaLnBrk="1" latinLnBrk="0" hangingPunct="1">
        <a:lnSpc>
          <a:spcPct val="110000"/>
        </a:lnSpc>
        <a:spcBef>
          <a:spcPct val="0"/>
        </a:spcBef>
        <a:buNone/>
        <a:defRPr sz="3200" b="1" kern="120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486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94360"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2296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DE3B669-D0C6-43C4-9D0E-ED152B12DA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87347" y="5422789"/>
            <a:ext cx="8888461" cy="706641"/>
          </a:xfrm>
        </p:spPr>
        <p:txBody>
          <a:bodyPr anchor="b">
            <a:normAutofit/>
          </a:bodyPr>
          <a:lstStyle/>
          <a:p>
            <a:r>
              <a:rPr lang="en-GB" sz="2800" dirty="0"/>
              <a:t>Cross cultural intelligence</a:t>
            </a:r>
          </a:p>
        </p:txBody>
      </p:sp>
      <p:sp>
        <p:nvSpPr>
          <p:cNvPr id="3" name="Subtitle 2"/>
          <p:cNvSpPr>
            <a:spLocks noGrp="1"/>
          </p:cNvSpPr>
          <p:nvPr>
            <p:ph type="subTitle" idx="1"/>
          </p:nvPr>
        </p:nvSpPr>
        <p:spPr>
          <a:xfrm>
            <a:off x="1087348" y="6165748"/>
            <a:ext cx="8888460" cy="365125"/>
          </a:xfrm>
        </p:spPr>
        <p:txBody>
          <a:bodyPr vert="horz" lIns="91440" tIns="45720" rIns="91440" bIns="45720" rtlCol="0" anchor="t">
            <a:normAutofit/>
          </a:bodyPr>
          <a:lstStyle/>
          <a:p>
            <a:pPr>
              <a:lnSpc>
                <a:spcPct val="110000"/>
              </a:lnSpc>
            </a:pPr>
            <a:r>
              <a:rPr lang="en-GB" sz="1600" dirty="0"/>
              <a:t>23rd October 2025</a:t>
            </a:r>
          </a:p>
          <a:p>
            <a:pPr>
              <a:lnSpc>
                <a:spcPct val="110000"/>
              </a:lnSpc>
            </a:pPr>
            <a:endParaRPr lang="en-GB" sz="1600"/>
          </a:p>
          <a:p>
            <a:pPr>
              <a:lnSpc>
                <a:spcPct val="110000"/>
              </a:lnSpc>
            </a:pPr>
            <a:endParaRPr lang="en-GB" sz="1600"/>
          </a:p>
        </p:txBody>
      </p:sp>
      <p:pic>
        <p:nvPicPr>
          <p:cNvPr id="4" name="Picture 3" descr="Plant growing in a concrete crack">
            <a:extLst>
              <a:ext uri="{FF2B5EF4-FFF2-40B4-BE49-F238E27FC236}">
                <a16:creationId xmlns:a16="http://schemas.microsoft.com/office/drawing/2014/main" id="{721F9DCC-7974-BE58-2FFF-64C5041FE922}"/>
              </a:ext>
            </a:extLst>
          </p:cNvPr>
          <p:cNvPicPr>
            <a:picLocks noChangeAspect="1"/>
          </p:cNvPicPr>
          <p:nvPr/>
        </p:nvPicPr>
        <p:blipFill rotWithShape="1">
          <a:blip r:embed="rId3"/>
          <a:srcRect t="35154" r="-2" b="1492"/>
          <a:stretch/>
        </p:blipFill>
        <p:spPr>
          <a:xfrm>
            <a:off x="-2" y="10"/>
            <a:ext cx="12192002" cy="5148019"/>
          </a:xfrm>
          <a:prstGeom prst="rect">
            <a:avLst/>
          </a:prstGeom>
        </p:spPr>
      </p:pic>
      <p:sp>
        <p:nvSpPr>
          <p:cNvPr id="11" name="Freeform: Shape 10">
            <a:extLst>
              <a:ext uri="{FF2B5EF4-FFF2-40B4-BE49-F238E27FC236}">
                <a16:creationId xmlns:a16="http://schemas.microsoft.com/office/drawing/2014/main" id="{B75D9F35-775B-4B73-BBB6-176A2E086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1741688"/>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93C0950-3C3C-4FE9-BE59-DAF5AEF99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63D783-D027-9C69-F7D7-6033FCE4A987}"/>
              </a:ext>
            </a:extLst>
          </p:cNvPr>
          <p:cNvSpPr>
            <a:spLocks noGrp="1"/>
          </p:cNvSpPr>
          <p:nvPr>
            <p:ph type="title"/>
          </p:nvPr>
        </p:nvSpPr>
        <p:spPr>
          <a:xfrm>
            <a:off x="1077362" y="720435"/>
            <a:ext cx="6608086" cy="1507375"/>
          </a:xfrm>
        </p:spPr>
        <p:txBody>
          <a:bodyPr>
            <a:normAutofit/>
          </a:bodyPr>
          <a:lstStyle/>
          <a:p>
            <a:r>
              <a:rPr lang="en-GB" dirty="0"/>
              <a:t>Research on leadership</a:t>
            </a:r>
          </a:p>
        </p:txBody>
      </p:sp>
      <p:sp>
        <p:nvSpPr>
          <p:cNvPr id="3" name="Content Placeholder 2">
            <a:extLst>
              <a:ext uri="{FF2B5EF4-FFF2-40B4-BE49-F238E27FC236}">
                <a16:creationId xmlns:a16="http://schemas.microsoft.com/office/drawing/2014/main" id="{99743D19-1274-EF54-8CD8-628251755638}"/>
              </a:ext>
            </a:extLst>
          </p:cNvPr>
          <p:cNvSpPr>
            <a:spLocks noGrp="1"/>
          </p:cNvSpPr>
          <p:nvPr>
            <p:ph idx="1"/>
          </p:nvPr>
        </p:nvSpPr>
        <p:spPr>
          <a:xfrm>
            <a:off x="1077362" y="2434974"/>
            <a:ext cx="6608086" cy="3505855"/>
          </a:xfrm>
        </p:spPr>
        <p:txBody>
          <a:bodyPr vert="horz" lIns="91440" tIns="45720" rIns="91440" bIns="45720" rtlCol="0">
            <a:normAutofit/>
          </a:bodyPr>
          <a:lstStyle/>
          <a:p>
            <a:r>
              <a:rPr lang="en-GB"/>
              <a:t>Began 20th century – what makes someone effective as a leader?</a:t>
            </a:r>
            <a:endParaRPr lang="en-US"/>
          </a:p>
          <a:p>
            <a:r>
              <a:rPr lang="en-GB" dirty="0"/>
              <a:t>Social scientists </a:t>
            </a:r>
            <a:r>
              <a:rPr lang="en-GB"/>
              <a:t>focused on traits, behaviours, sources of power – leadership effectiveness</a:t>
            </a:r>
            <a:endParaRPr lang="en-GB" dirty="0"/>
          </a:p>
          <a:p>
            <a:r>
              <a:rPr lang="en-GB" dirty="0"/>
              <a:t>Stogdill (1974) "there are almost as many definitions as there are persons who have attempted to define the concept"</a:t>
            </a:r>
          </a:p>
        </p:txBody>
      </p:sp>
      <p:sp>
        <p:nvSpPr>
          <p:cNvPr id="10" name="Rectangle 9">
            <a:extLst>
              <a:ext uri="{FF2B5EF4-FFF2-40B4-BE49-F238E27FC236}">
                <a16:creationId xmlns:a16="http://schemas.microsoft.com/office/drawing/2014/main" id="{4C415DDA-2676-413C-8636-3E46EB18F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7925" y="3401303"/>
            <a:ext cx="3485994" cy="345669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CD5FADB-FB52-448C-9702-2000373C29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07923" y="-131"/>
            <a:ext cx="3488653" cy="3406192"/>
          </a:xfrm>
          <a:prstGeom prst="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30F2F495-5DE2-4DF5-8741-3841A9DE41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8707925" y="3406925"/>
            <a:ext cx="3485990" cy="3451076"/>
          </a:xfrm>
          <a:custGeom>
            <a:avLst/>
            <a:gdLst>
              <a:gd name="connsiteX0" fmla="*/ 0 w 2559050"/>
              <a:gd name="connsiteY0" fmla="*/ 0 h 2559050"/>
              <a:gd name="connsiteX1" fmla="*/ 2559050 w 2559050"/>
              <a:gd name="connsiteY1" fmla="*/ 0 h 2559050"/>
              <a:gd name="connsiteX2" fmla="*/ 0 w 2559050"/>
              <a:gd name="connsiteY2" fmla="*/ 2559050 h 2559050"/>
            </a:gdLst>
            <a:ahLst/>
            <a:cxnLst>
              <a:cxn ang="0">
                <a:pos x="connsiteX0" y="connsiteY0"/>
              </a:cxn>
              <a:cxn ang="0">
                <a:pos x="connsiteX1" y="connsiteY1"/>
              </a:cxn>
              <a:cxn ang="0">
                <a:pos x="connsiteX2" y="connsiteY2"/>
              </a:cxn>
            </a:cxnLst>
            <a:rect l="l" t="t" r="r" b="b"/>
            <a:pathLst>
              <a:path w="2559050" h="2559050">
                <a:moveTo>
                  <a:pt x="0" y="0"/>
                </a:moveTo>
                <a:lnTo>
                  <a:pt x="2559050" y="0"/>
                </a:lnTo>
                <a:cubicBezTo>
                  <a:pt x="2559050" y="1413324"/>
                  <a:pt x="1413324" y="2559050"/>
                  <a:pt x="0" y="255905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16" name="Rectangle 34">
            <a:extLst>
              <a:ext uri="{FF2B5EF4-FFF2-40B4-BE49-F238E27FC236}">
                <a16:creationId xmlns:a16="http://schemas.microsoft.com/office/drawing/2014/main" id="{6A740D2F-CBAA-486B-B578-F35085ECE7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749175" y="-41251"/>
            <a:ext cx="3417103" cy="3499599"/>
          </a:xfrm>
          <a:custGeom>
            <a:avLst/>
            <a:gdLst>
              <a:gd name="connsiteX0" fmla="*/ 0 w 3484819"/>
              <a:gd name="connsiteY0" fmla="*/ 0 h 3430264"/>
              <a:gd name="connsiteX1" fmla="*/ 3484819 w 3484819"/>
              <a:gd name="connsiteY1" fmla="*/ 0 h 3430264"/>
              <a:gd name="connsiteX2" fmla="*/ 3484819 w 3484819"/>
              <a:gd name="connsiteY2" fmla="*/ 3430264 h 3430264"/>
              <a:gd name="connsiteX3" fmla="*/ 0 w 3484819"/>
              <a:gd name="connsiteY3" fmla="*/ 3430264 h 3430264"/>
              <a:gd name="connsiteX4" fmla="*/ 0 w 3484819"/>
              <a:gd name="connsiteY4" fmla="*/ 0 h 3430264"/>
              <a:gd name="connsiteX0" fmla="*/ 0 w 3484819"/>
              <a:gd name="connsiteY0" fmla="*/ 0 h 3430264"/>
              <a:gd name="connsiteX1" fmla="*/ 3484819 w 3484819"/>
              <a:gd name="connsiteY1" fmla="*/ 0 h 3430264"/>
              <a:gd name="connsiteX2" fmla="*/ 0 w 3484819"/>
              <a:gd name="connsiteY2" fmla="*/ 3430264 h 3430264"/>
              <a:gd name="connsiteX3" fmla="*/ 0 w 3484819"/>
              <a:gd name="connsiteY3" fmla="*/ 0 h 3430264"/>
            </a:gdLst>
            <a:ahLst/>
            <a:cxnLst>
              <a:cxn ang="0">
                <a:pos x="connsiteX0" y="connsiteY0"/>
              </a:cxn>
              <a:cxn ang="0">
                <a:pos x="connsiteX1" y="connsiteY1"/>
              </a:cxn>
              <a:cxn ang="0">
                <a:pos x="connsiteX2" y="connsiteY2"/>
              </a:cxn>
              <a:cxn ang="0">
                <a:pos x="connsiteX3" y="connsiteY3"/>
              </a:cxn>
            </a:cxnLst>
            <a:rect l="l" t="t" r="r" b="b"/>
            <a:pathLst>
              <a:path w="3484819" h="3430264">
                <a:moveTo>
                  <a:pt x="0" y="0"/>
                </a:moveTo>
                <a:lnTo>
                  <a:pt x="3484819" y="0"/>
                </a:lnTo>
                <a:lnTo>
                  <a:pt x="0" y="3430264"/>
                </a:lnTo>
                <a:lnTo>
                  <a:pt x="0"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5257705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93C0950-3C3C-4FE9-BE59-DAF5AEF99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DE49E4-97D5-60AC-F799-8D6111E0C13F}"/>
              </a:ext>
            </a:extLst>
          </p:cNvPr>
          <p:cNvSpPr>
            <a:spLocks noGrp="1"/>
          </p:cNvSpPr>
          <p:nvPr>
            <p:ph type="title"/>
          </p:nvPr>
        </p:nvSpPr>
        <p:spPr>
          <a:xfrm>
            <a:off x="1077362" y="720435"/>
            <a:ext cx="6608086" cy="1507375"/>
          </a:xfrm>
        </p:spPr>
        <p:txBody>
          <a:bodyPr>
            <a:normAutofit/>
          </a:bodyPr>
          <a:lstStyle/>
          <a:p>
            <a:r>
              <a:rPr lang="en-GB" dirty="0"/>
              <a:t>Some definitions</a:t>
            </a:r>
          </a:p>
        </p:txBody>
      </p:sp>
      <p:sp>
        <p:nvSpPr>
          <p:cNvPr id="3" name="Content Placeholder 2">
            <a:extLst>
              <a:ext uri="{FF2B5EF4-FFF2-40B4-BE49-F238E27FC236}">
                <a16:creationId xmlns:a16="http://schemas.microsoft.com/office/drawing/2014/main" id="{CBDAB8EA-5752-4A88-1F44-C6E3F0202723}"/>
              </a:ext>
            </a:extLst>
          </p:cNvPr>
          <p:cNvSpPr>
            <a:spLocks noGrp="1"/>
          </p:cNvSpPr>
          <p:nvPr>
            <p:ph idx="1"/>
          </p:nvPr>
        </p:nvSpPr>
        <p:spPr>
          <a:xfrm>
            <a:off x="1077362" y="2434974"/>
            <a:ext cx="6608086" cy="3505855"/>
          </a:xfrm>
        </p:spPr>
        <p:txBody>
          <a:bodyPr vert="horz" lIns="91440" tIns="45720" rIns="91440" bIns="45720" rtlCol="0">
            <a:normAutofit/>
          </a:bodyPr>
          <a:lstStyle/>
          <a:p>
            <a:pPr>
              <a:lnSpc>
                <a:spcPct val="110000"/>
              </a:lnSpc>
            </a:pPr>
            <a:r>
              <a:rPr lang="en-GB" sz="1300"/>
              <a:t>"the behaviour of an individual...directing the activities of a group towards a shared goal" (Hemphill &amp; Coons, 1957)</a:t>
            </a:r>
            <a:endParaRPr lang="en-US" sz="1300"/>
          </a:p>
          <a:p>
            <a:pPr>
              <a:lnSpc>
                <a:spcPct val="110000"/>
              </a:lnSpc>
            </a:pPr>
            <a:r>
              <a:rPr lang="en-GB" sz="1300"/>
              <a:t>"the influential increment over and above mechanical compliance with the routine directives" (Katz &amp; Kahn, 1978)</a:t>
            </a:r>
          </a:p>
          <a:p>
            <a:pPr>
              <a:lnSpc>
                <a:spcPct val="110000"/>
              </a:lnSpc>
            </a:pPr>
            <a:r>
              <a:rPr lang="en-GB" sz="1300"/>
              <a:t>"the process of influencing the activities of an organized group" (Rauch &amp; Behling, 1984)</a:t>
            </a:r>
          </a:p>
          <a:p>
            <a:pPr>
              <a:lnSpc>
                <a:spcPct val="110000"/>
              </a:lnSpc>
            </a:pPr>
            <a:r>
              <a:rPr lang="en-GB" sz="1300"/>
              <a:t>Is about embodying articulating the visions, embodying values, and creating the environment in which things can be accomplished" (Ricards and Engle, 1986)</a:t>
            </a:r>
          </a:p>
          <a:p>
            <a:pPr>
              <a:lnSpc>
                <a:spcPct val="110000"/>
              </a:lnSpc>
            </a:pPr>
            <a:r>
              <a:rPr lang="en-GB" sz="1300"/>
              <a:t>"giving purpose to the collective effort" (Jacobs &amp; Jacques, 1990)</a:t>
            </a:r>
          </a:p>
          <a:p>
            <a:pPr>
              <a:lnSpc>
                <a:spcPct val="110000"/>
              </a:lnSpc>
            </a:pPr>
            <a:r>
              <a:rPr lang="en-GB" sz="1300"/>
              <a:t>"a goal influencing process that occurs between a leader and a follower" (Antonakis &amp; Day, 2018)</a:t>
            </a:r>
          </a:p>
        </p:txBody>
      </p:sp>
      <p:sp>
        <p:nvSpPr>
          <p:cNvPr id="10" name="Rectangle 9">
            <a:extLst>
              <a:ext uri="{FF2B5EF4-FFF2-40B4-BE49-F238E27FC236}">
                <a16:creationId xmlns:a16="http://schemas.microsoft.com/office/drawing/2014/main" id="{4C415DDA-2676-413C-8636-3E46EB18F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7925" y="3401303"/>
            <a:ext cx="3485994" cy="345669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CD5FADB-FB52-448C-9702-2000373C29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07923" y="-131"/>
            <a:ext cx="3488653" cy="3406192"/>
          </a:xfrm>
          <a:prstGeom prst="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30F2F495-5DE2-4DF5-8741-3841A9DE41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8707925" y="3406925"/>
            <a:ext cx="3485990" cy="3451076"/>
          </a:xfrm>
          <a:custGeom>
            <a:avLst/>
            <a:gdLst>
              <a:gd name="connsiteX0" fmla="*/ 0 w 2559050"/>
              <a:gd name="connsiteY0" fmla="*/ 0 h 2559050"/>
              <a:gd name="connsiteX1" fmla="*/ 2559050 w 2559050"/>
              <a:gd name="connsiteY1" fmla="*/ 0 h 2559050"/>
              <a:gd name="connsiteX2" fmla="*/ 0 w 2559050"/>
              <a:gd name="connsiteY2" fmla="*/ 2559050 h 2559050"/>
            </a:gdLst>
            <a:ahLst/>
            <a:cxnLst>
              <a:cxn ang="0">
                <a:pos x="connsiteX0" y="connsiteY0"/>
              </a:cxn>
              <a:cxn ang="0">
                <a:pos x="connsiteX1" y="connsiteY1"/>
              </a:cxn>
              <a:cxn ang="0">
                <a:pos x="connsiteX2" y="connsiteY2"/>
              </a:cxn>
            </a:cxnLst>
            <a:rect l="l" t="t" r="r" b="b"/>
            <a:pathLst>
              <a:path w="2559050" h="2559050">
                <a:moveTo>
                  <a:pt x="0" y="0"/>
                </a:moveTo>
                <a:lnTo>
                  <a:pt x="2559050" y="0"/>
                </a:lnTo>
                <a:cubicBezTo>
                  <a:pt x="2559050" y="1413324"/>
                  <a:pt x="1413324" y="2559050"/>
                  <a:pt x="0" y="255905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16" name="Rectangle 34">
            <a:extLst>
              <a:ext uri="{FF2B5EF4-FFF2-40B4-BE49-F238E27FC236}">
                <a16:creationId xmlns:a16="http://schemas.microsoft.com/office/drawing/2014/main" id="{6A740D2F-CBAA-486B-B578-F35085ECE7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749175" y="-41251"/>
            <a:ext cx="3417103" cy="3499599"/>
          </a:xfrm>
          <a:custGeom>
            <a:avLst/>
            <a:gdLst>
              <a:gd name="connsiteX0" fmla="*/ 0 w 3484819"/>
              <a:gd name="connsiteY0" fmla="*/ 0 h 3430264"/>
              <a:gd name="connsiteX1" fmla="*/ 3484819 w 3484819"/>
              <a:gd name="connsiteY1" fmla="*/ 0 h 3430264"/>
              <a:gd name="connsiteX2" fmla="*/ 3484819 w 3484819"/>
              <a:gd name="connsiteY2" fmla="*/ 3430264 h 3430264"/>
              <a:gd name="connsiteX3" fmla="*/ 0 w 3484819"/>
              <a:gd name="connsiteY3" fmla="*/ 3430264 h 3430264"/>
              <a:gd name="connsiteX4" fmla="*/ 0 w 3484819"/>
              <a:gd name="connsiteY4" fmla="*/ 0 h 3430264"/>
              <a:gd name="connsiteX0" fmla="*/ 0 w 3484819"/>
              <a:gd name="connsiteY0" fmla="*/ 0 h 3430264"/>
              <a:gd name="connsiteX1" fmla="*/ 3484819 w 3484819"/>
              <a:gd name="connsiteY1" fmla="*/ 0 h 3430264"/>
              <a:gd name="connsiteX2" fmla="*/ 0 w 3484819"/>
              <a:gd name="connsiteY2" fmla="*/ 3430264 h 3430264"/>
              <a:gd name="connsiteX3" fmla="*/ 0 w 3484819"/>
              <a:gd name="connsiteY3" fmla="*/ 0 h 3430264"/>
            </a:gdLst>
            <a:ahLst/>
            <a:cxnLst>
              <a:cxn ang="0">
                <a:pos x="connsiteX0" y="connsiteY0"/>
              </a:cxn>
              <a:cxn ang="0">
                <a:pos x="connsiteX1" y="connsiteY1"/>
              </a:cxn>
              <a:cxn ang="0">
                <a:pos x="connsiteX2" y="connsiteY2"/>
              </a:cxn>
              <a:cxn ang="0">
                <a:pos x="connsiteX3" y="connsiteY3"/>
              </a:cxn>
            </a:cxnLst>
            <a:rect l="l" t="t" r="r" b="b"/>
            <a:pathLst>
              <a:path w="3484819" h="3430264">
                <a:moveTo>
                  <a:pt x="0" y="0"/>
                </a:moveTo>
                <a:lnTo>
                  <a:pt x="3484819" y="0"/>
                </a:lnTo>
                <a:lnTo>
                  <a:pt x="0" y="3430264"/>
                </a:lnTo>
                <a:lnTo>
                  <a:pt x="0"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41672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36A46-3DDE-09D6-E7B9-71537150CA15}"/>
              </a:ext>
            </a:extLst>
          </p:cNvPr>
          <p:cNvSpPr>
            <a:spLocks noGrp="1"/>
          </p:cNvSpPr>
          <p:nvPr>
            <p:ph type="title"/>
          </p:nvPr>
        </p:nvSpPr>
        <p:spPr/>
        <p:txBody>
          <a:bodyPr/>
          <a:lstStyle/>
          <a:p>
            <a:r>
              <a:rPr lang="en-GB" dirty="0"/>
              <a:t>Is it even a thing?</a:t>
            </a:r>
          </a:p>
        </p:txBody>
      </p:sp>
      <p:sp>
        <p:nvSpPr>
          <p:cNvPr id="3" name="Content Placeholder 2">
            <a:extLst>
              <a:ext uri="{FF2B5EF4-FFF2-40B4-BE49-F238E27FC236}">
                <a16:creationId xmlns:a16="http://schemas.microsoft.com/office/drawing/2014/main" id="{BAAC170B-D15E-2409-F6B8-113E50155B32}"/>
              </a:ext>
            </a:extLst>
          </p:cNvPr>
          <p:cNvSpPr>
            <a:spLocks noGrp="1"/>
          </p:cNvSpPr>
          <p:nvPr>
            <p:ph idx="1"/>
          </p:nvPr>
        </p:nvSpPr>
        <p:spPr/>
        <p:txBody>
          <a:bodyPr vert="horz" lIns="91440" tIns="45720" rIns="91440" bIns="45720" rtlCol="0" anchor="t">
            <a:normAutofit/>
          </a:bodyPr>
          <a:lstStyle/>
          <a:p>
            <a:r>
              <a:rPr lang="en-GB" dirty="0"/>
              <a:t>So many definitions, some theorists question whether it is even useful as a scientific construct (Alvesson &amp; Sveningsson, 2003; Calder, 1977; Miner, 1975)</a:t>
            </a:r>
          </a:p>
          <a:p>
            <a:r>
              <a:rPr lang="en-GB" dirty="0"/>
              <a:t>Gemmill &amp; Oakley (1992) "one of the dominant social myths of our time" is the idea that leadership is something different to management</a:t>
            </a:r>
          </a:p>
          <a:p>
            <a:r>
              <a:rPr lang="en-GB" dirty="0"/>
              <a:t>Other critical theorists – common themes are:</a:t>
            </a:r>
          </a:p>
          <a:p>
            <a:pPr lvl="1"/>
            <a:r>
              <a:rPr lang="en-GB" b="0" dirty="0"/>
              <a:t> Is leadership desirable?</a:t>
            </a:r>
          </a:p>
          <a:p>
            <a:pPr lvl="1"/>
            <a:r>
              <a:rPr lang="en-GB" b="0" dirty="0"/>
              <a:t>    In some cases, it is more about creating domination, control, self-enhancement</a:t>
            </a:r>
          </a:p>
          <a:p>
            <a:pPr lvl="1"/>
            <a:r>
              <a:rPr lang="en-GB" b="0" dirty="0"/>
              <a:t>    Blind faith in the curative powers of leadership</a:t>
            </a:r>
          </a:p>
          <a:p>
            <a:pPr lvl="1"/>
            <a:r>
              <a:rPr lang="en-GB" b="0" dirty="0"/>
              <a:t>    Being sceptical about whether it is actually needed (or happening)</a:t>
            </a:r>
          </a:p>
          <a:p>
            <a:pPr lvl="1"/>
            <a:endParaRPr lang="en-GB" b="0" dirty="0"/>
          </a:p>
        </p:txBody>
      </p:sp>
    </p:spTree>
    <p:extLst>
      <p:ext uri="{BB962C8B-B14F-4D97-AF65-F5344CB8AC3E}">
        <p14:creationId xmlns:p14="http://schemas.microsoft.com/office/powerpoint/2010/main" val="28984116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75822-D3EF-4152-DC14-781F743109C2}"/>
              </a:ext>
            </a:extLst>
          </p:cNvPr>
          <p:cNvSpPr>
            <a:spLocks noGrp="1"/>
          </p:cNvSpPr>
          <p:nvPr>
            <p:ph type="title"/>
          </p:nvPr>
        </p:nvSpPr>
        <p:spPr/>
        <p:txBody>
          <a:bodyPr/>
          <a:lstStyle/>
          <a:p>
            <a:r>
              <a:rPr lang="en-GB" dirty="0"/>
              <a:t>Critical theories of leadership</a:t>
            </a:r>
          </a:p>
        </p:txBody>
      </p:sp>
      <p:sp>
        <p:nvSpPr>
          <p:cNvPr id="3" name="Content Placeholder 2">
            <a:extLst>
              <a:ext uri="{FF2B5EF4-FFF2-40B4-BE49-F238E27FC236}">
                <a16:creationId xmlns:a16="http://schemas.microsoft.com/office/drawing/2014/main" id="{717F8D55-7375-5635-48CE-4F53C5F0EEFF}"/>
              </a:ext>
            </a:extLst>
          </p:cNvPr>
          <p:cNvSpPr>
            <a:spLocks noGrp="1"/>
          </p:cNvSpPr>
          <p:nvPr>
            <p:ph idx="1"/>
          </p:nvPr>
        </p:nvSpPr>
        <p:spPr/>
        <p:txBody>
          <a:bodyPr vert="horz" lIns="91440" tIns="45720" rIns="91440" bIns="45720" rtlCol="0" anchor="t">
            <a:normAutofit/>
          </a:bodyPr>
          <a:lstStyle/>
          <a:p>
            <a:r>
              <a:rPr lang="en-GB" dirty="0"/>
              <a:t>Leadership involves a strong ingredient of "meaning management" in which the shaping of </a:t>
            </a:r>
            <a:r>
              <a:rPr lang="en-GB"/>
              <a:t>ideas, values, perceptions and feelings is central.</a:t>
            </a:r>
          </a:p>
          <a:p>
            <a:r>
              <a:rPr lang="en-GB" dirty="0"/>
              <a:t>The power element in leadership is typically neglected or trivialised in most studies of leadership</a:t>
            </a:r>
          </a:p>
          <a:p>
            <a:r>
              <a:rPr lang="en-GB" dirty="0" err="1"/>
              <a:t>Tourish</a:t>
            </a:r>
            <a:r>
              <a:rPr lang="en-GB" dirty="0"/>
              <a:t> and </a:t>
            </a:r>
            <a:r>
              <a:rPr lang="en-GB" dirty="0" err="1"/>
              <a:t>Pinnington</a:t>
            </a:r>
            <a:r>
              <a:rPr lang="en-GB" dirty="0"/>
              <a:t> (2002) explored transformational leadership as a form of ideology having many of the features of cults</a:t>
            </a:r>
          </a:p>
          <a:p>
            <a:r>
              <a:rPr lang="en-GB" dirty="0"/>
              <a:t>Leadership and leaders as a way of reinforcing elitism, privilege and subordination </a:t>
            </a:r>
          </a:p>
          <a:p>
            <a:r>
              <a:rPr lang="en-GB" dirty="0"/>
              <a:t>Exclusionary, marginalises those who </a:t>
            </a:r>
            <a:r>
              <a:rPr lang="en-GB"/>
              <a:t>do not "fit"</a:t>
            </a:r>
            <a:endParaRPr lang="en-GB" dirty="0"/>
          </a:p>
        </p:txBody>
      </p:sp>
    </p:spTree>
    <p:extLst>
      <p:ext uri="{BB962C8B-B14F-4D97-AF65-F5344CB8AC3E}">
        <p14:creationId xmlns:p14="http://schemas.microsoft.com/office/powerpoint/2010/main" val="27459961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E9CD9-CC36-1506-A0D9-FA9DD48D983D}"/>
              </a:ext>
            </a:extLst>
          </p:cNvPr>
          <p:cNvSpPr>
            <a:spLocks noGrp="1"/>
          </p:cNvSpPr>
          <p:nvPr>
            <p:ph type="title"/>
          </p:nvPr>
        </p:nvSpPr>
        <p:spPr/>
        <p:txBody>
          <a:bodyPr/>
          <a:lstStyle/>
          <a:p>
            <a:r>
              <a:rPr lang="en-US"/>
              <a:t>Cross cultural intelligence – modern work</a:t>
            </a:r>
          </a:p>
        </p:txBody>
      </p:sp>
      <p:sp>
        <p:nvSpPr>
          <p:cNvPr id="3" name="Content Placeholder 2">
            <a:extLst>
              <a:ext uri="{FF2B5EF4-FFF2-40B4-BE49-F238E27FC236}">
                <a16:creationId xmlns:a16="http://schemas.microsoft.com/office/drawing/2014/main" id="{1F9348E8-9FEB-F7F7-45AB-A30991D3A4BC}"/>
              </a:ext>
            </a:extLst>
          </p:cNvPr>
          <p:cNvSpPr>
            <a:spLocks noGrp="1"/>
          </p:cNvSpPr>
          <p:nvPr>
            <p:ph idx="1"/>
          </p:nvPr>
        </p:nvSpPr>
        <p:spPr/>
        <p:txBody>
          <a:bodyPr vert="horz" lIns="91440" tIns="45720" rIns="91440" bIns="45720" rtlCol="0" anchor="t">
            <a:normAutofit/>
          </a:bodyPr>
          <a:lstStyle/>
          <a:p>
            <a:r>
              <a:rPr lang="en-US" dirty="0"/>
              <a:t>89% of white-collar workers at least oc</a:t>
            </a:r>
            <a:r>
              <a:rPr lang="en-US"/>
              <a:t>casionally working in global virtual teams</a:t>
            </a:r>
          </a:p>
          <a:p>
            <a:r>
              <a:rPr lang="en-US" dirty="0"/>
              <a:t>Teams, leadership levels and departments often assume they share a culture simply by virtue of working in the same business</a:t>
            </a:r>
          </a:p>
          <a:p>
            <a:r>
              <a:rPr lang="en-US" dirty="0">
                <a:ea typeface="+mn-lt"/>
                <a:cs typeface="+mn-lt"/>
              </a:rPr>
              <a:t>Think about the last time a professional interaction didn't go as expected — with a colleague, client, or in a negotiation. How much of that might have been cultural rather than personal?</a:t>
            </a:r>
            <a:endParaRPr lang="en-US" dirty="0"/>
          </a:p>
        </p:txBody>
      </p:sp>
    </p:spTree>
    <p:extLst>
      <p:ext uri="{BB962C8B-B14F-4D97-AF65-F5344CB8AC3E}">
        <p14:creationId xmlns:p14="http://schemas.microsoft.com/office/powerpoint/2010/main" val="19298178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9F23C-7DEC-C7CC-5B0A-0091BD8829B0}"/>
              </a:ext>
            </a:extLst>
          </p:cNvPr>
          <p:cNvSpPr>
            <a:spLocks noGrp="1"/>
          </p:cNvSpPr>
          <p:nvPr>
            <p:ph type="title"/>
          </p:nvPr>
        </p:nvSpPr>
        <p:spPr/>
        <p:txBody>
          <a:bodyPr/>
          <a:lstStyle/>
          <a:p>
            <a:r>
              <a:rPr lang="en-US"/>
              <a:t>More facts</a:t>
            </a:r>
          </a:p>
        </p:txBody>
      </p:sp>
      <p:sp>
        <p:nvSpPr>
          <p:cNvPr id="3" name="Content Placeholder 2">
            <a:extLst>
              <a:ext uri="{FF2B5EF4-FFF2-40B4-BE49-F238E27FC236}">
                <a16:creationId xmlns:a16="http://schemas.microsoft.com/office/drawing/2014/main" id="{F33F31DB-810E-F108-F837-6C3FC2FA4BED}"/>
              </a:ext>
            </a:extLst>
          </p:cNvPr>
          <p:cNvSpPr>
            <a:spLocks noGrp="1"/>
          </p:cNvSpPr>
          <p:nvPr>
            <p:ph idx="1"/>
          </p:nvPr>
        </p:nvSpPr>
        <p:spPr/>
        <p:txBody>
          <a:bodyPr vert="horz" lIns="91440" tIns="45720" rIns="91440" bIns="45720" rtlCol="0" anchor="t">
            <a:normAutofit/>
          </a:bodyPr>
          <a:lstStyle/>
          <a:p>
            <a:r>
              <a:rPr lang="en-US" dirty="0"/>
              <a:t>Intercultural skills valued by employers on a par with formal </a:t>
            </a:r>
            <a:r>
              <a:rPr lang="en-US"/>
              <a:t>qualifications</a:t>
            </a:r>
          </a:p>
          <a:p>
            <a:r>
              <a:rPr lang="en-US" dirty="0"/>
              <a:t>Cultural agility, leadership and social influence, combined with resilience and adap</a:t>
            </a:r>
            <a:r>
              <a:rPr lang="en-US"/>
              <a:t>tability are all rising in employer demand (WEF Future of Jobs 2025)</a:t>
            </a:r>
          </a:p>
          <a:p>
            <a:r>
              <a:rPr lang="en-US"/>
              <a:t>Leaders with high CQ are 70% more effective in international assignments</a:t>
            </a:r>
            <a:endParaRPr lang="en-US" dirty="0"/>
          </a:p>
        </p:txBody>
      </p:sp>
    </p:spTree>
    <p:extLst>
      <p:ext uri="{BB962C8B-B14F-4D97-AF65-F5344CB8AC3E}">
        <p14:creationId xmlns:p14="http://schemas.microsoft.com/office/powerpoint/2010/main" val="35852505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A16DD-1245-7F64-7261-508F015378F9}"/>
              </a:ext>
            </a:extLst>
          </p:cNvPr>
          <p:cNvSpPr>
            <a:spLocks noGrp="1"/>
          </p:cNvSpPr>
          <p:nvPr>
            <p:ph type="title"/>
          </p:nvPr>
        </p:nvSpPr>
        <p:spPr/>
        <p:txBody>
          <a:bodyPr/>
          <a:lstStyle/>
          <a:p>
            <a:r>
              <a:rPr lang="en-GB" dirty="0"/>
              <a:t>Cross-Cultural Leadership and Diversity</a:t>
            </a:r>
          </a:p>
        </p:txBody>
      </p:sp>
      <p:sp>
        <p:nvSpPr>
          <p:cNvPr id="3" name="Content Placeholder 2">
            <a:extLst>
              <a:ext uri="{FF2B5EF4-FFF2-40B4-BE49-F238E27FC236}">
                <a16:creationId xmlns:a16="http://schemas.microsoft.com/office/drawing/2014/main" id="{387E7CA2-2D8A-32DC-C7CB-5F8EE0A020ED}"/>
              </a:ext>
            </a:extLst>
          </p:cNvPr>
          <p:cNvSpPr>
            <a:spLocks noGrp="1"/>
          </p:cNvSpPr>
          <p:nvPr>
            <p:ph idx="1"/>
          </p:nvPr>
        </p:nvSpPr>
        <p:spPr/>
        <p:txBody>
          <a:bodyPr vert="horz" lIns="91440" tIns="45720" rIns="91440" bIns="45720" rtlCol="0" anchor="t">
            <a:normAutofit/>
          </a:bodyPr>
          <a:lstStyle/>
          <a:p>
            <a:r>
              <a:rPr lang="en-GB" dirty="0"/>
              <a:t>The study of leadership in the context of managing and influencing people with different </a:t>
            </a:r>
            <a:r>
              <a:rPr lang="en-GB"/>
              <a:t>values, beliefs and expectations.</a:t>
            </a:r>
            <a:endParaRPr lang="en-GB" dirty="0"/>
          </a:p>
          <a:p>
            <a:r>
              <a:rPr lang="en-GB" dirty="0"/>
              <a:t>Cross-cultural leadership research examines the direct or moderating influence of culture on leadership practices</a:t>
            </a:r>
          </a:p>
          <a:p>
            <a:r>
              <a:rPr lang="en-GB" dirty="0"/>
              <a:t>Primarily - comparative approach</a:t>
            </a:r>
          </a:p>
          <a:p>
            <a:r>
              <a:rPr lang="en-GB" dirty="0"/>
              <a:t>Distinction between cross-cultural leadership and global leadership</a:t>
            </a:r>
          </a:p>
        </p:txBody>
      </p:sp>
    </p:spTree>
    <p:extLst>
      <p:ext uri="{BB962C8B-B14F-4D97-AF65-F5344CB8AC3E}">
        <p14:creationId xmlns:p14="http://schemas.microsoft.com/office/powerpoint/2010/main" val="40163471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3163C-020E-E5B6-0D14-3110CE6D5872}"/>
              </a:ext>
            </a:extLst>
          </p:cNvPr>
          <p:cNvSpPr>
            <a:spLocks noGrp="1"/>
          </p:cNvSpPr>
          <p:nvPr>
            <p:ph type="title"/>
          </p:nvPr>
        </p:nvSpPr>
        <p:spPr/>
        <p:txBody>
          <a:bodyPr/>
          <a:lstStyle/>
          <a:p>
            <a:r>
              <a:rPr lang="en-GB" dirty="0"/>
              <a:t>Global Leadership</a:t>
            </a:r>
          </a:p>
        </p:txBody>
      </p:sp>
      <p:sp>
        <p:nvSpPr>
          <p:cNvPr id="3" name="Content Placeholder 2">
            <a:extLst>
              <a:ext uri="{FF2B5EF4-FFF2-40B4-BE49-F238E27FC236}">
                <a16:creationId xmlns:a16="http://schemas.microsoft.com/office/drawing/2014/main" id="{5B84AE9C-9188-36B1-1C4C-432DC90C5995}"/>
              </a:ext>
            </a:extLst>
          </p:cNvPr>
          <p:cNvSpPr>
            <a:spLocks noGrp="1"/>
          </p:cNvSpPr>
          <p:nvPr>
            <p:ph idx="1"/>
          </p:nvPr>
        </p:nvSpPr>
        <p:spPr/>
        <p:txBody>
          <a:bodyPr vert="horz" lIns="91440" tIns="45720" rIns="91440" bIns="45720" rtlCol="0" anchor="t">
            <a:normAutofit/>
          </a:bodyPr>
          <a:lstStyle/>
          <a:p>
            <a:r>
              <a:rPr lang="en-GB" dirty="0"/>
              <a:t>Focus is on the practical challenges that confront leaders of MNCs</a:t>
            </a:r>
          </a:p>
          <a:p>
            <a:r>
              <a:rPr lang="en-GB" dirty="0"/>
              <a:t>Selection and development of the right people to lead diverse cultures</a:t>
            </a:r>
          </a:p>
          <a:p>
            <a:r>
              <a:rPr lang="en-GB" dirty="0"/>
              <a:t>Strategic HRM practices to support the achievement of global objectives</a:t>
            </a:r>
          </a:p>
          <a:p>
            <a:r>
              <a:rPr lang="en-GB" dirty="0"/>
              <a:t>Research in this area limited </a:t>
            </a:r>
          </a:p>
          <a:p>
            <a:r>
              <a:rPr lang="en-GB" dirty="0"/>
              <a:t>Growing importance – diversity increasing within organisations</a:t>
            </a:r>
          </a:p>
        </p:txBody>
      </p:sp>
    </p:spTree>
    <p:extLst>
      <p:ext uri="{BB962C8B-B14F-4D97-AF65-F5344CB8AC3E}">
        <p14:creationId xmlns:p14="http://schemas.microsoft.com/office/powerpoint/2010/main" val="18603761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5ABC1-5C73-C7A9-076B-474263AAFB50}"/>
              </a:ext>
            </a:extLst>
          </p:cNvPr>
          <p:cNvSpPr>
            <a:spLocks noGrp="1"/>
          </p:cNvSpPr>
          <p:nvPr>
            <p:ph type="title"/>
          </p:nvPr>
        </p:nvSpPr>
        <p:spPr/>
        <p:txBody>
          <a:bodyPr/>
          <a:lstStyle/>
          <a:p>
            <a:r>
              <a:rPr lang="en-US" dirty="0"/>
              <a:t>Global Mindset, Ethnocentrism and Parochialism</a:t>
            </a:r>
          </a:p>
        </p:txBody>
      </p:sp>
      <p:sp>
        <p:nvSpPr>
          <p:cNvPr id="3" name="Content Placeholder 2">
            <a:extLst>
              <a:ext uri="{FF2B5EF4-FFF2-40B4-BE49-F238E27FC236}">
                <a16:creationId xmlns:a16="http://schemas.microsoft.com/office/drawing/2014/main" id="{9E3D72AF-4B9D-7224-AFD1-4E236D71E0A0}"/>
              </a:ext>
            </a:extLst>
          </p:cNvPr>
          <p:cNvSpPr>
            <a:spLocks noGrp="1"/>
          </p:cNvSpPr>
          <p:nvPr>
            <p:ph idx="1"/>
          </p:nvPr>
        </p:nvSpPr>
        <p:spPr/>
        <p:txBody>
          <a:bodyPr vert="horz" lIns="91440" tIns="45720" rIns="91440" bIns="45720" rtlCol="0" anchor="t">
            <a:normAutofit/>
          </a:bodyPr>
          <a:lstStyle/>
          <a:p>
            <a:r>
              <a:rPr lang="en-US" dirty="0"/>
              <a:t>Leaders working internationally</a:t>
            </a:r>
          </a:p>
          <a:p>
            <a:r>
              <a:rPr lang="en-US" err="1"/>
              <a:t>E-comms</a:t>
            </a:r>
            <a:r>
              <a:rPr lang="en-US" dirty="0"/>
              <a:t> – operate 24/7 across </a:t>
            </a:r>
            <a:r>
              <a:rPr lang="en-US" err="1"/>
              <a:t>timezones</a:t>
            </a:r>
            <a:r>
              <a:rPr lang="en-US" dirty="0"/>
              <a:t> </a:t>
            </a:r>
          </a:p>
          <a:p>
            <a:r>
              <a:rPr lang="en-US" dirty="0"/>
              <a:t>The rise of the "global leader"</a:t>
            </a:r>
          </a:p>
          <a:p>
            <a:r>
              <a:rPr lang="en-US" dirty="0"/>
              <a:t>Mobley &amp; Dorfman 2003: inadequacy of global leadership development processes</a:t>
            </a:r>
          </a:p>
          <a:p>
            <a:r>
              <a:rPr lang="en-US" dirty="0"/>
              <a:t>Ethnocentrism: judging other cultures, practices and beliefs by the standard of one's own </a:t>
            </a:r>
            <a:r>
              <a:rPr lang="en-US"/>
              <a:t>culture or ethnicity</a:t>
            </a:r>
            <a:endParaRPr lang="en-US" dirty="0"/>
          </a:p>
          <a:p>
            <a:r>
              <a:rPr lang="en-US" dirty="0"/>
              <a:t>Parochialism: narrow, local or inward-looking mindset where leaders focus on their own cultural norms, values and practices</a:t>
            </a:r>
          </a:p>
        </p:txBody>
      </p:sp>
    </p:spTree>
    <p:extLst>
      <p:ext uri="{BB962C8B-B14F-4D97-AF65-F5344CB8AC3E}">
        <p14:creationId xmlns:p14="http://schemas.microsoft.com/office/powerpoint/2010/main" val="7190729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3DB14-D148-2CA1-3371-D1D044B9D637}"/>
              </a:ext>
            </a:extLst>
          </p:cNvPr>
          <p:cNvSpPr>
            <a:spLocks noGrp="1"/>
          </p:cNvSpPr>
          <p:nvPr>
            <p:ph type="title"/>
          </p:nvPr>
        </p:nvSpPr>
        <p:spPr/>
        <p:txBody>
          <a:bodyPr/>
          <a:lstStyle/>
          <a:p>
            <a:r>
              <a:rPr lang="en-GB" dirty="0"/>
              <a:t>Cross-Cultural and Global Leadership</a:t>
            </a:r>
          </a:p>
        </p:txBody>
      </p:sp>
      <p:sp>
        <p:nvSpPr>
          <p:cNvPr id="3" name="Content Placeholder 2">
            <a:extLst>
              <a:ext uri="{FF2B5EF4-FFF2-40B4-BE49-F238E27FC236}">
                <a16:creationId xmlns:a16="http://schemas.microsoft.com/office/drawing/2014/main" id="{E45F49E9-437A-4728-9AA9-A0BD9DD00409}"/>
              </a:ext>
            </a:extLst>
          </p:cNvPr>
          <p:cNvSpPr>
            <a:spLocks noGrp="1"/>
          </p:cNvSpPr>
          <p:nvPr>
            <p:ph idx="1"/>
          </p:nvPr>
        </p:nvSpPr>
        <p:spPr/>
        <p:txBody>
          <a:bodyPr vert="horz" lIns="91440" tIns="45720" rIns="91440" bIns="45720" rtlCol="0" anchor="t">
            <a:normAutofit/>
          </a:bodyPr>
          <a:lstStyle/>
          <a:p>
            <a:r>
              <a:rPr lang="en-GB" dirty="0"/>
              <a:t>Early research on leadership conducted in the US &amp; Western Europe</a:t>
            </a:r>
          </a:p>
          <a:p>
            <a:r>
              <a:rPr lang="en-GB" dirty="0"/>
              <a:t>One question: to what extent can leadership theories in one culture be generalised to others?</a:t>
            </a:r>
          </a:p>
          <a:p>
            <a:r>
              <a:rPr lang="en-GB" dirty="0"/>
              <a:t>Important research due to the increasing globalisation or organisations</a:t>
            </a:r>
          </a:p>
          <a:p>
            <a:r>
              <a:rPr lang="en-GB" dirty="0"/>
              <a:t>Leaders must influence and interact with people from other cultures, and understand these cultures</a:t>
            </a:r>
          </a:p>
          <a:p>
            <a:r>
              <a:rPr lang="en-GB" dirty="0"/>
              <a:t>How do people from other cultures view and interpret a leader's actions?</a:t>
            </a:r>
          </a:p>
        </p:txBody>
      </p:sp>
    </p:spTree>
    <p:extLst>
      <p:ext uri="{BB962C8B-B14F-4D97-AF65-F5344CB8AC3E}">
        <p14:creationId xmlns:p14="http://schemas.microsoft.com/office/powerpoint/2010/main" val="26040338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EE25A-21B5-FF2D-6C41-A7C860D0CA95}"/>
              </a:ext>
            </a:extLst>
          </p:cNvPr>
          <p:cNvSpPr>
            <a:spLocks noGrp="1"/>
          </p:cNvSpPr>
          <p:nvPr>
            <p:ph type="title"/>
          </p:nvPr>
        </p:nvSpPr>
        <p:spPr/>
        <p:txBody>
          <a:bodyPr/>
          <a:lstStyle/>
          <a:p>
            <a:r>
              <a:rPr lang="en-GB" dirty="0"/>
              <a:t>Research </a:t>
            </a:r>
            <a:endParaRPr lang="en-GB"/>
          </a:p>
        </p:txBody>
      </p:sp>
      <p:sp>
        <p:nvSpPr>
          <p:cNvPr id="3" name="Content Placeholder 2">
            <a:extLst>
              <a:ext uri="{FF2B5EF4-FFF2-40B4-BE49-F238E27FC236}">
                <a16:creationId xmlns:a16="http://schemas.microsoft.com/office/drawing/2014/main" id="{9D25210C-ED9D-524B-EBF9-E89099795F7D}"/>
              </a:ext>
            </a:extLst>
          </p:cNvPr>
          <p:cNvSpPr>
            <a:spLocks noGrp="1"/>
          </p:cNvSpPr>
          <p:nvPr>
            <p:ph idx="1"/>
          </p:nvPr>
        </p:nvSpPr>
        <p:spPr/>
        <p:txBody>
          <a:bodyPr vert="horz" lIns="91440" tIns="45720" rIns="91440" bIns="45720" rtlCol="0" anchor="t">
            <a:normAutofit/>
          </a:bodyPr>
          <a:lstStyle/>
          <a:p>
            <a:r>
              <a:rPr lang="en-GB" dirty="0"/>
              <a:t>Heavily influenced in the early days by Hofstede's study of cultural values (since then, others have been proposed)</a:t>
            </a:r>
          </a:p>
          <a:p>
            <a:r>
              <a:rPr lang="en-GB" dirty="0"/>
              <a:t>Some cross-cultural studies examine how beliefs about effective leadership behaviour differ from one country to another</a:t>
            </a:r>
          </a:p>
          <a:p>
            <a:r>
              <a:rPr lang="en-GB" dirty="0"/>
              <a:t>Others examine cross-cultural differences in the pattern of leadership behaviour, or the effects on outcomes such as follower satisfaction,</a:t>
            </a:r>
            <a:r>
              <a:rPr lang="en-GB"/>
              <a:t> motivation and performance</a:t>
            </a:r>
          </a:p>
          <a:p>
            <a:r>
              <a:rPr lang="en-GB" dirty="0"/>
              <a:t>A small amount of studies have focused on how cultural values and leadership practices are changing over time</a:t>
            </a:r>
          </a:p>
        </p:txBody>
      </p:sp>
    </p:spTree>
    <p:extLst>
      <p:ext uri="{BB962C8B-B14F-4D97-AF65-F5344CB8AC3E}">
        <p14:creationId xmlns:p14="http://schemas.microsoft.com/office/powerpoint/2010/main" val="11268091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2461E-8248-9546-B113-C00FEF28A9AF}"/>
              </a:ext>
            </a:extLst>
          </p:cNvPr>
          <p:cNvSpPr>
            <a:spLocks noGrp="1"/>
          </p:cNvSpPr>
          <p:nvPr>
            <p:ph type="title"/>
          </p:nvPr>
        </p:nvSpPr>
        <p:spPr/>
        <p:txBody>
          <a:bodyPr/>
          <a:lstStyle/>
          <a:p>
            <a:r>
              <a:rPr lang="en-GB" dirty="0"/>
              <a:t>Cultural Influences on Leadership Behaviour</a:t>
            </a:r>
          </a:p>
        </p:txBody>
      </p:sp>
      <p:sp>
        <p:nvSpPr>
          <p:cNvPr id="3" name="Content Placeholder 2">
            <a:extLst>
              <a:ext uri="{FF2B5EF4-FFF2-40B4-BE49-F238E27FC236}">
                <a16:creationId xmlns:a16="http://schemas.microsoft.com/office/drawing/2014/main" id="{200E8D06-728C-7DDF-4EBB-637EB0B9990A}"/>
              </a:ext>
            </a:extLst>
          </p:cNvPr>
          <p:cNvSpPr>
            <a:spLocks noGrp="1"/>
          </p:cNvSpPr>
          <p:nvPr>
            <p:ph idx="1"/>
          </p:nvPr>
        </p:nvSpPr>
        <p:spPr/>
        <p:txBody>
          <a:bodyPr vert="horz" lIns="91440" tIns="45720" rIns="91440" bIns="45720" rtlCol="0" anchor="t">
            <a:normAutofit/>
          </a:bodyPr>
          <a:lstStyle/>
          <a:p>
            <a:r>
              <a:rPr lang="en-GB" dirty="0"/>
              <a:t>Culture &amp; values internalised by those who grew up in a particular culture and demonstrated in ways that may not be conscious </a:t>
            </a:r>
          </a:p>
          <a:p>
            <a:r>
              <a:rPr lang="en-GB" dirty="0"/>
              <a:t>Reflected in social norms – how people relate to each other</a:t>
            </a:r>
          </a:p>
          <a:p>
            <a:r>
              <a:rPr lang="en-GB" dirty="0"/>
              <a:t>Cultural norms specify acceptable behaviour and use of power</a:t>
            </a:r>
          </a:p>
          <a:p>
            <a:r>
              <a:rPr lang="en-GB" dirty="0"/>
              <a:t>Deviation from social norms may reduce respect, impact upon effectiveness</a:t>
            </a:r>
          </a:p>
          <a:p>
            <a:r>
              <a:rPr lang="en-GB" dirty="0"/>
              <a:t>Leadership behaviour is also influenced by situational variables such as the type of industry, managerial position, and type of organisation</a:t>
            </a:r>
          </a:p>
        </p:txBody>
      </p:sp>
    </p:spTree>
    <p:extLst>
      <p:ext uri="{BB962C8B-B14F-4D97-AF65-F5344CB8AC3E}">
        <p14:creationId xmlns:p14="http://schemas.microsoft.com/office/powerpoint/2010/main" val="2410810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A4866-357D-1A1E-4BD8-1BC89089B9B8}"/>
              </a:ext>
            </a:extLst>
          </p:cNvPr>
          <p:cNvSpPr>
            <a:spLocks noGrp="1"/>
          </p:cNvSpPr>
          <p:nvPr>
            <p:ph type="title"/>
          </p:nvPr>
        </p:nvSpPr>
        <p:spPr/>
        <p:txBody>
          <a:bodyPr/>
          <a:lstStyle/>
          <a:p>
            <a:r>
              <a:rPr lang="en-US" dirty="0"/>
              <a:t>Hofstede</a:t>
            </a:r>
          </a:p>
        </p:txBody>
      </p:sp>
      <p:sp>
        <p:nvSpPr>
          <p:cNvPr id="3" name="Content Placeholder 2">
            <a:extLst>
              <a:ext uri="{FF2B5EF4-FFF2-40B4-BE49-F238E27FC236}">
                <a16:creationId xmlns:a16="http://schemas.microsoft.com/office/drawing/2014/main" id="{86942253-FAF7-C6E2-1FAE-7AD0441EEAE8}"/>
              </a:ext>
            </a:extLst>
          </p:cNvPr>
          <p:cNvSpPr>
            <a:spLocks noGrp="1"/>
          </p:cNvSpPr>
          <p:nvPr>
            <p:ph idx="1"/>
          </p:nvPr>
        </p:nvSpPr>
        <p:spPr/>
        <p:txBody>
          <a:bodyPr vert="horz" lIns="91440" tIns="45720" rIns="91440" bIns="45720" rtlCol="0" anchor="t">
            <a:normAutofit fontScale="85000" lnSpcReduction="20000"/>
          </a:bodyPr>
          <a:lstStyle/>
          <a:p>
            <a:r>
              <a:rPr lang="en-US" dirty="0"/>
              <a:t>Foundational study in this field – offers a structured lens for understanding and comparing </a:t>
            </a:r>
            <a:r>
              <a:rPr lang="en-US"/>
              <a:t>cultural differences in business settings</a:t>
            </a:r>
          </a:p>
          <a:p>
            <a:r>
              <a:rPr lang="en-US"/>
              <a:t>He described six cultural dimensions:</a:t>
            </a:r>
            <a:endParaRPr lang="en-US" dirty="0"/>
          </a:p>
          <a:p>
            <a:pPr lvl="1"/>
            <a:r>
              <a:rPr lang="en-US" b="0"/>
              <a:t> Power distance</a:t>
            </a:r>
            <a:endParaRPr lang="en-US" b="0" dirty="0"/>
          </a:p>
          <a:p>
            <a:pPr lvl="1"/>
            <a:r>
              <a:rPr lang="en-US" b="0" dirty="0"/>
              <a:t> Individualism v Collectivism</a:t>
            </a:r>
          </a:p>
          <a:p>
            <a:pPr lvl="1"/>
            <a:r>
              <a:rPr lang="en-US" b="0" dirty="0"/>
              <a:t> Masculinity v </a:t>
            </a:r>
            <a:r>
              <a:rPr lang="en-US" b="0"/>
              <a:t>Femininity</a:t>
            </a:r>
            <a:endParaRPr lang="en-US" b="0" dirty="0"/>
          </a:p>
          <a:p>
            <a:pPr lvl="1"/>
            <a:r>
              <a:rPr lang="en-US" b="0" dirty="0"/>
              <a:t>    Uncertainty avoidance</a:t>
            </a:r>
          </a:p>
          <a:p>
            <a:pPr lvl="1"/>
            <a:r>
              <a:rPr lang="en-US" b="0"/>
              <a:t>    Long term v short term orientation</a:t>
            </a:r>
            <a:endParaRPr lang="en-US" b="0" dirty="0"/>
          </a:p>
          <a:p>
            <a:pPr lvl="1"/>
            <a:r>
              <a:rPr lang="en-US" b="0" dirty="0"/>
              <a:t>    Indulgence v restraint</a:t>
            </a:r>
          </a:p>
          <a:p>
            <a:pPr lvl="1"/>
            <a:r>
              <a:rPr lang="en-US" b="0" dirty="0"/>
              <a:t>   </a:t>
            </a:r>
          </a:p>
          <a:p>
            <a:pPr lvl="1"/>
            <a:endParaRPr lang="en-US" b="0" dirty="0"/>
          </a:p>
          <a:p>
            <a:pPr lvl="1"/>
            <a:r>
              <a:rPr lang="en-US" b="0"/>
              <a:t> </a:t>
            </a:r>
            <a:endParaRPr lang="en-US" b="0" dirty="0"/>
          </a:p>
        </p:txBody>
      </p:sp>
    </p:spTree>
    <p:extLst>
      <p:ext uri="{BB962C8B-B14F-4D97-AF65-F5344CB8AC3E}">
        <p14:creationId xmlns:p14="http://schemas.microsoft.com/office/powerpoint/2010/main" val="40680710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0A311-67C4-8921-8E00-E9AF27E486E7}"/>
              </a:ext>
            </a:extLst>
          </p:cNvPr>
          <p:cNvSpPr>
            <a:spLocks noGrp="1"/>
          </p:cNvSpPr>
          <p:nvPr>
            <p:ph type="title"/>
          </p:nvPr>
        </p:nvSpPr>
        <p:spPr/>
        <p:txBody>
          <a:bodyPr/>
          <a:lstStyle/>
          <a:p>
            <a:r>
              <a:rPr lang="en-US"/>
              <a:t>Power distance</a:t>
            </a:r>
          </a:p>
        </p:txBody>
      </p:sp>
      <p:sp>
        <p:nvSpPr>
          <p:cNvPr id="3" name="Content Placeholder 2">
            <a:extLst>
              <a:ext uri="{FF2B5EF4-FFF2-40B4-BE49-F238E27FC236}">
                <a16:creationId xmlns:a16="http://schemas.microsoft.com/office/drawing/2014/main" id="{3B023C66-7ACD-D393-DE08-994B2056C88D}"/>
              </a:ext>
            </a:extLst>
          </p:cNvPr>
          <p:cNvSpPr>
            <a:spLocks noGrp="1"/>
          </p:cNvSpPr>
          <p:nvPr>
            <p:ph idx="1"/>
          </p:nvPr>
        </p:nvSpPr>
        <p:spPr/>
        <p:txBody>
          <a:bodyPr vert="horz" lIns="91440" tIns="45720" rIns="91440" bIns="45720" rtlCol="0" anchor="t">
            <a:normAutofit/>
          </a:bodyPr>
          <a:lstStyle/>
          <a:p>
            <a:r>
              <a:rPr lang="en-US" b="1">
                <a:ea typeface="+mn-lt"/>
                <a:cs typeface="+mn-lt"/>
              </a:rPr>
              <a:t>The question:</a:t>
            </a:r>
            <a:r>
              <a:rPr lang="en-US">
                <a:ea typeface="+mn-lt"/>
                <a:cs typeface="+mn-lt"/>
              </a:rPr>
              <a:t> How do less powerful members of society accept and expect that power is distributed unequally?</a:t>
            </a:r>
          </a:p>
          <a:p>
            <a:r>
              <a:rPr lang="en-US">
                <a:ea typeface="+mn-lt"/>
                <a:cs typeface="+mn-lt"/>
              </a:rPr>
              <a:t>Whether</a:t>
            </a:r>
            <a:r>
              <a:rPr lang="en-US" dirty="0">
                <a:ea typeface="+mn-lt"/>
                <a:cs typeface="+mn-lt"/>
              </a:rPr>
              <a:t> people accept it as natural and legitimate, or view it as something to be </a:t>
            </a:r>
            <a:r>
              <a:rPr lang="en-US" err="1">
                <a:ea typeface="+mn-lt"/>
                <a:cs typeface="+mn-lt"/>
              </a:rPr>
              <a:t>minimised</a:t>
            </a:r>
            <a:r>
              <a:rPr lang="en-US" dirty="0">
                <a:ea typeface="+mn-lt"/>
                <a:cs typeface="+mn-lt"/>
              </a:rPr>
              <a:t> and challenged.</a:t>
            </a:r>
          </a:p>
          <a:p>
            <a:r>
              <a:rPr lang="en-US">
                <a:ea typeface="+mn-lt"/>
                <a:cs typeface="+mn-lt"/>
              </a:rPr>
              <a:t>The workplace implication is significant: a management style that empowers and delegates — celebrated in Western leadership literature — can feel uncomfortable, even negligent, to employees from high power distance cultures who expect clear direction.</a:t>
            </a:r>
            <a:endParaRPr lang="en-US" dirty="0"/>
          </a:p>
          <a:p>
            <a:endParaRPr lang="en-US" dirty="0"/>
          </a:p>
        </p:txBody>
      </p:sp>
    </p:spTree>
    <p:extLst>
      <p:ext uri="{BB962C8B-B14F-4D97-AF65-F5344CB8AC3E}">
        <p14:creationId xmlns:p14="http://schemas.microsoft.com/office/powerpoint/2010/main" val="13463075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2DB7D-3FDD-478B-A4A5-57BB6F2596DA}"/>
              </a:ext>
            </a:extLst>
          </p:cNvPr>
          <p:cNvSpPr>
            <a:spLocks noGrp="1"/>
          </p:cNvSpPr>
          <p:nvPr>
            <p:ph type="title"/>
          </p:nvPr>
        </p:nvSpPr>
        <p:spPr/>
        <p:txBody>
          <a:bodyPr/>
          <a:lstStyle/>
          <a:p>
            <a:r>
              <a:rPr lang="en-US" b="0">
                <a:ea typeface="+mj-lt"/>
                <a:cs typeface="+mj-lt"/>
              </a:rPr>
              <a:t>Individualism versus Collectivism</a:t>
            </a:r>
            <a:endParaRPr lang="en-US"/>
          </a:p>
        </p:txBody>
      </p:sp>
      <p:sp>
        <p:nvSpPr>
          <p:cNvPr id="3" name="Content Placeholder 2">
            <a:extLst>
              <a:ext uri="{FF2B5EF4-FFF2-40B4-BE49-F238E27FC236}">
                <a16:creationId xmlns:a16="http://schemas.microsoft.com/office/drawing/2014/main" id="{0E89E682-2F48-72EA-8148-D87D274EEE5D}"/>
              </a:ext>
            </a:extLst>
          </p:cNvPr>
          <p:cNvSpPr>
            <a:spLocks noGrp="1"/>
          </p:cNvSpPr>
          <p:nvPr>
            <p:ph idx="1"/>
          </p:nvPr>
        </p:nvSpPr>
        <p:spPr/>
        <p:txBody>
          <a:bodyPr vert="horz" lIns="91440" tIns="45720" rIns="91440" bIns="45720" rtlCol="0" anchor="t">
            <a:normAutofit/>
          </a:bodyPr>
          <a:lstStyle/>
          <a:p>
            <a:r>
              <a:rPr lang="en-US" b="1">
                <a:ea typeface="+mn-lt"/>
                <a:cs typeface="+mn-lt"/>
              </a:rPr>
              <a:t>The question:</a:t>
            </a:r>
            <a:r>
              <a:rPr lang="en-US">
                <a:ea typeface="+mn-lt"/>
                <a:cs typeface="+mn-lt"/>
              </a:rPr>
              <a:t> Are people's identities and loyalties primarily individual, or embedded in groups?</a:t>
            </a:r>
          </a:p>
          <a:p>
            <a:r>
              <a:rPr lang="en-US">
                <a:ea typeface="+mn-lt"/>
                <a:cs typeface="+mn-lt"/>
              </a:rPr>
              <a:t>The management implication: motivational techniques that work in individualist contexts (personal recognition, individual performance pay, public praise) can be counterproductive in collectivist ones where being singled out from the group causes discomfort rather than pride.</a:t>
            </a:r>
            <a:endParaRPr lang="en-US" dirty="0"/>
          </a:p>
        </p:txBody>
      </p:sp>
    </p:spTree>
    <p:extLst>
      <p:ext uri="{BB962C8B-B14F-4D97-AF65-F5344CB8AC3E}">
        <p14:creationId xmlns:p14="http://schemas.microsoft.com/office/powerpoint/2010/main" val="36993772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E8986-4C9D-22E2-9BED-C03BC03F8E7F}"/>
              </a:ext>
            </a:extLst>
          </p:cNvPr>
          <p:cNvSpPr>
            <a:spLocks noGrp="1"/>
          </p:cNvSpPr>
          <p:nvPr>
            <p:ph type="title"/>
          </p:nvPr>
        </p:nvSpPr>
        <p:spPr/>
        <p:txBody>
          <a:bodyPr/>
          <a:lstStyle/>
          <a:p>
            <a:r>
              <a:rPr lang="en-US" b="0">
                <a:ea typeface="+mj-lt"/>
                <a:cs typeface="+mj-lt"/>
              </a:rPr>
              <a:t>Masculinity versus Femininity</a:t>
            </a:r>
            <a:endParaRPr lang="en-US"/>
          </a:p>
        </p:txBody>
      </p:sp>
      <p:sp>
        <p:nvSpPr>
          <p:cNvPr id="3" name="Content Placeholder 2">
            <a:extLst>
              <a:ext uri="{FF2B5EF4-FFF2-40B4-BE49-F238E27FC236}">
                <a16:creationId xmlns:a16="http://schemas.microsoft.com/office/drawing/2014/main" id="{8687E01A-5E7E-1CBB-BC93-42E656FC8BAA}"/>
              </a:ext>
            </a:extLst>
          </p:cNvPr>
          <p:cNvSpPr>
            <a:spLocks noGrp="1"/>
          </p:cNvSpPr>
          <p:nvPr>
            <p:ph idx="1"/>
          </p:nvPr>
        </p:nvSpPr>
        <p:spPr/>
        <p:txBody>
          <a:bodyPr vert="horz" lIns="91440" tIns="45720" rIns="91440" bIns="45720" rtlCol="0" anchor="t">
            <a:normAutofit/>
          </a:bodyPr>
          <a:lstStyle/>
          <a:p>
            <a:r>
              <a:rPr lang="en-US" b="1">
                <a:ea typeface="+mn-lt"/>
                <a:cs typeface="+mn-lt"/>
              </a:rPr>
              <a:t>The question:</a:t>
            </a:r>
            <a:r>
              <a:rPr lang="en-US">
                <a:ea typeface="+mn-lt"/>
                <a:cs typeface="+mn-lt"/>
              </a:rPr>
              <a:t> What motivates people — achievement and competition, or care and quality of life?</a:t>
            </a:r>
          </a:p>
          <a:p>
            <a:r>
              <a:rPr lang="en-US">
                <a:ea typeface="+mn-lt"/>
                <a:cs typeface="+mn-lt"/>
              </a:rPr>
              <a:t>The UK sits in the moderately masculine range. Japan scores highest of all countries interesting given the relationship between Japanese work culture and outcomes like karoshi (death from </a:t>
            </a:r>
            <a:r>
              <a:rPr lang="en-US" dirty="0">
                <a:ea typeface="+mn-lt"/>
                <a:cs typeface="+mn-lt"/>
              </a:rPr>
              <a:t>overwork).</a:t>
            </a:r>
            <a:endParaRPr lang="en-US" dirty="0"/>
          </a:p>
          <a:p>
            <a:endParaRPr lang="en-US" dirty="0"/>
          </a:p>
        </p:txBody>
      </p:sp>
    </p:spTree>
    <p:extLst>
      <p:ext uri="{BB962C8B-B14F-4D97-AF65-F5344CB8AC3E}">
        <p14:creationId xmlns:p14="http://schemas.microsoft.com/office/powerpoint/2010/main" val="22598860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BBB9F-EE5F-D169-C5F2-904CCB58B4CA}"/>
              </a:ext>
            </a:extLst>
          </p:cNvPr>
          <p:cNvSpPr>
            <a:spLocks noGrp="1"/>
          </p:cNvSpPr>
          <p:nvPr>
            <p:ph type="title"/>
          </p:nvPr>
        </p:nvSpPr>
        <p:spPr/>
        <p:txBody>
          <a:bodyPr/>
          <a:lstStyle/>
          <a:p>
            <a:r>
              <a:rPr lang="en-US" b="0">
                <a:ea typeface="+mj-lt"/>
                <a:cs typeface="+mj-lt"/>
              </a:rPr>
              <a:t>Uncertainty Avoidance</a:t>
            </a:r>
            <a:endParaRPr lang="en-US"/>
          </a:p>
        </p:txBody>
      </p:sp>
      <p:sp>
        <p:nvSpPr>
          <p:cNvPr id="3" name="Content Placeholder 2">
            <a:extLst>
              <a:ext uri="{FF2B5EF4-FFF2-40B4-BE49-F238E27FC236}">
                <a16:creationId xmlns:a16="http://schemas.microsoft.com/office/drawing/2014/main" id="{5096EB7F-F895-8ADF-FA78-1A4484D136A1}"/>
              </a:ext>
            </a:extLst>
          </p:cNvPr>
          <p:cNvSpPr>
            <a:spLocks noGrp="1"/>
          </p:cNvSpPr>
          <p:nvPr>
            <p:ph idx="1"/>
          </p:nvPr>
        </p:nvSpPr>
        <p:spPr/>
        <p:txBody>
          <a:bodyPr vert="horz" lIns="91440" tIns="45720" rIns="91440" bIns="45720" rtlCol="0" anchor="t">
            <a:normAutofit/>
          </a:bodyPr>
          <a:lstStyle/>
          <a:p>
            <a:r>
              <a:rPr lang="en-US" b="1">
                <a:ea typeface="+mn-lt"/>
                <a:cs typeface="+mn-lt"/>
              </a:rPr>
              <a:t>The question:</a:t>
            </a:r>
            <a:r>
              <a:rPr lang="en-US">
                <a:ea typeface="+mn-lt"/>
                <a:cs typeface="+mn-lt"/>
              </a:rPr>
              <a:t> How comfortable are people with ambiguity, and how much do they rely on rules, rituals, and institutions to manage it?</a:t>
            </a:r>
          </a:p>
          <a:p>
            <a:r>
              <a:rPr lang="en-US" dirty="0">
                <a:ea typeface="+mn-lt"/>
                <a:cs typeface="+mn-lt"/>
              </a:rPr>
              <a:t>A practical implication: introducing </a:t>
            </a:r>
            <a:r>
              <a:rPr lang="en-US" dirty="0" err="1">
                <a:ea typeface="+mn-lt"/>
                <a:cs typeface="+mn-lt"/>
              </a:rPr>
              <a:t>organisational</a:t>
            </a:r>
            <a:r>
              <a:rPr lang="en-US" dirty="0">
                <a:ea typeface="+mn-lt"/>
                <a:cs typeface="+mn-lt"/>
              </a:rPr>
              <a:t> change in a high uncertainty avoidance culture requires much more careful framing, communication, and structured transition than the same change in a low uncertainty avoidance context.</a:t>
            </a:r>
            <a:endParaRPr lang="en-US" dirty="0"/>
          </a:p>
        </p:txBody>
      </p:sp>
    </p:spTree>
    <p:extLst>
      <p:ext uri="{BB962C8B-B14F-4D97-AF65-F5344CB8AC3E}">
        <p14:creationId xmlns:p14="http://schemas.microsoft.com/office/powerpoint/2010/main" val="15241243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0E33E-C5D0-457B-70FC-152F711A14F6}"/>
              </a:ext>
            </a:extLst>
          </p:cNvPr>
          <p:cNvSpPr>
            <a:spLocks noGrp="1"/>
          </p:cNvSpPr>
          <p:nvPr>
            <p:ph type="title"/>
          </p:nvPr>
        </p:nvSpPr>
        <p:spPr/>
        <p:txBody>
          <a:bodyPr/>
          <a:lstStyle/>
          <a:p>
            <a:r>
              <a:rPr lang="en-US" b="0">
                <a:ea typeface="+mj-lt"/>
                <a:cs typeface="+mj-lt"/>
              </a:rPr>
              <a:t>Long-term versus Short-term Orientation</a:t>
            </a:r>
            <a:endParaRPr lang="en-US"/>
          </a:p>
        </p:txBody>
      </p:sp>
      <p:sp>
        <p:nvSpPr>
          <p:cNvPr id="3" name="Content Placeholder 2">
            <a:extLst>
              <a:ext uri="{FF2B5EF4-FFF2-40B4-BE49-F238E27FC236}">
                <a16:creationId xmlns:a16="http://schemas.microsoft.com/office/drawing/2014/main" id="{3792774F-4333-9F81-649C-F26784545CDE}"/>
              </a:ext>
            </a:extLst>
          </p:cNvPr>
          <p:cNvSpPr>
            <a:spLocks noGrp="1"/>
          </p:cNvSpPr>
          <p:nvPr>
            <p:ph idx="1"/>
          </p:nvPr>
        </p:nvSpPr>
        <p:spPr/>
        <p:txBody>
          <a:bodyPr vert="horz" lIns="91440" tIns="45720" rIns="91440" bIns="45720" rtlCol="0" anchor="t">
            <a:normAutofit/>
          </a:bodyPr>
          <a:lstStyle/>
          <a:p>
            <a:r>
              <a:rPr lang="en-US" b="1">
                <a:ea typeface="+mn-lt"/>
                <a:cs typeface="+mn-lt"/>
              </a:rPr>
              <a:t>The question:</a:t>
            </a:r>
            <a:r>
              <a:rPr lang="en-US">
                <a:ea typeface="+mn-lt"/>
                <a:cs typeface="+mn-lt"/>
              </a:rPr>
              <a:t> Does the culture orient itself toward the future, or toward the present and past?</a:t>
            </a:r>
          </a:p>
          <a:p>
            <a:r>
              <a:rPr lang="en-US">
                <a:ea typeface="+mn-lt"/>
                <a:cs typeface="+mn-lt"/>
              </a:rPr>
              <a:t>This dimension is particularly useful for discussing why Western investors often misread Asian business partners — the time horizons are genuinely different, not a negotiating strategy.</a:t>
            </a:r>
            <a:endParaRPr lang="en-US" dirty="0"/>
          </a:p>
        </p:txBody>
      </p:sp>
    </p:spTree>
    <p:extLst>
      <p:ext uri="{BB962C8B-B14F-4D97-AF65-F5344CB8AC3E}">
        <p14:creationId xmlns:p14="http://schemas.microsoft.com/office/powerpoint/2010/main" val="32912666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D9CE4-709D-3429-4170-EBCB864D03A9}"/>
              </a:ext>
            </a:extLst>
          </p:cNvPr>
          <p:cNvSpPr>
            <a:spLocks noGrp="1"/>
          </p:cNvSpPr>
          <p:nvPr>
            <p:ph type="title"/>
          </p:nvPr>
        </p:nvSpPr>
        <p:spPr/>
        <p:txBody>
          <a:bodyPr/>
          <a:lstStyle/>
          <a:p>
            <a:r>
              <a:rPr lang="en-US" b="0">
                <a:ea typeface="+mj-lt"/>
                <a:cs typeface="+mj-lt"/>
              </a:rPr>
              <a:t>Indulgence versus Restraint</a:t>
            </a:r>
            <a:endParaRPr lang="en-US"/>
          </a:p>
        </p:txBody>
      </p:sp>
      <p:sp>
        <p:nvSpPr>
          <p:cNvPr id="3" name="Content Placeholder 2">
            <a:extLst>
              <a:ext uri="{FF2B5EF4-FFF2-40B4-BE49-F238E27FC236}">
                <a16:creationId xmlns:a16="http://schemas.microsoft.com/office/drawing/2014/main" id="{27EEE407-447D-5EF4-94C0-B96D23D983FA}"/>
              </a:ext>
            </a:extLst>
          </p:cNvPr>
          <p:cNvSpPr>
            <a:spLocks noGrp="1"/>
          </p:cNvSpPr>
          <p:nvPr>
            <p:ph idx="1"/>
          </p:nvPr>
        </p:nvSpPr>
        <p:spPr/>
        <p:txBody>
          <a:bodyPr vert="horz" lIns="91440" tIns="45720" rIns="91440" bIns="45720" rtlCol="0" anchor="t">
            <a:normAutofit/>
          </a:bodyPr>
          <a:lstStyle/>
          <a:p>
            <a:r>
              <a:rPr lang="en-US" b="1">
                <a:ea typeface="+mn-lt"/>
                <a:cs typeface="+mn-lt"/>
              </a:rPr>
              <a:t>The question:</a:t>
            </a:r>
            <a:r>
              <a:rPr lang="en-US">
                <a:ea typeface="+mn-lt"/>
                <a:cs typeface="+mn-lt"/>
              </a:rPr>
              <a:t> How freely do societies allow the gratification of basic human desires — enjoyment, fun, leisure?</a:t>
            </a:r>
            <a:endParaRPr lang="en-US"/>
          </a:p>
        </p:txBody>
      </p:sp>
    </p:spTree>
    <p:extLst>
      <p:ext uri="{BB962C8B-B14F-4D97-AF65-F5344CB8AC3E}">
        <p14:creationId xmlns:p14="http://schemas.microsoft.com/office/powerpoint/2010/main" val="1279123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A2A07-6521-F614-6AA7-0BBC363267BB}"/>
              </a:ext>
            </a:extLst>
          </p:cNvPr>
          <p:cNvSpPr>
            <a:spLocks noGrp="1"/>
          </p:cNvSpPr>
          <p:nvPr>
            <p:ph type="title"/>
          </p:nvPr>
        </p:nvSpPr>
        <p:spPr/>
        <p:txBody>
          <a:bodyPr/>
          <a:lstStyle/>
          <a:p>
            <a:r>
              <a:rPr lang="en-US" dirty="0"/>
              <a:t>Critiques of Hofstede's work</a:t>
            </a:r>
          </a:p>
        </p:txBody>
      </p:sp>
      <p:sp>
        <p:nvSpPr>
          <p:cNvPr id="3" name="Content Placeholder 2">
            <a:extLst>
              <a:ext uri="{FF2B5EF4-FFF2-40B4-BE49-F238E27FC236}">
                <a16:creationId xmlns:a16="http://schemas.microsoft.com/office/drawing/2014/main" id="{ADB5FCD0-ABDC-6DD8-9CAB-DB318D262112}"/>
              </a:ext>
            </a:extLst>
          </p:cNvPr>
          <p:cNvSpPr>
            <a:spLocks noGrp="1"/>
          </p:cNvSpPr>
          <p:nvPr>
            <p:ph idx="1"/>
          </p:nvPr>
        </p:nvSpPr>
        <p:spPr/>
        <p:txBody>
          <a:bodyPr vert="horz" lIns="91440" tIns="45720" rIns="91440" bIns="45720" rtlCol="0" anchor="t">
            <a:normAutofit/>
          </a:bodyPr>
          <a:lstStyle/>
          <a:p>
            <a:r>
              <a:rPr lang="en-US" dirty="0"/>
              <a:t>Sampling considerations</a:t>
            </a:r>
          </a:p>
          <a:p>
            <a:r>
              <a:rPr lang="en-US" dirty="0"/>
              <a:t>Western and corporate bias</a:t>
            </a:r>
          </a:p>
          <a:p>
            <a:r>
              <a:rPr lang="en-US" dirty="0"/>
              <a:t>Outdated</a:t>
            </a:r>
          </a:p>
          <a:p>
            <a:r>
              <a:rPr lang="en-US" dirty="0"/>
              <a:t>Stereotyping</a:t>
            </a:r>
          </a:p>
          <a:p>
            <a:r>
              <a:rPr lang="en-US" dirty="0"/>
              <a:t>Focuses on national rather than </a:t>
            </a:r>
            <a:r>
              <a:rPr lang="en-US" dirty="0" err="1"/>
              <a:t>organisational</a:t>
            </a:r>
            <a:r>
              <a:rPr lang="en-US" dirty="0"/>
              <a:t> culture</a:t>
            </a:r>
          </a:p>
          <a:p>
            <a:endParaRPr lang="en-US" dirty="0"/>
          </a:p>
        </p:txBody>
      </p:sp>
    </p:spTree>
    <p:extLst>
      <p:ext uri="{BB962C8B-B14F-4D97-AF65-F5344CB8AC3E}">
        <p14:creationId xmlns:p14="http://schemas.microsoft.com/office/powerpoint/2010/main" val="38754568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A3381-B030-5813-E6F9-AFCF1671F48F}"/>
              </a:ext>
            </a:extLst>
          </p:cNvPr>
          <p:cNvSpPr>
            <a:spLocks noGrp="1"/>
          </p:cNvSpPr>
          <p:nvPr>
            <p:ph type="title"/>
          </p:nvPr>
        </p:nvSpPr>
        <p:spPr/>
        <p:txBody>
          <a:bodyPr/>
          <a:lstStyle/>
          <a:p>
            <a:r>
              <a:rPr lang="en-US"/>
              <a:t>So why teach it?</a:t>
            </a:r>
          </a:p>
        </p:txBody>
      </p:sp>
      <p:sp>
        <p:nvSpPr>
          <p:cNvPr id="3" name="Content Placeholder 2">
            <a:extLst>
              <a:ext uri="{FF2B5EF4-FFF2-40B4-BE49-F238E27FC236}">
                <a16:creationId xmlns:a16="http://schemas.microsoft.com/office/drawing/2014/main" id="{B7406DF7-0767-3C9E-A4F6-61BC96DF1C0D}"/>
              </a:ext>
            </a:extLst>
          </p:cNvPr>
          <p:cNvSpPr>
            <a:spLocks noGrp="1"/>
          </p:cNvSpPr>
          <p:nvPr>
            <p:ph idx="1"/>
          </p:nvPr>
        </p:nvSpPr>
        <p:spPr/>
        <p:txBody>
          <a:bodyPr vert="horz" lIns="91440" tIns="45720" rIns="91440" bIns="45720" rtlCol="0" anchor="t">
            <a:normAutofit/>
          </a:bodyPr>
          <a:lstStyle/>
          <a:p>
            <a:r>
              <a:rPr lang="en-US">
                <a:ea typeface="+mn-lt"/>
                <a:cs typeface="+mn-lt"/>
              </a:rPr>
              <a:t>Because it is the most widely used cultural framework in global business</a:t>
            </a:r>
          </a:p>
          <a:p>
            <a:r>
              <a:rPr lang="en-US">
                <a:ea typeface="+mn-lt"/>
                <a:cs typeface="+mn-lt"/>
              </a:rPr>
              <a:t>It gave the field a common language</a:t>
            </a:r>
          </a:p>
          <a:p>
            <a:r>
              <a:rPr lang="en-US">
                <a:ea typeface="+mn-lt"/>
                <a:cs typeface="+mn-lt"/>
              </a:rPr>
              <a:t>It is still the most cited social science work in existence</a:t>
            </a:r>
          </a:p>
          <a:p>
            <a:r>
              <a:rPr lang="en-US">
                <a:ea typeface="+mn-lt"/>
                <a:cs typeface="+mn-lt"/>
              </a:rPr>
              <a:t>Imperfect maps are still maps</a:t>
            </a:r>
            <a:endParaRPr lang="en-US" dirty="0"/>
          </a:p>
        </p:txBody>
      </p:sp>
    </p:spTree>
    <p:extLst>
      <p:ext uri="{BB962C8B-B14F-4D97-AF65-F5344CB8AC3E}">
        <p14:creationId xmlns:p14="http://schemas.microsoft.com/office/powerpoint/2010/main" val="7682695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1CAEB-ADD6-4F8F-262D-88120B05C80F}"/>
              </a:ext>
            </a:extLst>
          </p:cNvPr>
          <p:cNvSpPr>
            <a:spLocks noGrp="1"/>
          </p:cNvSpPr>
          <p:nvPr>
            <p:ph type="title"/>
          </p:nvPr>
        </p:nvSpPr>
        <p:spPr/>
        <p:txBody>
          <a:bodyPr/>
          <a:lstStyle/>
          <a:p>
            <a:r>
              <a:rPr lang="en-GB" dirty="0"/>
              <a:t>The GLOBE Project</a:t>
            </a:r>
          </a:p>
        </p:txBody>
      </p:sp>
      <p:sp>
        <p:nvSpPr>
          <p:cNvPr id="3" name="Content Placeholder 2">
            <a:extLst>
              <a:ext uri="{FF2B5EF4-FFF2-40B4-BE49-F238E27FC236}">
                <a16:creationId xmlns:a16="http://schemas.microsoft.com/office/drawing/2014/main" id="{1D6CDBC3-EF09-DBFC-C542-9A94D0C21BE5}"/>
              </a:ext>
            </a:extLst>
          </p:cNvPr>
          <p:cNvSpPr>
            <a:spLocks noGrp="1"/>
          </p:cNvSpPr>
          <p:nvPr>
            <p:ph idx="1"/>
          </p:nvPr>
        </p:nvSpPr>
        <p:spPr/>
        <p:txBody>
          <a:bodyPr vert="horz" lIns="91440" tIns="45720" rIns="91440" bIns="45720" rtlCol="0" anchor="t">
            <a:normAutofit/>
          </a:bodyPr>
          <a:lstStyle/>
          <a:p>
            <a:r>
              <a:rPr lang="en-GB" dirty="0"/>
              <a:t>Cross-cultural study of leadership in 60 different countries</a:t>
            </a:r>
          </a:p>
          <a:p>
            <a:r>
              <a:rPr lang="en-GB" dirty="0"/>
              <a:t>Global Leadership and Organizational Behaviour Effectiveness</a:t>
            </a:r>
          </a:p>
          <a:p>
            <a:r>
              <a:rPr lang="en-GB"/>
              <a:t>150 researchers worldwide</a:t>
            </a:r>
            <a:endParaRPr lang="en-GB" dirty="0"/>
          </a:p>
          <a:p>
            <a:r>
              <a:rPr lang="en-GB" dirty="0"/>
              <a:t>Hope to develop an empirically based theory that describes the relationships between </a:t>
            </a:r>
            <a:r>
              <a:rPr lang="en-GB"/>
              <a:t>culture, organizational processes and leadership</a:t>
            </a:r>
          </a:p>
          <a:p>
            <a:r>
              <a:rPr lang="en-GB" dirty="0"/>
              <a:t>Explain how leadership behaviour and beliefs are shaped by cultural values</a:t>
            </a:r>
          </a:p>
        </p:txBody>
      </p:sp>
    </p:spTree>
    <p:extLst>
      <p:ext uri="{BB962C8B-B14F-4D97-AF65-F5344CB8AC3E}">
        <p14:creationId xmlns:p14="http://schemas.microsoft.com/office/powerpoint/2010/main" val="12806895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0E41D-DD0E-7998-63A7-5E2697EA8B74}"/>
              </a:ext>
            </a:extLst>
          </p:cNvPr>
          <p:cNvSpPr>
            <a:spLocks noGrp="1"/>
          </p:cNvSpPr>
          <p:nvPr>
            <p:ph type="title"/>
          </p:nvPr>
        </p:nvSpPr>
        <p:spPr/>
        <p:txBody>
          <a:bodyPr/>
          <a:lstStyle/>
          <a:p>
            <a:r>
              <a:rPr lang="en-US"/>
              <a:t>Key difference</a:t>
            </a:r>
            <a:endParaRPr lang="en-US" dirty="0"/>
          </a:p>
        </p:txBody>
      </p:sp>
      <p:sp>
        <p:nvSpPr>
          <p:cNvPr id="3" name="Content Placeholder 2">
            <a:extLst>
              <a:ext uri="{FF2B5EF4-FFF2-40B4-BE49-F238E27FC236}">
                <a16:creationId xmlns:a16="http://schemas.microsoft.com/office/drawing/2014/main" id="{61DB5978-C4FE-1E75-0C12-FBCAB80B3EA9}"/>
              </a:ext>
            </a:extLst>
          </p:cNvPr>
          <p:cNvSpPr>
            <a:spLocks noGrp="1"/>
          </p:cNvSpPr>
          <p:nvPr>
            <p:ph idx="1"/>
          </p:nvPr>
        </p:nvSpPr>
        <p:spPr/>
        <p:txBody>
          <a:bodyPr vert="horz" lIns="91440" tIns="45720" rIns="91440" bIns="45720" rtlCol="0" anchor="t">
            <a:normAutofit/>
          </a:bodyPr>
          <a:lstStyle/>
          <a:p>
            <a:r>
              <a:rPr lang="en-US">
                <a:ea typeface="+mn-lt"/>
                <a:cs typeface="+mn-lt"/>
              </a:rPr>
              <a:t>Hofstede measured values — what people say they believe and prefer. GLOBE distinguished between two fundamentally different things:</a:t>
            </a:r>
            <a:endParaRPr lang="en-US" dirty="0">
              <a:ea typeface="+mn-lt"/>
              <a:cs typeface="+mn-lt"/>
            </a:endParaRPr>
          </a:p>
          <a:p>
            <a:r>
              <a:rPr lang="en-US" dirty="0"/>
              <a:t>Practices </a:t>
            </a:r>
            <a:r>
              <a:rPr lang="en-US" dirty="0">
                <a:ea typeface="+mn-lt"/>
                <a:cs typeface="+mn-lt"/>
              </a:rPr>
              <a:t>(</a:t>
            </a:r>
            <a:r>
              <a:rPr lang="en-US" i="1" dirty="0">
                <a:ea typeface="+mn-lt"/>
                <a:cs typeface="+mn-lt"/>
              </a:rPr>
              <a:t>as-is</a:t>
            </a:r>
            <a:r>
              <a:rPr lang="en-US" dirty="0">
                <a:ea typeface="+mn-lt"/>
                <a:cs typeface="+mn-lt"/>
              </a:rPr>
              <a:t>): what people report actually happens in their society and </a:t>
            </a:r>
            <a:r>
              <a:rPr lang="en-US" dirty="0" err="1">
                <a:ea typeface="+mn-lt"/>
                <a:cs typeface="+mn-lt"/>
              </a:rPr>
              <a:t>organisations</a:t>
            </a:r>
            <a:r>
              <a:rPr lang="en-US" dirty="0">
                <a:ea typeface="+mn-lt"/>
                <a:cs typeface="+mn-lt"/>
              </a:rPr>
              <a:t> — "In my country, people are generally..."</a:t>
            </a:r>
            <a:endParaRPr lang="en-US" dirty="0"/>
          </a:p>
          <a:p>
            <a:r>
              <a:rPr lang="en-US"/>
              <a:t>Values </a:t>
            </a:r>
            <a:r>
              <a:rPr lang="en-US">
                <a:ea typeface="+mn-lt"/>
                <a:cs typeface="+mn-lt"/>
              </a:rPr>
              <a:t>(</a:t>
            </a:r>
            <a:r>
              <a:rPr lang="en-US" i="1">
                <a:ea typeface="+mn-lt"/>
                <a:cs typeface="+mn-lt"/>
              </a:rPr>
              <a:t>should-be</a:t>
            </a:r>
            <a:r>
              <a:rPr lang="en-US">
                <a:ea typeface="+mn-lt"/>
                <a:cs typeface="+mn-lt"/>
              </a:rPr>
              <a:t>): what people think </a:t>
            </a:r>
            <a:r>
              <a:rPr lang="en-US" i="1">
                <a:ea typeface="+mn-lt"/>
                <a:cs typeface="+mn-lt"/>
              </a:rPr>
              <a:t>ought</a:t>
            </a:r>
            <a:r>
              <a:rPr lang="en-US">
                <a:ea typeface="+mn-lt"/>
                <a:cs typeface="+mn-lt"/>
              </a:rPr>
              <a:t> to happen — "In my country, it would be better if..."</a:t>
            </a:r>
            <a:endParaRPr lang="en-US" dirty="0"/>
          </a:p>
          <a:p>
            <a:pPr lvl="1"/>
            <a:r>
              <a:rPr lang="en-US" b="0"/>
              <a:t> pr</a:t>
            </a:r>
            <a:endParaRPr lang="en-US" b="0" dirty="0"/>
          </a:p>
        </p:txBody>
      </p:sp>
    </p:spTree>
    <p:extLst>
      <p:ext uri="{BB962C8B-B14F-4D97-AF65-F5344CB8AC3E}">
        <p14:creationId xmlns:p14="http://schemas.microsoft.com/office/powerpoint/2010/main" val="30680892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74D29-85DF-8076-8E92-1C06059B9B16}"/>
              </a:ext>
            </a:extLst>
          </p:cNvPr>
          <p:cNvSpPr>
            <a:spLocks noGrp="1"/>
          </p:cNvSpPr>
          <p:nvPr>
            <p:ph type="title"/>
          </p:nvPr>
        </p:nvSpPr>
        <p:spPr/>
        <p:txBody>
          <a:bodyPr/>
          <a:lstStyle/>
          <a:p>
            <a:r>
              <a:rPr lang="en-GB" dirty="0"/>
              <a:t>GLOBE Cultural Values</a:t>
            </a:r>
          </a:p>
        </p:txBody>
      </p:sp>
      <p:sp>
        <p:nvSpPr>
          <p:cNvPr id="3" name="Content Placeholder 2">
            <a:extLst>
              <a:ext uri="{FF2B5EF4-FFF2-40B4-BE49-F238E27FC236}">
                <a16:creationId xmlns:a16="http://schemas.microsoft.com/office/drawing/2014/main" id="{9B58944A-77F1-FEC5-73D6-B31FD5F8AA6B}"/>
              </a:ext>
            </a:extLst>
          </p:cNvPr>
          <p:cNvSpPr>
            <a:spLocks noGrp="1"/>
          </p:cNvSpPr>
          <p:nvPr>
            <p:ph idx="1"/>
          </p:nvPr>
        </p:nvSpPr>
        <p:spPr/>
        <p:txBody>
          <a:bodyPr vert="horz" lIns="91440" tIns="45720" rIns="91440" bIns="45720" rtlCol="0" anchor="t">
            <a:normAutofit fontScale="92500" lnSpcReduction="20000"/>
          </a:bodyPr>
          <a:lstStyle/>
          <a:p>
            <a:r>
              <a:rPr lang="en-GB" dirty="0"/>
              <a:t>Performance Orientation</a:t>
            </a:r>
          </a:p>
          <a:p>
            <a:r>
              <a:rPr lang="en-GB" dirty="0"/>
              <a:t>Assertiveness</a:t>
            </a:r>
          </a:p>
          <a:p>
            <a:r>
              <a:rPr lang="en-GB" dirty="0"/>
              <a:t>Future Orientation</a:t>
            </a:r>
          </a:p>
          <a:p>
            <a:r>
              <a:rPr lang="en-GB"/>
              <a:t>Humane Orientation</a:t>
            </a:r>
          </a:p>
          <a:p>
            <a:r>
              <a:rPr lang="en-GB"/>
              <a:t>Institutional Collectivism</a:t>
            </a:r>
          </a:p>
          <a:p>
            <a:r>
              <a:rPr lang="en-GB" dirty="0"/>
              <a:t>In-Group Collectivism</a:t>
            </a:r>
          </a:p>
          <a:p>
            <a:r>
              <a:rPr lang="en-GB" dirty="0"/>
              <a:t>Gender </a:t>
            </a:r>
            <a:r>
              <a:rPr lang="en-GB"/>
              <a:t>Egalitarianism</a:t>
            </a:r>
            <a:endParaRPr lang="en-GB" dirty="0"/>
          </a:p>
          <a:p>
            <a:r>
              <a:rPr lang="en-GB" dirty="0"/>
              <a:t>Power distance</a:t>
            </a:r>
          </a:p>
          <a:p>
            <a:r>
              <a:rPr lang="en-GB" dirty="0"/>
              <a:t>Uncertainty Avoidance</a:t>
            </a:r>
          </a:p>
          <a:p>
            <a:endParaRPr lang="en-GB" dirty="0"/>
          </a:p>
        </p:txBody>
      </p:sp>
    </p:spTree>
    <p:extLst>
      <p:ext uri="{BB962C8B-B14F-4D97-AF65-F5344CB8AC3E}">
        <p14:creationId xmlns:p14="http://schemas.microsoft.com/office/powerpoint/2010/main" val="23287317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5EADF-0255-4D78-4B0E-C9D01D0956E7}"/>
              </a:ext>
            </a:extLst>
          </p:cNvPr>
          <p:cNvSpPr>
            <a:spLocks noGrp="1"/>
          </p:cNvSpPr>
          <p:nvPr>
            <p:ph type="title"/>
          </p:nvPr>
        </p:nvSpPr>
        <p:spPr/>
        <p:txBody>
          <a:bodyPr/>
          <a:lstStyle/>
          <a:p>
            <a:r>
              <a:rPr lang="en-GB" dirty="0"/>
              <a:t>GLOBE Clusters</a:t>
            </a:r>
          </a:p>
        </p:txBody>
      </p:sp>
      <p:sp>
        <p:nvSpPr>
          <p:cNvPr id="3" name="Content Placeholder 2">
            <a:extLst>
              <a:ext uri="{FF2B5EF4-FFF2-40B4-BE49-F238E27FC236}">
                <a16:creationId xmlns:a16="http://schemas.microsoft.com/office/drawing/2014/main" id="{9B9D0636-8595-5117-3CE5-4C7757598C9E}"/>
              </a:ext>
            </a:extLst>
          </p:cNvPr>
          <p:cNvSpPr>
            <a:spLocks noGrp="1"/>
          </p:cNvSpPr>
          <p:nvPr>
            <p:ph idx="1"/>
          </p:nvPr>
        </p:nvSpPr>
        <p:spPr/>
        <p:txBody>
          <a:bodyPr vert="horz" lIns="91440" tIns="45720" rIns="91440" bIns="45720" rtlCol="0" anchor="t">
            <a:normAutofit fontScale="77500" lnSpcReduction="20000"/>
          </a:bodyPr>
          <a:lstStyle/>
          <a:p>
            <a:r>
              <a:rPr lang="en-GB" dirty="0"/>
              <a:t>Eastern Europe</a:t>
            </a:r>
          </a:p>
          <a:p>
            <a:r>
              <a:rPr lang="en-GB" dirty="0"/>
              <a:t>Latin America</a:t>
            </a:r>
          </a:p>
          <a:p>
            <a:r>
              <a:rPr lang="en-GB"/>
              <a:t>Latin Europe</a:t>
            </a:r>
          </a:p>
          <a:p>
            <a:r>
              <a:rPr lang="en-GB" dirty="0"/>
              <a:t>Anglo</a:t>
            </a:r>
          </a:p>
          <a:p>
            <a:r>
              <a:rPr lang="en-GB" dirty="0"/>
              <a:t>Nordic Europe</a:t>
            </a:r>
          </a:p>
          <a:p>
            <a:r>
              <a:rPr lang="en-GB" dirty="0"/>
              <a:t>Germanic Europe</a:t>
            </a:r>
          </a:p>
          <a:p>
            <a:r>
              <a:rPr lang="en-GB"/>
              <a:t>Middle East</a:t>
            </a:r>
          </a:p>
          <a:p>
            <a:r>
              <a:rPr lang="en-GB" dirty="0"/>
              <a:t>Sub-Saharan Africa</a:t>
            </a:r>
          </a:p>
          <a:p>
            <a:r>
              <a:rPr lang="en-GB"/>
              <a:t>Confucian Asia</a:t>
            </a:r>
          </a:p>
          <a:p>
            <a:r>
              <a:rPr lang="en-GB" dirty="0"/>
              <a:t>Southern Asia</a:t>
            </a:r>
          </a:p>
        </p:txBody>
      </p:sp>
    </p:spTree>
    <p:extLst>
      <p:ext uri="{BB962C8B-B14F-4D97-AF65-F5344CB8AC3E}">
        <p14:creationId xmlns:p14="http://schemas.microsoft.com/office/powerpoint/2010/main" val="2668360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31408-CA88-DE0E-8E53-EDAA129C7ABD}"/>
              </a:ext>
            </a:extLst>
          </p:cNvPr>
          <p:cNvSpPr>
            <a:spLocks noGrp="1"/>
          </p:cNvSpPr>
          <p:nvPr>
            <p:ph type="title"/>
          </p:nvPr>
        </p:nvSpPr>
        <p:spPr/>
        <p:txBody>
          <a:bodyPr/>
          <a:lstStyle/>
          <a:p>
            <a:r>
              <a:rPr lang="en-US" dirty="0"/>
              <a:t>GLOBE - leadership</a:t>
            </a:r>
          </a:p>
        </p:txBody>
      </p:sp>
      <p:sp>
        <p:nvSpPr>
          <p:cNvPr id="3" name="Content Placeholder 2">
            <a:extLst>
              <a:ext uri="{FF2B5EF4-FFF2-40B4-BE49-F238E27FC236}">
                <a16:creationId xmlns:a16="http://schemas.microsoft.com/office/drawing/2014/main" id="{EA9FC5EF-FA80-AC86-9740-2533A00E8278}"/>
              </a:ext>
            </a:extLst>
          </p:cNvPr>
          <p:cNvSpPr>
            <a:spLocks noGrp="1"/>
          </p:cNvSpPr>
          <p:nvPr>
            <p:ph idx="1"/>
          </p:nvPr>
        </p:nvSpPr>
        <p:spPr/>
        <p:txBody>
          <a:bodyPr vert="horz" lIns="91440" tIns="45720" rIns="91440" bIns="45720" rtlCol="0" anchor="t">
            <a:normAutofit/>
          </a:bodyPr>
          <a:lstStyle/>
          <a:p>
            <a:r>
              <a:rPr lang="en-US"/>
              <a:t>Agreed on a definition of </a:t>
            </a:r>
            <a:r>
              <a:rPr lang="en-US" err="1"/>
              <a:t>organisational</a:t>
            </a:r>
            <a:r>
              <a:rPr lang="en-US"/>
              <a:t> leadership:</a:t>
            </a:r>
          </a:p>
          <a:p>
            <a:pPr lvl="1"/>
            <a:r>
              <a:rPr lang="en-US" b="0" dirty="0"/>
              <a:t> "the ability of an individual to influence, motivate, and enable others to contribute to the effectiveness and success of the </a:t>
            </a:r>
            <a:r>
              <a:rPr lang="en-US" b="0" dirty="0" err="1"/>
              <a:t>organisations</a:t>
            </a:r>
            <a:r>
              <a:rPr lang="en-US" b="0" dirty="0"/>
              <a:t> of which they are members". House et al, 1997</a:t>
            </a:r>
          </a:p>
          <a:p>
            <a:pPr lvl="1"/>
            <a:endParaRPr lang="en-US" b="0" dirty="0"/>
          </a:p>
          <a:p>
            <a:pPr lvl="1"/>
            <a:r>
              <a:rPr lang="en-US" b="0" dirty="0"/>
              <a:t>Developed from the experience of middle managers: they are leaders and they are led. </a:t>
            </a:r>
          </a:p>
        </p:txBody>
      </p:sp>
    </p:spTree>
    <p:extLst>
      <p:ext uri="{BB962C8B-B14F-4D97-AF65-F5344CB8AC3E}">
        <p14:creationId xmlns:p14="http://schemas.microsoft.com/office/powerpoint/2010/main" val="12561837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9AF9A-BD24-1EC8-D6BF-03EE269AE9EA}"/>
              </a:ext>
            </a:extLst>
          </p:cNvPr>
          <p:cNvSpPr>
            <a:spLocks noGrp="1"/>
          </p:cNvSpPr>
          <p:nvPr>
            <p:ph type="title"/>
          </p:nvPr>
        </p:nvSpPr>
        <p:spPr/>
        <p:txBody>
          <a:bodyPr/>
          <a:lstStyle/>
          <a:p>
            <a:r>
              <a:rPr lang="en-US" dirty="0"/>
              <a:t>Trompenaars and Hampden Turner's seven dimensions</a:t>
            </a:r>
          </a:p>
        </p:txBody>
      </p:sp>
      <p:sp>
        <p:nvSpPr>
          <p:cNvPr id="3" name="Content Placeholder 2">
            <a:extLst>
              <a:ext uri="{FF2B5EF4-FFF2-40B4-BE49-F238E27FC236}">
                <a16:creationId xmlns:a16="http://schemas.microsoft.com/office/drawing/2014/main" id="{36A67A55-089C-72E8-B9A6-C361C86197CF}"/>
              </a:ext>
            </a:extLst>
          </p:cNvPr>
          <p:cNvSpPr>
            <a:spLocks noGrp="1"/>
          </p:cNvSpPr>
          <p:nvPr>
            <p:ph idx="1"/>
          </p:nvPr>
        </p:nvSpPr>
        <p:spPr/>
        <p:txBody>
          <a:bodyPr vert="horz" lIns="91440" tIns="45720" rIns="91440" bIns="45720" rtlCol="0" anchor="t">
            <a:normAutofit/>
          </a:bodyPr>
          <a:lstStyle/>
          <a:p>
            <a:r>
              <a:rPr lang="en-US" dirty="0"/>
              <a:t>Based on case studies from 40 countries, focusing on how people interact, manage time and approach universal problems</a:t>
            </a:r>
          </a:p>
          <a:p>
            <a:r>
              <a:rPr lang="en-US" dirty="0"/>
              <a:t>Now a well-established model for understanding cultural diversity in the workplace</a:t>
            </a:r>
          </a:p>
        </p:txBody>
      </p:sp>
    </p:spTree>
    <p:extLst>
      <p:ext uri="{BB962C8B-B14F-4D97-AF65-F5344CB8AC3E}">
        <p14:creationId xmlns:p14="http://schemas.microsoft.com/office/powerpoint/2010/main" val="90211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44AED-7F23-6EFA-F423-587657FBD6CB}"/>
              </a:ext>
            </a:extLst>
          </p:cNvPr>
          <p:cNvSpPr>
            <a:spLocks noGrp="1"/>
          </p:cNvSpPr>
          <p:nvPr>
            <p:ph type="title"/>
          </p:nvPr>
        </p:nvSpPr>
        <p:spPr/>
        <p:txBody>
          <a:bodyPr/>
          <a:lstStyle/>
          <a:p>
            <a:r>
              <a:rPr lang="en-GB" dirty="0"/>
              <a:t>Competencies for Global Leadership</a:t>
            </a:r>
          </a:p>
        </p:txBody>
      </p:sp>
      <p:sp>
        <p:nvSpPr>
          <p:cNvPr id="3" name="Content Placeholder 2">
            <a:extLst>
              <a:ext uri="{FF2B5EF4-FFF2-40B4-BE49-F238E27FC236}">
                <a16:creationId xmlns:a16="http://schemas.microsoft.com/office/drawing/2014/main" id="{C689B14A-A098-A686-6A19-261ACBB6B914}"/>
              </a:ext>
            </a:extLst>
          </p:cNvPr>
          <p:cNvSpPr>
            <a:spLocks noGrp="1"/>
          </p:cNvSpPr>
          <p:nvPr>
            <p:ph idx="1"/>
          </p:nvPr>
        </p:nvSpPr>
        <p:spPr/>
        <p:txBody>
          <a:bodyPr vert="horz" lIns="91440" tIns="45720" rIns="91440" bIns="45720" rtlCol="0" anchor="t">
            <a:normAutofit/>
          </a:bodyPr>
          <a:lstStyle/>
          <a:p>
            <a:r>
              <a:rPr lang="en-GB" dirty="0"/>
              <a:t>Application of the research on cross-cultural leadership</a:t>
            </a:r>
          </a:p>
          <a:p>
            <a:r>
              <a:rPr lang="en-GB" dirty="0"/>
              <a:t>Leaders must possess the capacity to lead globally dispersed teams and work across cultures, geographies and time zones</a:t>
            </a:r>
          </a:p>
          <a:p>
            <a:r>
              <a:rPr lang="en-GB" dirty="0"/>
              <a:t>Especially important: personal qualities and capabilities that lead you to observe behaviour, unravel nuance, build trust, and adapt approach to be successful in a particular context</a:t>
            </a:r>
          </a:p>
        </p:txBody>
      </p:sp>
    </p:spTree>
    <p:extLst>
      <p:ext uri="{BB962C8B-B14F-4D97-AF65-F5344CB8AC3E}">
        <p14:creationId xmlns:p14="http://schemas.microsoft.com/office/powerpoint/2010/main" val="5017818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E192E3E-68A9-4F36-936C-1C8D0B9EF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Rectangle 10">
            <a:extLst>
              <a:ext uri="{FF2B5EF4-FFF2-40B4-BE49-F238E27FC236}">
                <a16:creationId xmlns:a16="http://schemas.microsoft.com/office/drawing/2014/main" id="{998D6E90-577B-4973-B60A-2700290E68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D3B81C-46AE-D540-4D89-4B8653F8CE40}"/>
              </a:ext>
            </a:extLst>
          </p:cNvPr>
          <p:cNvSpPr>
            <a:spLocks noGrp="1"/>
          </p:cNvSpPr>
          <p:nvPr>
            <p:ph type="title"/>
          </p:nvPr>
        </p:nvSpPr>
        <p:spPr>
          <a:xfrm>
            <a:off x="1084728" y="1597961"/>
            <a:ext cx="2628969" cy="3162300"/>
          </a:xfrm>
        </p:spPr>
        <p:txBody>
          <a:bodyPr vert="horz" lIns="91440" tIns="45720" rIns="91440" bIns="45720" rtlCol="0" anchor="t">
            <a:normAutofit/>
          </a:bodyPr>
          <a:lstStyle/>
          <a:p>
            <a:r>
              <a:rPr lang="en-US" sz="1900" dirty="0"/>
              <a:t>Cross-cultural </a:t>
            </a:r>
            <a:r>
              <a:rPr lang="en-US" sz="1900"/>
              <a:t>intelligence (Earley </a:t>
            </a:r>
            <a:r>
              <a:rPr lang="en-US" sz="1900" dirty="0"/>
              <a:t>&amp; Ang, 2003)</a:t>
            </a:r>
            <a:br>
              <a:rPr lang="en-US" sz="1900" dirty="0"/>
            </a:br>
            <a:br>
              <a:rPr lang="en-US" sz="1900" dirty="0"/>
            </a:br>
            <a:r>
              <a:rPr lang="en-US" sz="1900" dirty="0"/>
              <a:t>Model: Ang, Van Dyne, Koh &amp; Livermore</a:t>
            </a:r>
          </a:p>
        </p:txBody>
      </p:sp>
      <p:sp>
        <p:nvSpPr>
          <p:cNvPr id="13" name="Freeform: Shape 12">
            <a:extLst>
              <a:ext uri="{FF2B5EF4-FFF2-40B4-BE49-F238E27FC236}">
                <a16:creationId xmlns:a16="http://schemas.microsoft.com/office/drawing/2014/main" id="{3FA95682-BEE6-4B33-BA34-7E7BE4978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descr="A white paper with black text&#10;&#10;AI-generated content may be incorrect.">
            <a:extLst>
              <a:ext uri="{FF2B5EF4-FFF2-40B4-BE49-F238E27FC236}">
                <a16:creationId xmlns:a16="http://schemas.microsoft.com/office/drawing/2014/main" id="{729DEDFC-C62A-9C1E-627C-6830CC35186C}"/>
              </a:ext>
            </a:extLst>
          </p:cNvPr>
          <p:cNvPicPr>
            <a:picLocks noGrp="1" noChangeAspect="1"/>
          </p:cNvPicPr>
          <p:nvPr>
            <p:ph idx="1"/>
          </p:nvPr>
        </p:nvPicPr>
        <p:blipFill>
          <a:blip r:embed="rId3"/>
          <a:stretch>
            <a:fillRect/>
          </a:stretch>
        </p:blipFill>
        <p:spPr>
          <a:xfrm>
            <a:off x="4398097" y="2062954"/>
            <a:ext cx="6737862" cy="2678299"/>
          </a:xfrm>
          <a:prstGeom prst="rect">
            <a:avLst/>
          </a:prstGeom>
        </p:spPr>
      </p:pic>
    </p:spTree>
    <p:extLst>
      <p:ext uri="{BB962C8B-B14F-4D97-AF65-F5344CB8AC3E}">
        <p14:creationId xmlns:p14="http://schemas.microsoft.com/office/powerpoint/2010/main" val="27164583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4213F-4539-C800-A8B6-1247CD5A3518}"/>
              </a:ext>
            </a:extLst>
          </p:cNvPr>
          <p:cNvSpPr>
            <a:spLocks noGrp="1"/>
          </p:cNvSpPr>
          <p:nvPr>
            <p:ph type="title"/>
          </p:nvPr>
        </p:nvSpPr>
        <p:spPr/>
        <p:txBody>
          <a:bodyPr/>
          <a:lstStyle/>
          <a:p>
            <a:r>
              <a:rPr lang="en-US" dirty="0"/>
              <a:t>A note on ethnocentri</a:t>
            </a:r>
            <a:r>
              <a:rPr lang="en-US"/>
              <a:t>city</a:t>
            </a:r>
            <a:endParaRPr lang="en-US" dirty="0"/>
          </a:p>
        </p:txBody>
      </p:sp>
      <p:sp>
        <p:nvSpPr>
          <p:cNvPr id="3" name="Content Placeholder 2">
            <a:extLst>
              <a:ext uri="{FF2B5EF4-FFF2-40B4-BE49-F238E27FC236}">
                <a16:creationId xmlns:a16="http://schemas.microsoft.com/office/drawing/2014/main" id="{A405F270-7EBD-C47D-8D2F-B812CB1512B0}"/>
              </a:ext>
            </a:extLst>
          </p:cNvPr>
          <p:cNvSpPr>
            <a:spLocks noGrp="1"/>
          </p:cNvSpPr>
          <p:nvPr>
            <p:ph idx="1"/>
          </p:nvPr>
        </p:nvSpPr>
        <p:spPr/>
        <p:txBody>
          <a:bodyPr vert="horz" lIns="91440" tIns="45720" rIns="91440" bIns="45720" rtlCol="0" anchor="t">
            <a:normAutofit/>
          </a:bodyPr>
          <a:lstStyle/>
          <a:p>
            <a:r>
              <a:rPr lang="en-US">
                <a:ea typeface="+mn-lt"/>
                <a:cs typeface="+mn-lt"/>
              </a:rPr>
              <a:t>primary obstacle to CQ development</a:t>
            </a:r>
          </a:p>
          <a:p>
            <a:r>
              <a:rPr lang="en-US" dirty="0">
                <a:ea typeface="+mn-lt"/>
                <a:cs typeface="+mn-lt"/>
              </a:rPr>
              <a:t>The term was coined by sociologist </a:t>
            </a:r>
            <a:r>
              <a:rPr lang="en-US" b="1" dirty="0">
                <a:ea typeface="+mn-lt"/>
                <a:cs typeface="+mn-lt"/>
              </a:rPr>
              <a:t>William Graham Sumner</a:t>
            </a:r>
            <a:r>
              <a:rPr lang="en-US" dirty="0">
                <a:ea typeface="+mn-lt"/>
                <a:cs typeface="+mn-lt"/>
              </a:rPr>
              <a:t> in 1906, who defined it as the tendency to view one's own group as the </a:t>
            </a:r>
            <a:r>
              <a:rPr lang="en-US" dirty="0" err="1">
                <a:ea typeface="+mn-lt"/>
                <a:cs typeface="+mn-lt"/>
              </a:rPr>
              <a:t>centre</a:t>
            </a:r>
            <a:r>
              <a:rPr lang="en-US" dirty="0">
                <a:ea typeface="+mn-lt"/>
                <a:cs typeface="+mn-lt"/>
              </a:rPr>
              <a:t> of everything, and to evaluate other groups and their practices by reference to one's own cultural standards.</a:t>
            </a:r>
            <a:endParaRPr lang="en-US" dirty="0"/>
          </a:p>
        </p:txBody>
      </p:sp>
    </p:spTree>
    <p:extLst>
      <p:ext uri="{BB962C8B-B14F-4D97-AF65-F5344CB8AC3E}">
        <p14:creationId xmlns:p14="http://schemas.microsoft.com/office/powerpoint/2010/main" val="22096339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CE957-22E0-DC4F-A8B2-FB440B7828B3}"/>
              </a:ext>
            </a:extLst>
          </p:cNvPr>
          <p:cNvSpPr>
            <a:spLocks noGrp="1"/>
          </p:cNvSpPr>
          <p:nvPr>
            <p:ph type="title"/>
          </p:nvPr>
        </p:nvSpPr>
        <p:spPr/>
        <p:txBody>
          <a:bodyPr/>
          <a:lstStyle/>
          <a:p>
            <a:r>
              <a:rPr lang="en-GB" dirty="0"/>
              <a:t>Lundby, Moriarty, Lee (2014)</a:t>
            </a:r>
          </a:p>
        </p:txBody>
      </p:sp>
      <p:sp>
        <p:nvSpPr>
          <p:cNvPr id="3" name="Content Placeholder 2">
            <a:extLst>
              <a:ext uri="{FF2B5EF4-FFF2-40B4-BE49-F238E27FC236}">
                <a16:creationId xmlns:a16="http://schemas.microsoft.com/office/drawing/2014/main" id="{7EF8D85C-FF2A-EB2A-AC11-FB204409ACD1}"/>
              </a:ext>
            </a:extLst>
          </p:cNvPr>
          <p:cNvSpPr>
            <a:spLocks noGrp="1"/>
          </p:cNvSpPr>
          <p:nvPr>
            <p:ph idx="1"/>
          </p:nvPr>
        </p:nvSpPr>
        <p:spPr/>
        <p:txBody>
          <a:bodyPr vert="horz" lIns="91440" tIns="45720" rIns="91440" bIns="45720" rtlCol="0" anchor="t">
            <a:normAutofit/>
          </a:bodyPr>
          <a:lstStyle/>
          <a:p>
            <a:r>
              <a:rPr lang="en-GB" dirty="0"/>
              <a:t>Three global leadership essentials</a:t>
            </a:r>
          </a:p>
          <a:p>
            <a:r>
              <a:rPr lang="en-GB"/>
              <a:t>Understand your global employees</a:t>
            </a:r>
          </a:p>
          <a:p>
            <a:r>
              <a:rPr lang="en-GB"/>
              <a:t>Understand the layers of complexity in the organisation</a:t>
            </a:r>
          </a:p>
          <a:p>
            <a:r>
              <a:rPr lang="en-GB" dirty="0"/>
              <a:t>Understand yourself</a:t>
            </a:r>
          </a:p>
        </p:txBody>
      </p:sp>
    </p:spTree>
    <p:extLst>
      <p:ext uri="{BB962C8B-B14F-4D97-AF65-F5344CB8AC3E}">
        <p14:creationId xmlns:p14="http://schemas.microsoft.com/office/powerpoint/2010/main" val="25247580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A676A-6FAA-9E86-2FFB-108D4F32F353}"/>
              </a:ext>
            </a:extLst>
          </p:cNvPr>
          <p:cNvSpPr>
            <a:spLocks noGrp="1"/>
          </p:cNvSpPr>
          <p:nvPr>
            <p:ph type="title"/>
          </p:nvPr>
        </p:nvSpPr>
        <p:spPr/>
        <p:txBody>
          <a:bodyPr/>
          <a:lstStyle/>
          <a:p>
            <a:r>
              <a:rPr lang="en-US" dirty="0"/>
              <a:t>Leadership development</a:t>
            </a:r>
          </a:p>
        </p:txBody>
      </p:sp>
      <p:sp>
        <p:nvSpPr>
          <p:cNvPr id="3" name="Content Placeholder 2">
            <a:extLst>
              <a:ext uri="{FF2B5EF4-FFF2-40B4-BE49-F238E27FC236}">
                <a16:creationId xmlns:a16="http://schemas.microsoft.com/office/drawing/2014/main" id="{9C5A154B-7B19-AF10-13DC-09ED94D7DFCF}"/>
              </a:ext>
            </a:extLst>
          </p:cNvPr>
          <p:cNvSpPr>
            <a:spLocks noGrp="1"/>
          </p:cNvSpPr>
          <p:nvPr>
            <p:ph idx="1"/>
          </p:nvPr>
        </p:nvSpPr>
        <p:spPr/>
        <p:txBody>
          <a:bodyPr vert="horz" lIns="91440" tIns="45720" rIns="91440" bIns="45720" rtlCol="0" anchor="t">
            <a:normAutofit/>
          </a:bodyPr>
          <a:lstStyle/>
          <a:p>
            <a:r>
              <a:rPr lang="en-US" dirty="0"/>
              <a:t>Given your understanding of cross-cultural intelligence, how would this inform your approach to developing leaders for roles in international organisations?</a:t>
            </a:r>
          </a:p>
          <a:p>
            <a:r>
              <a:rPr lang="en-US" dirty="0"/>
              <a:t>Many people refer to this idea of a global mindset. Can this be developed, learnt?</a:t>
            </a:r>
          </a:p>
          <a:p>
            <a:endParaRPr lang="en-US" dirty="0"/>
          </a:p>
        </p:txBody>
      </p:sp>
    </p:spTree>
    <p:extLst>
      <p:ext uri="{BB962C8B-B14F-4D97-AF65-F5344CB8AC3E}">
        <p14:creationId xmlns:p14="http://schemas.microsoft.com/office/powerpoint/2010/main" val="35899333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51D07-A44E-1A73-4387-77729B3118EA}"/>
              </a:ext>
            </a:extLst>
          </p:cNvPr>
          <p:cNvSpPr>
            <a:spLocks noGrp="1"/>
          </p:cNvSpPr>
          <p:nvPr>
            <p:ph type="title"/>
          </p:nvPr>
        </p:nvSpPr>
        <p:spPr/>
        <p:txBody>
          <a:bodyPr/>
          <a:lstStyle/>
          <a:p>
            <a:r>
              <a:rPr lang="en-US"/>
              <a:t>Methods to develop CQ</a:t>
            </a:r>
          </a:p>
        </p:txBody>
      </p:sp>
      <p:sp>
        <p:nvSpPr>
          <p:cNvPr id="3" name="Content Placeholder 2">
            <a:extLst>
              <a:ext uri="{FF2B5EF4-FFF2-40B4-BE49-F238E27FC236}">
                <a16:creationId xmlns:a16="http://schemas.microsoft.com/office/drawing/2014/main" id="{B6965472-D1B1-023C-A793-D74B2F76B93A}"/>
              </a:ext>
            </a:extLst>
          </p:cNvPr>
          <p:cNvSpPr>
            <a:spLocks noGrp="1"/>
          </p:cNvSpPr>
          <p:nvPr>
            <p:ph idx="1"/>
          </p:nvPr>
        </p:nvSpPr>
        <p:spPr/>
        <p:txBody>
          <a:bodyPr vert="horz" lIns="91440" tIns="45720" rIns="91440" bIns="45720" rtlCol="0" anchor="t">
            <a:normAutofit/>
          </a:bodyPr>
          <a:lstStyle/>
          <a:p>
            <a:r>
              <a:rPr lang="en-US">
                <a:ea typeface="+mn-lt"/>
                <a:cs typeface="+mn-lt"/>
              </a:rPr>
              <a:t>Experiential learning is the most powerful mechanism</a:t>
            </a:r>
          </a:p>
          <a:p>
            <a:r>
              <a:rPr lang="en-US" b="1">
                <a:ea typeface="+mn-lt"/>
                <a:cs typeface="+mn-lt"/>
              </a:rPr>
              <a:t>International assignments and rotations</a:t>
            </a:r>
            <a:r>
              <a:rPr lang="en-US" dirty="0">
                <a:ea typeface="+mn-lt"/>
                <a:cs typeface="+mn-lt"/>
              </a:rPr>
              <a:t> </a:t>
            </a:r>
          </a:p>
          <a:p>
            <a:r>
              <a:rPr lang="en-US" b="1">
                <a:ea typeface="+mn-lt"/>
                <a:cs typeface="+mn-lt"/>
              </a:rPr>
              <a:t>Cross-cultural project work</a:t>
            </a:r>
            <a:r>
              <a:rPr lang="en-US" dirty="0">
                <a:ea typeface="+mn-lt"/>
                <a:cs typeface="+mn-lt"/>
              </a:rPr>
              <a:t> </a:t>
            </a:r>
          </a:p>
          <a:p>
            <a:r>
              <a:rPr lang="en-US">
                <a:ea typeface="+mn-lt"/>
                <a:cs typeface="+mn-lt"/>
              </a:rPr>
              <a:t>Customer or community immersion</a:t>
            </a:r>
          </a:p>
          <a:p>
            <a:r>
              <a:rPr lang="en-US">
                <a:ea typeface="+mn-lt"/>
                <a:cs typeface="+mn-lt"/>
              </a:rPr>
              <a:t>Critical incident debriefing</a:t>
            </a:r>
            <a:endParaRPr lang="en-US" dirty="0">
              <a:ea typeface="+mn-lt"/>
              <a:cs typeface="+mn-lt"/>
            </a:endParaRPr>
          </a:p>
        </p:txBody>
      </p:sp>
    </p:spTree>
    <p:extLst>
      <p:ext uri="{BB962C8B-B14F-4D97-AF65-F5344CB8AC3E}">
        <p14:creationId xmlns:p14="http://schemas.microsoft.com/office/powerpoint/2010/main" val="258039110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D79D0-DBEE-5576-3F39-48C5F6757953}"/>
              </a:ext>
            </a:extLst>
          </p:cNvPr>
          <p:cNvSpPr>
            <a:spLocks noGrp="1"/>
          </p:cNvSpPr>
          <p:nvPr>
            <p:ph type="title"/>
          </p:nvPr>
        </p:nvSpPr>
        <p:spPr/>
        <p:txBody>
          <a:bodyPr/>
          <a:lstStyle/>
          <a:p>
            <a:r>
              <a:rPr lang="en-US" dirty="0" err="1"/>
              <a:t>Organisational</a:t>
            </a:r>
            <a:r>
              <a:rPr lang="en-US" dirty="0"/>
              <a:t> level development</a:t>
            </a:r>
          </a:p>
        </p:txBody>
      </p:sp>
      <p:sp>
        <p:nvSpPr>
          <p:cNvPr id="3" name="Content Placeholder 2">
            <a:extLst>
              <a:ext uri="{FF2B5EF4-FFF2-40B4-BE49-F238E27FC236}">
                <a16:creationId xmlns:a16="http://schemas.microsoft.com/office/drawing/2014/main" id="{C6B5BACF-9274-D962-1AB8-1B3B72E82A9E}"/>
              </a:ext>
            </a:extLst>
          </p:cNvPr>
          <p:cNvSpPr>
            <a:spLocks noGrp="1"/>
          </p:cNvSpPr>
          <p:nvPr>
            <p:ph idx="1"/>
          </p:nvPr>
        </p:nvSpPr>
        <p:spPr/>
        <p:txBody>
          <a:bodyPr vert="horz" lIns="91440" tIns="45720" rIns="91440" bIns="45720" rtlCol="0" anchor="t">
            <a:normAutofit/>
          </a:bodyPr>
          <a:lstStyle/>
          <a:p>
            <a:r>
              <a:rPr lang="en-US">
                <a:ea typeface="+mn-lt"/>
                <a:cs typeface="+mn-lt"/>
              </a:rPr>
              <a:t>Inclusive hiring practices</a:t>
            </a:r>
          </a:p>
          <a:p>
            <a:r>
              <a:rPr lang="en-US">
                <a:ea typeface="+mn-lt"/>
                <a:cs typeface="+mn-lt"/>
              </a:rPr>
              <a:t>Cross-cultural team design</a:t>
            </a:r>
          </a:p>
          <a:p>
            <a:r>
              <a:rPr lang="en-US">
                <a:ea typeface="+mn-lt"/>
                <a:cs typeface="+mn-lt"/>
              </a:rPr>
              <a:t>Leadership modelling</a:t>
            </a:r>
            <a:endParaRPr lang="en-US" dirty="0"/>
          </a:p>
        </p:txBody>
      </p:sp>
    </p:spTree>
    <p:extLst>
      <p:ext uri="{BB962C8B-B14F-4D97-AF65-F5344CB8AC3E}">
        <p14:creationId xmlns:p14="http://schemas.microsoft.com/office/powerpoint/2010/main" val="377789841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DB5B8-E65A-B320-0D68-4A024453D65E}"/>
              </a:ext>
            </a:extLst>
          </p:cNvPr>
          <p:cNvSpPr>
            <a:spLocks noGrp="1"/>
          </p:cNvSpPr>
          <p:nvPr>
            <p:ph type="title"/>
          </p:nvPr>
        </p:nvSpPr>
        <p:spPr/>
        <p:txBody>
          <a:bodyPr/>
          <a:lstStyle/>
          <a:p>
            <a:r>
              <a:rPr lang="en-US" dirty="0"/>
              <a:t>What doesn't work</a:t>
            </a:r>
          </a:p>
        </p:txBody>
      </p:sp>
      <p:sp>
        <p:nvSpPr>
          <p:cNvPr id="3" name="Content Placeholder 2">
            <a:extLst>
              <a:ext uri="{FF2B5EF4-FFF2-40B4-BE49-F238E27FC236}">
                <a16:creationId xmlns:a16="http://schemas.microsoft.com/office/drawing/2014/main" id="{29D84C6B-98E7-7486-41FE-B3C29259CB80}"/>
              </a:ext>
            </a:extLst>
          </p:cNvPr>
          <p:cNvSpPr>
            <a:spLocks noGrp="1"/>
          </p:cNvSpPr>
          <p:nvPr>
            <p:ph idx="1"/>
          </p:nvPr>
        </p:nvSpPr>
        <p:spPr/>
        <p:txBody>
          <a:bodyPr vert="horz" lIns="91440" tIns="45720" rIns="91440" bIns="45720" rtlCol="0" anchor="t">
            <a:normAutofit/>
          </a:bodyPr>
          <a:lstStyle/>
          <a:p>
            <a:r>
              <a:rPr lang="en-US">
                <a:ea typeface="+mn-lt"/>
                <a:cs typeface="+mn-lt"/>
              </a:rPr>
              <a:t>Cultural awareness days and events</a:t>
            </a:r>
          </a:p>
          <a:p>
            <a:r>
              <a:rPr lang="en-US" dirty="0">
                <a:ea typeface="+mn-lt"/>
                <a:cs typeface="+mn-lt"/>
              </a:rPr>
              <a:t>Expatriate preparation that stops at logistics.</a:t>
            </a:r>
          </a:p>
          <a:p>
            <a:r>
              <a:rPr lang="en-US">
                <a:ea typeface="+mn-lt"/>
                <a:cs typeface="+mn-lt"/>
              </a:rPr>
              <a:t>Assuming CQ development happens automatically with international experience.</a:t>
            </a:r>
          </a:p>
          <a:p>
            <a:r>
              <a:rPr lang="en-US">
                <a:ea typeface="+mn-lt"/>
                <a:cs typeface="+mn-lt"/>
              </a:rPr>
              <a:t>One-off diversity and inclusion training</a:t>
            </a:r>
            <a:endParaRPr lang="en-US" dirty="0"/>
          </a:p>
        </p:txBody>
      </p:sp>
    </p:spTree>
    <p:extLst>
      <p:ext uri="{BB962C8B-B14F-4D97-AF65-F5344CB8AC3E}">
        <p14:creationId xmlns:p14="http://schemas.microsoft.com/office/powerpoint/2010/main" val="121114570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1A86D-4748-809C-070D-5B28C6FAACBF}"/>
              </a:ext>
            </a:extLst>
          </p:cNvPr>
          <p:cNvSpPr>
            <a:spLocks noGrp="1"/>
          </p:cNvSpPr>
          <p:nvPr>
            <p:ph type="title"/>
          </p:nvPr>
        </p:nvSpPr>
        <p:spPr/>
        <p:txBody>
          <a:bodyPr/>
          <a:lstStyle/>
          <a:p>
            <a:r>
              <a:rPr lang="en-US" dirty="0"/>
              <a:t>Global mindset</a:t>
            </a:r>
          </a:p>
        </p:txBody>
      </p:sp>
      <p:sp>
        <p:nvSpPr>
          <p:cNvPr id="3" name="Content Placeholder 2">
            <a:extLst>
              <a:ext uri="{FF2B5EF4-FFF2-40B4-BE49-F238E27FC236}">
                <a16:creationId xmlns:a16="http://schemas.microsoft.com/office/drawing/2014/main" id="{C69F6E09-C05A-1428-48F8-8DA1ADDE91AE}"/>
              </a:ext>
            </a:extLst>
          </p:cNvPr>
          <p:cNvSpPr>
            <a:spLocks noGrp="1"/>
          </p:cNvSpPr>
          <p:nvPr>
            <p:ph idx="1"/>
          </p:nvPr>
        </p:nvSpPr>
        <p:spPr/>
        <p:txBody>
          <a:bodyPr vert="horz" lIns="91440" tIns="45720" rIns="91440" bIns="45720" rtlCol="0" anchor="t">
            <a:normAutofit/>
          </a:bodyPr>
          <a:lstStyle/>
          <a:p>
            <a:r>
              <a:rPr lang="en-US" dirty="0"/>
              <a:t>Importance placed on this by MNCs</a:t>
            </a:r>
          </a:p>
          <a:p>
            <a:r>
              <a:rPr lang="en-US"/>
              <a:t>Suggested as a source of competitive advantage</a:t>
            </a:r>
          </a:p>
          <a:p>
            <a:r>
              <a:rPr lang="en-US" dirty="0"/>
              <a:t>Discussion in academic papers since the 1960s</a:t>
            </a:r>
          </a:p>
          <a:p>
            <a:r>
              <a:rPr lang="en-US" dirty="0"/>
              <a:t>Managers need to integrate and coordinate geographically dispersed </a:t>
            </a:r>
            <a:r>
              <a:rPr lang="en-US" dirty="0" err="1"/>
              <a:t>organisations</a:t>
            </a:r>
            <a:r>
              <a:rPr lang="en-US" dirty="0"/>
              <a:t> and a culturally diverse workforce (Bartlett and Ghoshal, 1990)</a:t>
            </a:r>
          </a:p>
          <a:p>
            <a:r>
              <a:rPr lang="en-US" dirty="0"/>
              <a:t>Managers must respond to local demands and manage inter-</a:t>
            </a:r>
            <a:r>
              <a:rPr lang="en-US" dirty="0" err="1"/>
              <a:t>organisational</a:t>
            </a:r>
            <a:r>
              <a:rPr lang="en-US" dirty="0"/>
              <a:t> relationships with diverse stakeholders, including host governments</a:t>
            </a:r>
          </a:p>
        </p:txBody>
      </p:sp>
    </p:spTree>
    <p:extLst>
      <p:ext uri="{BB962C8B-B14F-4D97-AF65-F5344CB8AC3E}">
        <p14:creationId xmlns:p14="http://schemas.microsoft.com/office/powerpoint/2010/main" val="344971040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F306F-2BF2-7943-7160-AB699730D248}"/>
              </a:ext>
            </a:extLst>
          </p:cNvPr>
          <p:cNvSpPr>
            <a:spLocks noGrp="1"/>
          </p:cNvSpPr>
          <p:nvPr>
            <p:ph type="title"/>
          </p:nvPr>
        </p:nvSpPr>
        <p:spPr/>
        <p:txBody>
          <a:bodyPr/>
          <a:lstStyle/>
          <a:p>
            <a:r>
              <a:rPr lang="en-GB" dirty="0"/>
              <a:t>Case Study</a:t>
            </a:r>
          </a:p>
        </p:txBody>
      </p:sp>
      <p:sp>
        <p:nvSpPr>
          <p:cNvPr id="3" name="Content Placeholder 2">
            <a:extLst>
              <a:ext uri="{FF2B5EF4-FFF2-40B4-BE49-F238E27FC236}">
                <a16:creationId xmlns:a16="http://schemas.microsoft.com/office/drawing/2014/main" id="{07EF4C76-E1B6-9F07-2F44-F0B7F55BCE8B}"/>
              </a:ext>
            </a:extLst>
          </p:cNvPr>
          <p:cNvSpPr>
            <a:spLocks noGrp="1"/>
          </p:cNvSpPr>
          <p:nvPr>
            <p:ph idx="1"/>
          </p:nvPr>
        </p:nvSpPr>
        <p:spPr/>
        <p:txBody>
          <a:bodyPr vert="horz" lIns="91440" tIns="45720" rIns="91440" bIns="45720" rtlCol="0" anchor="t">
            <a:normAutofit/>
          </a:bodyPr>
          <a:lstStyle/>
          <a:p>
            <a:r>
              <a:rPr lang="en-GB" dirty="0"/>
              <a:t>Read the case study in Moodle – it's in the chapter called "When in China"</a:t>
            </a:r>
          </a:p>
          <a:p>
            <a:r>
              <a:rPr lang="en-GB" dirty="0"/>
              <a:t>Prepare answers to the questions </a:t>
            </a:r>
          </a:p>
          <a:p>
            <a:r>
              <a:rPr lang="en-GB" dirty="0"/>
              <a:t>You will need to refer to the cultural comparisons tool</a:t>
            </a:r>
          </a:p>
        </p:txBody>
      </p:sp>
    </p:spTree>
    <p:extLst>
      <p:ext uri="{BB962C8B-B14F-4D97-AF65-F5344CB8AC3E}">
        <p14:creationId xmlns:p14="http://schemas.microsoft.com/office/powerpoint/2010/main" val="189421429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8C2BA-9C73-FFD5-AB8A-54F2335406B9}"/>
              </a:ext>
            </a:extLst>
          </p:cNvPr>
          <p:cNvSpPr>
            <a:spLocks noGrp="1"/>
          </p:cNvSpPr>
          <p:nvPr>
            <p:ph type="title"/>
          </p:nvPr>
        </p:nvSpPr>
        <p:spPr/>
        <p:txBody>
          <a:bodyPr/>
          <a:lstStyle/>
          <a:p>
            <a:r>
              <a:rPr lang="en-US"/>
              <a:t>International theories of communication</a:t>
            </a:r>
          </a:p>
        </p:txBody>
      </p:sp>
      <p:sp>
        <p:nvSpPr>
          <p:cNvPr id="3" name="Content Placeholder 2">
            <a:extLst>
              <a:ext uri="{FF2B5EF4-FFF2-40B4-BE49-F238E27FC236}">
                <a16:creationId xmlns:a16="http://schemas.microsoft.com/office/drawing/2014/main" id="{96891FBD-F697-990C-5B2C-7C0B9C0DB62F}"/>
              </a:ext>
            </a:extLst>
          </p:cNvPr>
          <p:cNvSpPr>
            <a:spLocks noGrp="1"/>
          </p:cNvSpPr>
          <p:nvPr>
            <p:ph idx="1"/>
          </p:nvPr>
        </p:nvSpPr>
        <p:spPr/>
        <p:txBody>
          <a:bodyPr vert="horz" lIns="91440" tIns="45720" rIns="91440" bIns="45720" rtlCol="0" anchor="t">
            <a:normAutofit fontScale="85000" lnSpcReduction="10000"/>
          </a:bodyPr>
          <a:lstStyle/>
          <a:p>
            <a:r>
              <a:rPr lang="en-US"/>
              <a:t>Hall: High context v low context communication</a:t>
            </a:r>
          </a:p>
          <a:p>
            <a:r>
              <a:rPr lang="en-US">
                <a:ea typeface="+mn-lt"/>
                <a:cs typeface="+mn-lt"/>
              </a:rPr>
              <a:t>In </a:t>
            </a:r>
            <a:r>
              <a:rPr lang="en-US" b="1">
                <a:ea typeface="+mn-lt"/>
                <a:cs typeface="+mn-lt"/>
              </a:rPr>
              <a:t>low-context</a:t>
            </a:r>
            <a:r>
              <a:rPr lang="en-US">
                <a:ea typeface="+mn-lt"/>
                <a:cs typeface="+mn-lt"/>
              </a:rPr>
              <a:t> communication cultures (Germany, Scandinavia, USA, UK, Australia), meaning is carried primarily in the explicit verbal message. What is said is what is meant. Communication is expected to be direct, precise, and unambiguous. Legal contracts are exhaustive because you cannot rely on shared understanding to fill gaps. A "no" means no. Silence is uncomfortable and tends to be filled.</a:t>
            </a:r>
          </a:p>
          <a:p>
            <a:r>
              <a:rPr lang="en-US">
                <a:ea typeface="+mn-lt"/>
                <a:cs typeface="+mn-lt"/>
              </a:rPr>
              <a:t>In </a:t>
            </a:r>
            <a:r>
              <a:rPr lang="en-US" b="1">
                <a:ea typeface="+mn-lt"/>
                <a:cs typeface="+mn-lt"/>
              </a:rPr>
              <a:t>high-context</a:t>
            </a:r>
            <a:r>
              <a:rPr lang="en-US">
                <a:ea typeface="+mn-lt"/>
                <a:cs typeface="+mn-lt"/>
              </a:rPr>
              <a:t> communication cultures (Japan, China, Korea, Arab cultures, much of Latin America and sub-Saharan Africa), meaning is carried as much in context, relationship, non-verbal cues, shared history, and what is </a:t>
            </a:r>
            <a:r>
              <a:rPr lang="en-US" i="1">
                <a:ea typeface="+mn-lt"/>
                <a:cs typeface="+mn-lt"/>
              </a:rPr>
              <a:t>not</a:t>
            </a:r>
            <a:r>
              <a:rPr lang="en-US">
                <a:ea typeface="+mn-lt"/>
                <a:cs typeface="+mn-lt"/>
              </a:rPr>
              <a:t> said as in the explicit verbal message. Communication is indirect because directness — particularly in conveying disagreement or refusal — is face-threatening. A "yes" in a negotiation may mean "I hear you" rather than "I agree." Silence carries meaning. The relationship between communicators matters as much as the content of the message.</a:t>
            </a:r>
            <a:endParaRPr lang="en-US" dirty="0"/>
          </a:p>
        </p:txBody>
      </p:sp>
    </p:spTree>
    <p:extLst>
      <p:ext uri="{BB962C8B-B14F-4D97-AF65-F5344CB8AC3E}">
        <p14:creationId xmlns:p14="http://schemas.microsoft.com/office/powerpoint/2010/main" val="15306703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FED90-5AAD-D1EE-BB30-EA72CBFD13BE}"/>
              </a:ext>
            </a:extLst>
          </p:cNvPr>
          <p:cNvSpPr>
            <a:spLocks noGrp="1"/>
          </p:cNvSpPr>
          <p:nvPr>
            <p:ph type="title"/>
          </p:nvPr>
        </p:nvSpPr>
        <p:spPr/>
        <p:txBody>
          <a:bodyPr/>
          <a:lstStyle/>
          <a:p>
            <a:r>
              <a:rPr lang="en-US"/>
              <a:t>Proxemics – The Language of Space (Hall)</a:t>
            </a:r>
          </a:p>
        </p:txBody>
      </p:sp>
      <p:sp>
        <p:nvSpPr>
          <p:cNvPr id="3" name="Content Placeholder 2">
            <a:extLst>
              <a:ext uri="{FF2B5EF4-FFF2-40B4-BE49-F238E27FC236}">
                <a16:creationId xmlns:a16="http://schemas.microsoft.com/office/drawing/2014/main" id="{A735B2E4-1040-D11A-F05A-ECE48D4CDA93}"/>
              </a:ext>
            </a:extLst>
          </p:cNvPr>
          <p:cNvSpPr>
            <a:spLocks noGrp="1"/>
          </p:cNvSpPr>
          <p:nvPr>
            <p:ph idx="1"/>
          </p:nvPr>
        </p:nvSpPr>
        <p:spPr/>
        <p:txBody>
          <a:bodyPr vert="horz" lIns="91440" tIns="45720" rIns="91440" bIns="45720" rtlCol="0" anchor="t">
            <a:normAutofit/>
          </a:bodyPr>
          <a:lstStyle/>
          <a:p>
            <a:r>
              <a:rPr lang="en-US" dirty="0">
                <a:ea typeface="+mn-lt"/>
                <a:cs typeface="+mn-lt"/>
              </a:rPr>
              <a:t>the cultural rules governing physical space in communication. He identified four zones: intimate, personal, social, and public — and demonstrated that the distances considered appropriate for each vary significantly across cultures.</a:t>
            </a:r>
          </a:p>
          <a:p>
            <a:r>
              <a:rPr lang="en-US" dirty="0">
                <a:ea typeface="+mn-lt"/>
                <a:cs typeface="+mn-lt"/>
              </a:rPr>
              <a:t>Northern Europeans and North Americans tend to maintain larger personal space in professional interactions. Middle Eastern, Latin American, and Southern European cultures tend to operate with closer physical proximity in the same contexts. The result is the well-documented phenomenon of cross-cultural conversations in which one person keeps stepping forward and the other keeps stepping back — each trying to establish their culturally comfortable distance, each interpreting the other's </a:t>
            </a:r>
            <a:r>
              <a:rPr lang="en-US" dirty="0" err="1">
                <a:ea typeface="+mn-lt"/>
                <a:cs typeface="+mn-lt"/>
              </a:rPr>
              <a:t>behaviour</a:t>
            </a:r>
            <a:r>
              <a:rPr lang="en-US" dirty="0">
                <a:ea typeface="+mn-lt"/>
                <a:cs typeface="+mn-lt"/>
              </a:rPr>
              <a:t> as either cold and distant or inappropriately intrusive.</a:t>
            </a:r>
            <a:endParaRPr lang="en-US" dirty="0"/>
          </a:p>
        </p:txBody>
      </p:sp>
    </p:spTree>
    <p:extLst>
      <p:ext uri="{BB962C8B-B14F-4D97-AF65-F5344CB8AC3E}">
        <p14:creationId xmlns:p14="http://schemas.microsoft.com/office/powerpoint/2010/main" val="305108698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F5B8D-C331-9111-9B22-F33ED68F20FC}"/>
              </a:ext>
            </a:extLst>
          </p:cNvPr>
          <p:cNvSpPr>
            <a:spLocks noGrp="1"/>
          </p:cNvSpPr>
          <p:nvPr>
            <p:ph type="title"/>
          </p:nvPr>
        </p:nvSpPr>
        <p:spPr/>
        <p:txBody>
          <a:bodyPr/>
          <a:lstStyle/>
          <a:p>
            <a:r>
              <a:rPr lang="en-US" b="0">
                <a:ea typeface="+mj-lt"/>
                <a:cs typeface="+mj-lt"/>
              </a:rPr>
              <a:t>Monochronic versus Polychronic Time (Hall, 1983)</a:t>
            </a:r>
            <a:endParaRPr lang="en-US"/>
          </a:p>
        </p:txBody>
      </p:sp>
      <p:sp>
        <p:nvSpPr>
          <p:cNvPr id="3" name="Content Placeholder 2">
            <a:extLst>
              <a:ext uri="{FF2B5EF4-FFF2-40B4-BE49-F238E27FC236}">
                <a16:creationId xmlns:a16="http://schemas.microsoft.com/office/drawing/2014/main" id="{395BA88F-822A-E774-FF83-2C8E8AC4FED0}"/>
              </a:ext>
            </a:extLst>
          </p:cNvPr>
          <p:cNvSpPr>
            <a:spLocks noGrp="1"/>
          </p:cNvSpPr>
          <p:nvPr>
            <p:ph idx="1"/>
          </p:nvPr>
        </p:nvSpPr>
        <p:spPr/>
        <p:txBody>
          <a:bodyPr vert="horz" lIns="91440" tIns="45720" rIns="91440" bIns="45720" rtlCol="0" anchor="t">
            <a:normAutofit/>
          </a:bodyPr>
          <a:lstStyle/>
          <a:p>
            <a:r>
              <a:rPr lang="en-US">
                <a:ea typeface="+mn-lt"/>
                <a:cs typeface="+mn-lt"/>
              </a:rPr>
              <a:t>Monochronic cultures (Germany, Switzerland, Scandinavia, USA) treat time as linear, sequential, and divisible. One thing is done at a time. Schedules are commitments. Lateness is disrespectful. Interruption is rude.</a:t>
            </a:r>
          </a:p>
          <a:p>
            <a:r>
              <a:rPr lang="en-US">
                <a:ea typeface="+mn-lt"/>
                <a:cs typeface="+mn-lt"/>
              </a:rPr>
              <a:t>Polychronic cultures (much of the Middle East, Latin America, Mediterranean Europe, South Asia) treat time as fluid and relational. Multiple things happen simultaneously. Schedules are approximate. Relationships take priority over timetables — if an important conversation is happening, the meeting can wait. Interruption signals engagement rather than disrespect.</a:t>
            </a:r>
            <a:endParaRPr lang="en-US" dirty="0"/>
          </a:p>
        </p:txBody>
      </p:sp>
    </p:spTree>
    <p:extLst>
      <p:ext uri="{BB962C8B-B14F-4D97-AF65-F5344CB8AC3E}">
        <p14:creationId xmlns:p14="http://schemas.microsoft.com/office/powerpoint/2010/main" val="401039675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12FC4-F3E5-34CC-03FA-3CF3FC7F0FDD}"/>
              </a:ext>
            </a:extLst>
          </p:cNvPr>
          <p:cNvSpPr>
            <a:spLocks noGrp="1"/>
          </p:cNvSpPr>
          <p:nvPr>
            <p:ph type="title"/>
          </p:nvPr>
        </p:nvSpPr>
        <p:spPr/>
        <p:txBody>
          <a:bodyPr/>
          <a:lstStyle/>
          <a:p>
            <a:r>
              <a:rPr lang="en-US" b="0">
                <a:ea typeface="+mj-lt"/>
                <a:cs typeface="+mj-lt"/>
              </a:rPr>
              <a:t>Stella Ting-Toomey — Face Negotiation Theory (1988)</a:t>
            </a:r>
            <a:endParaRPr lang="en-US"/>
          </a:p>
        </p:txBody>
      </p:sp>
      <p:sp>
        <p:nvSpPr>
          <p:cNvPr id="3" name="Content Placeholder 2">
            <a:extLst>
              <a:ext uri="{FF2B5EF4-FFF2-40B4-BE49-F238E27FC236}">
                <a16:creationId xmlns:a16="http://schemas.microsoft.com/office/drawing/2014/main" id="{8D4DFF46-8CF2-38D8-C732-F701BF21066D}"/>
              </a:ext>
            </a:extLst>
          </p:cNvPr>
          <p:cNvSpPr>
            <a:spLocks noGrp="1"/>
          </p:cNvSpPr>
          <p:nvPr>
            <p:ph idx="1"/>
          </p:nvPr>
        </p:nvSpPr>
        <p:spPr/>
        <p:txBody>
          <a:bodyPr vert="horz" lIns="91440" tIns="45720" rIns="91440" bIns="45720" rtlCol="0" anchor="t">
            <a:normAutofit lnSpcReduction="10000"/>
          </a:bodyPr>
          <a:lstStyle/>
          <a:p>
            <a:r>
              <a:rPr lang="en-US" dirty="0">
                <a:ea typeface="+mn-lt"/>
                <a:cs typeface="+mn-lt"/>
              </a:rPr>
              <a:t>Drawing on Goffman's concept of face — the social image we present and seek to protect </a:t>
            </a:r>
          </a:p>
          <a:p>
            <a:r>
              <a:rPr lang="en-US" dirty="0">
                <a:ea typeface="+mn-lt"/>
                <a:cs typeface="+mn-lt"/>
              </a:rPr>
              <a:t>Ting-Toomey argued that cultures differ systematically in how face is defined, whose face is </a:t>
            </a:r>
            <a:r>
              <a:rPr lang="en-US" dirty="0" err="1">
                <a:ea typeface="+mn-lt"/>
                <a:cs typeface="+mn-lt"/>
              </a:rPr>
              <a:t>prioritised</a:t>
            </a:r>
            <a:r>
              <a:rPr lang="en-US" dirty="0">
                <a:ea typeface="+mn-lt"/>
                <a:cs typeface="+mn-lt"/>
              </a:rPr>
              <a:t>, and how face-threats are managed in conflict situations.</a:t>
            </a:r>
          </a:p>
          <a:p>
            <a:r>
              <a:rPr lang="en-US">
                <a:ea typeface="+mn-lt"/>
                <a:cs typeface="+mn-lt"/>
              </a:rPr>
              <a:t>In individualist cultures, face is primarily self-focused — protecting one's own image and autonomy in a conflict. Direct confrontation and explicit disagreement are acceptable because they address the issue without necessarily threatening the person.</a:t>
            </a:r>
          </a:p>
          <a:p>
            <a:r>
              <a:rPr lang="en-US">
                <a:ea typeface="+mn-lt"/>
                <a:cs typeface="+mn-lt"/>
              </a:rPr>
              <a:t>In collectivist cultures, face is other-focused and group-focused. Causing someone to lose face publicly is a serious relational harm. Conflict is therefore managed through indirect communication, intermediaries, and face-saving strategies that allow disagreement to be registered without public humiliation of either party.</a:t>
            </a:r>
            <a:endParaRPr lang="en-US" dirty="0"/>
          </a:p>
        </p:txBody>
      </p:sp>
    </p:spTree>
    <p:extLst>
      <p:ext uri="{BB962C8B-B14F-4D97-AF65-F5344CB8AC3E}">
        <p14:creationId xmlns:p14="http://schemas.microsoft.com/office/powerpoint/2010/main" val="99044090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F6828-0A2A-2A4C-DE34-9CB83F93274F}"/>
              </a:ext>
            </a:extLst>
          </p:cNvPr>
          <p:cNvSpPr>
            <a:spLocks noGrp="1"/>
          </p:cNvSpPr>
          <p:nvPr>
            <p:ph type="title"/>
          </p:nvPr>
        </p:nvSpPr>
        <p:spPr/>
        <p:txBody>
          <a:bodyPr/>
          <a:lstStyle/>
          <a:p>
            <a:r>
              <a:rPr lang="en-US"/>
              <a:t>Famous Failures</a:t>
            </a:r>
          </a:p>
        </p:txBody>
      </p:sp>
      <p:sp>
        <p:nvSpPr>
          <p:cNvPr id="3" name="Content Placeholder 2">
            <a:extLst>
              <a:ext uri="{FF2B5EF4-FFF2-40B4-BE49-F238E27FC236}">
                <a16:creationId xmlns:a16="http://schemas.microsoft.com/office/drawing/2014/main" id="{9EBEEFAF-51E5-AA47-3AFF-043A1D5B90A8}"/>
              </a:ext>
            </a:extLst>
          </p:cNvPr>
          <p:cNvSpPr>
            <a:spLocks noGrp="1"/>
          </p:cNvSpPr>
          <p:nvPr>
            <p:ph idx="1"/>
          </p:nvPr>
        </p:nvSpPr>
        <p:spPr/>
        <p:txBody>
          <a:bodyPr vert="horz" lIns="91440" tIns="45720" rIns="91440" bIns="45720" rtlCol="0" anchor="t">
            <a:normAutofit/>
          </a:bodyPr>
          <a:lstStyle/>
          <a:p>
            <a:r>
              <a:rPr lang="en-US"/>
              <a:t>The Pepsi Slogan in China — Lost in Translation</a:t>
            </a:r>
          </a:p>
          <a:p>
            <a:r>
              <a:rPr lang="en-US">
                <a:ea typeface="+mn-lt"/>
                <a:cs typeface="+mn-lt"/>
              </a:rPr>
              <a:t>When Pepsi expanded into China in the 1960s its slogan "Come Alive with the Pepsi Generation" was translated into Mandarin in a way that rendered it approximately as </a:t>
            </a:r>
            <a:r>
              <a:rPr lang="en-US" i="1">
                <a:ea typeface="+mn-lt"/>
                <a:cs typeface="+mn-lt"/>
              </a:rPr>
              <a:t>"Pepsi brings your ancestors back from the dead."</a:t>
            </a:r>
            <a:endParaRPr lang="en-US"/>
          </a:p>
          <a:p>
            <a:r>
              <a:rPr lang="en-US"/>
              <a:t>The NASA Mars Climate Orbiter — Metric versus Imperial</a:t>
            </a:r>
            <a:endParaRPr lang="en-US" dirty="0"/>
          </a:p>
          <a:p>
            <a:r>
              <a:rPr lang="en-US">
                <a:ea typeface="+mn-lt"/>
                <a:cs typeface="+mn-lt"/>
              </a:rPr>
              <a:t>In 1999 NASA lost a $125 million Mars Climate Orbiter because one engineering team was using metric units and another was using imperial units. The spacecraft entered the Martian atmosphere at the wrong angle and was destroyed.</a:t>
            </a:r>
            <a:endParaRPr lang="en-US"/>
          </a:p>
          <a:p>
            <a:endParaRPr lang="en-US" dirty="0"/>
          </a:p>
        </p:txBody>
      </p:sp>
    </p:spTree>
    <p:extLst>
      <p:ext uri="{BB962C8B-B14F-4D97-AF65-F5344CB8AC3E}">
        <p14:creationId xmlns:p14="http://schemas.microsoft.com/office/powerpoint/2010/main" val="3291567590"/>
      </p:ext>
    </p:extLst>
  </p:cSld>
  <p:clrMapOvr>
    <a:masterClrMapping/>
  </p:clrMapOvr>
</p:sld>
</file>

<file path=ppt/theme/theme1.xml><?xml version="1.0" encoding="utf-8"?>
<a:theme xmlns:a="http://schemas.openxmlformats.org/drawingml/2006/main" name="BlocksVTI">
  <a:themeElements>
    <a:clrScheme name="AnalogousFromLightSeedRightStep">
      <a:dk1>
        <a:srgbClr val="000000"/>
      </a:dk1>
      <a:lt1>
        <a:srgbClr val="FFFFFF"/>
      </a:lt1>
      <a:dk2>
        <a:srgbClr val="333820"/>
      </a:dk2>
      <a:lt2>
        <a:srgbClr val="E8E5E2"/>
      </a:lt2>
      <a:accent1>
        <a:srgbClr val="88A4C4"/>
      </a:accent1>
      <a:accent2>
        <a:srgbClr val="7B7EBE"/>
      </a:accent2>
      <a:accent3>
        <a:srgbClr val="A793CA"/>
      </a:accent3>
      <a:accent4>
        <a:srgbClr val="B07BBE"/>
      </a:accent4>
      <a:accent5>
        <a:srgbClr val="C991BD"/>
      </a:accent5>
      <a:accent6>
        <a:srgbClr val="BE7B94"/>
      </a:accent6>
      <a:hlink>
        <a:srgbClr val="9A7E5D"/>
      </a:hlink>
      <a:folHlink>
        <a:srgbClr val="7F7F7F"/>
      </a:folHlink>
    </a:clrScheme>
    <a:fontScheme name="Avenir">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sVTI" id="{31656FE6-20D8-4105-85EA-706EC9332BE9}" vid="{039DFFC9-9B25-4063-9235-B287A446F5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43</Slides>
  <Notes>18</Notes>
  <HiddenSlides>0</HiddenSlides>
  <MMClips>0</MMClips>
  <ScaleCrop>false</ScaleCrop>
  <HeadingPairs>
    <vt:vector size="4" baseType="variant">
      <vt:variant>
        <vt:lpstr>Theme</vt:lpstr>
      </vt:variant>
      <vt:variant>
        <vt:i4>1</vt:i4>
      </vt:variant>
      <vt:variant>
        <vt:lpstr>Slide Titles</vt:lpstr>
      </vt:variant>
      <vt:variant>
        <vt:i4>43</vt:i4>
      </vt:variant>
    </vt:vector>
  </HeadingPairs>
  <TitlesOfParts>
    <vt:vector size="44" baseType="lpstr">
      <vt:lpstr>BlocksVTI</vt:lpstr>
      <vt:lpstr>Cross cultural intelligence</vt:lpstr>
      <vt:lpstr>Research on leadership</vt:lpstr>
      <vt:lpstr>Some definitions</vt:lpstr>
      <vt:lpstr>Is it even a thing?</vt:lpstr>
      <vt:lpstr>Critical theories of leadership</vt:lpstr>
      <vt:lpstr>Cross cultural intelligence – modern work</vt:lpstr>
      <vt:lpstr>More facts</vt:lpstr>
      <vt:lpstr>Cross-Cultural Leadership and Diversity</vt:lpstr>
      <vt:lpstr>Global Leadership</vt:lpstr>
      <vt:lpstr>Global Mindset, Ethnocentrism and Parochialism</vt:lpstr>
      <vt:lpstr>Cross-Cultural and Global Leadership</vt:lpstr>
      <vt:lpstr>Research </vt:lpstr>
      <vt:lpstr>Cultural Influences on Leadership Behaviour</vt:lpstr>
      <vt:lpstr>Hofstede</vt:lpstr>
      <vt:lpstr>Power distance</vt:lpstr>
      <vt:lpstr>Individualism versus Collectivism</vt:lpstr>
      <vt:lpstr>Masculinity versus Femininity</vt:lpstr>
      <vt:lpstr>Uncertainty Avoidance</vt:lpstr>
      <vt:lpstr>Long-term versus Short-term Orientation</vt:lpstr>
      <vt:lpstr>Indulgence versus Restraint</vt:lpstr>
      <vt:lpstr>Critiques of Hofstede's work</vt:lpstr>
      <vt:lpstr>So why teach it?</vt:lpstr>
      <vt:lpstr>The GLOBE Project</vt:lpstr>
      <vt:lpstr>Key difference</vt:lpstr>
      <vt:lpstr>GLOBE Cultural Values</vt:lpstr>
      <vt:lpstr>GLOBE Clusters</vt:lpstr>
      <vt:lpstr>GLOBE - leadership</vt:lpstr>
      <vt:lpstr>Trompenaars and Hampden Turner's seven dimensions</vt:lpstr>
      <vt:lpstr>Competencies for Global Leadership</vt:lpstr>
      <vt:lpstr>Cross-cultural intelligence (Earley &amp; Ang, 2003)  Model: Ang, Van Dyne, Koh &amp; Livermore</vt:lpstr>
      <vt:lpstr>A note on ethnocentricity</vt:lpstr>
      <vt:lpstr>Lundby, Moriarty, Lee (2014)</vt:lpstr>
      <vt:lpstr>Leadership development</vt:lpstr>
      <vt:lpstr>Methods to develop CQ</vt:lpstr>
      <vt:lpstr>Organisational level development</vt:lpstr>
      <vt:lpstr>What doesn't work</vt:lpstr>
      <vt:lpstr>Global mindset</vt:lpstr>
      <vt:lpstr>Case Study</vt:lpstr>
      <vt:lpstr>International theories of communication</vt:lpstr>
      <vt:lpstr>Proxemics – The Language of Space (Hall)</vt:lpstr>
      <vt:lpstr>Monochronic versus Polychronic Time (Hall, 1983)</vt:lpstr>
      <vt:lpstr>Stella Ting-Toomey — Face Negotiation Theory (1988)</vt:lpstr>
      <vt:lpstr>Famous Failures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1006</cp:revision>
  <dcterms:created xsi:type="dcterms:W3CDTF">2024-04-29T07:31:14Z</dcterms:created>
  <dcterms:modified xsi:type="dcterms:W3CDTF">2026-06-16T06:56:29Z</dcterms:modified>
</cp:coreProperties>
</file>