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1" r:id="rId9"/>
    <p:sldId id="265" r:id="rId10"/>
    <p:sldId id="262" r:id="rId11"/>
    <p:sldId id="264" r:id="rId12"/>
  </p:sldIdLst>
  <p:sldSz cx="10693400" cy="7556500"/>
  <p:notesSz cx="6858000" cy="9144000"/>
  <p:embeddedFontLst>
    <p:embeddedFont>
      <p:font typeface="Canva Sans" panose="020B0604020202020204" charset="0"/>
      <p:regular r:id="rId13"/>
    </p:embeddedFont>
    <p:embeddedFont>
      <p:font typeface="Canva Sans Bold" panose="020B0604020202020204" charset="0"/>
      <p:regular r:id="rId14"/>
    </p:embeddedFont>
    <p:embeddedFont>
      <p:font typeface="Glacial Indifference" panose="020B0604020202020204" charset="0"/>
      <p:regular r:id="rId15"/>
    </p:embeddedFont>
    <p:embeddedFont>
      <p:font typeface="Glacial Indifference Bold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5BB8F5-F20C-407A-89CB-61182E07A4D0}" v="3" dt="2025-10-29T14:18:16.3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156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3.fntdata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-8984"/>
            <a:ext cx="10695646" cy="7566911"/>
            <a:chOff x="0" y="0"/>
            <a:chExt cx="14260861" cy="100892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4260830" cy="10089261"/>
            </a:xfrm>
            <a:custGeom>
              <a:avLst/>
              <a:gdLst/>
              <a:ahLst/>
              <a:cxnLst/>
              <a:rect l="l" t="t" r="r" b="b"/>
              <a:pathLst>
                <a:path w="14260830" h="10089261">
                  <a:moveTo>
                    <a:pt x="0" y="0"/>
                  </a:moveTo>
                  <a:lnTo>
                    <a:pt x="14260830" y="0"/>
                  </a:lnTo>
                  <a:lnTo>
                    <a:pt x="14260830" y="10089261"/>
                  </a:lnTo>
                  <a:lnTo>
                    <a:pt x="0" y="100892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383" b="-33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442208" y="1467847"/>
            <a:ext cx="4269775" cy="4340305"/>
          </a:xfrm>
          <a:custGeom>
            <a:avLst/>
            <a:gdLst/>
            <a:ahLst/>
            <a:cxnLst/>
            <a:rect l="l" t="t" r="r" b="b"/>
            <a:pathLst>
              <a:path w="4269775" h="4340305">
                <a:moveTo>
                  <a:pt x="0" y="0"/>
                </a:moveTo>
                <a:lnTo>
                  <a:pt x="4269775" y="0"/>
                </a:lnTo>
                <a:lnTo>
                  <a:pt x="4269775" y="4340305"/>
                </a:lnTo>
                <a:lnTo>
                  <a:pt x="0" y="43403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037212" y="1717899"/>
            <a:ext cx="5203689" cy="2181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51"/>
              </a:lnSpc>
            </a:pPr>
            <a:r>
              <a:rPr lang="en-US" sz="5651" b="1" dirty="0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London Campus Term Date Changes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150048" y="4091561"/>
            <a:ext cx="5090853" cy="472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91"/>
              </a:lnSpc>
              <a:spcBef>
                <a:spcPct val="0"/>
              </a:spcBef>
            </a:pPr>
            <a:r>
              <a:rPr lang="en-US" sz="2779" b="1">
                <a:solidFill>
                  <a:srgbClr val="DB246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What’s Happening?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-2246" y="-37997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756000" y="1398245"/>
            <a:ext cx="3562545" cy="3841019"/>
          </a:xfrm>
          <a:custGeom>
            <a:avLst/>
            <a:gdLst/>
            <a:ahLst/>
            <a:cxnLst/>
            <a:rect l="l" t="t" r="r" b="b"/>
            <a:pathLst>
              <a:path w="3562545" h="3841019">
                <a:moveTo>
                  <a:pt x="0" y="0"/>
                </a:moveTo>
                <a:lnTo>
                  <a:pt x="3562545" y="0"/>
                </a:lnTo>
                <a:lnTo>
                  <a:pt x="3562545" y="3841019"/>
                </a:lnTo>
                <a:lnTo>
                  <a:pt x="0" y="384101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194301" y="2351536"/>
            <a:ext cx="5257800" cy="2543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26"/>
              </a:lnSpc>
            </a:pPr>
            <a:r>
              <a:rPr lang="en-US" sz="3326">
                <a:solidFill>
                  <a:srgbClr val="003E5B"/>
                </a:solidFill>
                <a:latin typeface="Canva Sans"/>
                <a:ea typeface="Canva Sans"/>
                <a:cs typeface="Canva Sans"/>
                <a:sym typeface="Canva Sans"/>
              </a:rPr>
              <a:t>We’re aligning the London and Birmingham Campuses term dates so that they are consistent across the Institute of Inner-City Learning.  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71777" y="1474445"/>
            <a:ext cx="4466558" cy="510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8"/>
              </a:lnSpc>
            </a:pPr>
            <a:r>
              <a:rPr lang="en-US" sz="3878" b="1">
                <a:solidFill>
                  <a:srgbClr val="DB246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answer is: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-3669" y="-87128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773297" y="841725"/>
            <a:ext cx="7145406" cy="60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6"/>
              </a:lnSpc>
            </a:pPr>
            <a:r>
              <a:rPr lang="en-US" sz="4556" b="1">
                <a:solidFill>
                  <a:srgbClr val="2961F6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📅 </a:t>
            </a:r>
            <a:r>
              <a:rPr lang="en-US" sz="4556" b="1">
                <a:solidFill>
                  <a:srgbClr val="28235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Your New Term Dates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16272" y="2203606"/>
            <a:ext cx="2064042" cy="421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69"/>
              </a:lnSpc>
              <a:spcBef>
                <a:spcPct val="0"/>
              </a:spcBef>
            </a:pPr>
            <a:r>
              <a:rPr lang="en-US" sz="2478" b="1">
                <a:solidFill>
                  <a:srgbClr val="DB246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2025/26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15973" y="2789075"/>
            <a:ext cx="6785967" cy="335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145" lvl="1" indent="-216072" algn="l">
              <a:lnSpc>
                <a:spcPts val="2802"/>
              </a:lnSpc>
              <a:buFont typeface="Arial"/>
              <a:buChar char="•"/>
            </a:pPr>
            <a:r>
              <a:rPr lang="en-US" sz="2001">
                <a:solidFill>
                  <a:srgbClr val="003E5B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Term 3: 8 June – 27 Sept 2026 (includes a 4-week break)</a:t>
            </a:r>
          </a:p>
        </p:txBody>
      </p:sp>
      <p:sp>
        <p:nvSpPr>
          <p:cNvPr id="9" name="AutoShape 9"/>
          <p:cNvSpPr/>
          <p:nvPr/>
        </p:nvSpPr>
        <p:spPr>
          <a:xfrm flipH="1" flipV="1">
            <a:off x="1016272" y="3379930"/>
            <a:ext cx="1870656" cy="0"/>
          </a:xfrm>
          <a:prstGeom prst="line">
            <a:avLst/>
          </a:prstGeom>
          <a:ln w="19050" cap="flat">
            <a:solidFill>
              <a:srgbClr val="DB246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16272" y="3565506"/>
            <a:ext cx="2064042" cy="421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69"/>
              </a:lnSpc>
              <a:spcBef>
                <a:spcPct val="0"/>
              </a:spcBef>
            </a:pPr>
            <a:r>
              <a:rPr lang="en-US" sz="2478" b="1" dirty="0">
                <a:solidFill>
                  <a:srgbClr val="DB246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2026/27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5973" y="4132981"/>
            <a:ext cx="9776004" cy="6924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31510" lvl="1" indent="-215755" algn="l">
              <a:lnSpc>
                <a:spcPts val="2798"/>
              </a:lnSpc>
              <a:buFont typeface="Arial"/>
              <a:buChar char="•"/>
            </a:pPr>
            <a:r>
              <a:rPr lang="en-US" sz="1998" dirty="0">
                <a:solidFill>
                  <a:srgbClr val="003E5B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Term 1: 28 Sept 2026 – 24 Jan 2027 (includes a 4-week break + 1 week Christmas closure)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15973" y="4784412"/>
            <a:ext cx="7414740" cy="34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0845" lvl="1" indent="-215422" algn="l">
              <a:lnSpc>
                <a:spcPts val="2793"/>
              </a:lnSpc>
              <a:buFont typeface="Arial"/>
              <a:buChar char="•"/>
            </a:pPr>
            <a:r>
              <a:rPr lang="en-US" sz="1995" dirty="0">
                <a:solidFill>
                  <a:srgbClr val="003E5B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Term 2: 25 Jan – 16 May 2027 (includes a 4-week break)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5973" y="5109882"/>
            <a:ext cx="7414740" cy="34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0845" lvl="1" indent="-215422" algn="l">
              <a:lnSpc>
                <a:spcPts val="2793"/>
              </a:lnSpc>
              <a:buFont typeface="Arial"/>
              <a:buChar char="•"/>
            </a:pPr>
            <a:r>
              <a:rPr lang="en-US" sz="1995" dirty="0">
                <a:solidFill>
                  <a:srgbClr val="003E5B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Term 3: 17 May – 5 Sept 2027 (includes a 4-week break)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AutoShape 6"/>
          <p:cNvSpPr/>
          <p:nvPr/>
        </p:nvSpPr>
        <p:spPr>
          <a:xfrm flipH="1" flipV="1">
            <a:off x="568684" y="2826322"/>
            <a:ext cx="975621" cy="5898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31699" y="1788686"/>
            <a:ext cx="4377168" cy="4316982"/>
          </a:xfrm>
          <a:custGeom>
            <a:avLst/>
            <a:gdLst/>
            <a:ahLst/>
            <a:cxnLst/>
            <a:rect l="l" t="t" r="r" b="b"/>
            <a:pathLst>
              <a:path w="4377168" h="4316982">
                <a:moveTo>
                  <a:pt x="0" y="0"/>
                </a:moveTo>
                <a:lnTo>
                  <a:pt x="4377168" y="0"/>
                </a:lnTo>
                <a:lnTo>
                  <a:pt x="4377168" y="4316983"/>
                </a:lnTo>
                <a:lnTo>
                  <a:pt x="0" y="43169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780297" y="691277"/>
            <a:ext cx="9131407" cy="555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7"/>
              </a:lnSpc>
            </a:pPr>
            <a:r>
              <a:rPr lang="en-US" sz="4247" b="1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🔎 What Does This Mean for You?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5584988" y="1760111"/>
            <a:ext cx="4678538" cy="4229075"/>
            <a:chOff x="0" y="-38100"/>
            <a:chExt cx="6238053" cy="5638769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72070"/>
              <a:ext cx="917779" cy="917779"/>
              <a:chOff x="0" y="0"/>
              <a:chExt cx="812800" cy="8128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28235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33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0" y="1945388"/>
              <a:ext cx="917779" cy="917779"/>
              <a:chOff x="0" y="0"/>
              <a:chExt cx="812800" cy="8128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28235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33"/>
                  </a:lnSpc>
                </a:pPr>
                <a:endParaRPr/>
              </a:p>
            </p:txBody>
          </p:sp>
        </p:grpSp>
        <p:sp>
          <p:nvSpPr>
            <p:cNvPr id="16" name="Freeform 16"/>
            <p:cNvSpPr/>
            <p:nvPr/>
          </p:nvSpPr>
          <p:spPr>
            <a:xfrm rot="-361454">
              <a:off x="1739431" y="3547339"/>
              <a:ext cx="3793682" cy="2053330"/>
            </a:xfrm>
            <a:custGeom>
              <a:avLst/>
              <a:gdLst/>
              <a:ahLst/>
              <a:cxnLst/>
              <a:rect l="l" t="t" r="r" b="b"/>
              <a:pathLst>
                <a:path w="3793682" h="2053330">
                  <a:moveTo>
                    <a:pt x="0" y="0"/>
                  </a:moveTo>
                  <a:lnTo>
                    <a:pt x="3793682" y="0"/>
                  </a:lnTo>
                  <a:lnTo>
                    <a:pt x="3793682" y="2053331"/>
                  </a:lnTo>
                  <a:lnTo>
                    <a:pt x="0" y="20533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194557" y="502384"/>
              <a:ext cx="5043496" cy="3677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63"/>
                </a:lnSpc>
                <a:spcBef>
                  <a:spcPct val="0"/>
                </a:spcBef>
              </a:pPr>
              <a:r>
                <a:rPr lang="en-US" sz="1688">
                  <a:solidFill>
                    <a:srgbClr val="28235D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No change - they’ll run as normal.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194557" y="-38100"/>
              <a:ext cx="4884923" cy="4675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  <a:spcBef>
                  <a:spcPct val="0"/>
                </a:spcBef>
              </a:pPr>
              <a:r>
                <a:rPr lang="en-US" sz="2121" b="1">
                  <a:solidFill>
                    <a:srgbClr val="28235D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Teaching &amp; assessments: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61139" y="330394"/>
              <a:ext cx="795501" cy="4691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03"/>
                </a:lnSpc>
              </a:pPr>
              <a:r>
                <a:rPr lang="en-US" sz="2503">
                  <a:solidFill>
                    <a:srgbClr val="DB2461"/>
                  </a:solidFill>
                  <a:latin typeface="Canva Sans"/>
                  <a:ea typeface="Canva Sans"/>
                  <a:cs typeface="Canva Sans"/>
                  <a:sym typeface="Canva Sans"/>
                </a:rPr>
                <a:t>01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194558" y="2390652"/>
              <a:ext cx="4884923" cy="11514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89"/>
                </a:lnSpc>
                <a:spcBef>
                  <a:spcPct val="0"/>
                </a:spcBef>
              </a:pPr>
              <a:r>
                <a:rPr lang="en-US" sz="1635">
                  <a:solidFill>
                    <a:srgbClr val="28235D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Between Sept 2026– Sept 2027, your term break is one week shorter than usual.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194557" y="1834149"/>
              <a:ext cx="1843117" cy="4686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7"/>
                </a:lnSpc>
                <a:spcBef>
                  <a:spcPct val="0"/>
                </a:spcBef>
              </a:pPr>
              <a:r>
                <a:rPr lang="en-US" sz="2126" b="1">
                  <a:solidFill>
                    <a:srgbClr val="28235D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Breaks: 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61139" y="2203713"/>
              <a:ext cx="795501" cy="4691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03"/>
                </a:lnSpc>
              </a:pPr>
              <a:r>
                <a:rPr lang="en-US" sz="2503">
                  <a:solidFill>
                    <a:srgbClr val="DB2461"/>
                  </a:solidFill>
                  <a:latin typeface="Canva Sans"/>
                  <a:ea typeface="Canva Sans"/>
                  <a:cs typeface="Canva Sans"/>
                  <a:sym typeface="Canva Sans"/>
                </a:rPr>
                <a:t>02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 rot="-897078">
              <a:off x="2197605" y="4082093"/>
              <a:ext cx="3025112" cy="4459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90"/>
                </a:lnSpc>
                <a:spcBef>
                  <a:spcPct val="0"/>
                </a:spcBef>
              </a:pPr>
              <a:r>
                <a:rPr lang="en-US" sz="1993" b="1">
                  <a:solidFill>
                    <a:srgbClr val="28235D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Just for that year!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463357" y="841725"/>
            <a:ext cx="5503033" cy="624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14"/>
              </a:lnSpc>
            </a:pPr>
            <a:r>
              <a:rPr lang="en-US" sz="4714" b="1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💬 Any Questions?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4698" y="2308017"/>
            <a:ext cx="6729211" cy="420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213" lvl="1" indent="-267607" algn="l">
              <a:lnSpc>
                <a:spcPts val="3470"/>
              </a:lnSpc>
              <a:buFont typeface="Arial"/>
              <a:buChar char="•"/>
            </a:pPr>
            <a:r>
              <a:rPr lang="en-US" sz="2478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Speak to your </a:t>
            </a:r>
            <a:r>
              <a:rPr lang="en-US" sz="2478" b="1" dirty="0" err="1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Programme</a:t>
            </a:r>
            <a:r>
              <a:rPr lang="en-US" sz="2478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 Manager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13574" y="2987980"/>
            <a:ext cx="8866251" cy="420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213" lvl="1" indent="-267607" algn="l">
              <a:lnSpc>
                <a:spcPts val="3470"/>
              </a:lnSpc>
              <a:buFont typeface="Arial"/>
              <a:buChar char="•"/>
            </a:pPr>
            <a:r>
              <a:rPr lang="en-US" sz="2478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Or join our Student Q&amp;A Webinar (dates coming soon!)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3574" y="3632632"/>
            <a:ext cx="8600352" cy="856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213" lvl="1" indent="-267607" algn="l">
              <a:lnSpc>
                <a:spcPts val="3470"/>
              </a:lnSpc>
              <a:buFont typeface="Arial"/>
              <a:buChar char="•"/>
            </a:pPr>
            <a:r>
              <a:rPr lang="en-US" sz="2478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For finance queries → email our team at financelondon@uwtsd.ac.uk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C9A78-16F7-7262-AB15-972BEE2AAC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45E87C5C-715D-B896-36F2-19412429F874}"/>
              </a:ext>
            </a:extLst>
          </p:cNvPr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>
              <a:extLst>
                <a:ext uri="{FF2B5EF4-FFF2-40B4-BE49-F238E27FC236}">
                  <a16:creationId xmlns:a16="http://schemas.microsoft.com/office/drawing/2014/main" id="{9D6CCECB-98BF-86FE-82E1-9D9333AD3DB2}"/>
                </a:ext>
              </a:extLst>
            </p:cNvPr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7FD514D6-A606-C3CD-1EEB-0DB9B93A39C0}"/>
              </a:ext>
            </a:extLst>
          </p:cNvPr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>
              <a:extLst>
                <a:ext uri="{FF2B5EF4-FFF2-40B4-BE49-F238E27FC236}">
                  <a16:creationId xmlns:a16="http://schemas.microsoft.com/office/drawing/2014/main" id="{DFF985A3-1012-AED5-B3FF-1EE5622C74D9}"/>
                </a:ext>
              </a:extLst>
            </p:cNvPr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>
            <a:extLst>
              <a:ext uri="{FF2B5EF4-FFF2-40B4-BE49-F238E27FC236}">
                <a16:creationId xmlns:a16="http://schemas.microsoft.com/office/drawing/2014/main" id="{BC3DA573-D4FE-B848-156D-1776FA83939E}"/>
              </a:ext>
            </a:extLst>
          </p:cNvPr>
          <p:cNvSpPr txBox="1"/>
          <p:nvPr/>
        </p:nvSpPr>
        <p:spPr>
          <a:xfrm>
            <a:off x="2463357" y="841725"/>
            <a:ext cx="5503033" cy="624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14"/>
              </a:lnSpc>
            </a:pPr>
            <a:r>
              <a:rPr lang="en-US" sz="4700" b="1" dirty="0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💬 Notes &amp; FAQs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E747DD-DB39-C14C-F9A6-F121EE344A49}"/>
              </a:ext>
            </a:extLst>
          </p:cNvPr>
          <p:cNvSpPr txBox="1"/>
          <p:nvPr/>
        </p:nvSpPr>
        <p:spPr>
          <a:xfrm>
            <a:off x="1258535" y="2978039"/>
            <a:ext cx="613979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lacial Indifference" panose="020B0604020202020204" charset="0"/>
                <a:ea typeface="+mn-ea"/>
                <a:cs typeface="+mn-cs"/>
              </a:rPr>
              <a:t>An email from Lielty was sent to you in the last couple of weeks regarding the Term Alignment Project.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lacial Indifference" panose="020B0604020202020204" charset="0"/>
                <a:ea typeface="+mn-ea"/>
                <a:cs typeface="+mn-cs"/>
              </a:rPr>
            </a:b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Glacial Indifference" panose="020B060402020202020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lacial Indifference" panose="020B0604020202020204" charset="0"/>
                <a:ea typeface="+mn-ea"/>
                <a:cs typeface="+mn-cs"/>
              </a:rPr>
              <a:t>Before contacting London Finance, please check your student inbox for this message, as it may already address your query.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829119-2194-64FB-3CD7-585FA4E7821A}"/>
              </a:ext>
            </a:extLst>
          </p:cNvPr>
          <p:cNvSpPr txBox="1"/>
          <p:nvPr/>
        </p:nvSpPr>
        <p:spPr>
          <a:xfrm>
            <a:off x="1258535" y="1899000"/>
            <a:ext cx="13528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FF33CC"/>
                </a:solidFill>
                <a:latin typeface="Glacial Indifference" panose="020B0604020202020204" charset="0"/>
              </a:rPr>
              <a:t>Note:</a:t>
            </a:r>
          </a:p>
        </p:txBody>
      </p:sp>
      <p:pic>
        <p:nvPicPr>
          <p:cNvPr id="11" name="Picture 10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AB385CBF-119C-081E-EF72-7B16D5F473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8327" y="2724171"/>
            <a:ext cx="3185391" cy="318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91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16624" y="1097640"/>
            <a:ext cx="4409921" cy="6116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82"/>
              </a:lnSpc>
            </a:pPr>
            <a:r>
              <a:rPr lang="en-US" sz="4582" b="1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👉 Next Steps: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41073" y="2680550"/>
            <a:ext cx="6540674" cy="410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0218" lvl="1" indent="-260109" algn="l">
              <a:lnSpc>
                <a:spcPts val="3373"/>
              </a:lnSpc>
              <a:buFont typeface="Arial"/>
              <a:buChar char="•"/>
            </a:pPr>
            <a:r>
              <a:rPr lang="en-US" sz="2409" b="1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Note the new term dates in your diary 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41073" y="3285487"/>
            <a:ext cx="8617838" cy="833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0218" lvl="1" indent="-260109" algn="l">
              <a:lnSpc>
                <a:spcPts val="3373"/>
              </a:lnSpc>
              <a:buFont typeface="Arial"/>
              <a:buChar char="•"/>
            </a:pPr>
            <a:r>
              <a:rPr lang="en-US" sz="2409" b="1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If you receive Student Finance, check what this means for you 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1073" y="4311390"/>
            <a:ext cx="8359389" cy="8467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0065" lvl="1" indent="-259715">
              <a:lnSpc>
                <a:spcPts val="3373"/>
              </a:lnSpc>
              <a:buFont typeface="Arial"/>
              <a:buChar char="•"/>
            </a:pPr>
            <a:r>
              <a:rPr lang="en-US" sz="2400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Come along to the webinar for answers to all your questions 🎤 </a:t>
            </a:r>
            <a:r>
              <a:rPr lang="en-US" sz="2500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(dates coming soon!)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-8984"/>
            <a:ext cx="10695646" cy="7566911"/>
            <a:chOff x="0" y="0"/>
            <a:chExt cx="14260861" cy="100892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4260830" cy="10089261"/>
            </a:xfrm>
            <a:custGeom>
              <a:avLst/>
              <a:gdLst/>
              <a:ahLst/>
              <a:cxnLst/>
              <a:rect l="l" t="t" r="r" b="b"/>
              <a:pathLst>
                <a:path w="14260830" h="10089261">
                  <a:moveTo>
                    <a:pt x="0" y="0"/>
                  </a:moveTo>
                  <a:lnTo>
                    <a:pt x="14260830" y="0"/>
                  </a:lnTo>
                  <a:lnTo>
                    <a:pt x="14260830" y="10089261"/>
                  </a:lnTo>
                  <a:lnTo>
                    <a:pt x="0" y="100892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383" b="-33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1211069" y="2656833"/>
            <a:ext cx="8273508" cy="2492394"/>
          </a:xfrm>
          <a:custGeom>
            <a:avLst/>
            <a:gdLst/>
            <a:ahLst/>
            <a:cxnLst/>
            <a:rect l="l" t="t" r="r" b="b"/>
            <a:pathLst>
              <a:path w="8273508" h="2492394">
                <a:moveTo>
                  <a:pt x="0" y="0"/>
                </a:moveTo>
                <a:lnTo>
                  <a:pt x="8273508" y="0"/>
                </a:lnTo>
                <a:lnTo>
                  <a:pt x="8273508" y="2492394"/>
                </a:lnTo>
                <a:lnTo>
                  <a:pt x="0" y="24923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9B47281D780C46927377DF5663DB24" ma:contentTypeVersion="3" ma:contentTypeDescription="Create a new document." ma:contentTypeScope="" ma:versionID="7cfcf7428da44e456087cc33508b5247">
  <xsd:schema xmlns:xsd="http://www.w3.org/2001/XMLSchema" xmlns:xs="http://www.w3.org/2001/XMLSchema" xmlns:p="http://schemas.microsoft.com/office/2006/metadata/properties" xmlns:ns2="c1e1795f-3c51-4cdf-b3ec-50f3c6f3087c" targetNamespace="http://schemas.microsoft.com/office/2006/metadata/properties" ma:root="true" ma:fieldsID="66c960164a18b504bd35b4cd87b60e6a" ns2:_="">
    <xsd:import namespace="c1e1795f-3c51-4cdf-b3ec-50f3c6f3087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e1795f-3c51-4cdf-b3ec-50f3c6f3087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F4ADBB9-4E09-46BC-A92F-4A3572841806}">
  <ds:schemaRefs>
    <ds:schemaRef ds:uri="http://schemas.microsoft.com/office/2006/documentManagement/types"/>
    <ds:schemaRef ds:uri="c1e1795f-3c51-4cdf-b3ec-50f3c6f3087c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7D49BA2-5CE4-4F9F-87EC-D8F8ED9182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0BF4FC-2CB3-474F-9061-296A8027D7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e1795f-3c51-4cdf-b3ec-50f3c6f3087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281</Words>
  <Application>Microsoft Office PowerPoint</Application>
  <PresentationFormat>Custom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Canva Sans</vt:lpstr>
      <vt:lpstr>Glacial Indifference Bold</vt:lpstr>
      <vt:lpstr>Calibri</vt:lpstr>
      <vt:lpstr>Arial</vt:lpstr>
      <vt:lpstr>Canva Sans Bold</vt:lpstr>
      <vt:lpstr>Glacial Indifference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Briefing_Changes to London Campus Term Dates_Sept2025.pptx</dc:title>
  <dc:creator>Anupam Mazumdar</dc:creator>
  <cp:lastModifiedBy>Anupam Mazumdar</cp:lastModifiedBy>
  <cp:revision>15</cp:revision>
  <dcterms:created xsi:type="dcterms:W3CDTF">2006-08-16T00:00:00Z</dcterms:created>
  <dcterms:modified xsi:type="dcterms:W3CDTF">2025-10-30T10:35:36Z</dcterms:modified>
  <dc:identifier>DAG0Fz5eJxI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0x0101008D9B47281D780C46927377DF5663DB24</vt:lpwstr>
  </property>
</Properties>
</file>