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08" r:id="rId2"/>
  </p:sldMasterIdLst>
  <p:notesMasterIdLst>
    <p:notesMasterId r:id="rId15"/>
  </p:notesMasterIdLst>
  <p:handoutMasterIdLst>
    <p:handoutMasterId r:id="rId16"/>
  </p:handoutMasterIdLst>
  <p:sldIdLst>
    <p:sldId id="272" r:id="rId3"/>
    <p:sldId id="273" r:id="rId4"/>
    <p:sldId id="274" r:id="rId5"/>
    <p:sldId id="276" r:id="rId6"/>
    <p:sldId id="275" r:id="rId7"/>
    <p:sldId id="282" r:id="rId8"/>
    <p:sldId id="281" r:id="rId9"/>
    <p:sldId id="285" r:id="rId10"/>
    <p:sldId id="278" r:id="rId11"/>
    <p:sldId id="283" r:id="rId12"/>
    <p:sldId id="280" r:id="rId13"/>
    <p:sldId id="284"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94660"/>
  </p:normalViewPr>
  <p:slideViewPr>
    <p:cSldViewPr snapToGrid="0">
      <p:cViewPr varScale="1">
        <p:scale>
          <a:sx n="70" d="100"/>
          <a:sy n="70" d="100"/>
        </p:scale>
        <p:origin x="84" y="690"/>
      </p:cViewPr>
      <p:guideLst>
        <p:guide pos="3840"/>
        <p:guide orient="horz" pos="2160"/>
      </p:guideLst>
    </p:cSldViewPr>
  </p:slideViewPr>
  <p:notesTextViewPr>
    <p:cViewPr>
      <p:scale>
        <a:sx n="1" d="1"/>
        <a:sy n="1" d="1"/>
      </p:scale>
      <p:origin x="0" y="0"/>
    </p:cViewPr>
  </p:notesTextViewPr>
  <p:notesViewPr>
    <p:cSldViewPr snapToGrid="0">
      <p:cViewPr varScale="1">
        <p:scale>
          <a:sx n="94" d="100"/>
          <a:sy n="94" d="100"/>
        </p:scale>
        <p:origin x="193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percentStacked"/>
        <c:varyColors val="0"/>
        <c:ser>
          <c:idx val="0"/>
          <c:order val="0"/>
          <c:tx>
            <c:strRef>
              <c:f>Sheet1!$B$1</c:f>
              <c:strCache>
                <c:ptCount val="1"/>
                <c:pt idx="0">
                  <c:v>Series 1</c:v>
                </c:pt>
              </c:strCache>
            </c:strRef>
          </c:tx>
          <c:spPr>
            <a:ln w="28575" cap="rnd">
              <a:solidFill>
                <a:schemeClr val="accent1"/>
              </a:solidFill>
              <a:round/>
            </a:ln>
            <a:effectLst/>
          </c:spPr>
          <c:marker>
            <c:symbol val="none"/>
          </c:marker>
          <c:cat>
            <c:strRef>
              <c:f>Sheet1!$A$2:$A$5</c:f>
              <c:strCache>
                <c:ptCount val="4"/>
                <c:pt idx="0">
                  <c:v>ACT ONE</c:v>
                </c:pt>
                <c:pt idx="1">
                  <c:v>ACT TWO</c:v>
                </c:pt>
                <c:pt idx="2">
                  <c:v>ACT THREE</c:v>
                </c:pt>
                <c:pt idx="3">
                  <c:v>CONCLUSION</c:v>
                </c:pt>
              </c:strCache>
            </c:strRef>
          </c:cat>
          <c:val>
            <c:numRef>
              <c:f>Sheet1!$B$2:$B$5</c:f>
              <c:numCache>
                <c:formatCode>General</c:formatCode>
                <c:ptCount val="4"/>
              </c:numCache>
            </c:numRef>
          </c:val>
          <c:smooth val="0"/>
          <c:extLst>
            <c:ext xmlns:c16="http://schemas.microsoft.com/office/drawing/2014/chart" uri="{C3380CC4-5D6E-409C-BE32-E72D297353CC}">
              <c16:uniqueId val="{00000000-151B-41AA-B1FB-C1787BB02456}"/>
            </c:ext>
          </c:extLst>
        </c:ser>
        <c:dLbls>
          <c:showLegendKey val="0"/>
          <c:showVal val="0"/>
          <c:showCatName val="0"/>
          <c:showSerName val="0"/>
          <c:showPercent val="0"/>
          <c:showBubbleSize val="0"/>
        </c:dLbls>
        <c:smooth val="0"/>
        <c:axId val="708647600"/>
        <c:axId val="708651864"/>
      </c:lineChart>
      <c:catAx>
        <c:axId val="7086476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08651864"/>
        <c:crosses val="autoZero"/>
        <c:auto val="1"/>
        <c:lblAlgn val="ctr"/>
        <c:lblOffset val="100"/>
        <c:noMultiLvlLbl val="0"/>
      </c:catAx>
      <c:valAx>
        <c:axId val="708651864"/>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crossAx val="70864760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zero"/>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0.53514</cdr:x>
      <cdr:y>0.13096</cdr:y>
    </cdr:from>
    <cdr:to>
      <cdr:x>0.6578</cdr:x>
      <cdr:y>0.22297</cdr:y>
    </cdr:to>
    <cdr:cxnSp macro="">
      <cdr:nvCxnSpPr>
        <cdr:cNvPr id="3" name="Straight Connector 2"/>
        <cdr:cNvCxnSpPr/>
      </cdr:nvCxnSpPr>
      <cdr:spPr>
        <a:xfrm xmlns:a="http://schemas.openxmlformats.org/drawingml/2006/main" flipV="1">
          <a:off x="5138011" y="434508"/>
          <a:ext cx="1177623" cy="305263"/>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0.67307</cdr:x>
      <cdr:y>0.16077</cdr:y>
    </cdr:from>
    <cdr:to>
      <cdr:x>0.80766</cdr:x>
      <cdr:y>0.5</cdr:y>
    </cdr:to>
    <cdr:cxnSp macro="">
      <cdr:nvCxnSpPr>
        <cdr:cNvPr id="5" name="Straight Connector 4"/>
        <cdr:cNvCxnSpPr/>
      </cdr:nvCxnSpPr>
      <cdr:spPr>
        <a:xfrm xmlns:a="http://schemas.openxmlformats.org/drawingml/2006/main">
          <a:off x="6462317" y="533421"/>
          <a:ext cx="1292154" cy="1125516"/>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0.34407</cdr:x>
      <cdr:y>0.32753</cdr:y>
    </cdr:from>
    <cdr:to>
      <cdr:x>0.37628</cdr:x>
      <cdr:y>0.4248</cdr:y>
    </cdr:to>
    <cdr:sp macro="" textlink="">
      <cdr:nvSpPr>
        <cdr:cNvPr id="11" name="Oval 10"/>
        <cdr:cNvSpPr/>
      </cdr:nvSpPr>
      <cdr:spPr>
        <a:xfrm xmlns:a="http://schemas.openxmlformats.org/drawingml/2006/main">
          <a:off x="3303494" y="1086690"/>
          <a:ext cx="309283" cy="322729"/>
        </a:xfrm>
        <a:prstGeom xmlns:a="http://schemas.openxmlformats.org/drawingml/2006/main" prst="ellipse">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0.51612</cdr:x>
      <cdr:y>0.20999</cdr:y>
    </cdr:from>
    <cdr:to>
      <cdr:x>0.55114</cdr:x>
      <cdr:y>0.30726</cdr:y>
    </cdr:to>
    <cdr:sp macro="" textlink="">
      <cdr:nvSpPr>
        <cdr:cNvPr id="12" name="Oval 11"/>
        <cdr:cNvSpPr/>
      </cdr:nvSpPr>
      <cdr:spPr>
        <a:xfrm xmlns:a="http://schemas.openxmlformats.org/drawingml/2006/main">
          <a:off x="4955396" y="696725"/>
          <a:ext cx="336176" cy="322729"/>
        </a:xfrm>
        <a:prstGeom xmlns:a="http://schemas.openxmlformats.org/drawingml/2006/main" prst="ellipse">
          <a:avLst/>
        </a:prstGeom>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a:p>
      </cdr:txBody>
    </cdr:sp>
  </cdr:relSizeAnchor>
  <cdr:relSizeAnchor xmlns:cdr="http://schemas.openxmlformats.org/drawingml/2006/chartDrawing">
    <cdr:from>
      <cdr:x>0</cdr:x>
      <cdr:y>0</cdr:y>
    </cdr:from>
    <cdr:to>
      <cdr:x>0.09897</cdr:x>
      <cdr:y>0.8544</cdr:y>
    </cdr:to>
    <cdr:sp macro="" textlink="">
      <cdr:nvSpPr>
        <cdr:cNvPr id="13" name="TextBox 12"/>
        <cdr:cNvSpPr txBox="1"/>
      </cdr:nvSpPr>
      <cdr:spPr>
        <a:xfrm xmlns:a="http://schemas.openxmlformats.org/drawingml/2006/main">
          <a:off x="0" y="0"/>
          <a:ext cx="950259" cy="283480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12/5/2017</a:t>
            </a:fld>
            <a:endParaRPr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a:t>
            </a:fld>
            <a:endParaRPr dirty="0"/>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12/5/2017</a:t>
            </a:fld>
            <a:endParaRPr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dirty="0"/>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a:t>
            </a:fld>
            <a:endParaRPr dirty="0"/>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12/5/2017</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71799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772305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945498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879FD0-C37A-4F50-8F3B-5FA0D9D0B42F}" type="datetimeFigureOut">
              <a:rPr lang="en-US" smtClean="0"/>
              <a:t>12/5/2017</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D06EF73-9DB8-4763-865F-2F88181A4732}" type="slidenum">
              <a:rPr lang="en-GB" smtClean="0"/>
              <a:t>‹#›</a:t>
            </a:fld>
            <a:endParaRPr lang="en-GB" dirty="0"/>
          </a:p>
        </p:txBody>
      </p:sp>
    </p:spTree>
    <p:extLst>
      <p:ext uri="{BB962C8B-B14F-4D97-AF65-F5344CB8AC3E}">
        <p14:creationId xmlns:p14="http://schemas.microsoft.com/office/powerpoint/2010/main" val="1127320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A8D9AD5-F248-4919-864A-CFD76CC027D6}" type="slidenum">
              <a:rPr lang="en-GB" smtClean="0"/>
              <a:t>‹#›</a:t>
            </a:fld>
            <a:endParaRPr lang="en-GB"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1149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A8D9AD5-F248-4919-864A-CFD76CC027D6}"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5013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1487327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14851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A8D9AD5-F248-4919-864A-CFD76CC027D6}" type="slidenum">
              <a:rPr lang="en-GB" smtClean="0"/>
              <a:t>‹#›</a:t>
            </a:fld>
            <a:endParaRPr lang="en-GB" dirty="0"/>
          </a:p>
        </p:txBody>
      </p:sp>
    </p:spTree>
    <p:extLst>
      <p:ext uri="{BB962C8B-B14F-4D97-AF65-F5344CB8AC3E}">
        <p14:creationId xmlns:p14="http://schemas.microsoft.com/office/powerpoint/2010/main" val="2064211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E583DDF-CA54-461A-A486-592D2374C532}" type="datetimeFigureOut">
              <a:rPr lang="en-US" smtClean="0"/>
              <a:pPr/>
              <a:t>12/5/2017</a:t>
            </a:fld>
            <a:endParaRPr lang="en-US"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3805664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00433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607388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19664141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83590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583DDF-CA54-461A-A486-592D2374C532}" type="datetimeFigureOut">
              <a:rPr lang="en-US" smtClean="0"/>
              <a:pPr/>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pPr/>
              <a:t>‹#›</a:t>
            </a:fld>
            <a:endParaRPr lang="en-GB"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0907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8090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E583DDF-CA54-461A-A486-592D2374C532}" type="datetimeFigureOut">
              <a:rPr lang="en-US" smtClean="0"/>
              <a:t>12/5/2017</a:t>
            </a:fld>
            <a:endParaRPr lang="en-US"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A8D9AD5-F248-4919-864A-CFD76CC027D6}" type="slidenum">
              <a:rPr lang="en-GB" smtClean="0"/>
              <a:t>‹#›</a:t>
            </a:fld>
            <a:endParaRPr lang="en-GB"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05268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E583DDF-CA54-461A-A486-592D2374C532}" type="datetimeFigureOut">
              <a:rPr lang="en-US" smtClean="0"/>
              <a:pPr/>
              <a:t>12/5/2017</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A8D9AD5-F248-4919-864A-CFD76CC027D6}" type="slidenum">
              <a:rPr lang="en-GB" smtClean="0"/>
              <a:pPr/>
              <a:t>‹#›</a:t>
            </a:fld>
            <a:endParaRPr lang="en-GB" dirty="0"/>
          </a:p>
        </p:txBody>
      </p:sp>
    </p:spTree>
    <p:extLst>
      <p:ext uri="{BB962C8B-B14F-4D97-AF65-F5344CB8AC3E}">
        <p14:creationId xmlns:p14="http://schemas.microsoft.com/office/powerpoint/2010/main" val="335332669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2398" y="2047864"/>
            <a:ext cx="6815669" cy="1678893"/>
          </a:xfrm>
        </p:spPr>
        <p:txBody>
          <a:bodyPr/>
          <a:lstStyle/>
          <a:p>
            <a:r>
              <a:rPr lang="en-US" sz="4800" dirty="0" smtClean="0"/>
              <a:t>Working Title:</a:t>
            </a:r>
            <a:br>
              <a:rPr lang="en-US" sz="4800" dirty="0" smtClean="0"/>
            </a:br>
            <a:r>
              <a:rPr lang="en-US" sz="4800" dirty="0" smtClean="0"/>
              <a:t>Escape from reality with me</a:t>
            </a:r>
            <a:endParaRPr lang="en-US" sz="4800" dirty="0"/>
          </a:p>
        </p:txBody>
      </p:sp>
      <p:sp>
        <p:nvSpPr>
          <p:cNvPr id="3" name="Subtitle 2"/>
          <p:cNvSpPr>
            <a:spLocks noGrp="1"/>
          </p:cNvSpPr>
          <p:nvPr>
            <p:ph type="subTitle" idx="1"/>
          </p:nvPr>
        </p:nvSpPr>
        <p:spPr/>
        <p:txBody>
          <a:bodyPr/>
          <a:lstStyle/>
          <a:p>
            <a:r>
              <a:rPr lang="en-US" dirty="0" smtClean="0"/>
              <a:t>1500803 – CAMF6001 – assessment one</a:t>
            </a:r>
            <a:endParaRPr lang="en-US" dirty="0"/>
          </a:p>
        </p:txBody>
      </p:sp>
    </p:spTree>
    <p:extLst>
      <p:ext uri="{BB962C8B-B14F-4D97-AF65-F5344CB8AC3E}">
        <p14:creationId xmlns:p14="http://schemas.microsoft.com/office/powerpoint/2010/main" val="2671542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LOGLINE: A naïve girl and a stressed out boy realise the joy and heartbreak of living life to full when meeting a girl named Leda</a:t>
            </a:r>
            <a:endParaRPr lang="en-GB" sz="3600" dirty="0"/>
          </a:p>
        </p:txBody>
      </p:sp>
      <p:sp>
        <p:nvSpPr>
          <p:cNvPr id="3" name="Content Placeholder 2"/>
          <p:cNvSpPr>
            <a:spLocks noGrp="1"/>
          </p:cNvSpPr>
          <p:nvPr>
            <p:ph idx="1"/>
          </p:nvPr>
        </p:nvSpPr>
        <p:spPr/>
        <p:txBody>
          <a:bodyPr>
            <a:normAutofit fontScale="92500" lnSpcReduction="20000"/>
          </a:bodyPr>
          <a:lstStyle/>
          <a:p>
            <a:r>
              <a:rPr lang="en-GB" dirty="0" smtClean="0"/>
              <a:t>SYNOPSIS: Nina is a naive college student who claims to be bored of life, much to the annoyance of her friend Alfie. Nina drowns herself in stories about far away lands whilst Alfie feels constantly pressured to be the best academically from his parents. </a:t>
            </a:r>
            <a:r>
              <a:rPr lang="en-GB" dirty="0"/>
              <a:t>B</a:t>
            </a:r>
            <a:r>
              <a:rPr lang="en-GB" dirty="0" smtClean="0"/>
              <a:t>oth students feel the need to escape their current lives but do not know how to go about it. </a:t>
            </a:r>
            <a:r>
              <a:rPr lang="en-GB" dirty="0"/>
              <a:t>E</a:t>
            </a:r>
            <a:r>
              <a:rPr lang="en-GB" dirty="0" smtClean="0"/>
              <a:t>nter Leda a girl who moves back to the village and shakes both of their worlds instantly. Nina and Alfie develop crushes on Leda and say this will not affect their friendship when it inevitably does damage it, this creates cracks in the friendships and with that and their taxing home lives this becomes more than any of them can handle alone. Nina gets jealous and begins a fight but realises that her friends need her more than ever. They eventually realise that facing their problems is the only way to solve them and hiding behind masks and books only prolongs the problems.</a:t>
            </a:r>
            <a:endParaRPr lang="en-GB" dirty="0"/>
          </a:p>
        </p:txBody>
      </p:sp>
    </p:spTree>
    <p:extLst>
      <p:ext uri="{BB962C8B-B14F-4D97-AF65-F5344CB8AC3E}">
        <p14:creationId xmlns:p14="http://schemas.microsoft.com/office/powerpoint/2010/main" val="321241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a:t>
            </a:r>
            <a:endParaRPr lang="en-GB" dirty="0"/>
          </a:p>
        </p:txBody>
      </p:sp>
      <p:sp>
        <p:nvSpPr>
          <p:cNvPr id="3" name="Content Placeholder 2"/>
          <p:cNvSpPr>
            <a:spLocks noGrp="1"/>
          </p:cNvSpPr>
          <p:nvPr>
            <p:ph idx="1"/>
          </p:nvPr>
        </p:nvSpPr>
        <p:spPr/>
        <p:txBody>
          <a:bodyPr/>
          <a:lstStyle/>
          <a:p>
            <a:r>
              <a:rPr lang="en-GB" dirty="0" smtClean="0"/>
              <a:t>Looked at a range of coming of age films</a:t>
            </a:r>
          </a:p>
          <a:p>
            <a:r>
              <a:rPr lang="en-GB" dirty="0" smtClean="0"/>
              <a:t>Submarine (Ayoade, 2010)</a:t>
            </a:r>
          </a:p>
          <a:p>
            <a:r>
              <a:rPr lang="en-GB" dirty="0"/>
              <a:t>Boy (</a:t>
            </a:r>
            <a:r>
              <a:rPr lang="en-GB" dirty="0" smtClean="0"/>
              <a:t>Waititi, 2010)</a:t>
            </a:r>
          </a:p>
          <a:p>
            <a:r>
              <a:rPr lang="en-GB" dirty="0" smtClean="0"/>
              <a:t>Hunt for the wilderpeople</a:t>
            </a:r>
            <a:r>
              <a:rPr lang="en-GB" dirty="0"/>
              <a:t> (</a:t>
            </a:r>
            <a:r>
              <a:rPr lang="en-GB" dirty="0" smtClean="0"/>
              <a:t>Waititi, 2016)</a:t>
            </a:r>
          </a:p>
          <a:p>
            <a:r>
              <a:rPr lang="en-GB" dirty="0" smtClean="0"/>
              <a:t>Perks of being </a:t>
            </a:r>
            <a:r>
              <a:rPr lang="en-GB" dirty="0"/>
              <a:t>a wallflower (</a:t>
            </a:r>
            <a:r>
              <a:rPr lang="en-GB" dirty="0" smtClean="0"/>
              <a:t>Chbosky, 2012)</a:t>
            </a:r>
          </a:p>
          <a:p>
            <a:r>
              <a:rPr lang="en-GB" dirty="0" smtClean="0"/>
              <a:t>Scott Pilgrim vs. the world (Wright, 2010)</a:t>
            </a:r>
          </a:p>
        </p:txBody>
      </p:sp>
      <p:pic>
        <p:nvPicPr>
          <p:cNvPr id="4" name="Picture 3"/>
          <p:cNvPicPr>
            <a:picLocks noChangeAspect="1"/>
          </p:cNvPicPr>
          <p:nvPr/>
        </p:nvPicPr>
        <p:blipFill>
          <a:blip r:embed="rId2"/>
          <a:stretch>
            <a:fillRect/>
          </a:stretch>
        </p:blipFill>
        <p:spPr>
          <a:xfrm>
            <a:off x="1781175" y="767164"/>
            <a:ext cx="2276474" cy="1518835"/>
          </a:xfrm>
          <a:prstGeom prst="rect">
            <a:avLst/>
          </a:prstGeom>
        </p:spPr>
      </p:pic>
      <p:pic>
        <p:nvPicPr>
          <p:cNvPr id="5" name="Picture 4"/>
          <p:cNvPicPr>
            <a:picLocks noChangeAspect="1"/>
          </p:cNvPicPr>
          <p:nvPr/>
        </p:nvPicPr>
        <p:blipFill>
          <a:blip r:embed="rId3"/>
          <a:stretch>
            <a:fillRect/>
          </a:stretch>
        </p:blipFill>
        <p:spPr>
          <a:xfrm>
            <a:off x="9862921" y="2180148"/>
            <a:ext cx="1237131" cy="1839469"/>
          </a:xfrm>
          <a:prstGeom prst="rect">
            <a:avLst/>
          </a:prstGeom>
        </p:spPr>
      </p:pic>
      <p:pic>
        <p:nvPicPr>
          <p:cNvPr id="6" name="Picture 5"/>
          <p:cNvPicPr>
            <a:picLocks noChangeAspect="1"/>
          </p:cNvPicPr>
          <p:nvPr/>
        </p:nvPicPr>
        <p:blipFill>
          <a:blip r:embed="rId4"/>
          <a:stretch>
            <a:fillRect/>
          </a:stretch>
        </p:blipFill>
        <p:spPr>
          <a:xfrm>
            <a:off x="9876289" y="4019617"/>
            <a:ext cx="1292733" cy="2063040"/>
          </a:xfrm>
          <a:prstGeom prst="rect">
            <a:avLst/>
          </a:prstGeom>
        </p:spPr>
      </p:pic>
      <p:pic>
        <p:nvPicPr>
          <p:cNvPr id="7" name="Picture 6"/>
          <p:cNvPicPr>
            <a:picLocks noChangeAspect="1"/>
          </p:cNvPicPr>
          <p:nvPr/>
        </p:nvPicPr>
        <p:blipFill>
          <a:blip r:embed="rId5"/>
          <a:stretch>
            <a:fillRect/>
          </a:stretch>
        </p:blipFill>
        <p:spPr>
          <a:xfrm>
            <a:off x="8505868" y="4067247"/>
            <a:ext cx="1383789" cy="1992657"/>
          </a:xfrm>
          <a:prstGeom prst="rect">
            <a:avLst/>
          </a:prstGeom>
        </p:spPr>
      </p:pic>
      <p:pic>
        <p:nvPicPr>
          <p:cNvPr id="8" name="Picture 7"/>
          <p:cNvPicPr>
            <a:picLocks noChangeAspect="1"/>
          </p:cNvPicPr>
          <p:nvPr/>
        </p:nvPicPr>
        <p:blipFill>
          <a:blip r:embed="rId6"/>
          <a:stretch>
            <a:fillRect/>
          </a:stretch>
        </p:blipFill>
        <p:spPr>
          <a:xfrm>
            <a:off x="8492501" y="2189740"/>
            <a:ext cx="1383788" cy="1877507"/>
          </a:xfrm>
          <a:prstGeom prst="rect">
            <a:avLst/>
          </a:prstGeom>
        </p:spPr>
      </p:pic>
      <p:pic>
        <p:nvPicPr>
          <p:cNvPr id="9" name="Picture 8"/>
          <p:cNvPicPr>
            <a:picLocks noChangeAspect="1"/>
          </p:cNvPicPr>
          <p:nvPr/>
        </p:nvPicPr>
        <p:blipFill>
          <a:blip r:embed="rId7"/>
          <a:stretch>
            <a:fillRect/>
          </a:stretch>
        </p:blipFill>
        <p:spPr>
          <a:xfrm>
            <a:off x="7050992" y="3128493"/>
            <a:ext cx="1434825" cy="2152238"/>
          </a:xfrm>
          <a:prstGeom prst="rect">
            <a:avLst/>
          </a:prstGeom>
        </p:spPr>
      </p:pic>
    </p:spTree>
    <p:extLst>
      <p:ext uri="{BB962C8B-B14F-4D97-AF65-F5344CB8AC3E}">
        <p14:creationId xmlns:p14="http://schemas.microsoft.com/office/powerpoint/2010/main" val="2926573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SYNOPSIS OF WORK</a:t>
            </a:r>
            <a:endParaRPr lang="en-GB" dirty="0"/>
          </a:p>
        </p:txBody>
      </p:sp>
      <p:sp>
        <p:nvSpPr>
          <p:cNvPr id="3" name="Content Placeholder 2"/>
          <p:cNvSpPr>
            <a:spLocks noGrp="1"/>
          </p:cNvSpPr>
          <p:nvPr>
            <p:ph idx="1"/>
          </p:nvPr>
        </p:nvSpPr>
        <p:spPr/>
        <p:txBody>
          <a:bodyPr/>
          <a:lstStyle/>
          <a:p>
            <a:r>
              <a:rPr lang="en-GB" dirty="0" smtClean="0"/>
              <a:t>Genre: coming of age</a:t>
            </a:r>
          </a:p>
          <a:p>
            <a:r>
              <a:rPr lang="en-GB" dirty="0" smtClean="0"/>
              <a:t>Location: Swansea</a:t>
            </a:r>
          </a:p>
          <a:p>
            <a:r>
              <a:rPr lang="en-GB" dirty="0" smtClean="0"/>
              <a:t>Ages of main cast: 17</a:t>
            </a:r>
          </a:p>
          <a:p>
            <a:r>
              <a:rPr lang="en-GB" dirty="0" smtClean="0"/>
              <a:t>Themes: friendship, romance, heartbreak, fear of the future, escapism, alcohol abuse, jealousy</a:t>
            </a:r>
          </a:p>
          <a:p>
            <a:r>
              <a:rPr lang="en-GB" dirty="0" smtClean="0"/>
              <a:t>Approx. run time: sixty minutes (60 pages)</a:t>
            </a:r>
            <a:endParaRPr lang="en-GB" dirty="0"/>
          </a:p>
        </p:txBody>
      </p:sp>
    </p:spTree>
    <p:extLst>
      <p:ext uri="{BB962C8B-B14F-4D97-AF65-F5344CB8AC3E}">
        <p14:creationId xmlns:p14="http://schemas.microsoft.com/office/powerpoint/2010/main" val="425209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 PROFILES - NINA</a:t>
            </a:r>
            <a:endParaRPr lang="en-GB" dirty="0"/>
          </a:p>
        </p:txBody>
      </p:sp>
      <p:sp>
        <p:nvSpPr>
          <p:cNvPr id="3" name="Content Placeholder 2"/>
          <p:cNvSpPr>
            <a:spLocks noGrp="1"/>
          </p:cNvSpPr>
          <p:nvPr>
            <p:ph idx="1"/>
          </p:nvPr>
        </p:nvSpPr>
        <p:spPr>
          <a:xfrm>
            <a:off x="1295401" y="2461351"/>
            <a:ext cx="9601196" cy="3816504"/>
          </a:xfrm>
        </p:spPr>
        <p:txBody>
          <a:bodyPr>
            <a:normAutofit fontScale="92500" lnSpcReduction="20000"/>
          </a:bodyPr>
          <a:lstStyle/>
          <a:p>
            <a:r>
              <a:rPr lang="en-GB" sz="1200" b="1" dirty="0" smtClean="0"/>
              <a:t>Physically</a:t>
            </a:r>
            <a:r>
              <a:rPr lang="en-GB" sz="1200" dirty="0" smtClean="0"/>
              <a:t>: dyed hair, expressive dress code</a:t>
            </a:r>
            <a:endParaRPr lang="en-GB" sz="1200" dirty="0"/>
          </a:p>
          <a:p>
            <a:r>
              <a:rPr lang="en-GB" sz="1200" b="1" dirty="0" smtClean="0"/>
              <a:t>Home life</a:t>
            </a:r>
            <a:r>
              <a:rPr lang="en-GB" sz="1200" dirty="0" smtClean="0"/>
              <a:t>: Alone at home a lot due to parents working</a:t>
            </a:r>
            <a:endParaRPr lang="en-GB" sz="1200" dirty="0"/>
          </a:p>
          <a:p>
            <a:r>
              <a:rPr lang="en-GB" sz="1200" b="1" dirty="0" smtClean="0"/>
              <a:t>Good qualities:</a:t>
            </a:r>
            <a:r>
              <a:rPr lang="en-GB" sz="1200" dirty="0"/>
              <a:t> </a:t>
            </a:r>
            <a:r>
              <a:rPr lang="en-GB" sz="1200" dirty="0" smtClean="0"/>
              <a:t>open minded, imaginative, gentle</a:t>
            </a:r>
            <a:endParaRPr lang="en-GB" sz="1200" dirty="0"/>
          </a:p>
          <a:p>
            <a:r>
              <a:rPr lang="en-GB" sz="1200" b="1" dirty="0"/>
              <a:t>Bad qualities: </a:t>
            </a:r>
            <a:r>
              <a:rPr lang="en-GB" sz="1200" dirty="0" smtClean="0"/>
              <a:t>Pessimistic, naive, withdrawing, dissatisfied  </a:t>
            </a:r>
          </a:p>
          <a:p>
            <a:r>
              <a:rPr lang="en-GB" sz="1200" b="1" dirty="0"/>
              <a:t>Fear</a:t>
            </a:r>
            <a:r>
              <a:rPr lang="en-GB" sz="1200" dirty="0"/>
              <a:t>: The isolation she has created for herself hiding behind fantasy worlds</a:t>
            </a:r>
          </a:p>
          <a:p>
            <a:r>
              <a:rPr lang="en-GB" sz="1200" b="1" dirty="0" smtClean="0"/>
              <a:t>Inner </a:t>
            </a:r>
            <a:r>
              <a:rPr lang="en-GB" sz="1200" b="1" dirty="0"/>
              <a:t>need: </a:t>
            </a:r>
            <a:r>
              <a:rPr lang="en-GB" sz="1200" dirty="0" smtClean="0"/>
              <a:t>To </a:t>
            </a:r>
            <a:r>
              <a:rPr lang="en-GB" sz="1200" dirty="0"/>
              <a:t>try and escape </a:t>
            </a:r>
            <a:r>
              <a:rPr lang="en-GB" sz="1200" dirty="0" smtClean="0"/>
              <a:t>the norm</a:t>
            </a:r>
          </a:p>
          <a:p>
            <a:pPr marL="0" indent="0">
              <a:buNone/>
            </a:pPr>
            <a:r>
              <a:rPr lang="en-GB" sz="1200" b="1" dirty="0" smtClean="0"/>
              <a:t>Facts</a:t>
            </a:r>
            <a:r>
              <a:rPr lang="en-GB" sz="1200" dirty="0" smtClean="0"/>
              <a:t>: </a:t>
            </a:r>
          </a:p>
          <a:p>
            <a:r>
              <a:rPr lang="en-GB" sz="1200" dirty="0" smtClean="0"/>
              <a:t>College student</a:t>
            </a:r>
          </a:p>
          <a:p>
            <a:r>
              <a:rPr lang="en-GB" sz="1200" dirty="0" smtClean="0"/>
              <a:t>Loves </a:t>
            </a:r>
            <a:r>
              <a:rPr lang="en-GB" sz="1200" dirty="0"/>
              <a:t>fantasy books, </a:t>
            </a:r>
            <a:r>
              <a:rPr lang="en-GB" sz="1200" dirty="0" smtClean="0"/>
              <a:t>TV </a:t>
            </a:r>
            <a:r>
              <a:rPr lang="en-GB" sz="1200" dirty="0"/>
              <a:t>shows, movies and games </a:t>
            </a:r>
          </a:p>
          <a:p>
            <a:r>
              <a:rPr lang="en-GB" sz="1200" dirty="0"/>
              <a:t>Uses escapism to not deal with life </a:t>
            </a:r>
          </a:p>
          <a:p>
            <a:r>
              <a:rPr lang="en-GB" sz="1200" dirty="0"/>
              <a:t>Believes there is no happy job in life you go to school you work you die </a:t>
            </a:r>
          </a:p>
          <a:p>
            <a:r>
              <a:rPr lang="en-GB" sz="1200" dirty="0"/>
              <a:t>Doesn’t step out of her comfort </a:t>
            </a:r>
            <a:r>
              <a:rPr lang="en-GB" sz="1200" dirty="0" smtClean="0"/>
              <a:t>zone</a:t>
            </a:r>
            <a:endParaRPr lang="en-GB" sz="1200" dirty="0"/>
          </a:p>
          <a:p>
            <a:r>
              <a:rPr lang="en-GB" sz="1200" dirty="0"/>
              <a:t>Her family move around a lot so she stopped bothering trying to fit in or make </a:t>
            </a:r>
            <a:r>
              <a:rPr lang="en-GB" sz="1200" dirty="0" smtClean="0"/>
              <a:t>many relationships</a:t>
            </a:r>
          </a:p>
          <a:p>
            <a:r>
              <a:rPr lang="en-GB" sz="1200" dirty="0" smtClean="0"/>
              <a:t>She is </a:t>
            </a:r>
            <a:r>
              <a:rPr lang="en-GB" sz="1200" dirty="0"/>
              <a:t>in </a:t>
            </a:r>
            <a:r>
              <a:rPr lang="en-GB" sz="1200" dirty="0" smtClean="0"/>
              <a:t>cycle of wanting something more out of life but not doing anything about it</a:t>
            </a:r>
            <a:endParaRPr lang="en-GB" sz="1200" dirty="0"/>
          </a:p>
          <a:p>
            <a:r>
              <a:rPr lang="en-GB" sz="1200" dirty="0"/>
              <a:t>She starts to </a:t>
            </a:r>
            <a:r>
              <a:rPr lang="en-GB" sz="1200" dirty="0" smtClean="0"/>
              <a:t>idolise Leda for having the courage to step out of the norm</a:t>
            </a:r>
            <a:endParaRPr lang="en-GB" sz="1200" dirty="0"/>
          </a:p>
        </p:txBody>
      </p:sp>
      <p:pic>
        <p:nvPicPr>
          <p:cNvPr id="5" name="Picture 4"/>
          <p:cNvPicPr>
            <a:picLocks noChangeAspect="1"/>
          </p:cNvPicPr>
          <p:nvPr/>
        </p:nvPicPr>
        <p:blipFill>
          <a:blip r:embed="rId2"/>
          <a:stretch>
            <a:fillRect/>
          </a:stretch>
        </p:blipFill>
        <p:spPr>
          <a:xfrm>
            <a:off x="7660982" y="2461351"/>
            <a:ext cx="3702420" cy="3702420"/>
          </a:xfrm>
          <a:prstGeom prst="rect">
            <a:avLst/>
          </a:prstGeom>
        </p:spPr>
      </p:pic>
      <p:pic>
        <p:nvPicPr>
          <p:cNvPr id="4" name="Picture 3"/>
          <p:cNvPicPr>
            <a:picLocks noChangeAspect="1"/>
          </p:cNvPicPr>
          <p:nvPr/>
        </p:nvPicPr>
        <p:blipFill rotWithShape="1">
          <a:blip r:embed="rId3"/>
          <a:srcRect l="14166" t="17760" r="17639" b="16796"/>
          <a:stretch/>
        </p:blipFill>
        <p:spPr>
          <a:xfrm>
            <a:off x="8916879" y="4972050"/>
            <a:ext cx="1190625" cy="1191721"/>
          </a:xfrm>
          <a:prstGeom prst="rect">
            <a:avLst/>
          </a:prstGeom>
        </p:spPr>
      </p:pic>
    </p:spTree>
    <p:extLst>
      <p:ext uri="{BB962C8B-B14F-4D97-AF65-F5344CB8AC3E}">
        <p14:creationId xmlns:p14="http://schemas.microsoft.com/office/powerpoint/2010/main" val="1290193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 PROFILES - ALFIE</a:t>
            </a:r>
            <a:endParaRPr lang="en-GB" dirty="0"/>
          </a:p>
        </p:txBody>
      </p:sp>
      <p:sp>
        <p:nvSpPr>
          <p:cNvPr id="3" name="Content Placeholder 2"/>
          <p:cNvSpPr>
            <a:spLocks noGrp="1"/>
          </p:cNvSpPr>
          <p:nvPr>
            <p:ph idx="1"/>
          </p:nvPr>
        </p:nvSpPr>
        <p:spPr>
          <a:xfrm>
            <a:off x="1295401" y="2362200"/>
            <a:ext cx="9601196" cy="3842298"/>
          </a:xfrm>
        </p:spPr>
        <p:txBody>
          <a:bodyPr>
            <a:noAutofit/>
          </a:bodyPr>
          <a:lstStyle/>
          <a:p>
            <a:r>
              <a:rPr lang="en-GB" sz="1000" b="1" dirty="0" smtClean="0"/>
              <a:t>Physically</a:t>
            </a:r>
            <a:r>
              <a:rPr lang="en-GB" sz="1000" dirty="0"/>
              <a:t>: </a:t>
            </a:r>
            <a:r>
              <a:rPr lang="en-GB" sz="1000" dirty="0" smtClean="0"/>
              <a:t>curly hair, dresses plainly </a:t>
            </a:r>
            <a:endParaRPr lang="en-GB" sz="1000" dirty="0"/>
          </a:p>
          <a:p>
            <a:r>
              <a:rPr lang="en-GB" sz="1000" b="1" dirty="0"/>
              <a:t>Home life</a:t>
            </a:r>
            <a:r>
              <a:rPr lang="en-GB" sz="1000" b="1" dirty="0" smtClean="0"/>
              <a:t>: </a:t>
            </a:r>
            <a:r>
              <a:rPr lang="en-GB" sz="1000" dirty="0" smtClean="0"/>
              <a:t>Lives with parents and older brother</a:t>
            </a:r>
            <a:endParaRPr lang="en-GB" sz="1000" b="1" dirty="0"/>
          </a:p>
          <a:p>
            <a:r>
              <a:rPr lang="en-GB" sz="1000" b="1" dirty="0"/>
              <a:t>Good qualities: </a:t>
            </a:r>
            <a:r>
              <a:rPr lang="en-GB" sz="1000" dirty="0" smtClean="0"/>
              <a:t>Hard working, observant, loyal</a:t>
            </a:r>
            <a:endParaRPr lang="en-GB" sz="1000" b="1" dirty="0"/>
          </a:p>
          <a:p>
            <a:r>
              <a:rPr lang="en-GB" sz="1000" b="1" dirty="0"/>
              <a:t>Bad qualities</a:t>
            </a:r>
            <a:r>
              <a:rPr lang="en-GB" sz="1000" dirty="0" smtClean="0"/>
              <a:t>: drinking, stressed, cynical, </a:t>
            </a:r>
            <a:endParaRPr lang="en-GB" sz="1000" dirty="0"/>
          </a:p>
          <a:p>
            <a:r>
              <a:rPr lang="en-GB" sz="1000" b="1" dirty="0"/>
              <a:t>Fear</a:t>
            </a:r>
            <a:r>
              <a:rPr lang="en-GB" sz="1000" b="1" dirty="0" smtClean="0"/>
              <a:t>: </a:t>
            </a:r>
            <a:r>
              <a:rPr lang="en-GB" sz="1000" dirty="0" smtClean="0"/>
              <a:t>That he will not live up to his families expectation </a:t>
            </a:r>
            <a:endParaRPr lang="en-GB" sz="1000" b="1" dirty="0"/>
          </a:p>
          <a:p>
            <a:r>
              <a:rPr lang="en-GB" sz="1000" b="1" dirty="0" smtClean="0"/>
              <a:t>Inner </a:t>
            </a:r>
            <a:r>
              <a:rPr lang="en-GB" sz="1000" b="1" dirty="0"/>
              <a:t>need</a:t>
            </a:r>
            <a:r>
              <a:rPr lang="en-GB" sz="1000" b="1" dirty="0" smtClean="0"/>
              <a:t>: </a:t>
            </a:r>
            <a:r>
              <a:rPr lang="en-GB" sz="1000" dirty="0" smtClean="0"/>
              <a:t>To live to his family’s expectations but also stand up for himself for the pressure they put on him</a:t>
            </a:r>
            <a:endParaRPr lang="en-GB" sz="1000" dirty="0"/>
          </a:p>
          <a:p>
            <a:pPr marL="0" indent="0">
              <a:buNone/>
            </a:pPr>
            <a:r>
              <a:rPr lang="en-GB" sz="1000" b="1" dirty="0" smtClean="0"/>
              <a:t>Facts:</a:t>
            </a:r>
          </a:p>
          <a:p>
            <a:r>
              <a:rPr lang="en-GB" sz="1000" dirty="0" smtClean="0"/>
              <a:t>College student</a:t>
            </a:r>
          </a:p>
          <a:p>
            <a:r>
              <a:rPr lang="en-GB" sz="1000" dirty="0" smtClean="0"/>
              <a:t>Knew Leda in primary school</a:t>
            </a:r>
          </a:p>
          <a:p>
            <a:r>
              <a:rPr lang="en-GB" sz="1000" dirty="0" smtClean="0"/>
              <a:t>His </a:t>
            </a:r>
            <a:r>
              <a:rPr lang="en-GB" sz="1000" dirty="0"/>
              <a:t>family pressure him to get to top marks and to make it to top universities </a:t>
            </a:r>
          </a:p>
          <a:p>
            <a:r>
              <a:rPr lang="en-GB" sz="1000" dirty="0"/>
              <a:t>Is turning to darker ways to relieve the pressure </a:t>
            </a:r>
          </a:p>
          <a:p>
            <a:r>
              <a:rPr lang="en-GB" sz="1000" dirty="0"/>
              <a:t>His parents putting their 'encouragement' on him has created sibling rivalry between </a:t>
            </a:r>
            <a:r>
              <a:rPr lang="en-GB" sz="1000" dirty="0" smtClean="0"/>
              <a:t>him and his brother</a:t>
            </a:r>
            <a:endParaRPr lang="en-GB" sz="1000" dirty="0"/>
          </a:p>
          <a:p>
            <a:r>
              <a:rPr lang="en-GB" sz="1000" dirty="0"/>
              <a:t>Went to school with </a:t>
            </a:r>
            <a:r>
              <a:rPr lang="en-GB" sz="1000" dirty="0" smtClean="0"/>
              <a:t>Leda in the past </a:t>
            </a:r>
            <a:r>
              <a:rPr lang="en-GB" sz="1000" dirty="0"/>
              <a:t>but they were not friends  </a:t>
            </a:r>
          </a:p>
          <a:p>
            <a:r>
              <a:rPr lang="en-GB" sz="1000" dirty="0" smtClean="0"/>
              <a:t>He </a:t>
            </a:r>
            <a:r>
              <a:rPr lang="en-GB" sz="1000" dirty="0"/>
              <a:t>wants to break this cycle of pressure but does not know how </a:t>
            </a:r>
          </a:p>
          <a:p>
            <a:r>
              <a:rPr lang="en-GB" sz="1000" dirty="0"/>
              <a:t>He begins to develop a drinking problem </a:t>
            </a:r>
          </a:p>
        </p:txBody>
      </p:sp>
      <p:pic>
        <p:nvPicPr>
          <p:cNvPr id="4" name="Picture 3"/>
          <p:cNvPicPr>
            <a:picLocks noChangeAspect="1"/>
          </p:cNvPicPr>
          <p:nvPr/>
        </p:nvPicPr>
        <p:blipFill>
          <a:blip r:embed="rId2"/>
          <a:stretch>
            <a:fillRect/>
          </a:stretch>
        </p:blipFill>
        <p:spPr>
          <a:xfrm>
            <a:off x="8198863" y="2445239"/>
            <a:ext cx="2780517" cy="3759259"/>
          </a:xfrm>
          <a:prstGeom prst="rect">
            <a:avLst/>
          </a:prstGeom>
        </p:spPr>
      </p:pic>
      <p:grpSp>
        <p:nvGrpSpPr>
          <p:cNvPr id="8" name="Group 7"/>
          <p:cNvGrpSpPr/>
          <p:nvPr/>
        </p:nvGrpSpPr>
        <p:grpSpPr>
          <a:xfrm>
            <a:off x="8198863" y="2445757"/>
            <a:ext cx="2790434" cy="1879111"/>
            <a:chOff x="8198863" y="2445239"/>
            <a:chExt cx="2790434" cy="1879111"/>
          </a:xfrm>
        </p:grpSpPr>
        <p:pic>
          <p:nvPicPr>
            <p:cNvPr id="5" name="Picture 4"/>
            <p:cNvPicPr>
              <a:picLocks noChangeAspect="1"/>
            </p:cNvPicPr>
            <p:nvPr/>
          </p:nvPicPr>
          <p:blipFill rotWithShape="1">
            <a:blip r:embed="rId3"/>
            <a:srcRect l="11972" t="1548" r="21761" b="62017"/>
            <a:stretch/>
          </p:blipFill>
          <p:spPr>
            <a:xfrm>
              <a:off x="9589121" y="2445239"/>
              <a:ext cx="1400176" cy="955186"/>
            </a:xfrm>
            <a:prstGeom prst="rect">
              <a:avLst/>
            </a:prstGeom>
          </p:spPr>
        </p:pic>
        <p:pic>
          <p:nvPicPr>
            <p:cNvPr id="6" name="Picture 5"/>
            <p:cNvPicPr>
              <a:picLocks noChangeAspect="1"/>
            </p:cNvPicPr>
            <p:nvPr/>
          </p:nvPicPr>
          <p:blipFill>
            <a:blip r:embed="rId4"/>
            <a:stretch>
              <a:fillRect/>
            </a:stretch>
          </p:blipFill>
          <p:spPr>
            <a:xfrm>
              <a:off x="8198863" y="3400425"/>
              <a:ext cx="1390258" cy="923925"/>
            </a:xfrm>
            <a:prstGeom prst="rect">
              <a:avLst/>
            </a:prstGeom>
          </p:spPr>
        </p:pic>
        <p:pic>
          <p:nvPicPr>
            <p:cNvPr id="7" name="Picture 6"/>
            <p:cNvPicPr>
              <a:picLocks noChangeAspect="1"/>
            </p:cNvPicPr>
            <p:nvPr/>
          </p:nvPicPr>
          <p:blipFill>
            <a:blip r:embed="rId5"/>
            <a:stretch>
              <a:fillRect/>
            </a:stretch>
          </p:blipFill>
          <p:spPr>
            <a:xfrm>
              <a:off x="8198863" y="2445240"/>
              <a:ext cx="1395217" cy="1017342"/>
            </a:xfrm>
            <a:prstGeom prst="rect">
              <a:avLst/>
            </a:prstGeom>
          </p:spPr>
        </p:pic>
      </p:grpSp>
      <p:pic>
        <p:nvPicPr>
          <p:cNvPr id="9" name="Picture 8"/>
          <p:cNvPicPr>
            <a:picLocks noChangeAspect="1"/>
          </p:cNvPicPr>
          <p:nvPr/>
        </p:nvPicPr>
        <p:blipFill rotWithShape="1">
          <a:blip r:embed="rId6"/>
          <a:srcRect t="33500" r="500" b="30500"/>
          <a:stretch/>
        </p:blipFill>
        <p:spPr>
          <a:xfrm>
            <a:off x="8188946" y="5280053"/>
            <a:ext cx="1400175" cy="924445"/>
          </a:xfrm>
          <a:prstGeom prst="rect">
            <a:avLst/>
          </a:prstGeom>
        </p:spPr>
      </p:pic>
    </p:spTree>
    <p:extLst>
      <p:ext uri="{BB962C8B-B14F-4D97-AF65-F5344CB8AC3E}">
        <p14:creationId xmlns:p14="http://schemas.microsoft.com/office/powerpoint/2010/main" val="1378489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CHARACTER PROFILES - LEDA</a:t>
            </a:r>
            <a:endParaRPr lang="en-GB" dirty="0"/>
          </a:p>
        </p:txBody>
      </p:sp>
      <p:sp>
        <p:nvSpPr>
          <p:cNvPr id="3" name="Content Placeholder 2"/>
          <p:cNvSpPr>
            <a:spLocks noGrp="1"/>
          </p:cNvSpPr>
          <p:nvPr>
            <p:ph idx="1"/>
          </p:nvPr>
        </p:nvSpPr>
        <p:spPr>
          <a:xfrm>
            <a:off x="1295401" y="2410509"/>
            <a:ext cx="9601196" cy="3814605"/>
          </a:xfrm>
        </p:spPr>
        <p:txBody>
          <a:bodyPr>
            <a:noAutofit/>
          </a:bodyPr>
          <a:lstStyle/>
          <a:p>
            <a:r>
              <a:rPr lang="en-GB" sz="1000" b="1" dirty="0" smtClean="0"/>
              <a:t>Physically</a:t>
            </a:r>
            <a:r>
              <a:rPr lang="en-GB" sz="1000" dirty="0"/>
              <a:t>: B</a:t>
            </a:r>
            <a:r>
              <a:rPr lang="en-GB" sz="1000" dirty="0" smtClean="0"/>
              <a:t>right hair, wears bright clothes</a:t>
            </a:r>
            <a:endParaRPr lang="en-GB" sz="1000" dirty="0"/>
          </a:p>
          <a:p>
            <a:r>
              <a:rPr lang="en-GB" sz="1000" b="1" dirty="0"/>
              <a:t>Home life</a:t>
            </a:r>
            <a:r>
              <a:rPr lang="en-GB" sz="1000" b="1" dirty="0" smtClean="0"/>
              <a:t>: </a:t>
            </a:r>
            <a:r>
              <a:rPr lang="en-GB" sz="1000" dirty="0" smtClean="0"/>
              <a:t>Lives with alcoholic mother</a:t>
            </a:r>
            <a:endParaRPr lang="en-GB" sz="1000" b="1" dirty="0"/>
          </a:p>
          <a:p>
            <a:r>
              <a:rPr lang="en-GB" sz="1000" b="1" dirty="0"/>
              <a:t>Good qualities: </a:t>
            </a:r>
            <a:r>
              <a:rPr lang="en-GB" sz="1000" dirty="0" smtClean="0"/>
              <a:t>Spontaneous</a:t>
            </a:r>
            <a:r>
              <a:rPr lang="en-GB" sz="1000" dirty="0"/>
              <a:t>, </a:t>
            </a:r>
            <a:r>
              <a:rPr lang="en-GB" sz="1000" dirty="0" smtClean="0"/>
              <a:t>sympathetic, talkative </a:t>
            </a:r>
            <a:endParaRPr lang="en-GB" sz="1000" b="1" dirty="0"/>
          </a:p>
          <a:p>
            <a:r>
              <a:rPr lang="en-GB" sz="1000" b="1" dirty="0"/>
              <a:t>Bad qualities</a:t>
            </a:r>
            <a:r>
              <a:rPr lang="en-GB" sz="1000" dirty="0" smtClean="0"/>
              <a:t>: Distrustful, reckless, insecure </a:t>
            </a:r>
            <a:endParaRPr lang="en-GB" sz="1000" dirty="0"/>
          </a:p>
          <a:p>
            <a:r>
              <a:rPr lang="en-GB" sz="1000" b="1" dirty="0"/>
              <a:t>Fear</a:t>
            </a:r>
            <a:r>
              <a:rPr lang="en-GB" sz="1000" dirty="0"/>
              <a:t>: </a:t>
            </a:r>
            <a:r>
              <a:rPr lang="en-GB" sz="1000" dirty="0" smtClean="0"/>
              <a:t>Her mother will get herself hurt badly one day</a:t>
            </a:r>
            <a:endParaRPr lang="en-GB" sz="1000" dirty="0"/>
          </a:p>
          <a:p>
            <a:r>
              <a:rPr lang="en-GB" sz="1000" b="1" dirty="0" smtClean="0"/>
              <a:t>Inner </a:t>
            </a:r>
            <a:r>
              <a:rPr lang="en-GB" sz="1000" b="1" dirty="0"/>
              <a:t>need: </a:t>
            </a:r>
            <a:r>
              <a:rPr lang="en-GB" sz="1000" dirty="0" smtClean="0"/>
              <a:t>Get her mother to stop this toxic behaviour </a:t>
            </a:r>
            <a:endParaRPr lang="en-GB" sz="1000" b="1" dirty="0" smtClean="0"/>
          </a:p>
          <a:p>
            <a:pPr marL="0" indent="0">
              <a:buNone/>
            </a:pPr>
            <a:r>
              <a:rPr lang="en-GB" sz="1000" b="1" dirty="0" smtClean="0"/>
              <a:t>Facts :</a:t>
            </a:r>
            <a:endParaRPr lang="en-GB" sz="1000" b="1" dirty="0"/>
          </a:p>
          <a:p>
            <a:r>
              <a:rPr lang="en-GB" sz="1000" dirty="0"/>
              <a:t>Lives with her mother but doesn’t get along with her  </a:t>
            </a:r>
          </a:p>
          <a:p>
            <a:r>
              <a:rPr lang="en-GB" sz="1000" dirty="0" smtClean="0"/>
              <a:t>Loves animals  </a:t>
            </a:r>
          </a:p>
          <a:p>
            <a:r>
              <a:rPr lang="en-GB" sz="1000" dirty="0" smtClean="0"/>
              <a:t>Is </a:t>
            </a:r>
            <a:r>
              <a:rPr lang="en-GB" sz="1000" dirty="0"/>
              <a:t>very private about home life </a:t>
            </a:r>
            <a:endParaRPr lang="en-GB" sz="1000" dirty="0" smtClean="0"/>
          </a:p>
          <a:p>
            <a:r>
              <a:rPr lang="en-GB" sz="1000" dirty="0" smtClean="0"/>
              <a:t>A </a:t>
            </a:r>
            <a:r>
              <a:rPr lang="en-GB" sz="1000" dirty="0"/>
              <a:t>loud person </a:t>
            </a:r>
          </a:p>
          <a:p>
            <a:r>
              <a:rPr lang="en-GB" sz="1000" dirty="0"/>
              <a:t>Her escapism is life with her friends </a:t>
            </a:r>
          </a:p>
          <a:p>
            <a:r>
              <a:rPr lang="en-GB" sz="1000" dirty="0"/>
              <a:t>Thinks wearing bright clothes makes your day brighter </a:t>
            </a:r>
          </a:p>
          <a:p>
            <a:r>
              <a:rPr lang="en-GB" sz="1000" dirty="0" smtClean="0"/>
              <a:t>Used to go to school with Alfie</a:t>
            </a:r>
          </a:p>
          <a:p>
            <a:r>
              <a:rPr lang="en-GB" sz="1000" dirty="0" smtClean="0"/>
              <a:t>Had </a:t>
            </a:r>
            <a:r>
              <a:rPr lang="en-GB" sz="1000" dirty="0"/>
              <a:t>lots of ridiculous rumours surrounding her </a:t>
            </a:r>
          </a:p>
        </p:txBody>
      </p:sp>
      <p:pic>
        <p:nvPicPr>
          <p:cNvPr id="4" name="Picture 3"/>
          <p:cNvPicPr>
            <a:picLocks noChangeAspect="1"/>
          </p:cNvPicPr>
          <p:nvPr/>
        </p:nvPicPr>
        <p:blipFill>
          <a:blip r:embed="rId2"/>
          <a:stretch>
            <a:fillRect/>
          </a:stretch>
        </p:blipFill>
        <p:spPr>
          <a:xfrm>
            <a:off x="7422775" y="2410510"/>
            <a:ext cx="3814605" cy="3814605"/>
          </a:xfrm>
          <a:prstGeom prst="rect">
            <a:avLst/>
          </a:prstGeom>
        </p:spPr>
      </p:pic>
      <p:pic>
        <p:nvPicPr>
          <p:cNvPr id="5" name="Picture 4"/>
          <p:cNvPicPr>
            <a:picLocks noChangeAspect="1"/>
          </p:cNvPicPr>
          <p:nvPr/>
        </p:nvPicPr>
        <p:blipFill>
          <a:blip r:embed="rId3"/>
          <a:stretch>
            <a:fillRect/>
          </a:stretch>
        </p:blipFill>
        <p:spPr>
          <a:xfrm>
            <a:off x="7422775" y="4943475"/>
            <a:ext cx="1257346" cy="1281639"/>
          </a:xfrm>
          <a:prstGeom prst="rect">
            <a:avLst/>
          </a:prstGeom>
        </p:spPr>
      </p:pic>
      <p:pic>
        <p:nvPicPr>
          <p:cNvPr id="6" name="Picture 5"/>
          <p:cNvPicPr>
            <a:picLocks noChangeAspect="1"/>
          </p:cNvPicPr>
          <p:nvPr/>
        </p:nvPicPr>
        <p:blipFill rotWithShape="1">
          <a:blip r:embed="rId4"/>
          <a:srcRect l="7200" t="29000" r="9000" b="34400"/>
          <a:stretch/>
        </p:blipFill>
        <p:spPr>
          <a:xfrm>
            <a:off x="7422775" y="3686175"/>
            <a:ext cx="1257345" cy="1257299"/>
          </a:xfrm>
          <a:prstGeom prst="rect">
            <a:avLst/>
          </a:prstGeom>
        </p:spPr>
      </p:pic>
    </p:spTree>
    <p:extLst>
      <p:ext uri="{BB962C8B-B14F-4D97-AF65-F5344CB8AC3E}">
        <p14:creationId xmlns:p14="http://schemas.microsoft.com/office/powerpoint/2010/main" val="1684372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BEAT SHEET</a:t>
            </a:r>
            <a:endParaRPr lang="en-GB" dirty="0"/>
          </a:p>
        </p:txBody>
      </p:sp>
      <p:pic>
        <p:nvPicPr>
          <p:cNvPr id="4" name="Picture 3"/>
          <p:cNvPicPr>
            <a:picLocks noChangeAspect="1"/>
          </p:cNvPicPr>
          <p:nvPr/>
        </p:nvPicPr>
        <p:blipFill rotWithShape="1">
          <a:blip r:embed="rId2"/>
          <a:srcRect l="3315" t="21102" r="64858" b="11973"/>
          <a:stretch/>
        </p:blipFill>
        <p:spPr>
          <a:xfrm>
            <a:off x="5325034" y="484094"/>
            <a:ext cx="4933781" cy="5836024"/>
          </a:xfrm>
          <a:prstGeom prst="rect">
            <a:avLst/>
          </a:prstGeom>
        </p:spPr>
      </p:pic>
    </p:spTree>
    <p:extLst>
      <p:ext uri="{BB962C8B-B14F-4D97-AF65-F5344CB8AC3E}">
        <p14:creationId xmlns:p14="http://schemas.microsoft.com/office/powerpoint/2010/main" val="2837196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PLOT DIAGRAM </a:t>
            </a:r>
            <a:endParaRPr lang="en-GB"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4055577278"/>
              </p:ext>
            </p:extLst>
          </p:nvPr>
        </p:nvGraphicFramePr>
        <p:xfrm>
          <a:off x="1295400" y="2557463"/>
          <a:ext cx="9601200" cy="3317875"/>
        </p:xfrm>
        <a:graphic>
          <a:graphicData uri="http://schemas.openxmlformats.org/drawingml/2006/chart">
            <c:chart xmlns:c="http://schemas.openxmlformats.org/drawingml/2006/chart" xmlns:r="http://schemas.openxmlformats.org/officeDocument/2006/relationships" r:id="rId2"/>
          </a:graphicData>
        </a:graphic>
      </p:graphicFrame>
      <p:cxnSp>
        <p:nvCxnSpPr>
          <p:cNvPr id="10" name="Straight Connector 9"/>
          <p:cNvCxnSpPr/>
          <p:nvPr/>
        </p:nvCxnSpPr>
        <p:spPr>
          <a:xfrm flipV="1">
            <a:off x="2416220" y="4262331"/>
            <a:ext cx="717022" cy="3235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3066084" y="3805519"/>
            <a:ext cx="1761410" cy="496834"/>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flipV="1">
            <a:off x="4827494" y="3388660"/>
            <a:ext cx="1591390" cy="416859"/>
          </a:xfrm>
          <a:prstGeom prst="line">
            <a:avLst/>
          </a:prstGeom>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2676274" y="4216400"/>
            <a:ext cx="389810" cy="32350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7611034" y="2837330"/>
            <a:ext cx="336177" cy="28238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p:cNvSpPr txBox="1"/>
          <p:nvPr/>
        </p:nvSpPr>
        <p:spPr>
          <a:xfrm>
            <a:off x="927847" y="2557462"/>
            <a:ext cx="1542084" cy="2585323"/>
          </a:xfrm>
          <a:prstGeom prst="rect">
            <a:avLst/>
          </a:prstGeom>
          <a:noFill/>
        </p:spPr>
        <p:txBody>
          <a:bodyPr wrap="square" rtlCol="0">
            <a:spAutoFit/>
          </a:bodyPr>
          <a:lstStyle/>
          <a:p>
            <a:endParaRPr lang="en-GB" dirty="0" smtClean="0"/>
          </a:p>
          <a:p>
            <a:pPr marL="285750" indent="-285750">
              <a:buFont typeface="Arial" panose="020B0604020202020204" pitchFamily="34" charset="0"/>
              <a:buChar char="•"/>
            </a:pPr>
            <a:r>
              <a:rPr lang="en-GB" dirty="0" smtClean="0"/>
              <a:t>Intervene </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Heartbreak</a:t>
            </a:r>
            <a:endParaRPr lang="en-GB" dirty="0"/>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r>
              <a:rPr lang="en-GB" dirty="0" smtClean="0"/>
              <a:t>Attraction </a:t>
            </a:r>
          </a:p>
          <a:p>
            <a:pPr marL="285750" indent="-285750">
              <a:buFont typeface="Arial" panose="020B0604020202020204" pitchFamily="34" charset="0"/>
              <a:buChar char="•"/>
            </a:pPr>
            <a:endParaRPr lang="en-GB" dirty="0" smtClean="0"/>
          </a:p>
          <a:p>
            <a:r>
              <a:rPr lang="en-GB" dirty="0" smtClean="0"/>
              <a:t>Meeting </a:t>
            </a:r>
          </a:p>
          <a:p>
            <a:r>
              <a:rPr lang="en-GB" dirty="0" smtClean="0"/>
              <a:t>Leda</a:t>
            </a:r>
            <a:endParaRPr lang="en-GB" dirty="0"/>
          </a:p>
        </p:txBody>
      </p:sp>
    </p:spTree>
    <p:extLst>
      <p:ext uri="{BB962C8B-B14F-4D97-AF65-F5344CB8AC3E}">
        <p14:creationId xmlns:p14="http://schemas.microsoft.com/office/powerpoint/2010/main" val="347802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SPECIFIC PLANNING </a:t>
            </a:r>
          </a:p>
        </p:txBody>
      </p:sp>
      <p:pic>
        <p:nvPicPr>
          <p:cNvPr id="5" name="Picture 4"/>
          <p:cNvPicPr>
            <a:picLocks noChangeAspect="1"/>
          </p:cNvPicPr>
          <p:nvPr/>
        </p:nvPicPr>
        <p:blipFill rotWithShape="1">
          <a:blip r:embed="rId2"/>
          <a:srcRect t="15745" b="64666"/>
          <a:stretch/>
        </p:blipFill>
        <p:spPr>
          <a:xfrm>
            <a:off x="435429" y="2859290"/>
            <a:ext cx="11321142" cy="1253412"/>
          </a:xfrm>
          <a:prstGeom prst="rect">
            <a:avLst/>
          </a:prstGeom>
        </p:spPr>
      </p:pic>
    </p:spTree>
    <p:extLst>
      <p:ext uri="{BB962C8B-B14F-4D97-AF65-F5344CB8AC3E}">
        <p14:creationId xmlns:p14="http://schemas.microsoft.com/office/powerpoint/2010/main" val="1264267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ISSUES THAT COULD OCCUR</a:t>
            </a:r>
            <a:endParaRPr lang="en-GB" dirty="0"/>
          </a:p>
        </p:txBody>
      </p:sp>
      <p:sp>
        <p:nvSpPr>
          <p:cNvPr id="3" name="Content Placeholder 2"/>
          <p:cNvSpPr>
            <a:spLocks noGrp="1"/>
          </p:cNvSpPr>
          <p:nvPr>
            <p:ph idx="1"/>
          </p:nvPr>
        </p:nvSpPr>
        <p:spPr/>
        <p:txBody>
          <a:bodyPr/>
          <a:lstStyle/>
          <a:p>
            <a:r>
              <a:rPr lang="en-GB" dirty="0" smtClean="0"/>
              <a:t>TIME MANAGEMENT </a:t>
            </a:r>
          </a:p>
          <a:p>
            <a:r>
              <a:rPr lang="en-GB" dirty="0" smtClean="0"/>
              <a:t>KEEPING TO SCHEDULE</a:t>
            </a:r>
          </a:p>
          <a:p>
            <a:r>
              <a:rPr lang="en-GB" dirty="0" smtClean="0"/>
              <a:t>MULTI TASKING COURSEWORK AND PERSONAL LIFE</a:t>
            </a:r>
          </a:p>
          <a:p>
            <a:r>
              <a:rPr lang="en-GB" dirty="0" smtClean="0"/>
              <a:t>WRITERS BLOCK</a:t>
            </a:r>
            <a:endParaRPr lang="en-GB" dirty="0"/>
          </a:p>
        </p:txBody>
      </p:sp>
    </p:spTree>
    <p:extLst>
      <p:ext uri="{BB962C8B-B14F-4D97-AF65-F5344CB8AC3E}">
        <p14:creationId xmlns:p14="http://schemas.microsoft.com/office/powerpoint/2010/main" val="2656371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597273"/>
            <a:ext cx="9601196" cy="1303867"/>
          </a:xfrm>
        </p:spPr>
        <p:txBody>
          <a:bodyPr>
            <a:normAutofit fontScale="90000"/>
          </a:bodyPr>
          <a:lstStyle/>
          <a:p>
            <a:r>
              <a:rPr lang="en-GB" dirty="0"/>
              <a:t>THANK YOU FOR LISTNEING </a:t>
            </a:r>
            <a:br>
              <a:rPr lang="en-GB" dirty="0"/>
            </a:br>
            <a:endParaRPr lang="en-GB" dirty="0"/>
          </a:p>
        </p:txBody>
      </p:sp>
      <p:sp>
        <p:nvSpPr>
          <p:cNvPr id="3" name="Content Placeholder 2"/>
          <p:cNvSpPr>
            <a:spLocks noGrp="1"/>
          </p:cNvSpPr>
          <p:nvPr>
            <p:ph idx="1"/>
          </p:nvPr>
        </p:nvSpPr>
        <p:spPr/>
        <p:txBody>
          <a:bodyPr/>
          <a:lstStyle/>
          <a:p>
            <a:pPr algn="ctr"/>
            <a:endParaRPr lang="en-GB" dirty="0"/>
          </a:p>
        </p:txBody>
      </p:sp>
      <p:pic>
        <p:nvPicPr>
          <p:cNvPr id="4" name="Picture 3"/>
          <p:cNvPicPr>
            <a:picLocks noChangeAspect="1"/>
          </p:cNvPicPr>
          <p:nvPr/>
        </p:nvPicPr>
        <p:blipFill>
          <a:blip r:embed="rId2"/>
          <a:stretch>
            <a:fillRect/>
          </a:stretch>
        </p:blipFill>
        <p:spPr>
          <a:xfrm>
            <a:off x="3167061" y="2568575"/>
            <a:ext cx="5857875" cy="3295650"/>
          </a:xfrm>
          <a:prstGeom prst="rect">
            <a:avLst/>
          </a:prstGeom>
        </p:spPr>
      </p:pic>
    </p:spTree>
    <p:extLst>
      <p:ext uri="{BB962C8B-B14F-4D97-AF65-F5344CB8AC3E}">
        <p14:creationId xmlns:p14="http://schemas.microsoft.com/office/powerpoint/2010/main" val="387826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C5747AC-80AD-4ABE-94D9-19832B174F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TM02900743[[fn=Organic]]</Template>
  <TotalTime>0</TotalTime>
  <Words>768</Words>
  <Application>Microsoft Office PowerPoint</Application>
  <PresentationFormat>Widescreen</PresentationFormat>
  <Paragraphs>84</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Garamond</vt:lpstr>
      <vt:lpstr>Organic</vt:lpstr>
      <vt:lpstr>Working Title: Escape from reality with me</vt:lpstr>
      <vt:lpstr>LOGLINE: A naïve girl and a stressed out boy realise the joy and heartbreak of living life to full when meeting a girl named Leda</vt:lpstr>
      <vt:lpstr>RESEARCH</vt:lpstr>
      <vt:lpstr>SYNOPSIS OF WORK</vt:lpstr>
      <vt:lpstr>CHARACTER PROFILES - NINA</vt:lpstr>
      <vt:lpstr>CHARACTER PROFILES - ALFIE</vt:lpstr>
      <vt:lpstr>CHARACTER PROFILES - LEDA</vt:lpstr>
      <vt:lpstr>BEAT SHEET</vt:lpstr>
      <vt:lpstr>PLOT DIAGRAM </vt:lpstr>
      <vt:lpstr>SPECIFIC PLANNING </vt:lpstr>
      <vt:lpstr>ISSUES THAT COULD OCCUR</vt:lpstr>
      <vt:lpstr>THANK YOU FOR LISTNEING  </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2017-11-30T12:15:37Z</dcterms:created>
  <dcterms:modified xsi:type="dcterms:W3CDTF">2017-12-05T12:14:47Z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