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43"/>
  </p:notesMasterIdLst>
  <p:sldIdLst>
    <p:sldId id="286" r:id="rId3"/>
    <p:sldId id="256" r:id="rId4"/>
    <p:sldId id="287" r:id="rId5"/>
    <p:sldId id="297" r:id="rId6"/>
    <p:sldId id="429" r:id="rId7"/>
    <p:sldId id="430" r:id="rId8"/>
    <p:sldId id="431" r:id="rId9"/>
    <p:sldId id="496" r:id="rId10"/>
    <p:sldId id="404" r:id="rId11"/>
    <p:sldId id="301" r:id="rId12"/>
    <p:sldId id="302" r:id="rId13"/>
    <p:sldId id="303" r:id="rId14"/>
    <p:sldId id="304" r:id="rId15"/>
    <p:sldId id="492" r:id="rId16"/>
    <p:sldId id="311" r:id="rId17"/>
    <p:sldId id="315" r:id="rId18"/>
    <p:sldId id="494" r:id="rId19"/>
    <p:sldId id="318" r:id="rId20"/>
    <p:sldId id="412" r:id="rId21"/>
    <p:sldId id="288" r:id="rId22"/>
    <p:sldId id="328" r:id="rId23"/>
    <p:sldId id="329" r:id="rId24"/>
    <p:sldId id="330" r:id="rId25"/>
    <p:sldId id="331" r:id="rId26"/>
    <p:sldId id="333" r:id="rId27"/>
    <p:sldId id="495" r:id="rId28"/>
    <p:sldId id="356" r:id="rId29"/>
    <p:sldId id="357" r:id="rId30"/>
    <p:sldId id="358" r:id="rId31"/>
    <p:sldId id="359" r:id="rId32"/>
    <p:sldId id="360" r:id="rId33"/>
    <p:sldId id="361" r:id="rId34"/>
    <p:sldId id="364" r:id="rId35"/>
    <p:sldId id="373" r:id="rId36"/>
    <p:sldId id="300" r:id="rId37"/>
    <p:sldId id="375" r:id="rId38"/>
    <p:sldId id="376" r:id="rId39"/>
    <p:sldId id="367" r:id="rId40"/>
    <p:sldId id="317" r:id="rId41"/>
    <p:sldId id="305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8775" autoAdjust="0"/>
  </p:normalViewPr>
  <p:slideViewPr>
    <p:cSldViewPr showGuides="1">
      <p:cViewPr varScale="1">
        <p:scale>
          <a:sx n="87" d="100"/>
          <a:sy n="87" d="100"/>
        </p:scale>
        <p:origin x="230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C4F1E7-632E-4EFC-8D9D-F492D50888A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C473D7-50BF-4AD3-B2BA-EE8A81C88AF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473D7-50BF-4AD3-B2BA-EE8A81C88AF5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473D7-50BF-4AD3-B2BA-EE8A81C88AF5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473D7-50BF-4AD3-B2BA-EE8A81C88AF5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473D7-50BF-4AD3-B2BA-EE8A81C88AF5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understanding of the international marketing environment could provide context/ overview to </a:t>
            </a:r>
            <a:r>
              <a:rPr lang="en-GB"/>
              <a:t>your report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473D7-50BF-4AD3-B2BA-EE8A81C88AF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3664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473D7-50BF-4AD3-B2BA-EE8A81C88AF5}" type="slidenum">
              <a:rPr lang="en-US" smtClean="0"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473D7-50BF-4AD3-B2BA-EE8A81C88AF5}" type="slidenum">
              <a:rPr lang="en-US" smtClean="0"/>
              <a:t>38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ue and white background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69"/>
            <a:ext cx="9144000" cy="681246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_design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no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178120"/>
            <a:ext cx="3886200" cy="41632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2178119"/>
            <a:ext cx="3886200" cy="41632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765817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210240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937339"/>
            <a:ext cx="3868340" cy="34064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2102398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37327"/>
            <a:ext cx="3887391" cy="34064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4CF764-6536-4DB0-B2B5-0387957011F9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501F6E-FD55-48BA-AB13-579BA5A735E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white background with blue and black text&#10;&#10;AI-generated content may be incorrect.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69"/>
            <a:ext cx="9144000" cy="681246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533400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2057400"/>
            <a:ext cx="7886700" cy="4152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62F59-9C4E-4709-9842-9496C6D856C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16255" indent="-287655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855980" indent="-279400" algn="l" defTabSz="914400" rtl="0" eaLnBrk="1" latinLnBrk="0" hangingPunct="1">
        <a:lnSpc>
          <a:spcPct val="100000"/>
        </a:lnSpc>
        <a:spcBef>
          <a:spcPts val="500"/>
        </a:spcBef>
        <a:buFont typeface="Courier New" panose="02070309020205020404" pitchFamily="49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87655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980" indent="-34798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5300" dirty="0"/>
              <a:t>International Marketing: Principles and Practices</a:t>
            </a:r>
            <a:br>
              <a:rPr lang="en-GB" dirty="0"/>
            </a:br>
            <a:r>
              <a:rPr lang="en-GB" sz="3600" dirty="0"/>
              <a:t>LCMB 7026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WEEK 7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914400"/>
          </a:xfrm>
        </p:spPr>
        <p:txBody>
          <a:bodyPr anchor="t">
            <a:noAutofit/>
          </a:bodyPr>
          <a:lstStyle/>
          <a:p>
            <a:r>
              <a:rPr lang="en-US" sz="4800" b="1" dirty="0">
                <a:highlight>
                  <a:srgbClr val="FFFF00"/>
                </a:highlight>
              </a:rPr>
              <a:t>Week Seven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09600" y="2362200"/>
            <a:ext cx="7924800" cy="1066800"/>
          </a:xfrm>
        </p:spPr>
        <p:txBody>
          <a:bodyPr>
            <a:normAutofit fontScale="92500" lnSpcReduction="10000"/>
          </a:bodyPr>
          <a:lstStyle/>
          <a:p>
            <a:r>
              <a:rPr lang="en-GB" sz="3600" b="1" dirty="0"/>
              <a:t>Managing international distribution and logistics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9734"/>
            <a:ext cx="7772400" cy="914400"/>
          </a:xfrm>
        </p:spPr>
        <p:txBody>
          <a:bodyPr anchor="t">
            <a:noAutofit/>
          </a:bodyPr>
          <a:lstStyle/>
          <a:p>
            <a:r>
              <a:rPr lang="en-US" sz="4800" b="1" dirty="0">
                <a:highlight>
                  <a:srgbClr val="FFFF00"/>
                </a:highlight>
              </a:rPr>
              <a:t>Last week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9939" y="1115615"/>
            <a:ext cx="6858000" cy="585152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/>
              <a:t>We have covered</a:t>
            </a:r>
          </a:p>
        </p:txBody>
      </p:sp>
      <p:sp>
        <p:nvSpPr>
          <p:cNvPr id="4" name="Content Placeholder 2"/>
          <p:cNvSpPr>
            <a:spLocks noGrp="1"/>
          </p:cNvSpPr>
          <p:nvPr/>
        </p:nvSpPr>
        <p:spPr>
          <a:xfrm>
            <a:off x="838200" y="1828800"/>
            <a:ext cx="7848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600" dirty="0"/>
              <a:t>The most common strategic objectives associated with prices and the methods that may be used to achieve those objectives.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600" dirty="0"/>
              <a:t>Traditional and culturally based types of advertising appeals that marketing professionals use.</a:t>
            </a:r>
            <a:endParaRPr lang="en-GB" sz="2600" i="1" dirty="0"/>
          </a:p>
          <a:p>
            <a:pPr marL="0" indent="0">
              <a:buNone/>
            </a:pPr>
            <a:endParaRPr lang="en-GB" sz="2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>
            <a:spLocks noGrp="1"/>
          </p:cNvSpPr>
          <p:nvPr/>
        </p:nvSpPr>
        <p:spPr>
          <a:xfrm>
            <a:off x="171450" y="990600"/>
            <a:ext cx="8801100" cy="4495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GB" sz="2600" dirty="0"/>
              <a:t>After reading and studying this session, you will be able to:</a:t>
            </a:r>
          </a:p>
          <a:p>
            <a:pPr lvl="1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Understand the essential elements of an international marketing channel</a:t>
            </a:r>
          </a:p>
          <a:p>
            <a:pPr lvl="1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Understand how international marketing channels function through various intermediaries.</a:t>
            </a:r>
          </a:p>
          <a:p>
            <a:pPr lvl="1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Understand how the marketing team can effectively operate the five tasks associated with the physical distribution of goods.</a:t>
            </a:r>
          </a:p>
          <a:p>
            <a:pPr lvl="1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Understand what international retailing is</a:t>
            </a:r>
          </a:p>
          <a:p>
            <a:pPr lvl="1"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lvl="1"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457200" lvl="1" indent="0">
              <a:buClr>
                <a:srgbClr val="0070C0"/>
              </a:buClr>
              <a:buNone/>
            </a:pPr>
            <a:r>
              <a:rPr lang="en-GB" sz="2400" dirty="0"/>
              <a:t>.</a:t>
            </a:r>
            <a:endParaRPr lang="en-GB" sz="22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6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600" i="1" dirty="0"/>
          </a:p>
          <a:p>
            <a:pPr marL="0" indent="0">
              <a:buNone/>
            </a:pPr>
            <a:endParaRPr lang="en-GB" sz="2600" dirty="0"/>
          </a:p>
        </p:txBody>
      </p:sp>
      <p:sp>
        <p:nvSpPr>
          <p:cNvPr id="3" name="TextBox 3"/>
          <p:cNvSpPr txBox="1"/>
          <p:nvPr/>
        </p:nvSpPr>
        <p:spPr>
          <a:xfrm>
            <a:off x="0" y="7818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In today’s session….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36524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  <a:t>To refresh your memory</a:t>
            </a:r>
          </a:p>
        </p:txBody>
      </p:sp>
      <p:sp>
        <p:nvSpPr>
          <p:cNvPr id="7" name="Content Placeholder 2"/>
          <p:cNvSpPr>
            <a:spLocks noGrp="1"/>
          </p:cNvSpPr>
          <p:nvPr/>
        </p:nvSpPr>
        <p:spPr>
          <a:xfrm>
            <a:off x="457200" y="1600199"/>
            <a:ext cx="3886200" cy="41632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spcBef>
                <a:spcPts val="500"/>
              </a:spcBef>
              <a:buClr>
                <a:srgbClr val="0070C0"/>
              </a:buClr>
            </a:pPr>
            <a:r>
              <a:rPr lang="en-US" sz="2200" dirty="0"/>
              <a:t>What type of appeals are used in this advertising?</a:t>
            </a:r>
          </a:p>
          <a:p>
            <a:pPr marL="228600" indent="-228600">
              <a:spcBef>
                <a:spcPts val="500"/>
              </a:spcBef>
              <a:buClr>
                <a:srgbClr val="0070C0"/>
              </a:buClr>
            </a:pPr>
            <a:endParaRPr lang="en-US" sz="2200" dirty="0"/>
          </a:p>
          <a:p>
            <a:pPr marL="228600" indent="-228600">
              <a:spcBef>
                <a:spcPts val="500"/>
              </a:spcBef>
              <a:buClr>
                <a:srgbClr val="0070C0"/>
              </a:buClr>
            </a:pPr>
            <a:endParaRPr lang="en-US" sz="2200" i="1" dirty="0"/>
          </a:p>
          <a:p>
            <a:pPr marL="228600" indent="-228600">
              <a:spcBef>
                <a:spcPts val="500"/>
              </a:spcBef>
            </a:pPr>
            <a:endParaRPr lang="en-US" sz="2200" dirty="0"/>
          </a:p>
        </p:txBody>
      </p:sp>
      <p:pic>
        <p:nvPicPr>
          <p:cNvPr id="1026" name="Picture 2" descr="Image result for advertising with fear appeal examp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7" r="19492"/>
          <a:stretch>
            <a:fillRect/>
          </a:stretch>
        </p:blipFill>
        <p:spPr bwMode="auto">
          <a:xfrm>
            <a:off x="4800602" y="1347386"/>
            <a:ext cx="3886200" cy="4163227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031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9CE62F59-9C4E-4709-9842-9496C6D856C6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9734"/>
            <a:ext cx="7772400" cy="914400"/>
          </a:xfrm>
        </p:spPr>
        <p:txBody>
          <a:bodyPr anchor="t">
            <a:noAutofit/>
          </a:bodyPr>
          <a:lstStyle/>
          <a:p>
            <a:r>
              <a:rPr lang="en-US" sz="4800" b="1" dirty="0">
                <a:highlight>
                  <a:srgbClr val="FFFF00"/>
                </a:highlight>
              </a:rPr>
              <a:t>To refresh your memory</a:t>
            </a:r>
          </a:p>
        </p:txBody>
      </p:sp>
      <p:pic>
        <p:nvPicPr>
          <p:cNvPr id="2050" name="Picture 2" descr="Chloe Perfume Fragrances - Perfumes, Colognes, Parfums, Scents resourc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524000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/>
        </p:nvSpPr>
        <p:spPr>
          <a:xfrm>
            <a:off x="706582" y="2057400"/>
            <a:ext cx="3886200" cy="2590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spcBef>
                <a:spcPts val="500"/>
              </a:spcBef>
              <a:buClr>
                <a:srgbClr val="0070C0"/>
              </a:buClr>
            </a:pPr>
            <a:r>
              <a:rPr lang="en-US" sz="2200" dirty="0"/>
              <a:t>What type of appeals are used in this advertising?</a:t>
            </a:r>
          </a:p>
          <a:p>
            <a:pPr marL="228600" indent="-228600">
              <a:spcBef>
                <a:spcPts val="500"/>
              </a:spcBef>
              <a:buClr>
                <a:srgbClr val="0070C0"/>
              </a:buClr>
            </a:pPr>
            <a:endParaRPr lang="en-US" sz="2200" dirty="0"/>
          </a:p>
          <a:p>
            <a:pPr marL="228600" indent="-228600">
              <a:spcBef>
                <a:spcPts val="500"/>
              </a:spcBef>
              <a:buClr>
                <a:srgbClr val="0070C0"/>
              </a:buClr>
            </a:pPr>
            <a:endParaRPr lang="en-US" sz="2200" i="1" dirty="0"/>
          </a:p>
          <a:p>
            <a:pPr marL="228600" indent="-228600">
              <a:spcBef>
                <a:spcPts val="500"/>
              </a:spcBef>
            </a:pPr>
            <a:endParaRPr lang="en-US" sz="2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9734"/>
            <a:ext cx="7772400" cy="914400"/>
          </a:xfrm>
        </p:spPr>
        <p:txBody>
          <a:bodyPr anchor="t">
            <a:noAutofit/>
          </a:bodyPr>
          <a:lstStyle/>
          <a:p>
            <a:r>
              <a:rPr lang="en-US" sz="4800" b="1" dirty="0">
                <a:highlight>
                  <a:srgbClr val="FFFF00"/>
                </a:highlight>
              </a:rPr>
              <a:t>To refresh your memory</a:t>
            </a:r>
          </a:p>
        </p:txBody>
      </p:sp>
      <p:pic>
        <p:nvPicPr>
          <p:cNvPr id="3074" name="Picture 2" descr="Image result for advertising with humor appeal examp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1714500"/>
            <a:ext cx="4438650" cy="230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/>
        </p:nvSpPr>
        <p:spPr>
          <a:xfrm>
            <a:off x="2057400" y="4393990"/>
            <a:ext cx="6400800" cy="99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spcBef>
                <a:spcPts val="500"/>
              </a:spcBef>
              <a:buClr>
                <a:srgbClr val="0070C0"/>
              </a:buClr>
            </a:pPr>
            <a:r>
              <a:rPr lang="en-US" sz="2200" dirty="0"/>
              <a:t>What type of appeals are used in this advertising?</a:t>
            </a:r>
          </a:p>
          <a:p>
            <a:pPr marL="228600" indent="-228600">
              <a:spcBef>
                <a:spcPts val="500"/>
              </a:spcBef>
              <a:buClr>
                <a:srgbClr val="0070C0"/>
              </a:buClr>
            </a:pPr>
            <a:endParaRPr lang="en-US" sz="2200" dirty="0"/>
          </a:p>
          <a:p>
            <a:pPr marL="228600" indent="-228600">
              <a:spcBef>
                <a:spcPts val="500"/>
              </a:spcBef>
              <a:buClr>
                <a:srgbClr val="0070C0"/>
              </a:buClr>
            </a:pPr>
            <a:endParaRPr lang="en-US" sz="2200" i="1" dirty="0"/>
          </a:p>
          <a:p>
            <a:pPr marL="228600" indent="-228600">
              <a:spcBef>
                <a:spcPts val="500"/>
              </a:spcBef>
            </a:pPr>
            <a:endParaRPr lang="en-US" sz="2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F9C1B-1B28-AB7B-B2EE-F3352D1FB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993D3-C6D2-43B2-C881-5DD90639C7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762000"/>
            <a:ext cx="7924800" cy="533400"/>
          </a:xfrm>
        </p:spPr>
        <p:txBody>
          <a:bodyPr anchor="t">
            <a:noAutofit/>
          </a:bodyPr>
          <a:lstStyle/>
          <a:p>
            <a:r>
              <a:rPr lang="en-US" sz="2400" b="1" dirty="0"/>
              <a:t>How does today’s session link to your assessment?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27B11CC0-EB0C-EE8D-B5D4-812D9E8E8D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2379" y="1259928"/>
            <a:ext cx="8534400" cy="3810000"/>
          </a:xfrm>
        </p:spPr>
        <p:txBody>
          <a:bodyPr>
            <a:noAutofit/>
          </a:bodyPr>
          <a:lstStyle/>
          <a:p>
            <a:pPr marL="342900" marR="457200" lvl="0" indent="-342900" algn="l">
              <a:spcBef>
                <a:spcPts val="0"/>
              </a:spcBef>
              <a:buFont typeface="+mj-lt"/>
              <a:buAutoNum type="arabicPeriod"/>
            </a:pPr>
            <a:r>
              <a:rPr lang="en-GB" sz="1600" dirty="0"/>
              <a:t>Choose </a:t>
            </a:r>
            <a:r>
              <a:rPr lang="en-GB" sz="1600" b="1" dirty="0"/>
              <a:t>one brand </a:t>
            </a:r>
            <a:r>
              <a:rPr lang="en-GB" sz="1600" dirty="0"/>
              <a:t>from the list below: </a:t>
            </a:r>
          </a:p>
          <a:p>
            <a:pPr marR="457200" lvl="0" algn="l">
              <a:spcBef>
                <a:spcPts val="0"/>
              </a:spcBef>
            </a:pPr>
            <a:r>
              <a:rPr lang="en-GB" sz="1600" dirty="0"/>
              <a:t>• Primark (clothing) - Ireland </a:t>
            </a:r>
          </a:p>
          <a:p>
            <a:pPr marR="457200" lvl="0" algn="l">
              <a:spcBef>
                <a:spcPts val="0"/>
              </a:spcBef>
            </a:pPr>
            <a:r>
              <a:rPr lang="en-GB" sz="1600" dirty="0"/>
              <a:t>• Deliveroo (food delivery) – United Kingdom </a:t>
            </a:r>
          </a:p>
          <a:p>
            <a:pPr marR="457200" lvl="0" algn="l">
              <a:spcBef>
                <a:spcPts val="0"/>
              </a:spcBef>
            </a:pPr>
            <a:r>
              <a:rPr lang="en-GB" sz="1600" dirty="0"/>
              <a:t>• Tata Tiago (car) - India </a:t>
            </a:r>
          </a:p>
          <a:p>
            <a:pPr marR="457200" lvl="0" algn="l">
              <a:spcBef>
                <a:spcPts val="0"/>
              </a:spcBef>
            </a:pPr>
            <a:r>
              <a:rPr lang="en-GB" sz="1600" dirty="0"/>
              <a:t>• Xiaomi (smartphone) – China </a:t>
            </a:r>
          </a:p>
          <a:p>
            <a:pPr marR="457200" lvl="0" algn="l">
              <a:spcBef>
                <a:spcPts val="0"/>
              </a:spcBef>
            </a:pPr>
            <a:r>
              <a:rPr lang="en-GB" sz="1600" dirty="0"/>
              <a:t>• Wizz Air (low-cost airlines) – Hungary </a:t>
            </a:r>
          </a:p>
          <a:p>
            <a:pPr marR="457200" lvl="0" algn="l">
              <a:spcBef>
                <a:spcPts val="0"/>
              </a:spcBef>
            </a:pPr>
            <a:endParaRPr lang="en-GB" sz="1600" dirty="0"/>
          </a:p>
          <a:p>
            <a:pPr marR="457200" lvl="0" algn="l">
              <a:spcBef>
                <a:spcPts val="0"/>
              </a:spcBef>
            </a:pPr>
            <a:r>
              <a:rPr lang="en-GB" sz="1600" dirty="0"/>
              <a:t>2. Choose </a:t>
            </a:r>
            <a:r>
              <a:rPr lang="en-GB" sz="1600" b="1" dirty="0"/>
              <a:t>two countries </a:t>
            </a:r>
            <a:r>
              <a:rPr lang="en-GB" sz="1600" dirty="0"/>
              <a:t>as new target markets/ Host countries for your chosen brand</a:t>
            </a:r>
          </a:p>
          <a:p>
            <a:pPr marR="457200" lvl="0" algn="l">
              <a:spcBef>
                <a:spcPts val="0"/>
              </a:spcBef>
            </a:pPr>
            <a:r>
              <a:rPr lang="en-GB" sz="1600" dirty="0">
                <a:effectLst/>
                <a:latin typeface="+mj-lt"/>
                <a:ea typeface="Times New Roman" panose="02020603050405020304" pitchFamily="18" charset="0"/>
              </a:rPr>
              <a:t>Develop the brand's marketing strategies in those countries. Your analysis should cover the following components: </a:t>
            </a:r>
          </a:p>
          <a:p>
            <a:pPr marL="742950" lvl="1" indent="-285750" algn="l">
              <a:lnSpc>
                <a:spcPct val="115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GB" sz="1600" b="1" dirty="0">
                <a:effectLst/>
                <a:latin typeface="+mj-lt"/>
                <a:ea typeface="Times New Roman" panose="02020603050405020304" pitchFamily="18" charset="0"/>
              </a:rPr>
              <a:t>Overview </a:t>
            </a:r>
            <a:r>
              <a:rPr lang="en-GB" sz="1600" dirty="0">
                <a:effectLst/>
                <a:latin typeface="+mj-lt"/>
                <a:ea typeface="Times New Roman" panose="02020603050405020304" pitchFamily="18" charset="0"/>
              </a:rPr>
              <a:t>of the chosen brand and its operation in the </a:t>
            </a:r>
            <a:r>
              <a:rPr lang="en-GB" sz="1600" b="1" dirty="0">
                <a:effectLst/>
                <a:latin typeface="+mj-lt"/>
                <a:ea typeface="Times New Roman" panose="02020603050405020304" pitchFamily="18" charset="0"/>
              </a:rPr>
              <a:t>chosen countries</a:t>
            </a:r>
            <a:r>
              <a:rPr lang="en-GB" sz="1600" dirty="0">
                <a:effectLst/>
                <a:latin typeface="+mj-lt"/>
                <a:ea typeface="Times New Roman" panose="02020603050405020304" pitchFamily="18" charset="0"/>
              </a:rPr>
              <a:t>.    </a:t>
            </a:r>
          </a:p>
          <a:p>
            <a:pPr marL="742950" lvl="1" indent="-285750" algn="l">
              <a:lnSpc>
                <a:spcPct val="115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GB" sz="1600" dirty="0">
                <a:effectLst/>
                <a:latin typeface="+mj-lt"/>
                <a:ea typeface="Times New Roman" panose="02020603050405020304" pitchFamily="18" charset="0"/>
              </a:rPr>
              <a:t>Comparison and contrast of:</a:t>
            </a:r>
          </a:p>
          <a:p>
            <a:pPr marL="1143000" lvl="2" indent="-228600" algn="l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1600" dirty="0">
                <a:effectLst/>
                <a:latin typeface="+mj-lt"/>
                <a:ea typeface="Times New Roman" panose="02020603050405020304" pitchFamily="18" charset="0"/>
              </a:rPr>
              <a:t>Pestle analysis of Country A and Country B</a:t>
            </a:r>
          </a:p>
          <a:p>
            <a:pPr marL="1143000" lvl="2" indent="-228600" algn="l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1600" dirty="0">
                <a:ea typeface="Times New Roman" panose="02020603050405020304" pitchFamily="18" charset="0"/>
              </a:rPr>
              <a:t>Cultural and social context of Country A and Country B</a:t>
            </a:r>
            <a:endParaRPr lang="en-GB" sz="1600" dirty="0">
              <a:latin typeface="+mj-lt"/>
              <a:ea typeface="Times New Roman" panose="02020603050405020304" pitchFamily="18" charset="0"/>
            </a:endParaRPr>
          </a:p>
          <a:p>
            <a:pPr marL="1143000" lvl="2" indent="-228600" algn="l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1600" dirty="0">
                <a:ea typeface="Times New Roman" panose="02020603050405020304" pitchFamily="18" charset="0"/>
              </a:rPr>
              <a:t>STP strategies in Country A and Country B</a:t>
            </a:r>
          </a:p>
          <a:p>
            <a:pPr marL="1143000" lvl="2" indent="-228600" algn="l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1600" b="1" dirty="0">
                <a:highlight>
                  <a:srgbClr val="FFFF00"/>
                </a:highlight>
                <a:ea typeface="Times New Roman" panose="02020603050405020304" pitchFamily="18" charset="0"/>
              </a:rPr>
              <a:t>Marketing mix (7Ps) strategies in Country A and Country B</a:t>
            </a:r>
          </a:p>
          <a:p>
            <a:pPr marL="1143000" lvl="2" indent="-228600" algn="l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endParaRPr lang="en-GB" sz="1600" dirty="0">
              <a:effectLst/>
              <a:latin typeface="+mj-lt"/>
              <a:ea typeface="Times New Roman" panose="02020603050405020304" pitchFamily="18" charset="0"/>
            </a:endParaRPr>
          </a:p>
          <a:p>
            <a:endParaRPr lang="en-GB" sz="1800" dirty="0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53E76E74-8DBE-AC4F-7B46-66079E0391A6}"/>
              </a:ext>
            </a:extLst>
          </p:cNvPr>
          <p:cNvSpPr/>
          <p:nvPr/>
        </p:nvSpPr>
        <p:spPr>
          <a:xfrm>
            <a:off x="7696200" y="5090949"/>
            <a:ext cx="533400" cy="38100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025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 #1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Understand the essential elements of an international marketing channel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DDDA3-86EF-4A39-BB08-E3D7ABFC5AC9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International marketing channels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52600"/>
            <a:ext cx="7886700" cy="38862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Marketing channel managements integrates two key areas in marketing strategy: </a:t>
            </a:r>
            <a:r>
              <a:rPr lang="en-US" b="1" dirty="0"/>
              <a:t>distribution and logistics</a:t>
            </a:r>
            <a:r>
              <a:rPr lang="en-US" dirty="0"/>
              <a:t>. </a:t>
            </a:r>
          </a:p>
          <a:p>
            <a:r>
              <a:rPr lang="en-US" b="1" dirty="0"/>
              <a:t>International distribution </a:t>
            </a:r>
            <a:r>
              <a:rPr lang="en-US" dirty="0"/>
              <a:t>is the process by which products and services flow between producers, companies that act as intermediaries, and consumers, and includes the transfer of ownership.</a:t>
            </a:r>
          </a:p>
          <a:p>
            <a:r>
              <a:rPr lang="en-US" b="1" dirty="0"/>
              <a:t>International logistics </a:t>
            </a:r>
            <a:r>
              <a:rPr lang="en-US" dirty="0"/>
              <a:t>refers to the strategic management of the flow of products and services among marketing channel members, including both upstream and downstream activities. </a:t>
            </a:r>
          </a:p>
          <a:p>
            <a:r>
              <a:rPr lang="en-US" dirty="0"/>
              <a:t>Upstream activities focus on bringing a product or supplies into a company, while downstream activities concentrate on sending a product or supplies to another channel member for resale.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808037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International marketing channel decisions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11</a:t>
            </a:fld>
            <a:endParaRPr lang="en-US"/>
          </a:p>
        </p:txBody>
      </p:sp>
      <p:sp>
        <p:nvSpPr>
          <p:cNvPr id="3" name="Content Placeholder 2"/>
          <p:cNvSpPr txBox="1"/>
          <p:nvPr/>
        </p:nvSpPr>
        <p:spPr>
          <a:xfrm>
            <a:off x="628650" y="2057400"/>
            <a:ext cx="7886700" cy="4152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6255" indent="-287655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5980" indent="-2794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Courier New" panose="02070309020205020404" pitchFamily="49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87655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980" indent="-3479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Distribution intensity</a:t>
            </a:r>
          </a:p>
          <a:p>
            <a:r>
              <a:rPr lang="en-US" dirty="0"/>
              <a:t>Selection of distribution channel</a:t>
            </a:r>
          </a:p>
          <a:p>
            <a:r>
              <a:rPr lang="en-US" dirty="0"/>
              <a:t>Managing distribution channels</a:t>
            </a:r>
          </a:p>
          <a:p>
            <a:r>
              <a:rPr lang="en-US" dirty="0"/>
              <a:t>Physical distribution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71160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Distribution intensity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482868"/>
            <a:ext cx="7886700" cy="4152952"/>
          </a:xfrm>
        </p:spPr>
        <p:txBody>
          <a:bodyPr/>
          <a:lstStyle/>
          <a:p>
            <a:r>
              <a:rPr lang="en-US" dirty="0"/>
              <a:t>The extent to which products are distributed throughout a country and the number of intermediaries </a:t>
            </a:r>
            <a:r>
              <a:rPr lang="en-US" dirty="0" err="1"/>
              <a:t>utilised</a:t>
            </a:r>
            <a:r>
              <a:rPr lang="en-US" dirty="0"/>
              <a:t> to carry a good constitute the product’s distribution intensity.</a:t>
            </a:r>
          </a:p>
          <a:p>
            <a:r>
              <a:rPr lang="en-US" dirty="0"/>
              <a:t>Strategic decisions </a:t>
            </a:r>
            <a:r>
              <a:rPr lang="en-GB" dirty="0"/>
              <a:t>regarding the level of distribution intensity are made country-by-country because product demand</a:t>
            </a:r>
            <a:r>
              <a:rPr lang="en-US" dirty="0"/>
              <a:t> can vary greatly across countries.</a:t>
            </a:r>
          </a:p>
          <a:p>
            <a:pPr lvl="1"/>
            <a:r>
              <a:rPr lang="en-US" dirty="0"/>
              <a:t>Marketing infrastructures differ greatly.</a:t>
            </a:r>
          </a:p>
          <a:p>
            <a:pPr lvl="1"/>
            <a:r>
              <a:rPr lang="en-US" dirty="0"/>
              <a:t>In developing countries, some products can only be made available in limited locations.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533400"/>
            <a:ext cx="86868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International distribution intensity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31181"/>
            <a:ext cx="7886700" cy="4152952"/>
          </a:xfrm>
        </p:spPr>
        <p:txBody>
          <a:bodyPr>
            <a:normAutofit/>
          </a:bodyPr>
          <a:lstStyle/>
          <a:p>
            <a:r>
              <a:rPr lang="en-US" b="1" dirty="0"/>
              <a:t>Intensive distribution </a:t>
            </a:r>
            <a:r>
              <a:rPr lang="en-US" dirty="0"/>
              <a:t>is an international marketing strategy in which products are distributed through as many wholesalers and retailers as possible in a particular market.</a:t>
            </a:r>
          </a:p>
          <a:p>
            <a:r>
              <a:rPr lang="en-US" b="1" dirty="0"/>
              <a:t>Selective distribution </a:t>
            </a:r>
            <a:r>
              <a:rPr lang="en-US" dirty="0"/>
              <a:t>system is a strategy of using only a limited number of channel intermediaries in the international marketing program</a:t>
            </a:r>
          </a:p>
          <a:p>
            <a:r>
              <a:rPr lang="en-US" b="1" dirty="0"/>
              <a:t>Exclusive distribution </a:t>
            </a:r>
            <a:r>
              <a:rPr lang="en-US" dirty="0"/>
              <a:t>focuses on offering products through only one wholesaler or retailer in a particular market area.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highlight>
                  <a:srgbClr val="FFFF00"/>
                </a:highlight>
              </a:rPr>
              <a:t>Selection of distribution channels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2726" b="8182"/>
          <a:stretch>
            <a:fillRect/>
          </a:stretch>
        </p:blipFill>
        <p:spPr>
          <a:xfrm>
            <a:off x="233267" y="1752600"/>
            <a:ext cx="8677466" cy="3124200"/>
          </a:xfr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014" y="136524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Channel length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3286" y="1352524"/>
            <a:ext cx="7886700" cy="4152952"/>
          </a:xfrm>
        </p:spPr>
        <p:txBody>
          <a:bodyPr>
            <a:normAutofit fontScale="92500"/>
          </a:bodyPr>
          <a:lstStyle/>
          <a:p>
            <a:r>
              <a:rPr lang="en-US" b="1" dirty="0"/>
              <a:t>Marketing channel </a:t>
            </a:r>
            <a:r>
              <a:rPr lang="en-US" dirty="0"/>
              <a:t>length refers to the number of intermediaries that a product goes through before reaching the consumer.</a:t>
            </a:r>
          </a:p>
          <a:p>
            <a:pPr lvl="1"/>
            <a:r>
              <a:rPr lang="en-US" dirty="0"/>
              <a:t>In a traditional channel, there are two intermediaries: the wholesaler and the retailer.</a:t>
            </a:r>
          </a:p>
          <a:p>
            <a:pPr lvl="1"/>
            <a:r>
              <a:rPr lang="en-US" dirty="0"/>
              <a:t>Direct marketing represents the shortest channel length,  as the product moves directly from the manufacturer to the retail customer.</a:t>
            </a:r>
          </a:p>
          <a:p>
            <a:r>
              <a:rPr lang="en-US" dirty="0"/>
              <a:t>Products that are intensively distributed tend to have longer international marketing channels.</a:t>
            </a:r>
          </a:p>
          <a:p>
            <a:r>
              <a:rPr lang="en-US" dirty="0"/>
              <a:t>Exclusively distributed products often have shorter channels.</a:t>
            </a:r>
          </a:p>
          <a:p>
            <a:r>
              <a:rPr lang="en-US" dirty="0"/>
              <a:t>International marketing channels differ significantly in both length and complexity.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01649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Managing international distribution channels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34139"/>
            <a:ext cx="7886700" cy="4152952"/>
          </a:xfrm>
        </p:spPr>
        <p:txBody>
          <a:bodyPr>
            <a:normAutofit/>
          </a:bodyPr>
          <a:lstStyle/>
          <a:p>
            <a:r>
              <a:rPr lang="en-US" dirty="0"/>
              <a:t>Managing the supply channel involves a series of strategic decisions and activities. Each should concentrate on the ultimate goal, which is reaching the target market effectively and efficiently.</a:t>
            </a:r>
          </a:p>
          <a:p>
            <a:r>
              <a:rPr lang="en-US" dirty="0"/>
              <a:t>The key elements involved are</a:t>
            </a:r>
          </a:p>
          <a:p>
            <a:pPr lvl="1"/>
            <a:r>
              <a:rPr lang="en-US" dirty="0"/>
              <a:t>establishing international channel strategies,</a:t>
            </a:r>
          </a:p>
          <a:p>
            <a:pPr lvl="1"/>
            <a:r>
              <a:rPr lang="en-US" dirty="0"/>
              <a:t>selecting intermediary arrangements,</a:t>
            </a:r>
          </a:p>
          <a:p>
            <a:pPr lvl="1"/>
            <a:r>
              <a:rPr lang="en-US" dirty="0"/>
              <a:t>making channel arrangements and choosing channel partners, and</a:t>
            </a:r>
          </a:p>
          <a:p>
            <a:pPr lvl="1"/>
            <a:r>
              <a:rPr lang="en-US" dirty="0"/>
              <a:t>managing channel power.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525" y="157306"/>
            <a:ext cx="836295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Selecting intermediary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4795" y="1517505"/>
            <a:ext cx="7886700" cy="4152952"/>
          </a:xfrm>
        </p:spPr>
        <p:txBody>
          <a:bodyPr/>
          <a:lstStyle/>
          <a:p>
            <a:r>
              <a:rPr lang="en-US" dirty="0"/>
              <a:t>The second strategic choice is whether to use traditional intermediaries or to create an in-house distribution channel.</a:t>
            </a:r>
          </a:p>
          <a:p>
            <a:endParaRPr lang="en-US" b="1" dirty="0"/>
          </a:p>
          <a:p>
            <a:r>
              <a:rPr lang="en-US" b="1" dirty="0"/>
              <a:t>Vertical integration </a:t>
            </a:r>
            <a:r>
              <a:rPr lang="en-US" dirty="0"/>
              <a:t>means that one member of the market channel merges with or acquires another intermediary.</a:t>
            </a:r>
          </a:p>
          <a:p>
            <a:pPr lvl="1"/>
            <a:r>
              <a:rPr lang="en-US" dirty="0"/>
              <a:t> Backwards vertical integration occurs when a retail chain develops or acquires its own </a:t>
            </a:r>
            <a:r>
              <a:rPr lang="en-GB" altLang="en-US" dirty="0"/>
              <a:t>supplier.</a:t>
            </a:r>
            <a:endParaRPr lang="en-US" dirty="0"/>
          </a:p>
          <a:p>
            <a:pPr lvl="1"/>
            <a:r>
              <a:rPr lang="en-US" dirty="0"/>
              <a:t>Forward vertical integration strategies involve manufacturers establishing wholesale distribution systems or company-owned retail outlets.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381999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Selecting intermediary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524000"/>
            <a:ext cx="8058149" cy="4267200"/>
          </a:xfrm>
        </p:spPr>
        <p:txBody>
          <a:bodyPr>
            <a:normAutofit/>
          </a:bodyPr>
          <a:lstStyle/>
          <a:p>
            <a:r>
              <a:rPr lang="en-US" b="1" dirty="0"/>
              <a:t>Horizontal integration </a:t>
            </a:r>
            <a:r>
              <a:rPr lang="en-US" dirty="0"/>
              <a:t>involves acquiring or merging with another company at the same level of the distribution channel</a:t>
            </a:r>
          </a:p>
          <a:p>
            <a:pPr lvl="1"/>
            <a:r>
              <a:rPr lang="en-US" dirty="0"/>
              <a:t>These efforts include manufacturers joining with other manufacturers, wholesalers acquiring other wholesalers, or retailers merging with or acquiring other retailers.</a:t>
            </a:r>
          </a:p>
          <a:p>
            <a:r>
              <a:rPr lang="en-US" b="1" dirty="0"/>
              <a:t>A gray market </a:t>
            </a:r>
            <a:r>
              <a:rPr lang="en-US" dirty="0"/>
              <a:t>is the practice of distributing products through </a:t>
            </a:r>
            <a:r>
              <a:rPr lang="en-GB" dirty="0"/>
              <a:t>channels that were not authorised by the product's marketer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Wholesalers buy a product in one country at a low price and resell it in other markets, or to </a:t>
            </a:r>
            <a:r>
              <a:rPr lang="en-US" dirty="0" err="1"/>
              <a:t>unauthorised</a:t>
            </a:r>
            <a:r>
              <a:rPr lang="en-US" dirty="0"/>
              <a:t> retailers, for profit.</a:t>
            </a:r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609600" y="311785"/>
            <a:ext cx="7772400" cy="9144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highlight>
                  <a:srgbClr val="FFFF00"/>
                </a:highlight>
              </a:rPr>
              <a:t>Pair Activity </a:t>
            </a:r>
            <a:r>
              <a:rPr lang="en-US" sz="1600" dirty="0"/>
              <a:t>– </a:t>
            </a:r>
            <a:r>
              <a:rPr lang="en-US" sz="2400" dirty="0"/>
              <a:t>30 Minutes</a:t>
            </a:r>
            <a:r>
              <a:rPr lang="en-US" sz="2400" dirty="0">
                <a:highlight>
                  <a:srgbClr val="FFFF00"/>
                </a:highlight>
              </a:rPr>
              <a:t> </a:t>
            </a:r>
            <a:endParaRPr lang="en-US" sz="3600" b="1" dirty="0"/>
          </a:p>
        </p:txBody>
      </p:sp>
      <p:sp>
        <p:nvSpPr>
          <p:cNvPr id="6" name="Content Placeholder 2"/>
          <p:cNvSpPr txBox="1"/>
          <p:nvPr/>
        </p:nvSpPr>
        <p:spPr>
          <a:xfrm>
            <a:off x="609600" y="1447800"/>
            <a:ext cx="8134350" cy="3810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6255" indent="-287655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5980" indent="-2794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Courier New" panose="02070309020205020404" pitchFamily="49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87655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980" indent="-3479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What type of distribution tactic, intensive, selective, or exclusive, do you think should be used for the following products?</a:t>
            </a:r>
          </a:p>
          <a:p>
            <a:pPr marL="342900" lvl="0" indent="-342900" algn="just">
              <a:lnSpc>
                <a:spcPct val="115000"/>
              </a:lnSpc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GB" sz="2400" kern="100" dirty="0">
                <a:effectLst/>
                <a:ea typeface="Calibri" panose="020F0502020204030204" charset="0"/>
                <a:cs typeface="Times New Roman" panose="02020603050405020304" pitchFamily="18" charset="0"/>
              </a:rPr>
              <a:t>Milk in the United Kingdom</a:t>
            </a:r>
          </a:p>
          <a:p>
            <a:pPr marL="342900" lvl="0" indent="-342900" algn="just">
              <a:lnSpc>
                <a:spcPct val="115000"/>
              </a:lnSpc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GB" sz="2400" kern="100" dirty="0">
                <a:effectLst/>
                <a:ea typeface="Calibri" panose="020F0502020204030204" charset="0"/>
                <a:cs typeface="Times New Roman" panose="02020603050405020304" pitchFamily="18" charset="0"/>
              </a:rPr>
              <a:t>Luxury jewellery in France</a:t>
            </a:r>
          </a:p>
          <a:p>
            <a:pPr marL="342900" lvl="0" indent="-342900" algn="just">
              <a:lnSpc>
                <a:spcPct val="115000"/>
              </a:lnSpc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GB" sz="2400" kern="100" dirty="0">
                <a:effectLst/>
                <a:ea typeface="Calibri" panose="020F0502020204030204" charset="0"/>
                <a:cs typeface="Times New Roman" panose="02020603050405020304" pitchFamily="18" charset="0"/>
              </a:rPr>
              <a:t> High-end automobiles in Germany</a:t>
            </a:r>
          </a:p>
          <a:p>
            <a:pPr marL="342900" lvl="0" indent="-342900" algn="just">
              <a:lnSpc>
                <a:spcPct val="115000"/>
              </a:lnSpc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GB" sz="2400" kern="100" dirty="0">
                <a:effectLst/>
                <a:ea typeface="Calibri" panose="020F0502020204030204" charset="0"/>
                <a:cs typeface="Times New Roman" panose="02020603050405020304" pitchFamily="18" charset="0"/>
              </a:rPr>
              <a:t>Cigarettes in Mexico</a:t>
            </a:r>
          </a:p>
          <a:p>
            <a:pPr lvl="1"/>
            <a:endParaRPr lang="en-GB" sz="2400" dirty="0"/>
          </a:p>
          <a:p>
            <a:endParaRPr lang="en-GB" sz="2400" kern="100" dirty="0">
              <a:effectLst/>
              <a:ea typeface="Calibri" panose="020F0502020204030204" charset="0"/>
              <a:cs typeface="Times New Roman" panose="02020603050405020304" pitchFamily="18" charset="0"/>
            </a:endParaRPr>
          </a:p>
          <a:p>
            <a:pPr lvl="1"/>
            <a:endParaRPr lang="en-US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 #2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international marketing channel functions do various intermediaries perform?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45050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International marketing channel functions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b="8159"/>
          <a:stretch>
            <a:fillRect/>
          </a:stretch>
        </p:blipFill>
        <p:spPr bwMode="auto">
          <a:xfrm>
            <a:off x="2035751" y="1516162"/>
            <a:ext cx="5457826" cy="38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57200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Warehousing, inventory control, and materials handling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93081"/>
            <a:ext cx="7886700" cy="4152952"/>
          </a:xfrm>
        </p:spPr>
        <p:txBody>
          <a:bodyPr>
            <a:normAutofit/>
          </a:bodyPr>
          <a:lstStyle/>
          <a:p>
            <a:r>
              <a:rPr lang="en-US" dirty="0"/>
              <a:t>Warehousing is the process of storing products until they are sold.</a:t>
            </a:r>
          </a:p>
          <a:p>
            <a:r>
              <a:rPr lang="en-US" dirty="0"/>
              <a:t>Marketing channel members also focus on inventory control. </a:t>
            </a:r>
          </a:p>
          <a:p>
            <a:pPr lvl="1"/>
            <a:r>
              <a:rPr lang="en-US" dirty="0"/>
              <a:t>Maintaining an optimal inventory of products that will meet consumer demand without burdening the system with excessive stock constitutes a challenge for logistics managers.</a:t>
            </a:r>
          </a:p>
          <a:p>
            <a:r>
              <a:rPr lang="en-US" dirty="0"/>
              <a:t>Materials handling includes all activities associated with moving products within the manufacturing and warehousing systems.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Address discrepancies of assortment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One fundamental concern in all domestic and international marketing channels is the discrepancy of assortment problem.</a:t>
            </a:r>
          </a:p>
          <a:p>
            <a:r>
              <a:rPr lang="en-US" dirty="0"/>
              <a:t>The problem results from the simple idea that producers generally desire to produce a large number of a limited variety of products, while consumers usually desire limited quantities of a wide variety of products.</a:t>
            </a:r>
          </a:p>
          <a:p>
            <a:r>
              <a:rPr lang="en-US" dirty="0"/>
              <a:t>To remedy this discrepancy, channel members engage in what is known as the sorting function.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The sorting function</a:t>
            </a: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8641"/>
          <a:stretch>
            <a:fillRect/>
          </a:stretch>
        </p:blipFill>
        <p:spPr>
          <a:xfrm>
            <a:off x="429620" y="1967347"/>
            <a:ext cx="8078803" cy="2757054"/>
          </a:xfr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Transportation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global transportation of products will be an important part of international marketing channels.</a:t>
            </a:r>
          </a:p>
          <a:p>
            <a:r>
              <a:rPr lang="en-US" dirty="0"/>
              <a:t>Products must be delivered reliably and effectively.</a:t>
            </a:r>
          </a:p>
          <a:p>
            <a:pPr lvl="1"/>
            <a:r>
              <a:rPr lang="en-US" dirty="0"/>
              <a:t>Deliveries are reliable when they are on time.</a:t>
            </a:r>
          </a:p>
          <a:p>
            <a:pPr lvl="1"/>
            <a:r>
              <a:rPr lang="en-US" dirty="0"/>
              <a:t>Deliveries are effective when the shipments arrive in good quality, undamaged by the mode of transportation.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 #3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can the marketing team effectively operate the five tasks associated with the physical distribution of goods?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26</a:t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Physical distribution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term </a:t>
            </a:r>
            <a:r>
              <a:rPr lang="en-US" b="1" dirty="0"/>
              <a:t>logistics</a:t>
            </a:r>
            <a:r>
              <a:rPr lang="en-US" dirty="0"/>
              <a:t> refers to all of the activities in the physical movement and storage of goods from the producer to the consumer.</a:t>
            </a:r>
          </a:p>
          <a:p>
            <a:r>
              <a:rPr lang="en-US" dirty="0"/>
              <a:t>The ultimate objective of a logistics program will be to meet the needs of customers in a convenient and timely fashion at the lowest possible cost.</a:t>
            </a:r>
          </a:p>
          <a:p>
            <a:r>
              <a:rPr lang="en-US" dirty="0"/>
              <a:t>Five tasks are associated with logistics and the physical distribution of products.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27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Five tasks of physical distribution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7812" b="21877"/>
          <a:stretch>
            <a:fillRect/>
          </a:stretch>
        </p:blipFill>
        <p:spPr>
          <a:xfrm>
            <a:off x="2133600" y="1831254"/>
            <a:ext cx="4495800" cy="3167784"/>
          </a:xfr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28</a:t>
            </a:fld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71160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Materials handling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52524"/>
            <a:ext cx="7886700" cy="4152952"/>
          </a:xfrm>
        </p:spPr>
        <p:txBody>
          <a:bodyPr>
            <a:normAutofit/>
          </a:bodyPr>
          <a:lstStyle/>
          <a:p>
            <a:r>
              <a:rPr lang="en-US" dirty="0"/>
              <a:t>Part of physical distribution involves handling the inflow of raw materials.</a:t>
            </a:r>
          </a:p>
          <a:p>
            <a:pPr lvl="1"/>
            <a:r>
              <a:rPr lang="en-US" dirty="0"/>
              <a:t>Company leaders balance the costs of holding raw materials against the problems associated with running out.</a:t>
            </a:r>
          </a:p>
          <a:p>
            <a:r>
              <a:rPr lang="en-US" dirty="0"/>
              <a:t>In global markets, materials handling becomes a major part of the decision to use a mode of entry that involves manufacturing items in different countries, such as franchising, wholly owned subsidiaries, and joint ventures.</a:t>
            </a:r>
          </a:p>
          <a:p>
            <a:pPr lvl="1"/>
            <a:r>
              <a:rPr lang="en-US" dirty="0"/>
              <a:t>A nation’s infrastructure will be the primary factor in this analysis.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29</a:t>
            </a:fld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86" y="229990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Inventory location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production team identifies the most efficient and effective methods for storing finished goods before shipping to other businesses and customers.</a:t>
            </a:r>
          </a:p>
          <a:p>
            <a:r>
              <a:rPr lang="en-US" dirty="0"/>
              <a:t>A warehouse facility stores products before they are placed into the distribution channel.</a:t>
            </a:r>
          </a:p>
          <a:p>
            <a:pPr lvl="1"/>
            <a:r>
              <a:rPr lang="en-US" dirty="0"/>
              <a:t>Three alternatives are available:  a private warehouse,  a public warehouse, and  a third-party warehouse.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30</a:t>
            </a:fld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71160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Distribution centers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17505"/>
            <a:ext cx="7886700" cy="4152952"/>
          </a:xfrm>
        </p:spPr>
        <p:txBody>
          <a:bodyPr>
            <a:normAutofit/>
          </a:bodyPr>
          <a:lstStyle/>
          <a:p>
            <a:r>
              <a:rPr lang="en-US" dirty="0"/>
              <a:t>Distribution centers are not warehouses because they are not designed to store products. Instead, a flow of goods moves through the system.</a:t>
            </a:r>
          </a:p>
          <a:p>
            <a:r>
              <a:rPr lang="en-US" dirty="0"/>
              <a:t> Distribution </a:t>
            </a:r>
            <a:r>
              <a:rPr lang="en-US" dirty="0" err="1"/>
              <a:t>centre</a:t>
            </a:r>
            <a:r>
              <a:rPr lang="en-US" dirty="0"/>
              <a:t> activities are focused on receiving products, storing them, preparing them for delivery, and shipping.</a:t>
            </a:r>
          </a:p>
          <a:p>
            <a:r>
              <a:rPr lang="en-US" dirty="0"/>
              <a:t>The physical location of a distribution </a:t>
            </a:r>
            <a:r>
              <a:rPr lang="en-US" dirty="0" err="1"/>
              <a:t>centre</a:t>
            </a:r>
            <a:r>
              <a:rPr lang="en-US" dirty="0"/>
              <a:t> will be important. </a:t>
            </a:r>
          </a:p>
          <a:p>
            <a:pPr lvl="1"/>
            <a:r>
              <a:rPr lang="en-US" dirty="0"/>
              <a:t>Most are located near major transportation routes, ports, or terminals.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31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Inventory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52524"/>
            <a:ext cx="7886700" cy="415295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process of determining the appropriate level of inventory to be manufactured, shipped, and stored at a reasonable cost. </a:t>
            </a:r>
          </a:p>
          <a:p>
            <a:r>
              <a:rPr lang="en-US" dirty="0"/>
              <a:t>A balance must be achieved between carrying too little inventory, which leads to stock-outs and lost sales, and carrying an excess of inventory. </a:t>
            </a:r>
          </a:p>
          <a:p>
            <a:pPr lvl="1"/>
            <a:r>
              <a:rPr lang="en-US" dirty="0"/>
              <a:t>Stocks-outs are especially troublesome for international marketers because reorders take additional time for shipment. </a:t>
            </a:r>
          </a:p>
          <a:p>
            <a:pPr lvl="1"/>
            <a:r>
              <a:rPr lang="en-US" dirty="0"/>
              <a:t>Holding excess inventory increases carrying costs or the monies needed to finance the inventory and warehouse the product.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Order processing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Order processing involves completion of the paperwork associated with shipping orders as well as oversight of the physical movement of the goods.</a:t>
            </a:r>
          </a:p>
          <a:p>
            <a:r>
              <a:rPr lang="en-US" dirty="0"/>
              <a:t>Bills of lading and other documents should be inspected to make certain an order contains all items.</a:t>
            </a:r>
          </a:p>
          <a:p>
            <a:pPr lvl="1"/>
            <a:r>
              <a:rPr lang="en-US" dirty="0"/>
              <a:t>Then, payment for the shipment can be authorized by the importing company.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33</a:t>
            </a:fld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577" y="194077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Terrorism and international marketing channels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20098"/>
            <a:ext cx="8134350" cy="4152952"/>
          </a:xfrm>
        </p:spPr>
        <p:txBody>
          <a:bodyPr>
            <a:normAutofit/>
          </a:bodyPr>
          <a:lstStyle/>
          <a:p>
            <a:r>
              <a:rPr lang="en-US" dirty="0"/>
              <a:t>The increased occurrence of global terrorism has exhibited a significant impact on international distribution activities.</a:t>
            </a:r>
          </a:p>
          <a:p>
            <a:pPr lvl="1"/>
            <a:r>
              <a:rPr lang="en-US" dirty="0"/>
              <a:t>Due to tighter security restrictions worldwide, delays in product shipments to international destinations have become more common.</a:t>
            </a:r>
          </a:p>
          <a:p>
            <a:r>
              <a:rPr lang="en-US" dirty="0"/>
              <a:t>In general, terrorism is considered an external risk that directly impacts product flow. It can affect all forms of transportation.</a:t>
            </a:r>
          </a:p>
          <a:p>
            <a:pPr lvl="1"/>
            <a:r>
              <a:rPr lang="en-GB" dirty="0"/>
              <a:t> The increase in piracy, particularly in the Gulf of Aden, the Indian Ocean, and the Arabian Sea near Somalia, has recently been a concern for product transportation</a:t>
            </a:r>
            <a:r>
              <a:rPr lang="en-US" dirty="0"/>
              <a:t>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34</a:t>
            </a:fld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 #4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international retailing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35</a:t>
            </a:fld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36524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International retailing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52524"/>
            <a:ext cx="7886700" cy="4152952"/>
          </a:xfrm>
        </p:spPr>
        <p:txBody>
          <a:bodyPr>
            <a:normAutofit/>
          </a:bodyPr>
          <a:lstStyle/>
          <a:p>
            <a:r>
              <a:rPr lang="en-US" dirty="0"/>
              <a:t>The final destination for many distribution activities will be the retail store or retail outlet.</a:t>
            </a:r>
          </a:p>
          <a:p>
            <a:r>
              <a:rPr lang="en-US" dirty="0"/>
              <a:t>Retailing activities occur worldwide.</a:t>
            </a:r>
          </a:p>
          <a:p>
            <a:pPr lvl="1"/>
            <a:r>
              <a:rPr lang="en-US" dirty="0"/>
              <a:t>From the smallest villages to the largest cities, retail commerce plays a significant role in the everyday lives of consumers.</a:t>
            </a:r>
          </a:p>
          <a:p>
            <a:r>
              <a:rPr lang="en-US" dirty="0"/>
              <a:t>International retailing refers to all of the retail activities that occur across national boundaries.</a:t>
            </a:r>
          </a:p>
          <a:p>
            <a:pPr lvl="1"/>
            <a:r>
              <a:rPr lang="en-US" dirty="0"/>
              <a:t>The definition focuses specifically on large, international retail firms that conduct operations in more than one country.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36</a:t>
            </a:fld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014" y="23720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highlight>
                  <a:srgbClr val="FFFF00"/>
                </a:highlight>
              </a:rPr>
              <a:t>Types of international retail outlets</a:t>
            </a: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17851"/>
          <a:stretch>
            <a:fillRect/>
          </a:stretch>
        </p:blipFill>
        <p:spPr>
          <a:xfrm>
            <a:off x="2743200" y="1349283"/>
            <a:ext cx="3657600" cy="3679917"/>
          </a:xfr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2F59-9C4E-4709-9842-9496C6D856C6}" type="slidenum">
              <a:rPr lang="en-US" smtClean="0"/>
              <a:t>37</a:t>
            </a:fld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/>
        </p:nvSpPr>
        <p:spPr>
          <a:xfrm>
            <a:off x="444713" y="1600200"/>
            <a:ext cx="8102173" cy="2133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Find a product that is intensively distributed in a country of your choice. Look for this information on the internet. What can you say about its distribution channels in that country?</a:t>
            </a:r>
            <a:endParaRPr lang="en-GB" sz="2000" dirty="0"/>
          </a:p>
        </p:txBody>
      </p:sp>
      <p:sp>
        <p:nvSpPr>
          <p:cNvPr id="2" name="Title 1"/>
          <p:cNvSpPr txBox="1"/>
          <p:nvPr/>
        </p:nvSpPr>
        <p:spPr>
          <a:xfrm>
            <a:off x="609600" y="311785"/>
            <a:ext cx="7772400" cy="9144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highlight>
                  <a:srgbClr val="FFFF00"/>
                </a:highlight>
              </a:rPr>
              <a:t>Group Activity</a:t>
            </a:r>
            <a:r>
              <a:rPr lang="en-US" sz="1600" dirty="0"/>
              <a:t>– </a:t>
            </a:r>
            <a:r>
              <a:rPr lang="en-US" sz="2400" dirty="0"/>
              <a:t>30 Minutes</a:t>
            </a:r>
            <a:r>
              <a:rPr lang="en-US" sz="2400" dirty="0">
                <a:highlight>
                  <a:srgbClr val="FFFF00"/>
                </a:highlight>
              </a:rPr>
              <a:t> </a:t>
            </a:r>
            <a:endParaRPr lang="en-US" sz="3600" b="1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>
            <a:spLocks noGrp="1"/>
          </p:cNvSpPr>
          <p:nvPr/>
        </p:nvSpPr>
        <p:spPr>
          <a:xfrm>
            <a:off x="2971800" y="3810000"/>
            <a:ext cx="5806988" cy="14055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/>
              <a:t>Next week we will study</a:t>
            </a:r>
          </a:p>
          <a:p>
            <a:pPr marL="0" indent="0" algn="ctr">
              <a:buNone/>
            </a:pPr>
            <a:r>
              <a:rPr lang="en-GB" sz="2800" b="1" dirty="0"/>
              <a:t>Market Entry Methods</a:t>
            </a:r>
          </a:p>
          <a:p>
            <a:pPr algn="ctr">
              <a:buFont typeface="Wingdings" panose="05000000000000000000" pitchFamily="2" charset="2"/>
              <a:buChar char="v"/>
            </a:pPr>
            <a:endParaRPr lang="en-GB" dirty="0"/>
          </a:p>
          <a:p>
            <a:pPr algn="ctr">
              <a:buFont typeface="Wingdings" panose="05000000000000000000" pitchFamily="2" charset="2"/>
              <a:buChar char="v"/>
            </a:pPr>
            <a:endParaRPr lang="en-GB" dirty="0"/>
          </a:p>
          <a:p>
            <a:pPr algn="ctr"/>
            <a:endParaRPr lang="en-GB" dirty="0"/>
          </a:p>
        </p:txBody>
      </p:sp>
      <p:sp>
        <p:nvSpPr>
          <p:cNvPr id="3" name="TextBox 4"/>
          <p:cNvSpPr txBox="1"/>
          <p:nvPr/>
        </p:nvSpPr>
        <p:spPr>
          <a:xfrm>
            <a:off x="76200" y="457200"/>
            <a:ext cx="4112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Any questions?</a:t>
            </a:r>
            <a:endParaRPr lang="en-GB" sz="3600" b="1" dirty="0">
              <a:highlight>
                <a:srgbClr val="FFFF00"/>
              </a:highlight>
            </a:endParaRPr>
          </a:p>
        </p:txBody>
      </p:sp>
      <p:pic>
        <p:nvPicPr>
          <p:cNvPr id="4" name="Picture 3" descr="Image result for any questions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87" y="1075346"/>
            <a:ext cx="3500026" cy="2118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628650" y="533400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References</a:t>
            </a:r>
          </a:p>
        </p:txBody>
      </p:sp>
      <p:sp>
        <p:nvSpPr>
          <p:cNvPr id="3" name="Content Placeholder 2"/>
          <p:cNvSpPr txBox="1"/>
          <p:nvPr/>
        </p:nvSpPr>
        <p:spPr>
          <a:xfrm>
            <a:off x="628650" y="1352524"/>
            <a:ext cx="7886700" cy="415295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6255" indent="-287655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5980" indent="-2794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Courier New" panose="02070309020205020404" pitchFamily="49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87655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980" indent="-3479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400" b="0" i="0" dirty="0">
              <a:effectLst/>
              <a:latin typeface="Aptos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400" b="0" i="0" dirty="0">
                <a:effectLst/>
                <a:latin typeface="Aptos" charset="0"/>
              </a:rPr>
              <a:t>Baack, D. G. (2018). </a:t>
            </a:r>
            <a:r>
              <a:rPr lang="en-GB" sz="1400" b="0" i="1" dirty="0">
                <a:effectLst/>
                <a:latin typeface="Aptos" charset="0"/>
              </a:rPr>
              <a:t>International marketing</a:t>
            </a:r>
            <a:r>
              <a:rPr lang="en-GB" sz="1400" b="0" i="0" dirty="0">
                <a:effectLst/>
                <a:latin typeface="Aptos" charset="0"/>
              </a:rPr>
              <a:t>., 2nd edition. London: SAGE Publications.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400" dirty="0" err="1">
                <a:latin typeface="Aptos" charset="0"/>
              </a:rPr>
              <a:t>Czinkota</a:t>
            </a:r>
            <a:r>
              <a:rPr lang="en-GB" sz="1400" dirty="0">
                <a:latin typeface="Aptos" charset="0"/>
              </a:rPr>
              <a:t>, M.R. (2011) </a:t>
            </a:r>
            <a:r>
              <a:rPr lang="en-GB" sz="1400" i="1" dirty="0">
                <a:latin typeface="Aptos" charset="0"/>
              </a:rPr>
              <a:t>International Marketing</a:t>
            </a:r>
            <a:r>
              <a:rPr lang="en-GB" sz="1400" dirty="0">
                <a:latin typeface="Aptos" charset="0"/>
              </a:rPr>
              <a:t>. </a:t>
            </a:r>
            <a:r>
              <a:rPr lang="en-GB" sz="1400" dirty="0" err="1">
                <a:latin typeface="Aptos" charset="0"/>
              </a:rPr>
              <a:t>Hampsire</a:t>
            </a:r>
            <a:r>
              <a:rPr lang="en-GB" sz="1400" dirty="0">
                <a:latin typeface="Aptos" charset="0"/>
              </a:rPr>
              <a:t>: Cengage Learning.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400" b="0" i="0" dirty="0">
                <a:solidFill>
                  <a:srgbClr val="3A3A3A"/>
                </a:solidFill>
                <a:effectLst/>
                <a:latin typeface="Aptos" charset="0"/>
              </a:rPr>
              <a:t>De </a:t>
            </a:r>
            <a:r>
              <a:rPr lang="en-GB" sz="1400" b="0" i="0" dirty="0" err="1">
                <a:solidFill>
                  <a:srgbClr val="3A3A3A"/>
                </a:solidFill>
                <a:effectLst/>
                <a:latin typeface="Aptos" charset="0"/>
              </a:rPr>
              <a:t>Búrca</a:t>
            </a:r>
            <a:r>
              <a:rPr lang="en-GB" sz="1400" b="0" i="0" dirty="0">
                <a:solidFill>
                  <a:srgbClr val="3A3A3A"/>
                </a:solidFill>
                <a:effectLst/>
                <a:latin typeface="Aptos" charset="0"/>
              </a:rPr>
              <a:t>, S., Fletcher, R. and Brown, L. (2004) </a:t>
            </a:r>
            <a:r>
              <a:rPr lang="en-GB" sz="1400" b="0" i="1" dirty="0">
                <a:solidFill>
                  <a:srgbClr val="3A3A3A"/>
                </a:solidFill>
                <a:effectLst/>
                <a:latin typeface="Aptos" charset="0"/>
              </a:rPr>
              <a:t>International marketing : an SME perspective</a:t>
            </a:r>
            <a:r>
              <a:rPr lang="en-GB" sz="1400" b="0" i="0" dirty="0">
                <a:solidFill>
                  <a:srgbClr val="3A3A3A"/>
                </a:solidFill>
                <a:effectLst/>
                <a:latin typeface="Aptos" charset="0"/>
              </a:rPr>
              <a:t>. 1st ed. Harlow, England: FT Prentice Hall.</a:t>
            </a:r>
            <a:endParaRPr lang="en-GB" sz="1400" dirty="0">
              <a:latin typeface="Aptos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400" dirty="0">
                <a:latin typeface="Aptos" charset="0"/>
              </a:rPr>
              <a:t>Doole, I. and Lowe, R. (2012) </a:t>
            </a:r>
            <a:r>
              <a:rPr lang="en-GB" sz="1400" i="1" dirty="0">
                <a:latin typeface="Aptos" charset="0"/>
              </a:rPr>
              <a:t>International marketing strategy : analysis, development and implementation</a:t>
            </a:r>
            <a:r>
              <a:rPr lang="en-GB" sz="1400" dirty="0">
                <a:latin typeface="Aptos" charset="0"/>
              </a:rPr>
              <a:t>. Cengage Learning.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400" dirty="0">
                <a:latin typeface="Aptos" charset="0"/>
              </a:rPr>
              <a:t>Keegan, W.J. and Green, M.C. (2013) </a:t>
            </a:r>
            <a:r>
              <a:rPr lang="en-GB" sz="1400" i="1" dirty="0">
                <a:latin typeface="Aptos" charset="0"/>
              </a:rPr>
              <a:t>Global marketing</a:t>
            </a:r>
            <a:r>
              <a:rPr lang="en-GB" sz="1400" dirty="0">
                <a:latin typeface="Aptos" charset="0"/>
              </a:rPr>
              <a:t>. 7th ed., global ed. Boston, Mass. ; London: Pearson.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400" dirty="0">
                <a:latin typeface="Aptos" charset="0"/>
              </a:rPr>
              <a:t>Ko, E., Kim, E., Taylor, C. R., Kim, K. H., &amp; Kang, I. J. (2007). Cross-national market segmentation in the fashion industry: A study of European, Korean, and US consumers. International Marketing Review, 24(5), 629–651.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400" dirty="0">
                <a:latin typeface="Aptos" charset="0"/>
              </a:rPr>
              <a:t>Mathur, U. C. (2008). </a:t>
            </a:r>
            <a:r>
              <a:rPr lang="en-GB" sz="1400" i="1" dirty="0">
                <a:latin typeface="Aptos" charset="0"/>
              </a:rPr>
              <a:t>International marketing management : text and cases</a:t>
            </a:r>
            <a:r>
              <a:rPr lang="en-GB" sz="1400" dirty="0">
                <a:latin typeface="Aptos" charset="0"/>
              </a:rPr>
              <a:t>. SAGE.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400" dirty="0">
                <a:latin typeface="Aptos" charset="0"/>
              </a:rPr>
              <a:t>Wind, Y., &amp; Douglas, S. P. (1972). International market segmentation. European Journal of Marketing, 6(1), 17–25.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1400" dirty="0">
              <a:latin typeface="Aptos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DC PPT master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CW_TEMPLATE_PPTX</Template>
  <TotalTime>2</TotalTime>
  <Words>2115</Words>
  <Application>Microsoft Office PowerPoint</Application>
  <PresentationFormat>On-screen Show (4:3)</PresentationFormat>
  <Paragraphs>213</Paragraphs>
  <Slides>40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Aptos</vt:lpstr>
      <vt:lpstr>Aptos Display</vt:lpstr>
      <vt:lpstr>Arial</vt:lpstr>
      <vt:lpstr>Calibri</vt:lpstr>
      <vt:lpstr>Courier New</vt:lpstr>
      <vt:lpstr>Symbol</vt:lpstr>
      <vt:lpstr>Times New Roman</vt:lpstr>
      <vt:lpstr>Wingdings</vt:lpstr>
      <vt:lpstr>Custom Design</vt:lpstr>
      <vt:lpstr>CDC PPT master theme</vt:lpstr>
      <vt:lpstr>International Marketing: Principles and Practices LCMB 7026</vt:lpstr>
      <vt:lpstr>Week Seven</vt:lpstr>
      <vt:lpstr>Last week</vt:lpstr>
      <vt:lpstr>PowerPoint Presentation</vt:lpstr>
      <vt:lpstr>To refresh your memory</vt:lpstr>
      <vt:lpstr>To refresh your memory</vt:lpstr>
      <vt:lpstr>To refresh your memory</vt:lpstr>
      <vt:lpstr>How does today’s session link to your assessment?</vt:lpstr>
      <vt:lpstr>Learning objective #1</vt:lpstr>
      <vt:lpstr>International marketing channels</vt:lpstr>
      <vt:lpstr>International marketing channel decisions</vt:lpstr>
      <vt:lpstr>Distribution intensity</vt:lpstr>
      <vt:lpstr>International distribution intensity approach</vt:lpstr>
      <vt:lpstr>Selection of distribution channels</vt:lpstr>
      <vt:lpstr>Channel length</vt:lpstr>
      <vt:lpstr>Managing international distribution channels</vt:lpstr>
      <vt:lpstr>Selecting intermediary arrangements</vt:lpstr>
      <vt:lpstr>Selecting intermediary arrangements</vt:lpstr>
      <vt:lpstr>PowerPoint Presentation</vt:lpstr>
      <vt:lpstr>Learning objective #2</vt:lpstr>
      <vt:lpstr>International marketing channel functions</vt:lpstr>
      <vt:lpstr>Warehousing, inventory control, and materials handling</vt:lpstr>
      <vt:lpstr>Address discrepancies of assortment</vt:lpstr>
      <vt:lpstr>The sorting function</vt:lpstr>
      <vt:lpstr>Transportation</vt:lpstr>
      <vt:lpstr>Learning objective #3</vt:lpstr>
      <vt:lpstr>Physical distribution</vt:lpstr>
      <vt:lpstr>Five tasks of physical distribution</vt:lpstr>
      <vt:lpstr>Materials handling</vt:lpstr>
      <vt:lpstr>Inventory location</vt:lpstr>
      <vt:lpstr>Distribution centers</vt:lpstr>
      <vt:lpstr>Inventory control</vt:lpstr>
      <vt:lpstr>Order processing</vt:lpstr>
      <vt:lpstr>Terrorism and international marketing channels</vt:lpstr>
      <vt:lpstr>Learning objective #4</vt:lpstr>
      <vt:lpstr>International retailing</vt:lpstr>
      <vt:lpstr>Types of international retail outlets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 One Essentials of International Marketing   Chapter One Introduction to International Marketing</dc:title>
  <dc:creator>Dan Baack</dc:creator>
  <cp:lastModifiedBy>Tushara Balendran</cp:lastModifiedBy>
  <cp:revision>895</cp:revision>
  <dcterms:created xsi:type="dcterms:W3CDTF">2011-10-11T02:36:00Z</dcterms:created>
  <dcterms:modified xsi:type="dcterms:W3CDTF">2026-10-19T09:19:35Z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205E669878DC47EDB89955AAFFB30C68_13</vt:lpwstr>
  </property>
  <property fmtid="{D5CDD505-2E9C-101B-9397-08002B2CF9AE}" pid="3" name="KSOProductBuildVer">
    <vt:lpwstr>1033-12.2.0.21931</vt:lpwstr>
  </property>
</Properties>
</file>