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57" r:id="rId2"/>
    <p:sldId id="258" r:id="rId3"/>
    <p:sldId id="259" r:id="rId4"/>
    <p:sldId id="260" r:id="rId5"/>
    <p:sldId id="261" r:id="rId6"/>
    <p:sldId id="262" r:id="rId7"/>
    <p:sldId id="263" r:id="rId8"/>
    <p:sldId id="264" r:id="rId9"/>
    <p:sldId id="265" r:id="rId10"/>
    <p:sldId id="266" r:id="rId11"/>
    <p:sldId id="267" r:id="rId12"/>
    <p:sldId id="273" r:id="rId13"/>
    <p:sldId id="274" r:id="rId14"/>
    <p:sldId id="281" r:id="rId15"/>
    <p:sldId id="275" r:id="rId16"/>
    <p:sldId id="276" r:id="rId17"/>
    <p:sldId id="277" r:id="rId18"/>
    <p:sldId id="278" r:id="rId19"/>
    <p:sldId id="279" r:id="rId20"/>
    <p:sldId id="280" r:id="rId21"/>
  </p:sldIdLst>
  <p:sldSz cx="12192000" cy="6858000"/>
  <p:notesSz cx="6858000" cy="9144000"/>
  <p:embeddedFontLst>
    <p:embeddedFont>
      <p:font typeface="Calibri" panose="020F0502020204030204" pitchFamily="34" charset="0"/>
      <p:regular r:id="rId23"/>
      <p:bold r:id="rId24"/>
      <p:italic r:id="rId25"/>
      <p:boldItalic r:id="rId26"/>
    </p:embeddedFont>
    <p:embeddedFont>
      <p:font typeface="Calibri Light" panose="020F0302020204030204" pitchFamily="34" charset="0"/>
      <p:regular r:id="rId27"/>
      <p: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F23C4A-68E2-48DB-8AD9-E621C9E18F8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5D6FD3E-15E5-435E-8CE4-07DAD953BE98}">
      <dgm:prSet/>
      <dgm:spPr/>
      <dgm:t>
        <a:bodyPr/>
        <a:lstStyle/>
        <a:p>
          <a:r>
            <a:rPr lang="en-US"/>
            <a:t>Can eventually cause blood vessels to break and bleed in the eye.</a:t>
          </a:r>
        </a:p>
      </dgm:t>
    </dgm:pt>
    <dgm:pt modelId="{3E7C945C-3439-491C-AA3F-FE816B6B7F39}" type="parTrans" cxnId="{029E9155-FD78-480E-9185-8BE7736FFBED}">
      <dgm:prSet/>
      <dgm:spPr/>
      <dgm:t>
        <a:bodyPr/>
        <a:lstStyle/>
        <a:p>
          <a:endParaRPr lang="en-US"/>
        </a:p>
      </dgm:t>
    </dgm:pt>
    <dgm:pt modelId="{CF5956A3-C22C-43A6-8884-5BE893B2EAD7}" type="sibTrans" cxnId="{029E9155-FD78-480E-9185-8BE7736FFBED}">
      <dgm:prSet/>
      <dgm:spPr/>
      <dgm:t>
        <a:bodyPr/>
        <a:lstStyle/>
        <a:p>
          <a:endParaRPr lang="en-US"/>
        </a:p>
      </dgm:t>
    </dgm:pt>
    <dgm:pt modelId="{BFB6C933-949C-49C1-8BD8-8AC07891C42B}">
      <dgm:prSet/>
      <dgm:spPr/>
      <dgm:t>
        <a:bodyPr/>
        <a:lstStyle/>
        <a:p>
          <a:r>
            <a:rPr lang="en-US"/>
            <a:t>Can result in blurred vision or even blindness.</a:t>
          </a:r>
        </a:p>
      </dgm:t>
    </dgm:pt>
    <dgm:pt modelId="{E013AD76-8DB1-4115-A44E-17916F02B8B4}" type="parTrans" cxnId="{99F339E5-CD37-4F04-8275-CB2850EE3525}">
      <dgm:prSet/>
      <dgm:spPr/>
      <dgm:t>
        <a:bodyPr/>
        <a:lstStyle/>
        <a:p>
          <a:endParaRPr lang="en-US"/>
        </a:p>
      </dgm:t>
    </dgm:pt>
    <dgm:pt modelId="{EE0AA026-F33D-4EB6-8DEB-3894C905276C}" type="sibTrans" cxnId="{99F339E5-CD37-4F04-8275-CB2850EE3525}">
      <dgm:prSet/>
      <dgm:spPr/>
      <dgm:t>
        <a:bodyPr/>
        <a:lstStyle/>
        <a:p>
          <a:endParaRPr lang="en-US"/>
        </a:p>
      </dgm:t>
    </dgm:pt>
    <dgm:pt modelId="{14618288-4E16-4081-BC01-CBD1059B2110}" type="pres">
      <dgm:prSet presAssocID="{F0F23C4A-68E2-48DB-8AD9-E621C9E18F80}" presName="root" presStyleCnt="0">
        <dgm:presLayoutVars>
          <dgm:dir/>
          <dgm:resizeHandles val="exact"/>
        </dgm:presLayoutVars>
      </dgm:prSet>
      <dgm:spPr/>
    </dgm:pt>
    <dgm:pt modelId="{227EE4C6-EF7D-41E0-B22B-B1D0B479EDC2}" type="pres">
      <dgm:prSet presAssocID="{85D6FD3E-15E5-435E-8CE4-07DAD953BE98}" presName="compNode" presStyleCnt="0"/>
      <dgm:spPr/>
    </dgm:pt>
    <dgm:pt modelId="{7DED63C2-BE8F-4502-8348-A378BA0490A1}" type="pres">
      <dgm:prSet presAssocID="{85D6FD3E-15E5-435E-8CE4-07DAD953BE98}" presName="bgRect" presStyleLbl="bgShp" presStyleIdx="0" presStyleCnt="2"/>
      <dgm:spPr/>
    </dgm:pt>
    <dgm:pt modelId="{8564ABFC-F2C5-4F1F-956E-15B3A40E85D1}" type="pres">
      <dgm:prSet presAssocID="{85D6FD3E-15E5-435E-8CE4-07DAD953BE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Kidney"/>
        </a:ext>
      </dgm:extLst>
    </dgm:pt>
    <dgm:pt modelId="{54335F18-016F-44AF-98D9-B17F7F8C25A5}" type="pres">
      <dgm:prSet presAssocID="{85D6FD3E-15E5-435E-8CE4-07DAD953BE98}" presName="spaceRect" presStyleCnt="0"/>
      <dgm:spPr/>
    </dgm:pt>
    <dgm:pt modelId="{9E5F199A-0809-4A12-9EEE-42587615BE3D}" type="pres">
      <dgm:prSet presAssocID="{85D6FD3E-15E5-435E-8CE4-07DAD953BE98}" presName="parTx" presStyleLbl="revTx" presStyleIdx="0" presStyleCnt="2">
        <dgm:presLayoutVars>
          <dgm:chMax val="0"/>
          <dgm:chPref val="0"/>
        </dgm:presLayoutVars>
      </dgm:prSet>
      <dgm:spPr/>
    </dgm:pt>
    <dgm:pt modelId="{18869D63-5681-40F8-BB07-5F32416A0790}" type="pres">
      <dgm:prSet presAssocID="{CF5956A3-C22C-43A6-8884-5BE893B2EAD7}" presName="sibTrans" presStyleCnt="0"/>
      <dgm:spPr/>
    </dgm:pt>
    <dgm:pt modelId="{EBAEE1C5-014B-4C7B-8DDB-350E0D34B2CA}" type="pres">
      <dgm:prSet presAssocID="{BFB6C933-949C-49C1-8BD8-8AC07891C42B}" presName="compNode" presStyleCnt="0"/>
      <dgm:spPr/>
    </dgm:pt>
    <dgm:pt modelId="{4ED571F0-37F9-43D1-A8E8-630EA08432AF}" type="pres">
      <dgm:prSet presAssocID="{BFB6C933-949C-49C1-8BD8-8AC07891C42B}" presName="bgRect" presStyleLbl="bgShp" presStyleIdx="1" presStyleCnt="2"/>
      <dgm:spPr/>
    </dgm:pt>
    <dgm:pt modelId="{C08B76AA-2676-4604-9D5E-FCBC5FF10850}" type="pres">
      <dgm:prSet presAssocID="{BFB6C933-949C-49C1-8BD8-8AC07891C42B}"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Blind"/>
        </a:ext>
      </dgm:extLst>
    </dgm:pt>
    <dgm:pt modelId="{46509D44-EB93-40DF-A115-204BE5617DA7}" type="pres">
      <dgm:prSet presAssocID="{BFB6C933-949C-49C1-8BD8-8AC07891C42B}" presName="spaceRect" presStyleCnt="0"/>
      <dgm:spPr/>
    </dgm:pt>
    <dgm:pt modelId="{F7C8D0AF-A95D-4863-A5D5-53D4CA5E1575}" type="pres">
      <dgm:prSet presAssocID="{BFB6C933-949C-49C1-8BD8-8AC07891C42B}" presName="parTx" presStyleLbl="revTx" presStyleIdx="1" presStyleCnt="2">
        <dgm:presLayoutVars>
          <dgm:chMax val="0"/>
          <dgm:chPref val="0"/>
        </dgm:presLayoutVars>
      </dgm:prSet>
      <dgm:spPr/>
    </dgm:pt>
  </dgm:ptLst>
  <dgm:cxnLst>
    <dgm:cxn modelId="{CA0D4A6D-EF1C-4558-B839-FC8DAEC17453}" type="presOf" srcId="{85D6FD3E-15E5-435E-8CE4-07DAD953BE98}" destId="{9E5F199A-0809-4A12-9EEE-42587615BE3D}" srcOrd="0" destOrd="0" presId="urn:microsoft.com/office/officeart/2018/2/layout/IconVerticalSolidList"/>
    <dgm:cxn modelId="{029E9155-FD78-480E-9185-8BE7736FFBED}" srcId="{F0F23C4A-68E2-48DB-8AD9-E621C9E18F80}" destId="{85D6FD3E-15E5-435E-8CE4-07DAD953BE98}" srcOrd="0" destOrd="0" parTransId="{3E7C945C-3439-491C-AA3F-FE816B6B7F39}" sibTransId="{CF5956A3-C22C-43A6-8884-5BE893B2EAD7}"/>
    <dgm:cxn modelId="{3DF7008C-1435-45F4-80B8-4BA87E94031C}" type="presOf" srcId="{BFB6C933-949C-49C1-8BD8-8AC07891C42B}" destId="{F7C8D0AF-A95D-4863-A5D5-53D4CA5E1575}" srcOrd="0" destOrd="0" presId="urn:microsoft.com/office/officeart/2018/2/layout/IconVerticalSolidList"/>
    <dgm:cxn modelId="{99F339E5-CD37-4F04-8275-CB2850EE3525}" srcId="{F0F23C4A-68E2-48DB-8AD9-E621C9E18F80}" destId="{BFB6C933-949C-49C1-8BD8-8AC07891C42B}" srcOrd="1" destOrd="0" parTransId="{E013AD76-8DB1-4115-A44E-17916F02B8B4}" sibTransId="{EE0AA026-F33D-4EB6-8DEB-3894C905276C}"/>
    <dgm:cxn modelId="{6C6641F4-2CCC-4390-AE90-9F1BA0F89907}" type="presOf" srcId="{F0F23C4A-68E2-48DB-8AD9-E621C9E18F80}" destId="{14618288-4E16-4081-BC01-CBD1059B2110}" srcOrd="0" destOrd="0" presId="urn:microsoft.com/office/officeart/2018/2/layout/IconVerticalSolidList"/>
    <dgm:cxn modelId="{5844DD45-7261-44D2-8C7B-FD688F62A344}" type="presParOf" srcId="{14618288-4E16-4081-BC01-CBD1059B2110}" destId="{227EE4C6-EF7D-41E0-B22B-B1D0B479EDC2}" srcOrd="0" destOrd="0" presId="urn:microsoft.com/office/officeart/2018/2/layout/IconVerticalSolidList"/>
    <dgm:cxn modelId="{AD734155-69A8-4FBD-9290-2593BD6A4B41}" type="presParOf" srcId="{227EE4C6-EF7D-41E0-B22B-B1D0B479EDC2}" destId="{7DED63C2-BE8F-4502-8348-A378BA0490A1}" srcOrd="0" destOrd="0" presId="urn:microsoft.com/office/officeart/2018/2/layout/IconVerticalSolidList"/>
    <dgm:cxn modelId="{F626C3C6-B1C5-49EB-8B5E-B76536F3FFD8}" type="presParOf" srcId="{227EE4C6-EF7D-41E0-B22B-B1D0B479EDC2}" destId="{8564ABFC-F2C5-4F1F-956E-15B3A40E85D1}" srcOrd="1" destOrd="0" presId="urn:microsoft.com/office/officeart/2018/2/layout/IconVerticalSolidList"/>
    <dgm:cxn modelId="{CF6C0C3E-7BF1-40DD-94A7-999F0048184D}" type="presParOf" srcId="{227EE4C6-EF7D-41E0-B22B-B1D0B479EDC2}" destId="{54335F18-016F-44AF-98D9-B17F7F8C25A5}" srcOrd="2" destOrd="0" presId="urn:microsoft.com/office/officeart/2018/2/layout/IconVerticalSolidList"/>
    <dgm:cxn modelId="{3FF1ABEA-3D28-4C81-878F-225FC4CB27EE}" type="presParOf" srcId="{227EE4C6-EF7D-41E0-B22B-B1D0B479EDC2}" destId="{9E5F199A-0809-4A12-9EEE-42587615BE3D}" srcOrd="3" destOrd="0" presId="urn:microsoft.com/office/officeart/2018/2/layout/IconVerticalSolidList"/>
    <dgm:cxn modelId="{C9BD3261-14F7-4D9D-A5A7-3F4D91DF0D15}" type="presParOf" srcId="{14618288-4E16-4081-BC01-CBD1059B2110}" destId="{18869D63-5681-40F8-BB07-5F32416A0790}" srcOrd="1" destOrd="0" presId="urn:microsoft.com/office/officeart/2018/2/layout/IconVerticalSolidList"/>
    <dgm:cxn modelId="{5372B3EF-F61A-45AC-A268-3AF5C0519619}" type="presParOf" srcId="{14618288-4E16-4081-BC01-CBD1059B2110}" destId="{EBAEE1C5-014B-4C7B-8DDB-350E0D34B2CA}" srcOrd="2" destOrd="0" presId="urn:microsoft.com/office/officeart/2018/2/layout/IconVerticalSolidList"/>
    <dgm:cxn modelId="{77ED4B7D-2DCA-4EE5-8B85-B2C1F29BD615}" type="presParOf" srcId="{EBAEE1C5-014B-4C7B-8DDB-350E0D34B2CA}" destId="{4ED571F0-37F9-43D1-A8E8-630EA08432AF}" srcOrd="0" destOrd="0" presId="urn:microsoft.com/office/officeart/2018/2/layout/IconVerticalSolidList"/>
    <dgm:cxn modelId="{EB264ACC-9C95-4A68-AC93-EBBAD2232A02}" type="presParOf" srcId="{EBAEE1C5-014B-4C7B-8DDB-350E0D34B2CA}" destId="{C08B76AA-2676-4604-9D5E-FCBC5FF10850}" srcOrd="1" destOrd="0" presId="urn:microsoft.com/office/officeart/2018/2/layout/IconVerticalSolidList"/>
    <dgm:cxn modelId="{D362C8C2-8291-4C48-A78B-98CA9D0A676A}" type="presParOf" srcId="{EBAEE1C5-014B-4C7B-8DDB-350E0D34B2CA}" destId="{46509D44-EB93-40DF-A115-204BE5617DA7}" srcOrd="2" destOrd="0" presId="urn:microsoft.com/office/officeart/2018/2/layout/IconVerticalSolidList"/>
    <dgm:cxn modelId="{0F44A02D-F944-46EB-A350-EB144B09CF68}" type="presParOf" srcId="{EBAEE1C5-014B-4C7B-8DDB-350E0D34B2CA}" destId="{F7C8D0AF-A95D-4863-A5D5-53D4CA5E15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503BE4-C1D1-4BB0-8969-57D2190A489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6214F4-7D0E-4DFA-A6A7-92C732367048}">
      <dgm:prSet/>
      <dgm:spPr/>
      <dgm:t>
        <a:bodyPr/>
        <a:lstStyle/>
        <a:p>
          <a:r>
            <a:rPr lang="en-US"/>
            <a:t>Causes arteries to harden.</a:t>
          </a:r>
        </a:p>
      </dgm:t>
    </dgm:pt>
    <dgm:pt modelId="{7D2C439F-1638-47B5-BE85-8ADB1657A2C4}" type="parTrans" cxnId="{9168B8C7-A1E9-453B-9014-3DC561E3A017}">
      <dgm:prSet/>
      <dgm:spPr/>
      <dgm:t>
        <a:bodyPr/>
        <a:lstStyle/>
        <a:p>
          <a:endParaRPr lang="en-US"/>
        </a:p>
      </dgm:t>
    </dgm:pt>
    <dgm:pt modelId="{E5F9EBF7-0282-4DB4-8D62-8BB848D55C62}" type="sibTrans" cxnId="{9168B8C7-A1E9-453B-9014-3DC561E3A017}">
      <dgm:prSet/>
      <dgm:spPr/>
      <dgm:t>
        <a:bodyPr/>
        <a:lstStyle/>
        <a:p>
          <a:endParaRPr lang="en-US"/>
        </a:p>
      </dgm:t>
    </dgm:pt>
    <dgm:pt modelId="{C52E5CED-59A9-461D-8AC2-50E75B439B29}">
      <dgm:prSet/>
      <dgm:spPr/>
      <dgm:t>
        <a:bodyPr/>
        <a:lstStyle/>
        <a:p>
          <a:r>
            <a:rPr lang="en-US"/>
            <a:t>This in turn causes the kidneys and heart to work harder.</a:t>
          </a:r>
        </a:p>
      </dgm:t>
    </dgm:pt>
    <dgm:pt modelId="{D2BBAD79-7E66-448E-A605-152933CF8FBF}" type="parTrans" cxnId="{DFAE003C-000E-4E3A-A498-EAB75EB38DD1}">
      <dgm:prSet/>
      <dgm:spPr/>
      <dgm:t>
        <a:bodyPr/>
        <a:lstStyle/>
        <a:p>
          <a:endParaRPr lang="en-US"/>
        </a:p>
      </dgm:t>
    </dgm:pt>
    <dgm:pt modelId="{BB3A06CD-3561-4B9C-AFA2-6826425E79C1}" type="sibTrans" cxnId="{DFAE003C-000E-4E3A-A498-EAB75EB38DD1}">
      <dgm:prSet/>
      <dgm:spPr/>
      <dgm:t>
        <a:bodyPr/>
        <a:lstStyle/>
        <a:p>
          <a:endParaRPr lang="en-US"/>
        </a:p>
      </dgm:t>
    </dgm:pt>
    <dgm:pt modelId="{7F4B3B77-FF43-44C5-BBEC-56C21F10750C}">
      <dgm:prSet/>
      <dgm:spPr/>
      <dgm:t>
        <a:bodyPr/>
        <a:lstStyle/>
        <a:p>
          <a:r>
            <a:rPr lang="en-US"/>
            <a:t>Contributes to a number of problems.</a:t>
          </a:r>
        </a:p>
      </dgm:t>
    </dgm:pt>
    <dgm:pt modelId="{42FCED17-17C0-496D-A15A-8E12676B7081}" type="parTrans" cxnId="{5F9039BB-9629-4498-9BF4-948C409E22FE}">
      <dgm:prSet/>
      <dgm:spPr/>
      <dgm:t>
        <a:bodyPr/>
        <a:lstStyle/>
        <a:p>
          <a:endParaRPr lang="en-US"/>
        </a:p>
      </dgm:t>
    </dgm:pt>
    <dgm:pt modelId="{4E9F5EC7-0088-4867-9B95-FAD941D92F0D}" type="sibTrans" cxnId="{5F9039BB-9629-4498-9BF4-948C409E22FE}">
      <dgm:prSet/>
      <dgm:spPr/>
      <dgm:t>
        <a:bodyPr/>
        <a:lstStyle/>
        <a:p>
          <a:endParaRPr lang="en-US"/>
        </a:p>
      </dgm:t>
    </dgm:pt>
    <dgm:pt modelId="{B08426C1-9FAD-4968-B6AF-B8F29268602B}" type="pres">
      <dgm:prSet presAssocID="{24503BE4-C1D1-4BB0-8969-57D2190A4893}" presName="root" presStyleCnt="0">
        <dgm:presLayoutVars>
          <dgm:dir/>
          <dgm:resizeHandles val="exact"/>
        </dgm:presLayoutVars>
      </dgm:prSet>
      <dgm:spPr/>
    </dgm:pt>
    <dgm:pt modelId="{4EB02D49-3DE3-44F3-8361-73F3D50529FD}" type="pres">
      <dgm:prSet presAssocID="{AD6214F4-7D0E-4DFA-A6A7-92C732367048}" presName="compNode" presStyleCnt="0"/>
      <dgm:spPr/>
    </dgm:pt>
    <dgm:pt modelId="{F9EC3E79-ABB5-4F55-AEC6-2528E7653D48}" type="pres">
      <dgm:prSet presAssocID="{AD6214F4-7D0E-4DFA-A6A7-92C732367048}" presName="bgRect" presStyleLbl="bgShp" presStyleIdx="0" presStyleCnt="3"/>
      <dgm:spPr/>
    </dgm:pt>
    <dgm:pt modelId="{D4764156-E8DE-46DF-9532-093D070B905D}" type="pres">
      <dgm:prSet presAssocID="{AD6214F4-7D0E-4DFA-A6A7-92C7323670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eart Organ"/>
        </a:ext>
      </dgm:extLst>
    </dgm:pt>
    <dgm:pt modelId="{E80C6474-6581-48E2-A820-D632EC9E380B}" type="pres">
      <dgm:prSet presAssocID="{AD6214F4-7D0E-4DFA-A6A7-92C732367048}" presName="spaceRect" presStyleCnt="0"/>
      <dgm:spPr/>
    </dgm:pt>
    <dgm:pt modelId="{0FE86BC0-65AD-448A-9032-4BDBE020F0A4}" type="pres">
      <dgm:prSet presAssocID="{AD6214F4-7D0E-4DFA-A6A7-92C732367048}" presName="parTx" presStyleLbl="revTx" presStyleIdx="0" presStyleCnt="3">
        <dgm:presLayoutVars>
          <dgm:chMax val="0"/>
          <dgm:chPref val="0"/>
        </dgm:presLayoutVars>
      </dgm:prSet>
      <dgm:spPr/>
    </dgm:pt>
    <dgm:pt modelId="{12C056C9-F24A-44DE-9ECF-3F306A8790B1}" type="pres">
      <dgm:prSet presAssocID="{E5F9EBF7-0282-4DB4-8D62-8BB848D55C62}" presName="sibTrans" presStyleCnt="0"/>
      <dgm:spPr/>
    </dgm:pt>
    <dgm:pt modelId="{112AF852-75B1-4080-A3FE-108B0D2E0495}" type="pres">
      <dgm:prSet presAssocID="{C52E5CED-59A9-461D-8AC2-50E75B439B29}" presName="compNode" presStyleCnt="0"/>
      <dgm:spPr/>
    </dgm:pt>
    <dgm:pt modelId="{DEBBA7EF-3D2F-4AD0-9869-06832A93161F}" type="pres">
      <dgm:prSet presAssocID="{C52E5CED-59A9-461D-8AC2-50E75B439B29}" presName="bgRect" presStyleLbl="bgShp" presStyleIdx="1" presStyleCnt="3"/>
      <dgm:spPr/>
    </dgm:pt>
    <dgm:pt modelId="{5035BE1E-54C3-4F51-9F8B-BD70B413D5E6}" type="pres">
      <dgm:prSet presAssocID="{C52E5CED-59A9-461D-8AC2-50E75B439B29}"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Kidney"/>
        </a:ext>
      </dgm:extLst>
    </dgm:pt>
    <dgm:pt modelId="{4188E81C-CE42-4639-9588-6ED684CA1B8C}" type="pres">
      <dgm:prSet presAssocID="{C52E5CED-59A9-461D-8AC2-50E75B439B29}" presName="spaceRect" presStyleCnt="0"/>
      <dgm:spPr/>
    </dgm:pt>
    <dgm:pt modelId="{66EB33F8-59FC-4DCF-95CA-EF99980C0B80}" type="pres">
      <dgm:prSet presAssocID="{C52E5CED-59A9-461D-8AC2-50E75B439B29}" presName="parTx" presStyleLbl="revTx" presStyleIdx="1" presStyleCnt="3">
        <dgm:presLayoutVars>
          <dgm:chMax val="0"/>
          <dgm:chPref val="0"/>
        </dgm:presLayoutVars>
      </dgm:prSet>
      <dgm:spPr/>
    </dgm:pt>
    <dgm:pt modelId="{A64045DC-3877-4005-8F20-4C5CB9965564}" type="pres">
      <dgm:prSet presAssocID="{BB3A06CD-3561-4B9C-AFA2-6826425E79C1}" presName="sibTrans" presStyleCnt="0"/>
      <dgm:spPr/>
    </dgm:pt>
    <dgm:pt modelId="{EA2AAE0B-2993-452F-8036-D2D340243A44}" type="pres">
      <dgm:prSet presAssocID="{7F4B3B77-FF43-44C5-BBEC-56C21F10750C}" presName="compNode" presStyleCnt="0"/>
      <dgm:spPr/>
    </dgm:pt>
    <dgm:pt modelId="{92CC244D-1933-4414-B4DD-8892A783D265}" type="pres">
      <dgm:prSet presAssocID="{7F4B3B77-FF43-44C5-BBEC-56C21F10750C}" presName="bgRect" presStyleLbl="bgShp" presStyleIdx="2" presStyleCnt="3"/>
      <dgm:spPr/>
    </dgm:pt>
    <dgm:pt modelId="{F9ED2A5E-E268-40FF-A0AF-2729B97CD982}" type="pres">
      <dgm:prSet presAssocID="{7F4B3B77-FF43-44C5-BBEC-56C21F10750C}"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Business Growth"/>
        </a:ext>
      </dgm:extLst>
    </dgm:pt>
    <dgm:pt modelId="{B356AC62-6DDB-40C0-8874-A4A1793BF445}" type="pres">
      <dgm:prSet presAssocID="{7F4B3B77-FF43-44C5-BBEC-56C21F10750C}" presName="spaceRect" presStyleCnt="0"/>
      <dgm:spPr/>
    </dgm:pt>
    <dgm:pt modelId="{0CC98FF2-E4A3-4F2B-89C8-62A9E7B44987}" type="pres">
      <dgm:prSet presAssocID="{7F4B3B77-FF43-44C5-BBEC-56C21F10750C}" presName="parTx" presStyleLbl="revTx" presStyleIdx="2" presStyleCnt="3">
        <dgm:presLayoutVars>
          <dgm:chMax val="0"/>
          <dgm:chPref val="0"/>
        </dgm:presLayoutVars>
      </dgm:prSet>
      <dgm:spPr/>
    </dgm:pt>
  </dgm:ptLst>
  <dgm:cxnLst>
    <dgm:cxn modelId="{B812BE02-1F22-4490-9DD5-F0BD09FA005F}" type="presOf" srcId="{C52E5CED-59A9-461D-8AC2-50E75B439B29}" destId="{66EB33F8-59FC-4DCF-95CA-EF99980C0B80}" srcOrd="0" destOrd="0" presId="urn:microsoft.com/office/officeart/2018/2/layout/IconVerticalSolidList"/>
    <dgm:cxn modelId="{E20E1D25-73EF-4F64-AAFF-6B2636574A45}" type="presOf" srcId="{24503BE4-C1D1-4BB0-8969-57D2190A4893}" destId="{B08426C1-9FAD-4968-B6AF-B8F29268602B}" srcOrd="0" destOrd="0" presId="urn:microsoft.com/office/officeart/2018/2/layout/IconVerticalSolidList"/>
    <dgm:cxn modelId="{DFAE003C-000E-4E3A-A498-EAB75EB38DD1}" srcId="{24503BE4-C1D1-4BB0-8969-57D2190A4893}" destId="{C52E5CED-59A9-461D-8AC2-50E75B439B29}" srcOrd="1" destOrd="0" parTransId="{D2BBAD79-7E66-448E-A605-152933CF8FBF}" sibTransId="{BB3A06CD-3561-4B9C-AFA2-6826425E79C1}"/>
    <dgm:cxn modelId="{926B7191-FBA5-4D89-88AB-1FE526DB68B1}" type="presOf" srcId="{7F4B3B77-FF43-44C5-BBEC-56C21F10750C}" destId="{0CC98FF2-E4A3-4F2B-89C8-62A9E7B44987}" srcOrd="0" destOrd="0" presId="urn:microsoft.com/office/officeart/2018/2/layout/IconVerticalSolidList"/>
    <dgm:cxn modelId="{5ECAF0A5-A258-406D-8086-B736BEC3AAD3}" type="presOf" srcId="{AD6214F4-7D0E-4DFA-A6A7-92C732367048}" destId="{0FE86BC0-65AD-448A-9032-4BDBE020F0A4}" srcOrd="0" destOrd="0" presId="urn:microsoft.com/office/officeart/2018/2/layout/IconVerticalSolidList"/>
    <dgm:cxn modelId="{5F9039BB-9629-4498-9BF4-948C409E22FE}" srcId="{24503BE4-C1D1-4BB0-8969-57D2190A4893}" destId="{7F4B3B77-FF43-44C5-BBEC-56C21F10750C}" srcOrd="2" destOrd="0" parTransId="{42FCED17-17C0-496D-A15A-8E12676B7081}" sibTransId="{4E9F5EC7-0088-4867-9B95-FAD941D92F0D}"/>
    <dgm:cxn modelId="{9168B8C7-A1E9-453B-9014-3DC561E3A017}" srcId="{24503BE4-C1D1-4BB0-8969-57D2190A4893}" destId="{AD6214F4-7D0E-4DFA-A6A7-92C732367048}" srcOrd="0" destOrd="0" parTransId="{7D2C439F-1638-47B5-BE85-8ADB1657A2C4}" sibTransId="{E5F9EBF7-0282-4DB4-8D62-8BB848D55C62}"/>
    <dgm:cxn modelId="{FCD92FA8-BDC6-4A57-80CA-5158D34AA9D0}" type="presParOf" srcId="{B08426C1-9FAD-4968-B6AF-B8F29268602B}" destId="{4EB02D49-3DE3-44F3-8361-73F3D50529FD}" srcOrd="0" destOrd="0" presId="urn:microsoft.com/office/officeart/2018/2/layout/IconVerticalSolidList"/>
    <dgm:cxn modelId="{E0BC378A-EF1F-474D-873E-A2B9ECE783FD}" type="presParOf" srcId="{4EB02D49-3DE3-44F3-8361-73F3D50529FD}" destId="{F9EC3E79-ABB5-4F55-AEC6-2528E7653D48}" srcOrd="0" destOrd="0" presId="urn:microsoft.com/office/officeart/2018/2/layout/IconVerticalSolidList"/>
    <dgm:cxn modelId="{4E92D994-6063-4AF3-B4E6-03E29077CE9D}" type="presParOf" srcId="{4EB02D49-3DE3-44F3-8361-73F3D50529FD}" destId="{D4764156-E8DE-46DF-9532-093D070B905D}" srcOrd="1" destOrd="0" presId="urn:microsoft.com/office/officeart/2018/2/layout/IconVerticalSolidList"/>
    <dgm:cxn modelId="{B26D78C2-8940-4DF3-AA45-57FB9D02BBC1}" type="presParOf" srcId="{4EB02D49-3DE3-44F3-8361-73F3D50529FD}" destId="{E80C6474-6581-48E2-A820-D632EC9E380B}" srcOrd="2" destOrd="0" presId="urn:microsoft.com/office/officeart/2018/2/layout/IconVerticalSolidList"/>
    <dgm:cxn modelId="{2E01B78A-B644-456B-AEAA-56F6F4367286}" type="presParOf" srcId="{4EB02D49-3DE3-44F3-8361-73F3D50529FD}" destId="{0FE86BC0-65AD-448A-9032-4BDBE020F0A4}" srcOrd="3" destOrd="0" presId="urn:microsoft.com/office/officeart/2018/2/layout/IconVerticalSolidList"/>
    <dgm:cxn modelId="{1912C167-529D-48B0-B994-FF5E990D8001}" type="presParOf" srcId="{B08426C1-9FAD-4968-B6AF-B8F29268602B}" destId="{12C056C9-F24A-44DE-9ECF-3F306A8790B1}" srcOrd="1" destOrd="0" presId="urn:microsoft.com/office/officeart/2018/2/layout/IconVerticalSolidList"/>
    <dgm:cxn modelId="{B512EE2C-8290-4A5F-BE2B-01407AB6F8BF}" type="presParOf" srcId="{B08426C1-9FAD-4968-B6AF-B8F29268602B}" destId="{112AF852-75B1-4080-A3FE-108B0D2E0495}" srcOrd="2" destOrd="0" presId="urn:microsoft.com/office/officeart/2018/2/layout/IconVerticalSolidList"/>
    <dgm:cxn modelId="{BFCFC9B8-0EB7-4CE7-BA67-C443DC6D6BF8}" type="presParOf" srcId="{112AF852-75B1-4080-A3FE-108B0D2E0495}" destId="{DEBBA7EF-3D2F-4AD0-9869-06832A93161F}" srcOrd="0" destOrd="0" presId="urn:microsoft.com/office/officeart/2018/2/layout/IconVerticalSolidList"/>
    <dgm:cxn modelId="{FA8A9A19-1767-4FA8-977F-5B948E0577B2}" type="presParOf" srcId="{112AF852-75B1-4080-A3FE-108B0D2E0495}" destId="{5035BE1E-54C3-4F51-9F8B-BD70B413D5E6}" srcOrd="1" destOrd="0" presId="urn:microsoft.com/office/officeart/2018/2/layout/IconVerticalSolidList"/>
    <dgm:cxn modelId="{8451A69F-0CEE-40ED-8E86-A0CD4F130917}" type="presParOf" srcId="{112AF852-75B1-4080-A3FE-108B0D2E0495}" destId="{4188E81C-CE42-4639-9588-6ED684CA1B8C}" srcOrd="2" destOrd="0" presId="urn:microsoft.com/office/officeart/2018/2/layout/IconVerticalSolidList"/>
    <dgm:cxn modelId="{21994F44-04A0-4E40-9379-D835DE65D5E1}" type="presParOf" srcId="{112AF852-75B1-4080-A3FE-108B0D2E0495}" destId="{66EB33F8-59FC-4DCF-95CA-EF99980C0B80}" srcOrd="3" destOrd="0" presId="urn:microsoft.com/office/officeart/2018/2/layout/IconVerticalSolidList"/>
    <dgm:cxn modelId="{B372CC6B-E744-4AF8-A7CB-7B2A5F6D1558}" type="presParOf" srcId="{B08426C1-9FAD-4968-B6AF-B8F29268602B}" destId="{A64045DC-3877-4005-8F20-4C5CB9965564}" srcOrd="3" destOrd="0" presId="urn:microsoft.com/office/officeart/2018/2/layout/IconVerticalSolidList"/>
    <dgm:cxn modelId="{852CE586-E13F-4DE0-B649-8DFB10820BDE}" type="presParOf" srcId="{B08426C1-9FAD-4968-B6AF-B8F29268602B}" destId="{EA2AAE0B-2993-452F-8036-D2D340243A44}" srcOrd="4" destOrd="0" presId="urn:microsoft.com/office/officeart/2018/2/layout/IconVerticalSolidList"/>
    <dgm:cxn modelId="{4BAD58D4-4E1D-474A-872B-791F21ADBAED}" type="presParOf" srcId="{EA2AAE0B-2993-452F-8036-D2D340243A44}" destId="{92CC244D-1933-4414-B4DD-8892A783D265}" srcOrd="0" destOrd="0" presId="urn:microsoft.com/office/officeart/2018/2/layout/IconVerticalSolidList"/>
    <dgm:cxn modelId="{E3DF4371-FE35-429F-B657-BBECDF1311D1}" type="presParOf" srcId="{EA2AAE0B-2993-452F-8036-D2D340243A44}" destId="{F9ED2A5E-E268-40FF-A0AF-2729B97CD982}" srcOrd="1" destOrd="0" presId="urn:microsoft.com/office/officeart/2018/2/layout/IconVerticalSolidList"/>
    <dgm:cxn modelId="{6C9A0F20-DC19-4C64-BF21-94D5879BD303}" type="presParOf" srcId="{EA2AAE0B-2993-452F-8036-D2D340243A44}" destId="{B356AC62-6DDB-40C0-8874-A4A1793BF445}" srcOrd="2" destOrd="0" presId="urn:microsoft.com/office/officeart/2018/2/layout/IconVerticalSolidList"/>
    <dgm:cxn modelId="{104A239C-43A0-4C9E-809C-A6E736E1394E}" type="presParOf" srcId="{EA2AAE0B-2993-452F-8036-D2D340243A44}" destId="{0CC98FF2-E4A3-4F2B-89C8-62A9E7B4498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F490B-ED42-4782-95AC-1D589EF6AC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371A3C-FDE9-40E7-994C-0588305539D7}">
      <dgm:prSet/>
      <dgm:spPr/>
      <dgm:t>
        <a:bodyPr/>
        <a:lstStyle/>
        <a:p>
          <a:r>
            <a:rPr lang="en-US"/>
            <a:t>If Lifestyle Modification is not working, blood pressure medication may be needed, there are several types:</a:t>
          </a:r>
        </a:p>
      </dgm:t>
    </dgm:pt>
    <dgm:pt modelId="{E1F6FAB8-5195-459B-A48C-B81CFE085829}" type="parTrans" cxnId="{9815A405-DD60-49CD-91A0-D3976CFF2585}">
      <dgm:prSet/>
      <dgm:spPr/>
      <dgm:t>
        <a:bodyPr/>
        <a:lstStyle/>
        <a:p>
          <a:endParaRPr lang="en-US"/>
        </a:p>
      </dgm:t>
    </dgm:pt>
    <dgm:pt modelId="{69CB369D-C722-490E-B252-280B5941328D}" type="sibTrans" cxnId="{9815A405-DD60-49CD-91A0-D3976CFF2585}">
      <dgm:prSet/>
      <dgm:spPr/>
      <dgm:t>
        <a:bodyPr/>
        <a:lstStyle/>
        <a:p>
          <a:endParaRPr lang="en-US"/>
        </a:p>
      </dgm:t>
    </dgm:pt>
    <dgm:pt modelId="{B33B49D9-F5C9-4CC6-9190-1A3B504D850B}">
      <dgm:prSet/>
      <dgm:spPr/>
      <dgm:t>
        <a:bodyPr/>
        <a:lstStyle/>
        <a:p>
          <a:r>
            <a:rPr lang="en-US"/>
            <a:t>Diuretics-work on the kidney to remove access water and fluid from body to lower bp.</a:t>
          </a:r>
        </a:p>
      </dgm:t>
    </dgm:pt>
    <dgm:pt modelId="{9CF95C41-B0F2-45BD-BC5E-A8E9EA7C21FC}" type="parTrans" cxnId="{ADA77935-8BEF-48D1-935F-12CEB65A804F}">
      <dgm:prSet/>
      <dgm:spPr/>
      <dgm:t>
        <a:bodyPr/>
        <a:lstStyle/>
        <a:p>
          <a:endParaRPr lang="en-US"/>
        </a:p>
      </dgm:t>
    </dgm:pt>
    <dgm:pt modelId="{90CEFBAC-F211-4791-BFA4-BB31D9B6760A}" type="sibTrans" cxnId="{ADA77935-8BEF-48D1-935F-12CEB65A804F}">
      <dgm:prSet/>
      <dgm:spPr/>
      <dgm:t>
        <a:bodyPr/>
        <a:lstStyle/>
        <a:p>
          <a:endParaRPr lang="en-US"/>
        </a:p>
      </dgm:t>
    </dgm:pt>
    <dgm:pt modelId="{3531FD76-DBEF-46E4-B20A-1A25F568131D}">
      <dgm:prSet/>
      <dgm:spPr/>
      <dgm:t>
        <a:bodyPr/>
        <a:lstStyle/>
        <a:p>
          <a:r>
            <a:rPr lang="en-US"/>
            <a:t>Beta blockers-reduce impulses to the heart and blood vessels.</a:t>
          </a:r>
        </a:p>
      </dgm:t>
    </dgm:pt>
    <dgm:pt modelId="{97BA019E-80E0-4E38-A3D4-E9E3A5C404D6}" type="parTrans" cxnId="{C93D1BDE-56A9-4EE4-928E-1E20700DB3D0}">
      <dgm:prSet/>
      <dgm:spPr/>
      <dgm:t>
        <a:bodyPr/>
        <a:lstStyle/>
        <a:p>
          <a:endParaRPr lang="en-US"/>
        </a:p>
      </dgm:t>
    </dgm:pt>
    <dgm:pt modelId="{3238E515-5132-4825-A2BF-0BC7386EAE07}" type="sibTrans" cxnId="{C93D1BDE-56A9-4EE4-928E-1E20700DB3D0}">
      <dgm:prSet/>
      <dgm:spPr/>
      <dgm:t>
        <a:bodyPr/>
        <a:lstStyle/>
        <a:p>
          <a:endParaRPr lang="en-US"/>
        </a:p>
      </dgm:t>
    </dgm:pt>
    <dgm:pt modelId="{427FDC8C-75EE-46CE-ACB3-7B18594E75F4}" type="pres">
      <dgm:prSet presAssocID="{66DF490B-ED42-4782-95AC-1D589EF6ACFC}" presName="linear" presStyleCnt="0">
        <dgm:presLayoutVars>
          <dgm:animLvl val="lvl"/>
          <dgm:resizeHandles val="exact"/>
        </dgm:presLayoutVars>
      </dgm:prSet>
      <dgm:spPr/>
    </dgm:pt>
    <dgm:pt modelId="{4F95F68E-8C47-4BFB-9935-26460F215579}" type="pres">
      <dgm:prSet presAssocID="{AF371A3C-FDE9-40E7-994C-0588305539D7}" presName="parentText" presStyleLbl="node1" presStyleIdx="0" presStyleCnt="3">
        <dgm:presLayoutVars>
          <dgm:chMax val="0"/>
          <dgm:bulletEnabled val="1"/>
        </dgm:presLayoutVars>
      </dgm:prSet>
      <dgm:spPr/>
    </dgm:pt>
    <dgm:pt modelId="{034BD427-4682-442B-9D55-B141339092D8}" type="pres">
      <dgm:prSet presAssocID="{69CB369D-C722-490E-B252-280B5941328D}" presName="spacer" presStyleCnt="0"/>
      <dgm:spPr/>
    </dgm:pt>
    <dgm:pt modelId="{F33E6606-D666-47F9-8A3A-47E3E2921A8A}" type="pres">
      <dgm:prSet presAssocID="{B33B49D9-F5C9-4CC6-9190-1A3B504D850B}" presName="parentText" presStyleLbl="node1" presStyleIdx="1" presStyleCnt="3">
        <dgm:presLayoutVars>
          <dgm:chMax val="0"/>
          <dgm:bulletEnabled val="1"/>
        </dgm:presLayoutVars>
      </dgm:prSet>
      <dgm:spPr/>
    </dgm:pt>
    <dgm:pt modelId="{059E0290-E0C7-4D05-9BE0-28A725E7881A}" type="pres">
      <dgm:prSet presAssocID="{90CEFBAC-F211-4791-BFA4-BB31D9B6760A}" presName="spacer" presStyleCnt="0"/>
      <dgm:spPr/>
    </dgm:pt>
    <dgm:pt modelId="{173A08BD-C8D3-4C07-9E1F-5C5E7F60A292}" type="pres">
      <dgm:prSet presAssocID="{3531FD76-DBEF-46E4-B20A-1A25F568131D}" presName="parentText" presStyleLbl="node1" presStyleIdx="2" presStyleCnt="3">
        <dgm:presLayoutVars>
          <dgm:chMax val="0"/>
          <dgm:bulletEnabled val="1"/>
        </dgm:presLayoutVars>
      </dgm:prSet>
      <dgm:spPr/>
    </dgm:pt>
  </dgm:ptLst>
  <dgm:cxnLst>
    <dgm:cxn modelId="{9815A405-DD60-49CD-91A0-D3976CFF2585}" srcId="{66DF490B-ED42-4782-95AC-1D589EF6ACFC}" destId="{AF371A3C-FDE9-40E7-994C-0588305539D7}" srcOrd="0" destOrd="0" parTransId="{E1F6FAB8-5195-459B-A48C-B81CFE085829}" sibTransId="{69CB369D-C722-490E-B252-280B5941328D}"/>
    <dgm:cxn modelId="{ADA77935-8BEF-48D1-935F-12CEB65A804F}" srcId="{66DF490B-ED42-4782-95AC-1D589EF6ACFC}" destId="{B33B49D9-F5C9-4CC6-9190-1A3B504D850B}" srcOrd="1" destOrd="0" parTransId="{9CF95C41-B0F2-45BD-BC5E-A8E9EA7C21FC}" sibTransId="{90CEFBAC-F211-4791-BFA4-BB31D9B6760A}"/>
    <dgm:cxn modelId="{AAA6DA4F-F4BF-40C8-8ABB-038F93AD6CAC}" type="presOf" srcId="{66DF490B-ED42-4782-95AC-1D589EF6ACFC}" destId="{427FDC8C-75EE-46CE-ACB3-7B18594E75F4}" srcOrd="0" destOrd="0" presId="urn:microsoft.com/office/officeart/2005/8/layout/vList2"/>
    <dgm:cxn modelId="{5D90139A-D710-4DA0-9B6B-83042CD4CCC1}" type="presOf" srcId="{3531FD76-DBEF-46E4-B20A-1A25F568131D}" destId="{173A08BD-C8D3-4C07-9E1F-5C5E7F60A292}" srcOrd="0" destOrd="0" presId="urn:microsoft.com/office/officeart/2005/8/layout/vList2"/>
    <dgm:cxn modelId="{C1BB9AA6-5686-43D0-B145-4DC546E9E93F}" type="presOf" srcId="{B33B49D9-F5C9-4CC6-9190-1A3B504D850B}" destId="{F33E6606-D666-47F9-8A3A-47E3E2921A8A}" srcOrd="0" destOrd="0" presId="urn:microsoft.com/office/officeart/2005/8/layout/vList2"/>
    <dgm:cxn modelId="{CF0479BB-A725-45B6-B545-A1B98CDD0F04}" type="presOf" srcId="{AF371A3C-FDE9-40E7-994C-0588305539D7}" destId="{4F95F68E-8C47-4BFB-9935-26460F215579}" srcOrd="0" destOrd="0" presId="urn:microsoft.com/office/officeart/2005/8/layout/vList2"/>
    <dgm:cxn modelId="{C93D1BDE-56A9-4EE4-928E-1E20700DB3D0}" srcId="{66DF490B-ED42-4782-95AC-1D589EF6ACFC}" destId="{3531FD76-DBEF-46E4-B20A-1A25F568131D}" srcOrd="2" destOrd="0" parTransId="{97BA019E-80E0-4E38-A3D4-E9E3A5C404D6}" sibTransId="{3238E515-5132-4825-A2BF-0BC7386EAE07}"/>
    <dgm:cxn modelId="{5ADD61F7-DA4E-4F32-B910-9AE8681D2C3F}" type="presParOf" srcId="{427FDC8C-75EE-46CE-ACB3-7B18594E75F4}" destId="{4F95F68E-8C47-4BFB-9935-26460F215579}" srcOrd="0" destOrd="0" presId="urn:microsoft.com/office/officeart/2005/8/layout/vList2"/>
    <dgm:cxn modelId="{14524289-07B1-473B-98AA-4BEE471D944D}" type="presParOf" srcId="{427FDC8C-75EE-46CE-ACB3-7B18594E75F4}" destId="{034BD427-4682-442B-9D55-B141339092D8}" srcOrd="1" destOrd="0" presId="urn:microsoft.com/office/officeart/2005/8/layout/vList2"/>
    <dgm:cxn modelId="{58D76375-29FF-4D82-A627-2AC48AD9A68E}" type="presParOf" srcId="{427FDC8C-75EE-46CE-ACB3-7B18594E75F4}" destId="{F33E6606-D666-47F9-8A3A-47E3E2921A8A}" srcOrd="2" destOrd="0" presId="urn:microsoft.com/office/officeart/2005/8/layout/vList2"/>
    <dgm:cxn modelId="{044F7633-E122-4D0A-9B64-806F5E5D4344}" type="presParOf" srcId="{427FDC8C-75EE-46CE-ACB3-7B18594E75F4}" destId="{059E0290-E0C7-4D05-9BE0-28A725E7881A}" srcOrd="3" destOrd="0" presId="urn:microsoft.com/office/officeart/2005/8/layout/vList2"/>
    <dgm:cxn modelId="{3306BC69-EB47-473C-9E41-B205C43F68E3}" type="presParOf" srcId="{427FDC8C-75EE-46CE-ACB3-7B18594E75F4}" destId="{173A08BD-C8D3-4C07-9E1F-5C5E7F60A29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D63C2-BE8F-4502-8348-A378BA0490A1}">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4ABFC-F2C5-4F1F-956E-15B3A40E85D1}">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F199A-0809-4A12-9EEE-42587615BE3D}">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US" sz="2500" kern="1200"/>
            <a:t>Can eventually cause blood vessels to break and bleed in the eye.</a:t>
          </a:r>
        </a:p>
      </dsp:txBody>
      <dsp:txXfrm>
        <a:off x="2039300" y="956381"/>
        <a:ext cx="4474303" cy="1765627"/>
      </dsp:txXfrm>
    </dsp:sp>
    <dsp:sp modelId="{4ED571F0-37F9-43D1-A8E8-630EA08432AF}">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B76AA-2676-4604-9D5E-FCBC5FF10850}">
      <dsp:nvSpPr>
        <dsp:cNvPr id="0" name=""/>
        <dsp:cNvSpPr/>
      </dsp:nvSpPr>
      <dsp:spPr>
        <a:xfrm>
          <a:off x="534102" y="3560682"/>
          <a:ext cx="971095" cy="97109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C8D0AF-A95D-4863-A5D5-53D4CA5E1575}">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US" sz="2500" kern="1200"/>
            <a:t>Can result in blurred vision or even blindness.</a:t>
          </a:r>
        </a:p>
      </dsp:txBody>
      <dsp:txXfrm>
        <a:off x="2039300" y="3163416"/>
        <a:ext cx="4474303"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C3E79-ABB5-4F55-AEC6-2528E7653D48}">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64156-E8DE-46DF-9532-093D070B905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E86BC0-65AD-448A-9032-4BDBE020F0A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Causes arteries to harden.</a:t>
          </a:r>
        </a:p>
      </dsp:txBody>
      <dsp:txXfrm>
        <a:off x="1941716" y="718"/>
        <a:ext cx="4571887" cy="1681139"/>
      </dsp:txXfrm>
    </dsp:sp>
    <dsp:sp modelId="{DEBBA7EF-3D2F-4AD0-9869-06832A93161F}">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5BE1E-54C3-4F51-9F8B-BD70B413D5E6}">
      <dsp:nvSpPr>
        <dsp:cNvPr id="0" name=""/>
        <dsp:cNvSpPr/>
      </dsp:nvSpPr>
      <dsp:spPr>
        <a:xfrm>
          <a:off x="508544" y="2480399"/>
          <a:ext cx="924626" cy="92462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EB33F8-59FC-4DCF-95CA-EF99980C0B80}">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This in turn causes the kidneys and heart to work harder.</a:t>
          </a:r>
        </a:p>
      </dsp:txBody>
      <dsp:txXfrm>
        <a:off x="1941716" y="2102143"/>
        <a:ext cx="4571887" cy="1681139"/>
      </dsp:txXfrm>
    </dsp:sp>
    <dsp:sp modelId="{92CC244D-1933-4414-B4DD-8892A783D265}">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D2A5E-E268-40FF-A0AF-2729B97CD982}">
      <dsp:nvSpPr>
        <dsp:cNvPr id="0" name=""/>
        <dsp:cNvSpPr/>
      </dsp:nvSpPr>
      <dsp:spPr>
        <a:xfrm>
          <a:off x="508544" y="4581824"/>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C98FF2-E4A3-4F2B-89C8-62A9E7B44987}">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Contributes to a number of problems.</a:t>
          </a:r>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5F68E-8C47-4BFB-9935-26460F215579}">
      <dsp:nvSpPr>
        <dsp:cNvPr id="0" name=""/>
        <dsp:cNvSpPr/>
      </dsp:nvSpPr>
      <dsp:spPr>
        <a:xfrm>
          <a:off x="0" y="510513"/>
          <a:ext cx="5029199"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If Lifestyle Modification is not working, blood pressure medication may be needed, there are several types:</a:t>
          </a:r>
        </a:p>
      </dsp:txBody>
      <dsp:txXfrm>
        <a:off x="61741" y="572254"/>
        <a:ext cx="4905717" cy="1141288"/>
      </dsp:txXfrm>
    </dsp:sp>
    <dsp:sp modelId="{F33E6606-D666-47F9-8A3A-47E3E2921A8A}">
      <dsp:nvSpPr>
        <dsp:cNvPr id="0" name=""/>
        <dsp:cNvSpPr/>
      </dsp:nvSpPr>
      <dsp:spPr>
        <a:xfrm>
          <a:off x="0" y="1841523"/>
          <a:ext cx="5029199"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Diuretics-work on the kidney to remove access water and fluid from body to lower bp.</a:t>
          </a:r>
        </a:p>
      </dsp:txBody>
      <dsp:txXfrm>
        <a:off x="61741" y="1903264"/>
        <a:ext cx="4905717" cy="1141288"/>
      </dsp:txXfrm>
    </dsp:sp>
    <dsp:sp modelId="{173A08BD-C8D3-4C07-9E1F-5C5E7F60A292}">
      <dsp:nvSpPr>
        <dsp:cNvPr id="0" name=""/>
        <dsp:cNvSpPr/>
      </dsp:nvSpPr>
      <dsp:spPr>
        <a:xfrm>
          <a:off x="0" y="3172534"/>
          <a:ext cx="5029199"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Beta blockers-reduce impulses to the heart and blood vessels.</a:t>
          </a:r>
        </a:p>
      </dsp:txBody>
      <dsp:txXfrm>
        <a:off x="61741" y="3234275"/>
        <a:ext cx="4905717" cy="11412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A24CD-3BC6-4118-BF68-C6CAC624BDC1}"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31AFA-3BE0-45BF-B9F4-AB4D00F6C159}" type="slidenum">
              <a:rPr lang="en-GB" smtClean="0"/>
              <a:t>‹#›</a:t>
            </a:fld>
            <a:endParaRPr lang="en-GB"/>
          </a:p>
        </p:txBody>
      </p:sp>
    </p:spTree>
    <p:extLst>
      <p:ext uri="{BB962C8B-B14F-4D97-AF65-F5344CB8AC3E}">
        <p14:creationId xmlns:p14="http://schemas.microsoft.com/office/powerpoint/2010/main" val="1175365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FBEF9EB-C77E-420C-BB73-4879342E7E38}"/>
              </a:ext>
            </a:extLst>
          </p:cNvPr>
          <p:cNvSpPr>
            <a:spLocks noGrp="1" noRot="1" noChangeAspect="1" noChangeArrowheads="1" noTextEdit="1"/>
          </p:cNvSpPr>
          <p:nvPr>
            <p:ph type="sldImg"/>
          </p:nvPr>
        </p:nvSpPr>
        <p:spPr>
          <a:xfrm>
            <a:off x="1150938" y="692150"/>
            <a:ext cx="4556125" cy="3416300"/>
          </a:xfrm>
          <a:ln cap="flat"/>
        </p:spPr>
      </p:sp>
      <p:sp>
        <p:nvSpPr>
          <p:cNvPr id="4099" name="Rectangle 3">
            <a:extLst>
              <a:ext uri="{FF2B5EF4-FFF2-40B4-BE49-F238E27FC236}">
                <a16:creationId xmlns:a16="http://schemas.microsoft.com/office/drawing/2014/main" id="{907F60DE-B946-41C0-9AAF-143EFC737A12}"/>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D6373B8-AFC2-44D7-9325-79EE8F6625D4}"/>
              </a:ext>
            </a:extLst>
          </p:cNvPr>
          <p:cNvSpPr>
            <a:spLocks noGrp="1" noRot="1" noChangeAspect="1" noChangeArrowheads="1" noTextEdit="1"/>
          </p:cNvSpPr>
          <p:nvPr>
            <p:ph type="sldImg"/>
          </p:nvPr>
        </p:nvSpPr>
        <p:spPr>
          <a:xfrm>
            <a:off x="1150938" y="692150"/>
            <a:ext cx="4556125" cy="3416300"/>
          </a:xfrm>
          <a:ln cap="flat"/>
        </p:spPr>
      </p:sp>
      <p:sp>
        <p:nvSpPr>
          <p:cNvPr id="9219" name="Rectangle 3">
            <a:extLst>
              <a:ext uri="{FF2B5EF4-FFF2-40B4-BE49-F238E27FC236}">
                <a16:creationId xmlns:a16="http://schemas.microsoft.com/office/drawing/2014/main" id="{CD077FF1-F68F-4251-AC45-3DEA0B0DD138}"/>
              </a:ext>
            </a:extLst>
          </p:cNvPr>
          <p:cNvSpPr>
            <a:spLocks noGrp="1" noChangeArrowheads="1"/>
          </p:cNvSpPr>
          <p:nvPr>
            <p:ph type="body" idx="1"/>
          </p:nvPr>
        </p:nvSpPr>
        <p:spPr>
          <a:noFill/>
        </p:spPr>
        <p:txBody>
          <a:bodyPr/>
          <a:lstStyle/>
          <a:p>
            <a:r>
              <a:rPr lang="en-US" altLang="en-US"/>
              <a:t>High blood pressure increases your chance for getting heart disease and kidney disease  or for having a stroke.  It is especially dangerous because it has no warning signs or symptoms.  It is estimated that one in every four Americans has high blood pressure.  Once it develops it can last a lifetime.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3E46904A-6BB6-4A84-A1B9-6DB0FFF324DA}"/>
              </a:ext>
            </a:extLst>
          </p:cNvPr>
          <p:cNvSpPr>
            <a:spLocks noGrp="1" noRot="1" noChangeAspect="1" noChangeArrowheads="1" noTextEdit="1"/>
          </p:cNvSpPr>
          <p:nvPr>
            <p:ph type="sldImg"/>
          </p:nvPr>
        </p:nvSpPr>
        <p:spPr>
          <a:xfrm>
            <a:off x="1150938" y="692150"/>
            <a:ext cx="4556125" cy="3416300"/>
          </a:xfrm>
          <a:ln cap="flat"/>
        </p:spPr>
      </p:sp>
      <p:sp>
        <p:nvSpPr>
          <p:cNvPr id="11267" name="Rectangle 3">
            <a:extLst>
              <a:ext uri="{FF2B5EF4-FFF2-40B4-BE49-F238E27FC236}">
                <a16:creationId xmlns:a16="http://schemas.microsoft.com/office/drawing/2014/main" id="{5BFE6959-CE50-4057-8260-070D5B7712C9}"/>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2EA2A63-464A-4E59-B338-D68540BED822}"/>
              </a:ext>
            </a:extLst>
          </p:cNvPr>
          <p:cNvSpPr>
            <a:spLocks noGrp="1" noRot="1" noChangeAspect="1" noChangeArrowheads="1" noTextEdit="1"/>
          </p:cNvSpPr>
          <p:nvPr>
            <p:ph type="sldImg"/>
          </p:nvPr>
        </p:nvSpPr>
        <p:spPr>
          <a:xfrm>
            <a:off x="1150938" y="692150"/>
            <a:ext cx="4556125" cy="3416300"/>
          </a:xfrm>
          <a:ln cap="flat"/>
        </p:spPr>
      </p:sp>
      <p:sp>
        <p:nvSpPr>
          <p:cNvPr id="13315" name="Rectangle 3">
            <a:extLst>
              <a:ext uri="{FF2B5EF4-FFF2-40B4-BE49-F238E27FC236}">
                <a16:creationId xmlns:a16="http://schemas.microsoft.com/office/drawing/2014/main" id="{225C0867-7CAA-4F27-B854-9FE136068575}"/>
              </a:ext>
            </a:extLst>
          </p:cNvPr>
          <p:cNvSpPr>
            <a:spLocks noGrp="1" noChangeArrowheads="1"/>
          </p:cNvSpPr>
          <p:nvPr>
            <p:ph type="body" idx="1"/>
          </p:nvPr>
        </p:nvSpPr>
        <p:spPr>
          <a:noFill/>
        </p:spPr>
        <p:txBody>
          <a:bodyPr/>
          <a:lstStyle/>
          <a:p>
            <a:r>
              <a:rPr lang="en-US" altLang="en-US"/>
              <a:t>How does it effect the body?  High blood pressure is the most important risk facto for stroke.  This can happen with a break in a weakened blood vessel which bleeds in the brain.  A stroke can also happen when a blood clot blocks one of the narrowed arteries in the brain.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E6629990-206A-4A53-83A1-1FB6D6F0E9E9}"/>
              </a:ext>
            </a:extLst>
          </p:cNvPr>
          <p:cNvSpPr>
            <a:spLocks noGrp="1" noRot="1" noChangeAspect="1" noChangeArrowheads="1" noTextEdit="1"/>
          </p:cNvSpPr>
          <p:nvPr>
            <p:ph type="sldImg"/>
          </p:nvPr>
        </p:nvSpPr>
        <p:spPr>
          <a:xfrm>
            <a:off x="1150938" y="692150"/>
            <a:ext cx="4556125" cy="3416300"/>
          </a:xfrm>
          <a:ln cap="flat"/>
        </p:spPr>
      </p:sp>
      <p:sp>
        <p:nvSpPr>
          <p:cNvPr id="15363" name="Rectangle 3">
            <a:extLst>
              <a:ext uri="{FF2B5EF4-FFF2-40B4-BE49-F238E27FC236}">
                <a16:creationId xmlns:a16="http://schemas.microsoft.com/office/drawing/2014/main" id="{6863E28B-B134-4A65-9A1C-996AF7325081}"/>
              </a:ext>
            </a:extLst>
          </p:cNvPr>
          <p:cNvSpPr>
            <a:spLocks noGrp="1" noChangeArrowheads="1"/>
          </p:cNvSpPr>
          <p:nvPr>
            <p:ph type="body" idx="1"/>
          </p:nvPr>
        </p:nvSpPr>
        <p:spPr>
          <a:noFill/>
        </p:spPr>
        <p:txBody>
          <a:bodyPr/>
          <a:lstStyle/>
          <a:p>
            <a:r>
              <a:rPr lang="en-US" altLang="en-US"/>
              <a:t>High blood pressure is a major risk for heart attack.  The arteries bring oxygen carrying blood to the heart muscle.  If the heart cannot get oxygen, chest pain know as angina can occur.  If the flow of blood is blocked a hart attack results.  Hypertension is also the number one risk facto of congestive heart failure.  Which is a condition in which the heart cannot pump enough blood to meet the body’s needs.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AECAEAB-DC2F-415B-99F4-83B8D64E5DF7}"/>
              </a:ext>
            </a:extLst>
          </p:cNvPr>
          <p:cNvSpPr>
            <a:spLocks noGrp="1" noRot="1" noChangeAspect="1" noChangeArrowheads="1" noTextEdit="1"/>
          </p:cNvSpPr>
          <p:nvPr>
            <p:ph type="sldImg"/>
          </p:nvPr>
        </p:nvSpPr>
        <p:spPr>
          <a:xfrm>
            <a:off x="1150938" y="692150"/>
            <a:ext cx="4556125" cy="3416300"/>
          </a:xfrm>
          <a:ln cap="flat"/>
        </p:spPr>
      </p:sp>
      <p:sp>
        <p:nvSpPr>
          <p:cNvPr id="17411" name="Rectangle 3">
            <a:extLst>
              <a:ext uri="{FF2B5EF4-FFF2-40B4-BE49-F238E27FC236}">
                <a16:creationId xmlns:a16="http://schemas.microsoft.com/office/drawing/2014/main" id="{FABAAB4A-E878-4C29-99B9-03BABF2D0125}"/>
              </a:ext>
            </a:extLst>
          </p:cNvPr>
          <p:cNvSpPr>
            <a:spLocks noGrp="1" noChangeArrowheads="1"/>
          </p:cNvSpPr>
          <p:nvPr>
            <p:ph type="body" idx="1"/>
          </p:nvPr>
        </p:nvSpPr>
        <p:spPr>
          <a:noFill/>
        </p:spPr>
        <p:txBody>
          <a:bodyPr/>
          <a:lstStyle/>
          <a:p>
            <a:r>
              <a:rPr lang="en-US" altLang="en-US"/>
              <a:t>Kidneys act as filters to rid the body of wastes.  High blood pressure can narrow and thicken the blood vessels.  This makes it hard on the kidneys which will filter less blood.  This results in waste building up in the blood and may result in the kidneys failing all together.  Dialysis or kidney transplant my be needed in this situation.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4FC0BD9-7EC1-4138-B934-96A5C5DF9711}"/>
              </a:ext>
            </a:extLst>
          </p:cNvPr>
          <p:cNvSpPr>
            <a:spLocks noGrp="1" noRot="1" noChangeAspect="1" noChangeArrowheads="1" noTextEdit="1"/>
          </p:cNvSpPr>
          <p:nvPr>
            <p:ph type="sldImg"/>
          </p:nvPr>
        </p:nvSpPr>
        <p:spPr>
          <a:xfrm>
            <a:off x="393700" y="692150"/>
            <a:ext cx="6070600" cy="3416300"/>
          </a:xfrm>
          <a:ln cap="flat"/>
        </p:spPr>
      </p:sp>
      <p:sp>
        <p:nvSpPr>
          <p:cNvPr id="19459" name="Rectangle 3">
            <a:extLst>
              <a:ext uri="{FF2B5EF4-FFF2-40B4-BE49-F238E27FC236}">
                <a16:creationId xmlns:a16="http://schemas.microsoft.com/office/drawing/2014/main" id="{C4B20269-0794-4122-BDEC-C2FFF0780B28}"/>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9CB1363C-42A5-4014-A90A-060E55CD105E}"/>
              </a:ext>
            </a:extLst>
          </p:cNvPr>
          <p:cNvSpPr>
            <a:spLocks noGrp="1" noRot="1" noChangeAspect="1" noChangeArrowheads="1" noTextEdit="1"/>
          </p:cNvSpPr>
          <p:nvPr>
            <p:ph type="sldImg"/>
          </p:nvPr>
        </p:nvSpPr>
        <p:spPr>
          <a:xfrm>
            <a:off x="393700" y="692150"/>
            <a:ext cx="6070600" cy="3416300"/>
          </a:xfrm>
          <a:ln cap="flat"/>
        </p:spPr>
      </p:sp>
      <p:sp>
        <p:nvSpPr>
          <p:cNvPr id="21507" name="Rectangle 3">
            <a:extLst>
              <a:ext uri="{FF2B5EF4-FFF2-40B4-BE49-F238E27FC236}">
                <a16:creationId xmlns:a16="http://schemas.microsoft.com/office/drawing/2014/main" id="{82A5C53F-083E-49E4-AE5C-C4E224D0C183}"/>
              </a:ext>
            </a:extLst>
          </p:cNvPr>
          <p:cNvSpPr>
            <a:spLocks noGrp="1" noChangeArrowheads="1"/>
          </p:cNvSpPr>
          <p:nvPr>
            <p:ph type="body" idx="1"/>
          </p:nvPr>
        </p:nvSpPr>
        <p:spPr>
          <a:noFill/>
        </p:spPr>
        <p:txBody>
          <a:bodyPr/>
          <a:lstStyle/>
          <a:p>
            <a:r>
              <a:rPr lang="en-US" altLang="en-US"/>
              <a:t>As people get older arteries throughout the body harden especially those in the heart, brain, and kidneys.  This in turn causes the kidneys and heart to work harder and can contribute to a number of problems.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121C76D-590C-46B5-91E2-3D4245E520D0}"/>
              </a:ext>
            </a:extLst>
          </p:cNvPr>
          <p:cNvSpPr>
            <a:spLocks noGrp="1" noRot="1" noChangeAspect="1" noChangeArrowheads="1" noTextEdit="1"/>
          </p:cNvSpPr>
          <p:nvPr>
            <p:ph type="sldImg"/>
          </p:nvPr>
        </p:nvSpPr>
        <p:spPr>
          <a:xfrm>
            <a:off x="1150938" y="692150"/>
            <a:ext cx="4556125" cy="3416300"/>
          </a:xfrm>
          <a:ln cap="flat"/>
        </p:spPr>
      </p:sp>
      <p:sp>
        <p:nvSpPr>
          <p:cNvPr id="23555" name="Rectangle 3">
            <a:extLst>
              <a:ext uri="{FF2B5EF4-FFF2-40B4-BE49-F238E27FC236}">
                <a16:creationId xmlns:a16="http://schemas.microsoft.com/office/drawing/2014/main" id="{9095206A-CB32-40B1-9365-AD7BEE1305FC}"/>
              </a:ext>
            </a:extLst>
          </p:cNvPr>
          <p:cNvSpPr>
            <a:spLocks noGrp="1" noChangeArrowheads="1"/>
          </p:cNvSpPr>
          <p:nvPr>
            <p:ph type="body" idx="1"/>
          </p:nvPr>
        </p:nvSpPr>
        <p:spPr>
          <a:noFill/>
        </p:spPr>
        <p:txBody>
          <a:bodyPr/>
          <a:lstStyle/>
          <a:p>
            <a:r>
              <a:rPr lang="en-US" altLang="en-US"/>
              <a:t>Any of these conditions will cause pressure against arterial walls.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1BD2C3F-8D09-4732-8E42-25A0AEC8B58A}"/>
              </a:ext>
            </a:extLst>
          </p:cNvPr>
          <p:cNvSpPr>
            <a:spLocks noGrp="1" noRot="1" noChangeAspect="1" noChangeArrowheads="1" noTextEdit="1"/>
          </p:cNvSpPr>
          <p:nvPr>
            <p:ph type="sldImg"/>
          </p:nvPr>
        </p:nvSpPr>
        <p:spPr>
          <a:xfrm>
            <a:off x="1150938" y="692150"/>
            <a:ext cx="4556125" cy="3416300"/>
          </a:xfrm>
          <a:ln cap="flat"/>
        </p:spPr>
      </p:sp>
      <p:sp>
        <p:nvSpPr>
          <p:cNvPr id="25603" name="Rectangle 3">
            <a:extLst>
              <a:ext uri="{FF2B5EF4-FFF2-40B4-BE49-F238E27FC236}">
                <a16:creationId xmlns:a16="http://schemas.microsoft.com/office/drawing/2014/main" id="{F7299403-F9E3-41D7-93AC-81A7B232E15C}"/>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DDE7353-5CAB-430D-A31A-11C92A9C2C80}"/>
              </a:ext>
            </a:extLst>
          </p:cNvPr>
          <p:cNvSpPr>
            <a:spLocks noGrp="1" noRot="1" noChangeAspect="1" noChangeArrowheads="1" noTextEdit="1"/>
          </p:cNvSpPr>
          <p:nvPr>
            <p:ph type="sldImg"/>
          </p:nvPr>
        </p:nvSpPr>
        <p:spPr>
          <a:xfrm>
            <a:off x="1150938" y="692150"/>
            <a:ext cx="4556125" cy="3416300"/>
          </a:xfrm>
          <a:ln cap="flat"/>
        </p:spPr>
      </p:sp>
      <p:sp>
        <p:nvSpPr>
          <p:cNvPr id="27651" name="Rectangle 3">
            <a:extLst>
              <a:ext uri="{FF2B5EF4-FFF2-40B4-BE49-F238E27FC236}">
                <a16:creationId xmlns:a16="http://schemas.microsoft.com/office/drawing/2014/main" id="{316F4EE1-763A-47F8-8E70-04E18F786703}"/>
              </a:ext>
            </a:extLst>
          </p:cNvPr>
          <p:cNvSpPr>
            <a:spLocks noGrp="1" noChangeArrowheads="1"/>
          </p:cNvSpPr>
          <p:nvPr>
            <p:ph type="body" idx="1"/>
          </p:nvPr>
        </p:nvSpPr>
        <p:spPr>
          <a:noFill/>
        </p:spPr>
        <p:txBody>
          <a:bodyPr/>
          <a:lstStyle/>
          <a:p>
            <a:r>
              <a:rPr lang="en-US" altLang="en-US"/>
              <a:t>Doctors will diagnose a person with two or more readings of 140/90 or higher taken on several occasions.  A reason that it has to be more than one occasion is the occurrence of “White Coat Hypertension.”  Some people experience high blood pressure simply from the stress of being in the Doctor’s office.  If your Doctor suspects this they may send you home with a heart monitor to get appropriate readings.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84A7C88-3D34-4CB8-BE6D-B4F3F1939149}"/>
              </a:ext>
            </a:extLst>
          </p:cNvPr>
          <p:cNvSpPr>
            <a:spLocks noGrp="1" noRot="1" noChangeAspect="1" noChangeArrowheads="1" noTextEdit="1"/>
          </p:cNvSpPr>
          <p:nvPr>
            <p:ph type="sldImg"/>
          </p:nvPr>
        </p:nvSpPr>
        <p:spPr>
          <a:xfrm>
            <a:off x="393700" y="692150"/>
            <a:ext cx="6070600" cy="3416300"/>
          </a:xfrm>
          <a:ln cap="flat"/>
        </p:spPr>
      </p:sp>
      <p:sp>
        <p:nvSpPr>
          <p:cNvPr id="39939" name="Rectangle 3">
            <a:extLst>
              <a:ext uri="{FF2B5EF4-FFF2-40B4-BE49-F238E27FC236}">
                <a16:creationId xmlns:a16="http://schemas.microsoft.com/office/drawing/2014/main" id="{2339D146-3474-4A0F-BF6D-BA873CA0CB98}"/>
              </a:ext>
            </a:extLst>
          </p:cNvPr>
          <p:cNvSpPr>
            <a:spLocks noGrp="1" noChangeArrowheads="1"/>
          </p:cNvSpPr>
          <p:nvPr>
            <p:ph type="body" idx="1"/>
          </p:nvPr>
        </p:nvSpPr>
        <p:spPr>
          <a:noFill/>
        </p:spPr>
        <p:txBody>
          <a:bodyPr/>
          <a:lstStyle/>
          <a:p>
            <a:r>
              <a:rPr lang="en-US" altLang="en-US"/>
              <a:t>The best treatment is prevention.  Adopt a healthy life by:  following a healthy eating pattern.  Research as shown that following a healthy eating plan can both reduce the risk of developing high blood pressure and lowering an already elevated blood pressure.  Maintain a healthy weight.  Be physically active, limit alcohol and quit smoking</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5900157-5979-4468-8469-0CD9388E7EC9}"/>
              </a:ext>
            </a:extLst>
          </p:cNvPr>
          <p:cNvSpPr>
            <a:spLocks noGrp="1" noRot="1" noChangeAspect="1" noChangeArrowheads="1" noTextEdit="1"/>
          </p:cNvSpPr>
          <p:nvPr>
            <p:ph type="sldImg"/>
          </p:nvPr>
        </p:nvSpPr>
        <p:spPr>
          <a:xfrm>
            <a:off x="1150938" y="692150"/>
            <a:ext cx="4556125" cy="3416300"/>
          </a:xfrm>
          <a:ln cap="flat"/>
        </p:spPr>
      </p:sp>
      <p:sp>
        <p:nvSpPr>
          <p:cNvPr id="41987" name="Rectangle 3">
            <a:extLst>
              <a:ext uri="{FF2B5EF4-FFF2-40B4-BE49-F238E27FC236}">
                <a16:creationId xmlns:a16="http://schemas.microsoft.com/office/drawing/2014/main" id="{743DA628-9575-4513-A846-EED87D0CDB8D}"/>
              </a:ext>
            </a:extLst>
          </p:cNvPr>
          <p:cNvSpPr>
            <a:spLocks noGrp="1" noChangeArrowheads="1"/>
          </p:cNvSpPr>
          <p:nvPr>
            <p:ph type="body" idx="1"/>
          </p:nvPr>
        </p:nvSpPr>
        <p:spPr>
          <a:noFill/>
        </p:spPr>
        <p:txBody>
          <a:bodyPr/>
          <a:lstStyle/>
          <a:p>
            <a:r>
              <a:rPr lang="en-US" altLang="en-US"/>
              <a:t>DASH diet – for an overall eating plan.  Stands for dietary approaches to stop hypertension.  It is based on an 11 week clinical trial which tested the effectiveness of diet against hypertension.  The study found that a diet emphasized fruits and vegetables, low-fat dairy food, low in saturated fats, total fat, and cholesterol.  There was a second study performed call DASH Sodium where they found by reducing the sodium in the diet to 1500 mg the biggest blood pressure benefits were gained.  The basic differences from the food guide pyramid are:  an increase of one daily serving of vegetables, and an increase of 1-2 servings of fruit, inclusion of 4-5 servings of nuts,seeds, and beans.  Also recommends increasing the intake of calcium, magnesium and potassium which have been found to reduce blood pressure.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A6CD2E9-19F4-42DE-AA9B-60FEF22ABD99}"/>
              </a:ext>
            </a:extLst>
          </p:cNvPr>
          <p:cNvSpPr>
            <a:spLocks noGrp="1" noRot="1" noChangeAspect="1" noChangeArrowheads="1" noTextEdit="1"/>
          </p:cNvSpPr>
          <p:nvPr>
            <p:ph type="sldImg"/>
          </p:nvPr>
        </p:nvSpPr>
        <p:spPr>
          <a:xfrm>
            <a:off x="393700" y="692150"/>
            <a:ext cx="6070600" cy="3416300"/>
          </a:xfrm>
          <a:ln cap="flat"/>
        </p:spPr>
      </p:sp>
      <p:sp>
        <p:nvSpPr>
          <p:cNvPr id="44035" name="Rectangle 3">
            <a:extLst>
              <a:ext uri="{FF2B5EF4-FFF2-40B4-BE49-F238E27FC236}">
                <a16:creationId xmlns:a16="http://schemas.microsoft.com/office/drawing/2014/main" id="{B66BF78F-5244-4ED5-8FDD-6A1EDD00C44B}"/>
              </a:ext>
            </a:extLst>
          </p:cNvPr>
          <p:cNvSpPr>
            <a:spLocks noGrp="1" noChangeArrowheads="1"/>
          </p:cNvSpPr>
          <p:nvPr>
            <p:ph type="body" idx="1"/>
          </p:nvPr>
        </p:nvSpPr>
        <p:spPr>
          <a:noFill/>
        </p:spPr>
        <p:txBody>
          <a:bodyPr/>
          <a:lstStyle/>
          <a:p>
            <a:r>
              <a:rPr lang="en-US" altLang="en-US"/>
              <a:t>Most  Americans eat way to much salt in their diets.  The current recommendation is to consume less than 2.4 grams of sodium a day.  2 grams of sodium is equal to 1 teaspoon of salt.  All our bodies actually need is 500 mg or ¼ teaspoon.  Americans consume on the average 4000 to 6000 mg of sodium a day.  For a person with high blood pressure the doctor my recommend a 1500 mg sodium diet.  These low sodium diets can keep blood pressure from rising and help medications work better.  </a:t>
            </a:r>
          </a:p>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5DFF105-4AE0-4CF2-9634-309A49FB972D}"/>
              </a:ext>
            </a:extLst>
          </p:cNvPr>
          <p:cNvSpPr>
            <a:spLocks noGrp="1" noRot="1" noChangeAspect="1" noChangeArrowheads="1" noTextEdit="1"/>
          </p:cNvSpPr>
          <p:nvPr>
            <p:ph type="sldImg"/>
          </p:nvPr>
        </p:nvSpPr>
        <p:spPr>
          <a:xfrm>
            <a:off x="1150938" y="692150"/>
            <a:ext cx="4556125" cy="3416300"/>
          </a:xfrm>
          <a:ln cap="flat"/>
        </p:spPr>
      </p:sp>
      <p:sp>
        <p:nvSpPr>
          <p:cNvPr id="46083" name="Rectangle 3">
            <a:extLst>
              <a:ext uri="{FF2B5EF4-FFF2-40B4-BE49-F238E27FC236}">
                <a16:creationId xmlns:a16="http://schemas.microsoft.com/office/drawing/2014/main" id="{B902561C-8B21-4CF4-AB87-0C4036DE25AC}"/>
              </a:ext>
            </a:extLst>
          </p:cNvPr>
          <p:cNvSpPr>
            <a:spLocks noGrp="1" noChangeArrowheads="1"/>
          </p:cNvSpPr>
          <p:nvPr>
            <p:ph type="body" idx="1"/>
          </p:nvPr>
        </p:nvSpPr>
        <p:spPr>
          <a:noFill/>
        </p:spPr>
        <p:txBody>
          <a:bodyPr/>
          <a:lstStyle/>
          <a:p>
            <a:r>
              <a:rPr lang="en-US" altLang="en-US"/>
              <a:t>Being overweight is a risk for developing high blood pressure and other diseases.</a:t>
            </a:r>
          </a:p>
          <a:p>
            <a:r>
              <a:rPr lang="en-US" altLang="en-US" b="1"/>
              <a:t>Sodium Quiz</a:t>
            </a:r>
            <a:endParaRPr lang="en-US" altLang="en-US"/>
          </a:p>
          <a:p>
            <a:r>
              <a:rPr lang="en-US" altLang="en-US"/>
              <a:t>If you are watching your sodium intake, eating a can of soup at lunch is a good alternative to a hamburger and fries?  (True or False)  False – One can of soup can have as much as 1300 mg of sodium.</a:t>
            </a:r>
          </a:p>
          <a:p>
            <a:r>
              <a:rPr lang="en-US" altLang="en-US"/>
              <a:t>Frozen dinners are a good choice when you are trying to eat less sodium?  False – They can have as much as 1500 mg in just one serving.</a:t>
            </a:r>
          </a:p>
          <a:p>
            <a:r>
              <a:rPr lang="en-US" altLang="en-US"/>
              <a:t>Herbs, spices, and salt-free seasoning blends are better for cooking and putting on the table.  True</a:t>
            </a:r>
          </a:p>
          <a:p>
            <a:endParaRPr lang="en-US" altLang="en-US"/>
          </a:p>
          <a:p>
            <a:endParaRPr lang="en-US" altLang="en-US" b="1"/>
          </a:p>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B2B2591-D7A1-41BE-82C4-281870A39CF5}"/>
              </a:ext>
            </a:extLst>
          </p:cNvPr>
          <p:cNvSpPr>
            <a:spLocks noGrp="1" noRot="1" noChangeAspect="1" noChangeArrowheads="1" noTextEdit="1"/>
          </p:cNvSpPr>
          <p:nvPr>
            <p:ph type="sldImg"/>
          </p:nvPr>
        </p:nvSpPr>
        <p:spPr>
          <a:xfrm>
            <a:off x="1150938" y="692150"/>
            <a:ext cx="4556125" cy="3416300"/>
          </a:xfrm>
          <a:ln cap="flat"/>
        </p:spPr>
      </p:sp>
      <p:sp>
        <p:nvSpPr>
          <p:cNvPr id="48131" name="Rectangle 3">
            <a:extLst>
              <a:ext uri="{FF2B5EF4-FFF2-40B4-BE49-F238E27FC236}">
                <a16:creationId xmlns:a16="http://schemas.microsoft.com/office/drawing/2014/main" id="{6C970315-5F31-4F88-A50D-940CB444D0E2}"/>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08BA5B2D-E856-4232-A97B-2866FA8E4B91}"/>
              </a:ext>
            </a:extLst>
          </p:cNvPr>
          <p:cNvSpPr>
            <a:spLocks noGrp="1" noRot="1" noChangeAspect="1" noChangeArrowheads="1" noTextEdit="1"/>
          </p:cNvSpPr>
          <p:nvPr>
            <p:ph type="sldImg"/>
          </p:nvPr>
        </p:nvSpPr>
        <p:spPr>
          <a:xfrm>
            <a:off x="1150938" y="692150"/>
            <a:ext cx="4556125" cy="3416300"/>
          </a:xfrm>
          <a:ln cap="flat"/>
        </p:spPr>
      </p:sp>
      <p:sp>
        <p:nvSpPr>
          <p:cNvPr id="50179" name="Rectangle 3">
            <a:extLst>
              <a:ext uri="{FF2B5EF4-FFF2-40B4-BE49-F238E27FC236}">
                <a16:creationId xmlns:a16="http://schemas.microsoft.com/office/drawing/2014/main" id="{F18C7D56-2FFF-4EAE-8417-533C78340F76}"/>
              </a:ext>
            </a:extLst>
          </p:cNvPr>
          <p:cNvSpPr>
            <a:spLocks noGrp="1" noChangeArrowheads="1"/>
          </p:cNvSpPr>
          <p:nvPr>
            <p:ph type="body" idx="1"/>
          </p:nvPr>
        </p:nvSpPr>
        <p:spPr>
          <a:noFill/>
        </p:spPr>
        <p:txBody>
          <a:bodyPr/>
          <a:lstStyle/>
          <a:p>
            <a:r>
              <a:rPr lang="en-US" altLang="en-US" b="1"/>
              <a:t>Alcohol Quiz:</a:t>
            </a:r>
          </a:p>
          <a:p>
            <a:r>
              <a:rPr lang="en-US" altLang="en-US"/>
              <a:t>People with high blood pressure don’t have to limit the amount of alcoholic beverages they drink.  False – alcoholic beverages raise blood pressure.</a:t>
            </a:r>
          </a:p>
          <a:p>
            <a:r>
              <a:rPr lang="en-US" altLang="en-US"/>
              <a:t>Alcoholic drinks contain calories which is another good reason to cut back on them if you are trying to lose weight and control high blood pressure.  True, 5 oz of wine = 100 calories.</a:t>
            </a:r>
          </a:p>
          <a:p>
            <a:r>
              <a:rPr lang="en-US" altLang="en-US"/>
              <a:t>A 12 ounce beer counts as one drink the same as 5 ounces of wine or 1.5 ounce of whiskey.  True – They are all considered one drink.  The beer is 150 calories, the others are 100 calories.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C23C85F-0B3D-4C23-BCBF-194A65F1824C}"/>
              </a:ext>
            </a:extLst>
          </p:cNvPr>
          <p:cNvSpPr>
            <a:spLocks noGrp="1" noRot="1" noChangeAspect="1" noChangeArrowheads="1" noTextEdit="1"/>
          </p:cNvSpPr>
          <p:nvPr>
            <p:ph type="sldImg"/>
          </p:nvPr>
        </p:nvSpPr>
        <p:spPr>
          <a:xfrm>
            <a:off x="1150938" y="692150"/>
            <a:ext cx="4556125" cy="3416300"/>
          </a:xfrm>
          <a:ln cap="flat"/>
        </p:spPr>
      </p:sp>
      <p:sp>
        <p:nvSpPr>
          <p:cNvPr id="52227" name="Rectangle 3">
            <a:extLst>
              <a:ext uri="{FF2B5EF4-FFF2-40B4-BE49-F238E27FC236}">
                <a16:creationId xmlns:a16="http://schemas.microsoft.com/office/drawing/2014/main" id="{4D23ABFB-18F6-4672-A5E4-C0F4B6DD7068}"/>
              </a:ext>
            </a:extLst>
          </p:cNvPr>
          <p:cNvSpPr>
            <a:spLocks noGrp="1" noChangeArrowheads="1"/>
          </p:cNvSpPr>
          <p:nvPr>
            <p:ph type="body" idx="1"/>
          </p:nvPr>
        </p:nvSpPr>
        <p:spPr>
          <a:noFill/>
        </p:spPr>
        <p:txBody>
          <a:bodyPr/>
          <a:lstStyle/>
          <a:p>
            <a:r>
              <a:rPr lang="en-US" altLang="en-US"/>
              <a:t>Smoking injures blood vessel walls and speeds up the process of hardening of the arteries.  So even though it doesn’t cuse high blood pressure it is a bad idea for anyone, especially those with high blood pressure.  Once you quit, your risk of having a heart attack is reduced after one year.</a:t>
            </a:r>
          </a:p>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9124A796-F7D6-4A61-A4FD-74CB50126494}"/>
              </a:ext>
            </a:extLst>
          </p:cNvPr>
          <p:cNvSpPr>
            <a:spLocks noGrp="1" noRot="1" noChangeAspect="1" noChangeArrowheads="1" noTextEdit="1"/>
          </p:cNvSpPr>
          <p:nvPr>
            <p:ph type="sldImg"/>
          </p:nvPr>
        </p:nvSpPr>
        <p:spPr>
          <a:xfrm>
            <a:off x="393700" y="692150"/>
            <a:ext cx="6070600" cy="3416300"/>
          </a:xfrm>
          <a:ln cap="flat"/>
        </p:spPr>
      </p:sp>
      <p:sp>
        <p:nvSpPr>
          <p:cNvPr id="54275" name="Rectangle 3">
            <a:extLst>
              <a:ext uri="{FF2B5EF4-FFF2-40B4-BE49-F238E27FC236}">
                <a16:creationId xmlns:a16="http://schemas.microsoft.com/office/drawing/2014/main" id="{64517C7E-BEA2-437B-BA7B-4FD5DC0F03DC}"/>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887E-79EC-4770-92F0-134D890678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6BF904-BC43-45DD-A281-B16D5EAFF5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B16764-DFCD-472B-AEC8-16199B2B4707}"/>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5" name="Footer Placeholder 4">
            <a:extLst>
              <a:ext uri="{FF2B5EF4-FFF2-40B4-BE49-F238E27FC236}">
                <a16:creationId xmlns:a16="http://schemas.microsoft.com/office/drawing/2014/main" id="{1C23FF27-E3CF-49C1-9799-9C4682DFF5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267FF-AF4B-4961-9652-2BF45606C3D0}"/>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35530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054D-F91C-430D-B9AA-3C846D5AC7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EF7F2F-2195-4A88-A74C-BD1B0722BB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C2949-65F8-4040-8497-8A091888A5B6}"/>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5" name="Footer Placeholder 4">
            <a:extLst>
              <a:ext uri="{FF2B5EF4-FFF2-40B4-BE49-F238E27FC236}">
                <a16:creationId xmlns:a16="http://schemas.microsoft.com/office/drawing/2014/main" id="{053F3BB9-8B3C-4C49-906F-DFE5046DE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F3CCC7-6ADD-4AC0-BF46-55FBCC6A3625}"/>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3402975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13DC8-4FD8-4027-8D83-59DCB63D0E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BDF543-8B50-44C7-A43A-131FEC3952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180DE1-4E6B-4F9B-830B-2874FCA69AE7}"/>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5" name="Footer Placeholder 4">
            <a:extLst>
              <a:ext uri="{FF2B5EF4-FFF2-40B4-BE49-F238E27FC236}">
                <a16:creationId xmlns:a16="http://schemas.microsoft.com/office/drawing/2014/main" id="{1EF7ECE6-B913-4B54-B6DB-9F45081E0E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87507D-6A76-49A1-9684-0FCF607979B9}"/>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3578782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2B13-AEBF-44DE-AB33-BD4762CBB6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A4CD8D-CCB5-43D6-B677-E9115DABB74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7A024B-12A3-411E-BED2-C29AC7E207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4B8D11-4811-4AB5-8424-4AC4171F4A96}"/>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6" name="Footer Placeholder 5">
            <a:extLst>
              <a:ext uri="{FF2B5EF4-FFF2-40B4-BE49-F238E27FC236}">
                <a16:creationId xmlns:a16="http://schemas.microsoft.com/office/drawing/2014/main" id="{449ADB21-9E4D-4DB3-80E9-3D5511A917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109477-F41E-4076-BAEA-307E0574E82D}"/>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1966772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1DA0-E1F0-4426-BD4D-8E7DD52391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F0EF20-B859-4E77-95E8-1A14671202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1BBD1A-506B-43E4-A8FB-48C71CE087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019763-62D9-4A51-8DD0-09DA641AFF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B64459-94B7-4737-804D-9DE46A1A61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AE64DF-EAA3-4F88-8A36-4E52DDE2C057}"/>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8" name="Footer Placeholder 7">
            <a:extLst>
              <a:ext uri="{FF2B5EF4-FFF2-40B4-BE49-F238E27FC236}">
                <a16:creationId xmlns:a16="http://schemas.microsoft.com/office/drawing/2014/main" id="{F0BD6B68-8443-458F-ACDD-ADBCFB7F86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A85CCC-0315-4DA5-90A5-C7E7291F97DD}"/>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3165791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4833-5CBE-4545-8B16-CE4D8D123C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6746B1-8C35-4E64-B1C6-2CB001A499EE}"/>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4" name="Footer Placeholder 3">
            <a:extLst>
              <a:ext uri="{FF2B5EF4-FFF2-40B4-BE49-F238E27FC236}">
                <a16:creationId xmlns:a16="http://schemas.microsoft.com/office/drawing/2014/main" id="{60A35EFD-5548-4BDA-AE69-818E043F65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B29EB-1E49-46DA-B586-9BFAE80D3092}"/>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1574641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4F6202-B270-48E6-A08C-E832706B6485}"/>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3" name="Footer Placeholder 2">
            <a:extLst>
              <a:ext uri="{FF2B5EF4-FFF2-40B4-BE49-F238E27FC236}">
                <a16:creationId xmlns:a16="http://schemas.microsoft.com/office/drawing/2014/main" id="{9E5ABBF6-86F9-42B3-8477-E12959B98B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14A3BF-154D-405F-962A-A12D2E6C2D12}"/>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255385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F113A-646F-4404-8572-8F6B97DB37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288C81-71FD-443C-BE1B-033D59BA21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8A974F-7A01-48F3-924D-7BE40C7A30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4B5C45-3C54-4FDD-B66D-2219C51815DF}"/>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6" name="Footer Placeholder 5">
            <a:extLst>
              <a:ext uri="{FF2B5EF4-FFF2-40B4-BE49-F238E27FC236}">
                <a16:creationId xmlns:a16="http://schemas.microsoft.com/office/drawing/2014/main" id="{21B1A3F7-2313-4702-BD4E-763029567B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02EEAD-B112-4513-96B3-1445CA76D230}"/>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243416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3632E-F348-4B14-B5A1-17D2329F46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88FFF5-6C09-4BE2-89E5-02C9789F18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F44F93-12CE-4A6B-A6E5-D7B7F1F4FE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70D796-21E3-4943-8D3A-2B04409D6BAA}"/>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6" name="Footer Placeholder 5">
            <a:extLst>
              <a:ext uri="{FF2B5EF4-FFF2-40B4-BE49-F238E27FC236}">
                <a16:creationId xmlns:a16="http://schemas.microsoft.com/office/drawing/2014/main" id="{05258934-5D9E-49B7-AB9B-6EDF6A0A4F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519253-50A6-4D5C-A37B-2EABD1153D2F}"/>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3893847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92E18-0401-45BA-BFB3-DCAA29A124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DDA902-5CD0-4277-B700-CE8ACD2827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D70B65-B5CE-42FE-81AE-D55FF46F4622}"/>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5" name="Footer Placeholder 4">
            <a:extLst>
              <a:ext uri="{FF2B5EF4-FFF2-40B4-BE49-F238E27FC236}">
                <a16:creationId xmlns:a16="http://schemas.microsoft.com/office/drawing/2014/main" id="{608F6D5A-2E3A-4E63-AACA-D457A6FD5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5BAC1-C8B3-47FD-8207-904828D4D5C1}"/>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2507945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71DE24-4D2E-4444-A1BA-339119386B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04D30-6546-48B3-B216-41F3FE20BA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629699-9003-48CA-A2A2-54772535D316}"/>
              </a:ext>
            </a:extLst>
          </p:cNvPr>
          <p:cNvSpPr>
            <a:spLocks noGrp="1"/>
          </p:cNvSpPr>
          <p:nvPr>
            <p:ph type="dt" sz="half" idx="10"/>
          </p:nvPr>
        </p:nvSpPr>
        <p:spPr/>
        <p:txBody>
          <a:bodyPr/>
          <a:lstStyle/>
          <a:p>
            <a:fld id="{045702C1-DCBE-4D53-B7FA-2EDB7D08F6DF}" type="datetimeFigureOut">
              <a:rPr lang="en-GB" smtClean="0"/>
              <a:t>18/01/2021</a:t>
            </a:fld>
            <a:endParaRPr lang="en-GB"/>
          </a:p>
        </p:txBody>
      </p:sp>
      <p:sp>
        <p:nvSpPr>
          <p:cNvPr id="5" name="Footer Placeholder 4">
            <a:extLst>
              <a:ext uri="{FF2B5EF4-FFF2-40B4-BE49-F238E27FC236}">
                <a16:creationId xmlns:a16="http://schemas.microsoft.com/office/drawing/2014/main" id="{B906DA59-08FE-4FC1-B25E-046899BB0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CA8927-AFD8-489C-8A9F-A628FAFA74D0}"/>
              </a:ext>
            </a:extLst>
          </p:cNvPr>
          <p:cNvSpPr>
            <a:spLocks noGrp="1"/>
          </p:cNvSpPr>
          <p:nvPr>
            <p:ph type="sldNum" sz="quarter" idx="12"/>
          </p:nvPr>
        </p:nvSpPr>
        <p:spPr/>
        <p:txBody>
          <a:bodyPr/>
          <a:lstStyle/>
          <a:p>
            <a:fld id="{7CF45A9A-1DBA-4672-9A7F-122FC837162C}" type="slidenum">
              <a:rPr lang="en-GB" smtClean="0"/>
              <a:t>‹#›</a:t>
            </a:fld>
            <a:endParaRPr lang="en-GB"/>
          </a:p>
        </p:txBody>
      </p:sp>
    </p:spTree>
    <p:extLst>
      <p:ext uri="{BB962C8B-B14F-4D97-AF65-F5344CB8AC3E}">
        <p14:creationId xmlns:p14="http://schemas.microsoft.com/office/powerpoint/2010/main" val="2824170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1F316-21A1-43F3-AEB3-3C8A1C1446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FAAC4E-FE95-4195-9225-A72B1F8C13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A7FE2-CCD3-4041-867C-788C175CE6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5702C1-DCBE-4D53-B7FA-2EDB7D08F6DF}" type="datetimeFigureOut">
              <a:rPr lang="en-GB" smtClean="0"/>
              <a:t>18/01/2021</a:t>
            </a:fld>
            <a:endParaRPr lang="en-GB"/>
          </a:p>
        </p:txBody>
      </p:sp>
      <p:sp>
        <p:nvSpPr>
          <p:cNvPr id="5" name="Footer Placeholder 4">
            <a:extLst>
              <a:ext uri="{FF2B5EF4-FFF2-40B4-BE49-F238E27FC236}">
                <a16:creationId xmlns:a16="http://schemas.microsoft.com/office/drawing/2014/main" id="{BA77487A-0C62-413D-8029-AA9A5EBD54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26948F-944B-4E9F-A929-1C1585976C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F45A9A-1DBA-4672-9A7F-122FC837162C}" type="slidenum">
              <a:rPr lang="en-GB" smtClean="0"/>
              <a:t>‹#›</a:t>
            </a:fld>
            <a:endParaRPr lang="en-GB"/>
          </a:p>
        </p:txBody>
      </p:sp>
    </p:spTree>
    <p:extLst>
      <p:ext uri="{BB962C8B-B14F-4D97-AF65-F5344CB8AC3E}">
        <p14:creationId xmlns:p14="http://schemas.microsoft.com/office/powerpoint/2010/main" val="448836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uM8yQNZ0x10?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3uBAf8BXaXI?feature=oembed" TargetMode="Externa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098" name="Rectangle 2">
            <a:extLst>
              <a:ext uri="{FF2B5EF4-FFF2-40B4-BE49-F238E27FC236}">
                <a16:creationId xmlns:a16="http://schemas.microsoft.com/office/drawing/2014/main" id="{429F92B0-8C86-47E8-9747-90EB1E478CC0}"/>
              </a:ext>
            </a:extLst>
          </p:cNvPr>
          <p:cNvSpPr>
            <a:spLocks noGrp="1" noChangeArrowheads="1"/>
          </p:cNvSpPr>
          <p:nvPr>
            <p:ph type="ctrTitle"/>
          </p:nvPr>
        </p:nvSpPr>
        <p:spPr>
          <a:xfrm>
            <a:off x="3045368" y="2043663"/>
            <a:ext cx="6105194" cy="2031055"/>
          </a:xfrm>
        </p:spPr>
        <p:txBody>
          <a:bodyPr>
            <a:normAutofit/>
          </a:bodyPr>
          <a:lstStyle/>
          <a:p>
            <a:pPr>
              <a:defRPr/>
            </a:pPr>
            <a:r>
              <a:rPr lang="en-US" altLang="en-US">
                <a:solidFill>
                  <a:srgbClr val="FFFFFF"/>
                </a:solidFill>
              </a:rPr>
              <a:t>Diet and Hypertension</a:t>
            </a:r>
          </a:p>
        </p:txBody>
      </p:sp>
      <p:sp>
        <p:nvSpPr>
          <p:cNvPr id="4099" name="Rectangle 3">
            <a:extLst>
              <a:ext uri="{FF2B5EF4-FFF2-40B4-BE49-F238E27FC236}">
                <a16:creationId xmlns:a16="http://schemas.microsoft.com/office/drawing/2014/main" id="{0A5622BE-AA85-4269-ACB1-1CDF3616A587}"/>
              </a:ext>
            </a:extLst>
          </p:cNvPr>
          <p:cNvSpPr>
            <a:spLocks noGrp="1" noChangeArrowheads="1"/>
          </p:cNvSpPr>
          <p:nvPr>
            <p:ph type="subTitle" idx="1"/>
          </p:nvPr>
        </p:nvSpPr>
        <p:spPr>
          <a:xfrm>
            <a:off x="3045368" y="4074718"/>
            <a:ext cx="6105194" cy="682079"/>
          </a:xfrm>
        </p:spPr>
        <p:txBody>
          <a:bodyPr>
            <a:normAutofit/>
          </a:bodyPr>
          <a:lstStyle/>
          <a:p>
            <a:pPr marL="342900" indent="-342900">
              <a:defRPr/>
            </a:pPr>
            <a:r>
              <a:rPr lang="en-US" altLang="en-US" dirty="0">
                <a:solidFill>
                  <a:srgbClr val="FFFFFF"/>
                </a:solidFill>
              </a:rPr>
              <a:t>Preventing CHD</a:t>
            </a:r>
          </a:p>
        </p:txBody>
      </p:sp>
    </p:spTree>
  </p:cSld>
  <p:clrMapOvr>
    <a:masterClrMapping/>
  </p:clrMapOvr>
  <p:transition>
    <p:cu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CA7808C0-B916-4FDA-BC8B-49AB76B83F2F}"/>
              </a:ext>
            </a:extLst>
          </p:cNvPr>
          <p:cNvSpPr>
            <a:spLocks noGrp="1" noChangeArrowheads="1"/>
          </p:cNvSpPr>
          <p:nvPr>
            <p:ph type="title"/>
          </p:nvPr>
        </p:nvSpPr>
        <p:spPr>
          <a:xfrm>
            <a:off x="686834" y="1153572"/>
            <a:ext cx="3200400" cy="4461163"/>
          </a:xfrm>
        </p:spPr>
        <p:txBody>
          <a:bodyPr>
            <a:normAutofit/>
          </a:bodyPr>
          <a:lstStyle/>
          <a:p>
            <a:pPr>
              <a:defRPr/>
            </a:pPr>
            <a:r>
              <a:rPr lang="en-US" altLang="en-US">
                <a:solidFill>
                  <a:srgbClr val="FFFFFF"/>
                </a:solidFill>
              </a:rPr>
              <a:t>High Blood Pressure</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5" name="Rectangle 3">
            <a:extLst>
              <a:ext uri="{FF2B5EF4-FFF2-40B4-BE49-F238E27FC236}">
                <a16:creationId xmlns:a16="http://schemas.microsoft.com/office/drawing/2014/main" id="{3FDC4681-D5AD-4C8C-B33B-D02BF81F2103}"/>
              </a:ext>
            </a:extLst>
          </p:cNvPr>
          <p:cNvSpPr>
            <a:spLocks noGrp="1" noChangeArrowheads="1"/>
          </p:cNvSpPr>
          <p:nvPr>
            <p:ph type="body" idx="1"/>
          </p:nvPr>
        </p:nvSpPr>
        <p:spPr>
          <a:xfrm>
            <a:off x="4447308" y="591344"/>
            <a:ext cx="6906491" cy="5585619"/>
          </a:xfrm>
        </p:spPr>
        <p:txBody>
          <a:bodyPr anchor="ctr">
            <a:normAutofit/>
          </a:bodyPr>
          <a:lstStyle/>
          <a:p>
            <a:pPr>
              <a:defRPr/>
            </a:pPr>
            <a:r>
              <a:rPr lang="en-US" altLang="en-US" dirty="0"/>
              <a:t>A consistent blood pressure of 140/90 mm Hg or higher is considered high blood pressure.</a:t>
            </a:r>
          </a:p>
          <a:p>
            <a:pPr>
              <a:defRPr/>
            </a:pPr>
            <a:r>
              <a:rPr lang="en-US" altLang="en-US" dirty="0"/>
              <a:t>It increases chance for heart disease, kidney disease, and for having a stroke.</a:t>
            </a:r>
          </a:p>
          <a:p>
            <a:pPr>
              <a:defRPr/>
            </a:pPr>
            <a:r>
              <a:rPr lang="en-US" altLang="en-US" dirty="0"/>
              <a:t>Has no warning signs or symptoms.</a:t>
            </a:r>
          </a:p>
        </p:txBody>
      </p:sp>
    </p:spTree>
  </p:cSld>
  <p:clrMapOvr>
    <a:masterClrMapping/>
  </p:clrMapOvr>
  <p:transition>
    <p:cu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B0FBE98A-B84D-4277-99FE-40DC77F763EB}"/>
              </a:ext>
            </a:extLst>
          </p:cNvPr>
          <p:cNvSpPr>
            <a:spLocks noGrp="1" noChangeArrowheads="1"/>
          </p:cNvSpPr>
          <p:nvPr>
            <p:ph type="title"/>
          </p:nvPr>
        </p:nvSpPr>
        <p:spPr>
          <a:xfrm>
            <a:off x="686834" y="1153572"/>
            <a:ext cx="3200400" cy="4461163"/>
          </a:xfrm>
        </p:spPr>
        <p:txBody>
          <a:bodyPr>
            <a:normAutofit/>
          </a:bodyPr>
          <a:lstStyle/>
          <a:p>
            <a:pPr>
              <a:defRPr/>
            </a:pPr>
            <a:r>
              <a:rPr lang="en-US" altLang="en-US">
                <a:solidFill>
                  <a:srgbClr val="FFFFFF"/>
                </a:solidFill>
              </a:rPr>
              <a:t>Why is High Blood Pressure Important?</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43" name="Rectangle 3">
            <a:extLst>
              <a:ext uri="{FF2B5EF4-FFF2-40B4-BE49-F238E27FC236}">
                <a16:creationId xmlns:a16="http://schemas.microsoft.com/office/drawing/2014/main" id="{FBE4294A-0DA9-4043-99EC-A148C0AA7C52}"/>
              </a:ext>
            </a:extLst>
          </p:cNvPr>
          <p:cNvSpPr>
            <a:spLocks noGrp="1" noChangeArrowheads="1"/>
          </p:cNvSpPr>
          <p:nvPr>
            <p:ph type="body" idx="1"/>
          </p:nvPr>
        </p:nvSpPr>
        <p:spPr>
          <a:xfrm>
            <a:off x="4447308" y="591344"/>
            <a:ext cx="6906491" cy="5585619"/>
          </a:xfrm>
        </p:spPr>
        <p:txBody>
          <a:bodyPr anchor="ctr">
            <a:normAutofit/>
          </a:bodyPr>
          <a:lstStyle/>
          <a:p>
            <a:pPr>
              <a:defRPr/>
            </a:pPr>
            <a:r>
              <a:rPr lang="en-US" altLang="en-US"/>
              <a:t>Makes the Heart work too hard.</a:t>
            </a:r>
          </a:p>
          <a:p>
            <a:pPr>
              <a:defRPr/>
            </a:pPr>
            <a:r>
              <a:rPr lang="en-US" altLang="en-US"/>
              <a:t>Makes the walls of arteries hard.</a:t>
            </a:r>
          </a:p>
          <a:p>
            <a:pPr>
              <a:defRPr/>
            </a:pPr>
            <a:r>
              <a:rPr lang="en-US" altLang="en-US"/>
              <a:t>Increases risk for heart disease and stroke.</a:t>
            </a:r>
          </a:p>
          <a:p>
            <a:pPr>
              <a:defRPr/>
            </a:pPr>
            <a:r>
              <a:rPr lang="en-US" altLang="en-US"/>
              <a:t>Can cause heart failure, kidney disease, and blindness.</a:t>
            </a:r>
          </a:p>
        </p:txBody>
      </p:sp>
    </p:spTree>
  </p:cSld>
  <p:clrMapOvr>
    <a:masterClrMapping/>
  </p:clrMapOvr>
  <p:transition>
    <p:cu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290" name="Rectangle 2">
            <a:extLst>
              <a:ext uri="{FF2B5EF4-FFF2-40B4-BE49-F238E27FC236}">
                <a16:creationId xmlns:a16="http://schemas.microsoft.com/office/drawing/2014/main" id="{D8F76025-7DA9-45AE-B869-94AEE5C8B1EA}"/>
              </a:ext>
            </a:extLst>
          </p:cNvPr>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How Does It Effect the Body?</a:t>
            </a:r>
            <a:br>
              <a:rPr lang="en-US" altLang="en-US">
                <a:solidFill>
                  <a:srgbClr val="FFFFFF"/>
                </a:solidFill>
              </a:rPr>
            </a:br>
            <a:r>
              <a:rPr lang="en-US" altLang="en-US">
                <a:solidFill>
                  <a:srgbClr val="FFFFFF"/>
                </a:solidFill>
              </a:rPr>
              <a:t>The Brain</a:t>
            </a:r>
          </a:p>
        </p:txBody>
      </p:sp>
      <p:sp>
        <p:nvSpPr>
          <p:cNvPr id="12291" name="Rectangle 3">
            <a:extLst>
              <a:ext uri="{FF2B5EF4-FFF2-40B4-BE49-F238E27FC236}">
                <a16:creationId xmlns:a16="http://schemas.microsoft.com/office/drawing/2014/main" id="{272CC355-72E6-4882-86F6-F4D5BD849136}"/>
              </a:ext>
            </a:extLst>
          </p:cNvPr>
          <p:cNvSpPr>
            <a:spLocks noGrp="1" noChangeArrowheads="1"/>
          </p:cNvSpPr>
          <p:nvPr>
            <p:ph type="body" idx="1"/>
          </p:nvPr>
        </p:nvSpPr>
        <p:spPr>
          <a:xfrm>
            <a:off x="6090574" y="801866"/>
            <a:ext cx="5306084" cy="5230634"/>
          </a:xfrm>
        </p:spPr>
        <p:txBody>
          <a:bodyPr anchor="ctr">
            <a:normAutofit/>
          </a:bodyPr>
          <a:lstStyle/>
          <a:p>
            <a:pPr>
              <a:defRPr/>
            </a:pPr>
            <a:r>
              <a:rPr lang="en-US" altLang="en-US" sz="2400">
                <a:solidFill>
                  <a:srgbClr val="000000"/>
                </a:solidFill>
              </a:rPr>
              <a:t>High blood pressure is the most important risk factor for stroke.</a:t>
            </a:r>
          </a:p>
          <a:p>
            <a:pPr>
              <a:defRPr/>
            </a:pPr>
            <a:r>
              <a:rPr lang="en-US" altLang="en-US" sz="2400">
                <a:solidFill>
                  <a:srgbClr val="000000"/>
                </a:solidFill>
              </a:rPr>
              <a:t>Can cause a break in a weakened blood vessel which then bleeds in the brain.</a:t>
            </a:r>
          </a:p>
        </p:txBody>
      </p:sp>
    </p:spTree>
  </p:cSld>
  <p:clrMapOvr>
    <a:masterClrMapping/>
  </p:clrMapOvr>
  <p:transition>
    <p:cu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338" name="Rectangle 2">
            <a:extLst>
              <a:ext uri="{FF2B5EF4-FFF2-40B4-BE49-F238E27FC236}">
                <a16:creationId xmlns:a16="http://schemas.microsoft.com/office/drawing/2014/main" id="{585901EB-E56A-4E6A-923E-DC02728463CB}"/>
              </a:ext>
            </a:extLst>
          </p:cNvPr>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The Heart</a:t>
            </a:r>
          </a:p>
        </p:txBody>
      </p:sp>
      <p:sp>
        <p:nvSpPr>
          <p:cNvPr id="14339" name="Rectangle 3">
            <a:extLst>
              <a:ext uri="{FF2B5EF4-FFF2-40B4-BE49-F238E27FC236}">
                <a16:creationId xmlns:a16="http://schemas.microsoft.com/office/drawing/2014/main" id="{B268844A-14D6-4150-91F7-3A5C1605B0F5}"/>
              </a:ext>
            </a:extLst>
          </p:cNvPr>
          <p:cNvSpPr>
            <a:spLocks noGrp="1" noChangeArrowheads="1"/>
          </p:cNvSpPr>
          <p:nvPr>
            <p:ph type="body" idx="1"/>
          </p:nvPr>
        </p:nvSpPr>
        <p:spPr>
          <a:xfrm>
            <a:off x="6090574" y="801866"/>
            <a:ext cx="5306084" cy="5230634"/>
          </a:xfrm>
        </p:spPr>
        <p:txBody>
          <a:bodyPr anchor="ctr">
            <a:normAutofit/>
          </a:bodyPr>
          <a:lstStyle/>
          <a:p>
            <a:pPr>
              <a:defRPr/>
            </a:pPr>
            <a:r>
              <a:rPr lang="en-US" altLang="en-US" sz="2400">
                <a:solidFill>
                  <a:srgbClr val="000000"/>
                </a:solidFill>
              </a:rPr>
              <a:t>High Blood Pressure is a major risk factor for heart attack.</a:t>
            </a:r>
          </a:p>
          <a:p>
            <a:pPr>
              <a:defRPr/>
            </a:pPr>
            <a:r>
              <a:rPr lang="en-US" altLang="en-US" sz="2400">
                <a:solidFill>
                  <a:srgbClr val="000000"/>
                </a:solidFill>
              </a:rPr>
              <a:t>Is the number one risk factor for Congestive Heart Failure.</a:t>
            </a:r>
          </a:p>
        </p:txBody>
      </p:sp>
    </p:spTree>
  </p:cSld>
  <p:clrMapOvr>
    <a:masterClrMapping/>
  </p:clrMapOvr>
  <p:transition>
    <p:cu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86" name="Rectangle 2">
            <a:extLst>
              <a:ext uri="{FF2B5EF4-FFF2-40B4-BE49-F238E27FC236}">
                <a16:creationId xmlns:a16="http://schemas.microsoft.com/office/drawing/2014/main" id="{40FDDDA4-1C8C-4C3D-A417-CBF0E604A3FF}"/>
              </a:ext>
            </a:extLst>
          </p:cNvPr>
          <p:cNvSpPr>
            <a:spLocks noGrp="1" noChangeArrowheads="1"/>
          </p:cNvSpPr>
          <p:nvPr>
            <p:ph type="title"/>
          </p:nvPr>
        </p:nvSpPr>
        <p:spPr>
          <a:xfrm>
            <a:off x="934872" y="982272"/>
            <a:ext cx="3388419" cy="4560970"/>
          </a:xfrm>
        </p:spPr>
        <p:txBody>
          <a:bodyPr>
            <a:normAutofit/>
          </a:bodyPr>
          <a:lstStyle/>
          <a:p>
            <a:pPr>
              <a:defRPr/>
            </a:pPr>
            <a:r>
              <a:rPr lang="en-US" altLang="en-US" sz="4000">
                <a:solidFill>
                  <a:srgbClr val="FFFFFF"/>
                </a:solidFill>
              </a:rPr>
              <a:t>The Kidneys</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6387" name="Rectangle 3">
            <a:extLst>
              <a:ext uri="{FF2B5EF4-FFF2-40B4-BE49-F238E27FC236}">
                <a16:creationId xmlns:a16="http://schemas.microsoft.com/office/drawing/2014/main" id="{53FAA239-FF68-47C7-807C-07C24A744F03}"/>
              </a:ext>
            </a:extLst>
          </p:cNvPr>
          <p:cNvSpPr>
            <a:spLocks noGrp="1" noChangeArrowheads="1"/>
          </p:cNvSpPr>
          <p:nvPr>
            <p:ph type="body" idx="1"/>
          </p:nvPr>
        </p:nvSpPr>
        <p:spPr>
          <a:xfrm>
            <a:off x="5221862" y="1719618"/>
            <a:ext cx="5948831" cy="4334629"/>
          </a:xfrm>
        </p:spPr>
        <p:txBody>
          <a:bodyPr anchor="ctr">
            <a:normAutofit/>
          </a:bodyPr>
          <a:lstStyle/>
          <a:p>
            <a:pPr>
              <a:defRPr/>
            </a:pPr>
            <a:r>
              <a:rPr lang="en-US" altLang="en-US" sz="2400">
                <a:solidFill>
                  <a:srgbClr val="FEFFFF"/>
                </a:solidFill>
              </a:rPr>
              <a:t>Kidneys act as filters to rid the body of wastes.</a:t>
            </a:r>
          </a:p>
          <a:p>
            <a:pPr>
              <a:defRPr/>
            </a:pPr>
            <a:r>
              <a:rPr lang="en-US" altLang="en-US" sz="2400">
                <a:solidFill>
                  <a:srgbClr val="FEFFFF"/>
                </a:solidFill>
              </a:rPr>
              <a:t>High blood pressure can narrow and thicken the blood vessels.</a:t>
            </a:r>
          </a:p>
          <a:p>
            <a:pPr>
              <a:defRPr/>
            </a:pPr>
            <a:r>
              <a:rPr lang="en-US" altLang="en-US" sz="2400">
                <a:solidFill>
                  <a:srgbClr val="FEFFFF"/>
                </a:solidFill>
              </a:rPr>
              <a:t>Waste builds up in the blood, can result in kidney damage.</a:t>
            </a:r>
          </a:p>
        </p:txBody>
      </p:sp>
    </p:spTree>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Rectangle 2">
            <a:extLst>
              <a:ext uri="{FF2B5EF4-FFF2-40B4-BE49-F238E27FC236}">
                <a16:creationId xmlns:a16="http://schemas.microsoft.com/office/drawing/2014/main" id="{8C2AEE45-A662-4FD5-BCF2-80A0617ED9E5}"/>
              </a:ext>
            </a:extLst>
          </p:cNvPr>
          <p:cNvSpPr>
            <a:spLocks noGrp="1" noChangeArrowheads="1"/>
          </p:cNvSpPr>
          <p:nvPr>
            <p:ph type="title"/>
          </p:nvPr>
        </p:nvSpPr>
        <p:spPr>
          <a:xfrm>
            <a:off x="863029" y="1012004"/>
            <a:ext cx="3416158" cy="4795408"/>
          </a:xfrm>
        </p:spPr>
        <p:txBody>
          <a:bodyPr>
            <a:normAutofit/>
          </a:bodyPr>
          <a:lstStyle/>
          <a:p>
            <a:pPr>
              <a:defRPr/>
            </a:pPr>
            <a:r>
              <a:rPr lang="en-US" altLang="en-US">
                <a:solidFill>
                  <a:srgbClr val="FFFFFF"/>
                </a:solidFill>
              </a:rPr>
              <a:t>The Eyes</a:t>
            </a:r>
          </a:p>
        </p:txBody>
      </p:sp>
      <p:graphicFrame>
        <p:nvGraphicFramePr>
          <p:cNvPr id="18437" name="Rectangle 3">
            <a:extLst>
              <a:ext uri="{FF2B5EF4-FFF2-40B4-BE49-F238E27FC236}">
                <a16:creationId xmlns:a16="http://schemas.microsoft.com/office/drawing/2014/main" id="{4E738D12-AA44-4BF6-BD0A-2FA497148F0F}"/>
              </a:ext>
            </a:extLst>
          </p:cNvPr>
          <p:cNvGraphicFramePr/>
          <p:nvPr>
            <p:extLst>
              <p:ext uri="{D42A27DB-BD31-4B8C-83A1-F6EECF244321}">
                <p14:modId xmlns:p14="http://schemas.microsoft.com/office/powerpoint/2010/main" val="3592566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cut/>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Rectangle 2">
            <a:extLst>
              <a:ext uri="{FF2B5EF4-FFF2-40B4-BE49-F238E27FC236}">
                <a16:creationId xmlns:a16="http://schemas.microsoft.com/office/drawing/2014/main" id="{785FD738-C568-45EB-A038-AB4066A15ED2}"/>
              </a:ext>
            </a:extLst>
          </p:cNvPr>
          <p:cNvSpPr>
            <a:spLocks noGrp="1" noChangeArrowheads="1"/>
          </p:cNvSpPr>
          <p:nvPr>
            <p:ph type="title"/>
          </p:nvPr>
        </p:nvSpPr>
        <p:spPr>
          <a:xfrm>
            <a:off x="863029" y="1012004"/>
            <a:ext cx="3416158" cy="4795408"/>
          </a:xfrm>
        </p:spPr>
        <p:txBody>
          <a:bodyPr>
            <a:normAutofit/>
          </a:bodyPr>
          <a:lstStyle/>
          <a:p>
            <a:pPr>
              <a:defRPr/>
            </a:pPr>
            <a:r>
              <a:rPr lang="en-US" altLang="en-US">
                <a:solidFill>
                  <a:srgbClr val="FFFFFF"/>
                </a:solidFill>
              </a:rPr>
              <a:t>The Arteries</a:t>
            </a:r>
          </a:p>
        </p:txBody>
      </p:sp>
      <p:graphicFrame>
        <p:nvGraphicFramePr>
          <p:cNvPr id="20485" name="Rectangle 3">
            <a:extLst>
              <a:ext uri="{FF2B5EF4-FFF2-40B4-BE49-F238E27FC236}">
                <a16:creationId xmlns:a16="http://schemas.microsoft.com/office/drawing/2014/main" id="{46437189-540E-416C-9F06-7D5E6D04FB7F}"/>
              </a:ext>
            </a:extLst>
          </p:cNvPr>
          <p:cNvGraphicFramePr/>
          <p:nvPr>
            <p:extLst>
              <p:ext uri="{D42A27DB-BD31-4B8C-83A1-F6EECF244321}">
                <p14:modId xmlns:p14="http://schemas.microsoft.com/office/powerpoint/2010/main" val="112170358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cut/>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Rectangle 2">
            <a:extLst>
              <a:ext uri="{FF2B5EF4-FFF2-40B4-BE49-F238E27FC236}">
                <a16:creationId xmlns:a16="http://schemas.microsoft.com/office/drawing/2014/main" id="{EA5E4C57-924F-4E4F-B3B5-FE2ED23AB3D8}"/>
              </a:ext>
            </a:extLst>
          </p:cNvPr>
          <p:cNvSpPr>
            <a:spLocks noGrp="1" noChangeArrowheads="1"/>
          </p:cNvSpPr>
          <p:nvPr>
            <p:ph type="title"/>
          </p:nvPr>
        </p:nvSpPr>
        <p:spPr>
          <a:xfrm>
            <a:off x="934872" y="982272"/>
            <a:ext cx="3388419" cy="4560970"/>
          </a:xfrm>
        </p:spPr>
        <p:txBody>
          <a:bodyPr>
            <a:normAutofit/>
          </a:bodyPr>
          <a:lstStyle/>
          <a:p>
            <a:pPr>
              <a:defRPr/>
            </a:pPr>
            <a:r>
              <a:rPr lang="en-US" altLang="en-US" sz="4000">
                <a:solidFill>
                  <a:srgbClr val="FFFFFF"/>
                </a:solidFill>
              </a:rPr>
              <a:t>What causes High Blood Pressure?</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2531" name="Rectangle 3">
            <a:extLst>
              <a:ext uri="{FF2B5EF4-FFF2-40B4-BE49-F238E27FC236}">
                <a16:creationId xmlns:a16="http://schemas.microsoft.com/office/drawing/2014/main" id="{3540C889-B0D2-4DCF-9D9C-7A63E0FA16AE}"/>
              </a:ext>
            </a:extLst>
          </p:cNvPr>
          <p:cNvSpPr>
            <a:spLocks noGrp="1" noChangeArrowheads="1"/>
          </p:cNvSpPr>
          <p:nvPr>
            <p:ph type="body" idx="1"/>
          </p:nvPr>
        </p:nvSpPr>
        <p:spPr>
          <a:xfrm>
            <a:off x="5221862" y="1719618"/>
            <a:ext cx="5948831" cy="4334629"/>
          </a:xfrm>
        </p:spPr>
        <p:txBody>
          <a:bodyPr anchor="ctr">
            <a:normAutofit/>
          </a:bodyPr>
          <a:lstStyle/>
          <a:p>
            <a:pPr>
              <a:defRPr/>
            </a:pPr>
            <a:r>
              <a:rPr lang="en-US" altLang="en-US" sz="2400">
                <a:solidFill>
                  <a:srgbClr val="FEFFFF"/>
                </a:solidFill>
              </a:rPr>
              <a:t>Causes vary</a:t>
            </a:r>
          </a:p>
          <a:p>
            <a:pPr>
              <a:defRPr/>
            </a:pPr>
            <a:r>
              <a:rPr lang="en-US" altLang="en-US" sz="2400">
                <a:solidFill>
                  <a:srgbClr val="FEFFFF"/>
                </a:solidFill>
              </a:rPr>
              <a:t>Narrowing of the arteries</a:t>
            </a:r>
          </a:p>
          <a:p>
            <a:pPr>
              <a:defRPr/>
            </a:pPr>
            <a:r>
              <a:rPr lang="en-US" altLang="en-US" sz="2400">
                <a:solidFill>
                  <a:srgbClr val="FEFFFF"/>
                </a:solidFill>
              </a:rPr>
              <a:t>Greater than normal volume of blood</a:t>
            </a:r>
          </a:p>
          <a:p>
            <a:pPr>
              <a:defRPr/>
            </a:pPr>
            <a:r>
              <a:rPr lang="en-US" altLang="en-US" sz="2400">
                <a:solidFill>
                  <a:srgbClr val="FEFFFF"/>
                </a:solidFill>
              </a:rPr>
              <a:t>Heart beating faster or more forcefully than it should</a:t>
            </a:r>
          </a:p>
          <a:p>
            <a:pPr>
              <a:defRPr/>
            </a:pPr>
            <a:r>
              <a:rPr lang="en-US" altLang="en-US" sz="2400">
                <a:solidFill>
                  <a:srgbClr val="FEFFFF"/>
                </a:solidFill>
              </a:rPr>
              <a:t>Another medical problem</a:t>
            </a:r>
          </a:p>
          <a:p>
            <a:pPr>
              <a:defRPr/>
            </a:pPr>
            <a:r>
              <a:rPr lang="en-US" altLang="en-US" sz="2400">
                <a:solidFill>
                  <a:srgbClr val="FEFFFF"/>
                </a:solidFill>
              </a:rPr>
              <a:t>The exact cause is not known.</a:t>
            </a:r>
          </a:p>
        </p:txBody>
      </p:sp>
    </p:spTree>
  </p:cSld>
  <p:clrMapOvr>
    <a:masterClrMapping/>
  </p:clrMapOvr>
  <p:transition>
    <p:cu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ight Triangle 7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A25EA556-D50B-47AC-A7E0-DB2570B4E332}"/>
              </a:ext>
            </a:extLst>
          </p:cNvPr>
          <p:cNvSpPr>
            <a:spLocks noGrp="1" noChangeArrowheads="1"/>
          </p:cNvSpPr>
          <p:nvPr>
            <p:ph type="title"/>
          </p:nvPr>
        </p:nvSpPr>
        <p:spPr>
          <a:xfrm>
            <a:off x="1075767" y="1188637"/>
            <a:ext cx="2988234" cy="4480726"/>
          </a:xfrm>
        </p:spPr>
        <p:txBody>
          <a:bodyPr>
            <a:normAutofit/>
          </a:bodyPr>
          <a:lstStyle/>
          <a:p>
            <a:pPr algn="r">
              <a:defRPr/>
            </a:pPr>
            <a:r>
              <a:rPr lang="en-US" altLang="en-US" sz="5600"/>
              <a:t>Who can develop High Blood Pressure?</a:t>
            </a:r>
          </a:p>
        </p:txBody>
      </p:sp>
      <p:cxnSp>
        <p:nvCxnSpPr>
          <p:cNvPr id="78" name="Straight Connector 7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4579" name="Rectangle 3">
            <a:extLst>
              <a:ext uri="{FF2B5EF4-FFF2-40B4-BE49-F238E27FC236}">
                <a16:creationId xmlns:a16="http://schemas.microsoft.com/office/drawing/2014/main" id="{AB9A112A-DBAD-4A4F-BBE4-ADB88E49216A}"/>
              </a:ext>
            </a:extLst>
          </p:cNvPr>
          <p:cNvSpPr>
            <a:spLocks noGrp="1" noChangeArrowheads="1"/>
          </p:cNvSpPr>
          <p:nvPr>
            <p:ph type="body" idx="1"/>
          </p:nvPr>
        </p:nvSpPr>
        <p:spPr>
          <a:xfrm>
            <a:off x="5255260" y="1648870"/>
            <a:ext cx="4702848" cy="3560260"/>
          </a:xfrm>
        </p:spPr>
        <p:txBody>
          <a:bodyPr anchor="ctr">
            <a:normAutofit/>
          </a:bodyPr>
          <a:lstStyle/>
          <a:p>
            <a:pPr>
              <a:defRPr/>
            </a:pPr>
            <a:r>
              <a:rPr lang="en-US" altLang="en-US" sz="2400"/>
              <a:t>Anyone, but it is more common in:</a:t>
            </a:r>
          </a:p>
          <a:p>
            <a:pPr>
              <a:defRPr/>
            </a:pPr>
            <a:r>
              <a:rPr lang="en-US" altLang="en-US" sz="2400"/>
              <a:t>Africans get it earlier and more often then Caucasians.</a:t>
            </a:r>
          </a:p>
          <a:p>
            <a:pPr>
              <a:defRPr/>
            </a:pPr>
            <a:r>
              <a:rPr lang="en-US" altLang="en-US" sz="2400"/>
              <a:t>As we get older. </a:t>
            </a:r>
          </a:p>
          <a:p>
            <a:pPr>
              <a:defRPr/>
            </a:pPr>
            <a:r>
              <a:rPr lang="en-US" altLang="en-US" sz="2400"/>
              <a:t>Overweight, family history </a:t>
            </a:r>
          </a:p>
          <a:p>
            <a:pPr>
              <a:defRPr/>
            </a:pPr>
            <a:r>
              <a:rPr lang="en-US" altLang="en-US" sz="2400"/>
              <a:t>High normal bp:135-139/85-89 mm Hg.</a:t>
            </a:r>
          </a:p>
        </p:txBody>
      </p:sp>
    </p:spTree>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626" name="Rectangle 2">
            <a:extLst>
              <a:ext uri="{FF2B5EF4-FFF2-40B4-BE49-F238E27FC236}">
                <a16:creationId xmlns:a16="http://schemas.microsoft.com/office/drawing/2014/main" id="{A9A906BE-8747-4253-8F05-CFE3812E946D}"/>
              </a:ext>
            </a:extLst>
          </p:cNvPr>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Detection</a:t>
            </a:r>
          </a:p>
        </p:txBody>
      </p:sp>
      <p:sp>
        <p:nvSpPr>
          <p:cNvPr id="26627" name="Rectangle 3">
            <a:extLst>
              <a:ext uri="{FF2B5EF4-FFF2-40B4-BE49-F238E27FC236}">
                <a16:creationId xmlns:a16="http://schemas.microsoft.com/office/drawing/2014/main" id="{E9AD424B-F28D-4CB7-AA9D-43AB51825F5C}"/>
              </a:ext>
            </a:extLst>
          </p:cNvPr>
          <p:cNvSpPr>
            <a:spLocks noGrp="1" noChangeArrowheads="1"/>
          </p:cNvSpPr>
          <p:nvPr>
            <p:ph type="body" idx="1"/>
          </p:nvPr>
        </p:nvSpPr>
        <p:spPr>
          <a:xfrm>
            <a:off x="6090574" y="801866"/>
            <a:ext cx="5306084" cy="5230634"/>
          </a:xfrm>
        </p:spPr>
        <p:txBody>
          <a:bodyPr anchor="ctr">
            <a:normAutofit/>
          </a:bodyPr>
          <a:lstStyle/>
          <a:p>
            <a:pPr>
              <a:defRPr/>
            </a:pPr>
            <a:r>
              <a:rPr lang="en-US" altLang="en-US" sz="2400">
                <a:solidFill>
                  <a:srgbClr val="000000"/>
                </a:solidFill>
              </a:rPr>
              <a:t>Dr.’s will diagnose a person with 2 or more readings of 140/90mm Hg or higher taken on more than one occasion.</a:t>
            </a:r>
          </a:p>
          <a:p>
            <a:pPr>
              <a:defRPr/>
            </a:pPr>
            <a:r>
              <a:rPr lang="en-US" altLang="en-US" sz="2400">
                <a:solidFill>
                  <a:srgbClr val="000000"/>
                </a:solidFill>
              </a:rPr>
              <a:t>White-Coat Hypertension</a:t>
            </a:r>
          </a:p>
          <a:p>
            <a:pPr>
              <a:defRPr/>
            </a:pPr>
            <a:r>
              <a:rPr lang="en-US" altLang="en-US" sz="2400">
                <a:solidFill>
                  <a:srgbClr val="000000"/>
                </a:solidFill>
              </a:rPr>
              <a:t>Measured using a spygmomameter.</a:t>
            </a:r>
          </a:p>
        </p:txBody>
      </p:sp>
    </p:spTree>
  </p:cSld>
  <p:clrMapOvr>
    <a:masterClrMapping/>
  </p:clrMapOvr>
  <p:transition>
    <p:cut/>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914" name="Rectangle 2">
            <a:extLst>
              <a:ext uri="{FF2B5EF4-FFF2-40B4-BE49-F238E27FC236}">
                <a16:creationId xmlns:a16="http://schemas.microsoft.com/office/drawing/2014/main" id="{EEC68FFB-5B4D-4635-B5D3-D45A193F1323}"/>
              </a:ext>
            </a:extLst>
          </p:cNvPr>
          <p:cNvSpPr>
            <a:spLocks noGrp="1" noChangeArrowheads="1"/>
          </p:cNvSpPr>
          <p:nvPr>
            <p:ph type="title"/>
          </p:nvPr>
        </p:nvSpPr>
        <p:spPr>
          <a:xfrm>
            <a:off x="934872" y="982272"/>
            <a:ext cx="3388419" cy="4560970"/>
          </a:xfrm>
        </p:spPr>
        <p:txBody>
          <a:bodyPr>
            <a:normAutofit/>
          </a:bodyPr>
          <a:lstStyle/>
          <a:p>
            <a:pPr>
              <a:defRPr/>
            </a:pPr>
            <a:r>
              <a:rPr lang="en-US" altLang="en-US" sz="4000">
                <a:solidFill>
                  <a:srgbClr val="FFFFFF"/>
                </a:solidFill>
              </a:rPr>
              <a:t>Preventing Hypertension</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8915" name="Rectangle 3">
            <a:extLst>
              <a:ext uri="{FF2B5EF4-FFF2-40B4-BE49-F238E27FC236}">
                <a16:creationId xmlns:a16="http://schemas.microsoft.com/office/drawing/2014/main" id="{158BDF7F-BEC1-4AC4-B6C4-65DF74FDCD85}"/>
              </a:ext>
            </a:extLst>
          </p:cNvPr>
          <p:cNvSpPr>
            <a:spLocks noGrp="1" noChangeArrowheads="1"/>
          </p:cNvSpPr>
          <p:nvPr>
            <p:ph type="body" idx="1"/>
          </p:nvPr>
        </p:nvSpPr>
        <p:spPr>
          <a:xfrm>
            <a:off x="5221862" y="1719618"/>
            <a:ext cx="5948831" cy="4334629"/>
          </a:xfrm>
        </p:spPr>
        <p:txBody>
          <a:bodyPr anchor="ctr">
            <a:normAutofit/>
          </a:bodyPr>
          <a:lstStyle/>
          <a:p>
            <a:pPr>
              <a:buFont typeface="Monotype Sorts" charset="2"/>
              <a:buNone/>
              <a:defRPr/>
            </a:pPr>
            <a:r>
              <a:rPr lang="en-US" altLang="en-US" sz="2400">
                <a:solidFill>
                  <a:srgbClr val="FEFFFF"/>
                </a:solidFill>
              </a:rPr>
              <a:t>Adopt a healthy lifestyle by:</a:t>
            </a:r>
          </a:p>
          <a:p>
            <a:pPr>
              <a:defRPr/>
            </a:pPr>
            <a:endParaRPr lang="en-US" altLang="en-US" sz="2400">
              <a:solidFill>
                <a:srgbClr val="FEFFFF"/>
              </a:solidFill>
            </a:endParaRPr>
          </a:p>
          <a:p>
            <a:pPr>
              <a:defRPr/>
            </a:pPr>
            <a:r>
              <a:rPr lang="en-US" altLang="en-US" sz="2400">
                <a:solidFill>
                  <a:srgbClr val="FEFFFF"/>
                </a:solidFill>
              </a:rPr>
              <a:t>Following a healthy eating pattern.</a:t>
            </a:r>
          </a:p>
          <a:p>
            <a:pPr>
              <a:defRPr/>
            </a:pPr>
            <a:r>
              <a:rPr lang="en-US" altLang="en-US" sz="2400">
                <a:solidFill>
                  <a:srgbClr val="FEFFFF"/>
                </a:solidFill>
              </a:rPr>
              <a:t>Maintaining a healthy weight.</a:t>
            </a:r>
          </a:p>
          <a:p>
            <a:pPr>
              <a:defRPr/>
            </a:pPr>
            <a:r>
              <a:rPr lang="en-US" altLang="en-US" sz="2400">
                <a:solidFill>
                  <a:srgbClr val="FEFFFF"/>
                </a:solidFill>
              </a:rPr>
              <a:t>Being Physically Active.</a:t>
            </a:r>
          </a:p>
          <a:p>
            <a:pPr>
              <a:defRPr/>
            </a:pPr>
            <a:r>
              <a:rPr lang="en-US" altLang="en-US" sz="2400">
                <a:solidFill>
                  <a:srgbClr val="FEFFFF"/>
                </a:solidFill>
              </a:rPr>
              <a:t>Limiting Alcohol.</a:t>
            </a:r>
          </a:p>
          <a:p>
            <a:pPr>
              <a:defRPr/>
            </a:pPr>
            <a:r>
              <a:rPr lang="en-US" altLang="en-US" sz="2400">
                <a:solidFill>
                  <a:srgbClr val="FEFFFF"/>
                </a:solidFill>
              </a:rPr>
              <a:t>Quitting Smoking.</a:t>
            </a:r>
          </a:p>
        </p:txBody>
      </p:sp>
    </p:spTree>
  </p:cSld>
  <p:clrMapOvr>
    <a:masterClrMapping/>
  </p:clrMapOvr>
  <p:transition>
    <p:cu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2" name="Rectangle 2">
            <a:extLst>
              <a:ext uri="{FF2B5EF4-FFF2-40B4-BE49-F238E27FC236}">
                <a16:creationId xmlns:a16="http://schemas.microsoft.com/office/drawing/2014/main" id="{C870FF0A-88A9-410C-BAF0-7B218035219C}"/>
              </a:ext>
            </a:extLst>
          </p:cNvPr>
          <p:cNvSpPr>
            <a:spLocks noGrp="1" noChangeArrowheads="1"/>
          </p:cNvSpPr>
          <p:nvPr>
            <p:ph type="title"/>
          </p:nvPr>
        </p:nvSpPr>
        <p:spPr>
          <a:xfrm>
            <a:off x="934872" y="982272"/>
            <a:ext cx="3388419" cy="4560970"/>
          </a:xfrm>
        </p:spPr>
        <p:txBody>
          <a:bodyPr>
            <a:normAutofit/>
          </a:bodyPr>
          <a:lstStyle/>
          <a:p>
            <a:pPr>
              <a:defRPr/>
            </a:pPr>
            <a:r>
              <a:rPr lang="en-US" altLang="en-US" sz="4000">
                <a:solidFill>
                  <a:srgbClr val="FFFFFF"/>
                </a:solidFill>
              </a:rPr>
              <a:t>DASH diet</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63" name="Rectangle 3">
            <a:extLst>
              <a:ext uri="{FF2B5EF4-FFF2-40B4-BE49-F238E27FC236}">
                <a16:creationId xmlns:a16="http://schemas.microsoft.com/office/drawing/2014/main" id="{9534344D-0EFB-46A1-B589-7E9CF0DCCFE2}"/>
              </a:ext>
            </a:extLst>
          </p:cNvPr>
          <p:cNvSpPr>
            <a:spLocks noGrp="1" noChangeArrowheads="1"/>
          </p:cNvSpPr>
          <p:nvPr>
            <p:ph type="body" idx="1"/>
          </p:nvPr>
        </p:nvSpPr>
        <p:spPr>
          <a:xfrm>
            <a:off x="5221862" y="1719618"/>
            <a:ext cx="5948831" cy="4334629"/>
          </a:xfrm>
        </p:spPr>
        <p:txBody>
          <a:bodyPr anchor="ctr">
            <a:normAutofit/>
          </a:bodyPr>
          <a:lstStyle/>
          <a:p>
            <a:pPr>
              <a:defRPr/>
            </a:pPr>
            <a:r>
              <a:rPr lang="en-US" altLang="en-US" sz="2400">
                <a:solidFill>
                  <a:srgbClr val="FEFFFF"/>
                </a:solidFill>
              </a:rPr>
              <a:t>Dietary Approaches to Stop Hypertension.</a:t>
            </a:r>
          </a:p>
          <a:p>
            <a:pPr>
              <a:defRPr/>
            </a:pPr>
            <a:r>
              <a:rPr lang="en-US" altLang="en-US" sz="2400">
                <a:solidFill>
                  <a:srgbClr val="FEFFFF"/>
                </a:solidFill>
              </a:rPr>
              <a:t>Was an 11 week trial.</a:t>
            </a:r>
          </a:p>
          <a:p>
            <a:pPr>
              <a:defRPr/>
            </a:pPr>
            <a:r>
              <a:rPr lang="en-US" altLang="en-US" sz="2400">
                <a:solidFill>
                  <a:srgbClr val="FEFFFF"/>
                </a:solidFill>
              </a:rPr>
              <a:t>Differences from the food pyramid:</a:t>
            </a:r>
          </a:p>
          <a:p>
            <a:pPr>
              <a:defRPr/>
            </a:pPr>
            <a:r>
              <a:rPr lang="en-US" altLang="en-US" sz="2400">
                <a:solidFill>
                  <a:srgbClr val="FEFFFF"/>
                </a:solidFill>
              </a:rPr>
              <a:t>an increase of 1 daily serving of veggies.</a:t>
            </a:r>
          </a:p>
          <a:p>
            <a:pPr>
              <a:defRPr/>
            </a:pPr>
            <a:r>
              <a:rPr lang="en-US" altLang="en-US" sz="2400">
                <a:solidFill>
                  <a:srgbClr val="FEFFFF"/>
                </a:solidFill>
              </a:rPr>
              <a:t>and increase of 1-2 servings of fruit.</a:t>
            </a:r>
          </a:p>
          <a:p>
            <a:pPr>
              <a:defRPr/>
            </a:pPr>
            <a:r>
              <a:rPr lang="en-US" altLang="en-US" sz="2400">
                <a:solidFill>
                  <a:srgbClr val="FEFFFF"/>
                </a:solidFill>
              </a:rPr>
              <a:t>inclusion of 4-5 servings of nuts,seeds, and beans.</a:t>
            </a:r>
          </a:p>
        </p:txBody>
      </p:sp>
    </p:spTree>
  </p:cSld>
  <p:clrMapOvr>
    <a:masterClrMapping/>
  </p:clrMapOvr>
  <p:transition>
    <p:cu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6BEC0-386B-40CB-9C66-32BC0D3B0F6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Why does sodium increase blood pressure </a:t>
            </a:r>
          </a:p>
        </p:txBody>
      </p:sp>
      <p:pic>
        <p:nvPicPr>
          <p:cNvPr id="4" name="Online Media 3" title="Why is too much salt bad for you?">
            <a:hlinkClick r:id="" action="ppaction://media"/>
            <a:extLst>
              <a:ext uri="{FF2B5EF4-FFF2-40B4-BE49-F238E27FC236}">
                <a16:creationId xmlns:a16="http://schemas.microsoft.com/office/drawing/2014/main" id="{4EF12085-6767-4377-822B-DE55E66395A4}"/>
              </a:ext>
            </a:extLst>
          </p:cNvPr>
          <p:cNvPicPr>
            <a:picLocks noGrp="1" noRot="1" noChangeAspect="1"/>
          </p:cNvPicPr>
          <p:nvPr>
            <p:ph idx="1"/>
            <a:videoFile r:link="rId1"/>
          </p:nvPr>
        </p:nvPicPr>
        <p:blipFill>
          <a:blip r:embed="rId3"/>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533327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a:extLst>
              <a:ext uri="{FF2B5EF4-FFF2-40B4-BE49-F238E27FC236}">
                <a16:creationId xmlns:a16="http://schemas.microsoft.com/office/drawing/2014/main" id="{37111E00-461C-456C-83B9-D9D0E2D510C9}"/>
              </a:ext>
            </a:extLst>
          </p:cNvPr>
          <p:cNvSpPr>
            <a:spLocks noGrp="1" noChangeArrowheads="1"/>
          </p:cNvSpPr>
          <p:nvPr>
            <p:ph type="title"/>
          </p:nvPr>
        </p:nvSpPr>
        <p:spPr>
          <a:xfrm>
            <a:off x="686834" y="1153572"/>
            <a:ext cx="3200400" cy="4461163"/>
          </a:xfrm>
        </p:spPr>
        <p:txBody>
          <a:bodyPr>
            <a:normAutofit/>
          </a:bodyPr>
          <a:lstStyle/>
          <a:p>
            <a:pPr>
              <a:defRPr/>
            </a:pPr>
            <a:r>
              <a:rPr lang="en-US" altLang="en-US">
                <a:solidFill>
                  <a:srgbClr val="FFFFFF"/>
                </a:solidFill>
              </a:rPr>
              <a:t>Tips for Reducing Sodium</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011" name="Rectangle 3">
            <a:extLst>
              <a:ext uri="{FF2B5EF4-FFF2-40B4-BE49-F238E27FC236}">
                <a16:creationId xmlns:a16="http://schemas.microsoft.com/office/drawing/2014/main" id="{4F113B5F-1DC6-483C-B751-38412673C8D5}"/>
              </a:ext>
            </a:extLst>
          </p:cNvPr>
          <p:cNvSpPr>
            <a:spLocks noGrp="1" noChangeArrowheads="1"/>
          </p:cNvSpPr>
          <p:nvPr>
            <p:ph type="body" idx="1"/>
          </p:nvPr>
        </p:nvSpPr>
        <p:spPr>
          <a:xfrm>
            <a:off x="4447308" y="591344"/>
            <a:ext cx="6906491" cy="5585619"/>
          </a:xfrm>
        </p:spPr>
        <p:txBody>
          <a:bodyPr anchor="ctr">
            <a:normAutofit/>
          </a:bodyPr>
          <a:lstStyle/>
          <a:p>
            <a:pPr>
              <a:defRPr/>
            </a:pPr>
            <a:r>
              <a:rPr lang="en-US" altLang="en-US"/>
              <a:t>Buy fresh, plain frozen or canned “no added salt” veggies.</a:t>
            </a:r>
          </a:p>
          <a:p>
            <a:pPr>
              <a:defRPr/>
            </a:pPr>
            <a:r>
              <a:rPr lang="en-US" altLang="en-US"/>
              <a:t>Use fresh poultry, lean meat, and fish. </a:t>
            </a:r>
          </a:p>
          <a:p>
            <a:pPr>
              <a:defRPr/>
            </a:pPr>
            <a:r>
              <a:rPr lang="en-US" altLang="en-US"/>
              <a:t>Use herbs, spices, and salt-free seasonings at the table and while cooking.</a:t>
            </a:r>
          </a:p>
          <a:p>
            <a:pPr>
              <a:defRPr/>
            </a:pPr>
            <a:r>
              <a:rPr lang="en-US" altLang="en-US"/>
              <a:t>Choose convenience foods low in salt.</a:t>
            </a:r>
          </a:p>
          <a:p>
            <a:pPr>
              <a:defRPr/>
            </a:pPr>
            <a:r>
              <a:rPr lang="en-US" altLang="en-US"/>
              <a:t>Rinse canned foods to reduce sodium.</a:t>
            </a:r>
          </a:p>
        </p:txBody>
      </p:sp>
    </p:spTree>
  </p:cSld>
  <p:clrMapOvr>
    <a:masterClrMapping/>
  </p:clrMapOvr>
  <p:transition>
    <p:cut/>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5058" name="Rectangle 2">
            <a:extLst>
              <a:ext uri="{FF2B5EF4-FFF2-40B4-BE49-F238E27FC236}">
                <a16:creationId xmlns:a16="http://schemas.microsoft.com/office/drawing/2014/main" id="{98732FAD-13CC-42DC-AF3D-182931E08984}"/>
              </a:ext>
            </a:extLst>
          </p:cNvPr>
          <p:cNvSpPr>
            <a:spLocks noGrp="1" noChangeArrowheads="1"/>
          </p:cNvSpPr>
          <p:nvPr>
            <p:ph type="title"/>
          </p:nvPr>
        </p:nvSpPr>
        <p:spPr>
          <a:xfrm>
            <a:off x="1146879" y="998002"/>
            <a:ext cx="3182940" cy="1471959"/>
          </a:xfrm>
        </p:spPr>
        <p:txBody>
          <a:bodyPr>
            <a:normAutofit/>
          </a:bodyPr>
          <a:lstStyle/>
          <a:p>
            <a:pPr>
              <a:defRPr/>
            </a:pPr>
            <a:r>
              <a:rPr lang="en-US" altLang="en-US" sz="3600">
                <a:solidFill>
                  <a:srgbClr val="FFFFFF"/>
                </a:solidFill>
              </a:rPr>
              <a:t>Maintain Healthy Weight</a:t>
            </a:r>
          </a:p>
        </p:txBody>
      </p:sp>
      <p:sp>
        <p:nvSpPr>
          <p:cNvPr id="45059" name="Rectangle 3">
            <a:extLst>
              <a:ext uri="{FF2B5EF4-FFF2-40B4-BE49-F238E27FC236}">
                <a16:creationId xmlns:a16="http://schemas.microsoft.com/office/drawing/2014/main" id="{9816DFC7-3155-4835-978C-F377EDD61304}"/>
              </a:ext>
            </a:extLst>
          </p:cNvPr>
          <p:cNvSpPr>
            <a:spLocks noGrp="1" noChangeArrowheads="1"/>
          </p:cNvSpPr>
          <p:nvPr>
            <p:ph type="body" idx="1"/>
          </p:nvPr>
        </p:nvSpPr>
        <p:spPr>
          <a:xfrm>
            <a:off x="1139635" y="2546161"/>
            <a:ext cx="3200451" cy="2985929"/>
          </a:xfrm>
        </p:spPr>
        <p:txBody>
          <a:bodyPr anchor="t">
            <a:normAutofit/>
          </a:bodyPr>
          <a:lstStyle/>
          <a:p>
            <a:pPr>
              <a:defRPr/>
            </a:pPr>
            <a:r>
              <a:rPr lang="en-US" altLang="en-US" sz="2400">
                <a:solidFill>
                  <a:srgbClr val="FEFFFF"/>
                </a:solidFill>
              </a:rPr>
              <a:t>Blood pressure rises as weight rises.</a:t>
            </a:r>
          </a:p>
          <a:p>
            <a:pPr>
              <a:defRPr/>
            </a:pPr>
            <a:r>
              <a:rPr lang="en-US" altLang="en-US" sz="2400">
                <a:solidFill>
                  <a:srgbClr val="FEFFFF"/>
                </a:solidFill>
              </a:rPr>
              <a:t>Obesity is also a risk factor for heart disease.</a:t>
            </a:r>
          </a:p>
          <a:p>
            <a:pPr>
              <a:defRPr/>
            </a:pPr>
            <a:r>
              <a:rPr lang="en-US" altLang="en-US" sz="2400">
                <a:solidFill>
                  <a:srgbClr val="FEFFFF"/>
                </a:solidFill>
              </a:rPr>
              <a:t>Even a 10# weight loss can reduce blood pressure.</a:t>
            </a:r>
          </a:p>
          <a:p>
            <a:pPr>
              <a:defRPr/>
            </a:pPr>
            <a:endParaRPr lang="en-US" altLang="en-US" sz="2400">
              <a:solidFill>
                <a:srgbClr val="FEFFFF"/>
              </a:solidFill>
            </a:endParaRPr>
          </a:p>
          <a:p>
            <a:pPr>
              <a:defRPr/>
            </a:pPr>
            <a:endParaRPr lang="en-US" altLang="en-US" sz="2400">
              <a:solidFill>
                <a:srgbClr val="FEFFFF"/>
              </a:solidFill>
            </a:endParaRPr>
          </a:p>
        </p:txBody>
      </p:sp>
      <p:pic>
        <p:nvPicPr>
          <p:cNvPr id="2" name="Online Media 1" title="How Does Being Overweight Cause High Blood Pressure?">
            <a:hlinkClick r:id="" action="ppaction://media"/>
            <a:extLst>
              <a:ext uri="{FF2B5EF4-FFF2-40B4-BE49-F238E27FC236}">
                <a16:creationId xmlns:a16="http://schemas.microsoft.com/office/drawing/2014/main" id="{93A5B068-9AFE-4E51-862C-2F8F10E30808}"/>
              </a:ext>
            </a:extLst>
          </p:cNvPr>
          <p:cNvPicPr>
            <a:picLocks noRot="1" noChangeAspect="1"/>
          </p:cNvPicPr>
          <p:nvPr>
            <a:videoFile r:link="rId1"/>
          </p:nvPr>
        </p:nvPicPr>
        <p:blipFill>
          <a:blip r:embed="rId4"/>
          <a:stretch>
            <a:fillRect/>
          </a:stretch>
        </p:blipFill>
        <p:spPr>
          <a:xfrm>
            <a:off x="4998268" y="1430175"/>
            <a:ext cx="6539075" cy="3678229"/>
          </a:xfrm>
          <a:prstGeom prst="rect">
            <a:avLst/>
          </a:prstGeom>
        </p:spPr>
      </p:pic>
    </p:spTree>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106" name="Rectangle 2">
            <a:extLst>
              <a:ext uri="{FF2B5EF4-FFF2-40B4-BE49-F238E27FC236}">
                <a16:creationId xmlns:a16="http://schemas.microsoft.com/office/drawing/2014/main" id="{08EB1AAD-194C-4AA6-90C3-9B9159E840D4}"/>
              </a:ext>
            </a:extLst>
          </p:cNvPr>
          <p:cNvSpPr>
            <a:spLocks noGrp="1" noChangeArrowheads="1"/>
          </p:cNvSpPr>
          <p:nvPr>
            <p:ph type="title"/>
          </p:nvPr>
        </p:nvSpPr>
        <p:spPr>
          <a:xfrm>
            <a:off x="934872" y="982272"/>
            <a:ext cx="3388419" cy="4560970"/>
          </a:xfrm>
        </p:spPr>
        <p:txBody>
          <a:bodyPr>
            <a:normAutofit/>
          </a:bodyPr>
          <a:lstStyle/>
          <a:p>
            <a:pPr>
              <a:defRPr/>
            </a:pPr>
            <a:r>
              <a:rPr lang="en-US" altLang="en-US" sz="4000">
                <a:solidFill>
                  <a:srgbClr val="FFFFFF"/>
                </a:solidFill>
              </a:rPr>
              <a:t>Be Physically Active</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7107" name="Rectangle 3">
            <a:extLst>
              <a:ext uri="{FF2B5EF4-FFF2-40B4-BE49-F238E27FC236}">
                <a16:creationId xmlns:a16="http://schemas.microsoft.com/office/drawing/2014/main" id="{884ECF86-010F-47A7-80E5-2D9BDC7D7B38}"/>
              </a:ext>
            </a:extLst>
          </p:cNvPr>
          <p:cNvSpPr>
            <a:spLocks noGrp="1" noChangeArrowheads="1"/>
          </p:cNvSpPr>
          <p:nvPr>
            <p:ph type="body" idx="1"/>
          </p:nvPr>
        </p:nvSpPr>
        <p:spPr>
          <a:xfrm>
            <a:off x="5221862" y="1719618"/>
            <a:ext cx="5948831" cy="4334629"/>
          </a:xfrm>
        </p:spPr>
        <p:txBody>
          <a:bodyPr anchor="ctr">
            <a:normAutofit/>
          </a:bodyPr>
          <a:lstStyle/>
          <a:p>
            <a:pPr>
              <a:defRPr/>
            </a:pPr>
            <a:r>
              <a:rPr lang="en-US" altLang="en-US" sz="2400">
                <a:solidFill>
                  <a:srgbClr val="FEFFFF"/>
                </a:solidFill>
              </a:rPr>
              <a:t>Helps lower blood pressure and lose/ maintain weight.</a:t>
            </a:r>
          </a:p>
          <a:p>
            <a:pPr>
              <a:defRPr/>
            </a:pPr>
            <a:r>
              <a:rPr lang="en-US" altLang="en-US" sz="2400">
                <a:solidFill>
                  <a:srgbClr val="FEFFFF"/>
                </a:solidFill>
              </a:rPr>
              <a:t>30 minutes of moderate level activity on most days of week.  Can even break it up into 10 minute sessions.</a:t>
            </a:r>
          </a:p>
          <a:p>
            <a:pPr>
              <a:defRPr/>
            </a:pPr>
            <a:r>
              <a:rPr lang="en-US" altLang="en-US" sz="2400">
                <a:solidFill>
                  <a:srgbClr val="FEFFFF"/>
                </a:solidFill>
              </a:rPr>
              <a:t>Use stairs instead of elevator, get off bus 2 stops early, Park your car at the far end of the lot and walk!</a:t>
            </a:r>
          </a:p>
        </p:txBody>
      </p:sp>
    </p:spTree>
  </p:cSld>
  <p:clrMapOvr>
    <a:masterClrMapping/>
  </p:clrMapOvr>
  <p:transition>
    <p:cut/>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a:extLst>
              <a:ext uri="{FF2B5EF4-FFF2-40B4-BE49-F238E27FC236}">
                <a16:creationId xmlns:a16="http://schemas.microsoft.com/office/drawing/2014/main" id="{8D5E04F9-A74F-4F4D-BBD1-B0ABD586F51E}"/>
              </a:ext>
            </a:extLst>
          </p:cNvPr>
          <p:cNvSpPr>
            <a:spLocks noGrp="1" noChangeArrowheads="1"/>
          </p:cNvSpPr>
          <p:nvPr>
            <p:ph type="title"/>
          </p:nvPr>
        </p:nvSpPr>
        <p:spPr>
          <a:xfrm>
            <a:off x="686834" y="1153572"/>
            <a:ext cx="3200400" cy="4461163"/>
          </a:xfrm>
        </p:spPr>
        <p:txBody>
          <a:bodyPr>
            <a:normAutofit/>
          </a:bodyPr>
          <a:lstStyle/>
          <a:p>
            <a:pPr>
              <a:defRPr/>
            </a:pPr>
            <a:r>
              <a:rPr lang="en-US" altLang="en-US">
                <a:solidFill>
                  <a:srgbClr val="FFFFFF"/>
                </a:solidFill>
              </a:rPr>
              <a:t>Limit Alcohol Intake</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155" name="Rectangle 3">
            <a:extLst>
              <a:ext uri="{FF2B5EF4-FFF2-40B4-BE49-F238E27FC236}">
                <a16:creationId xmlns:a16="http://schemas.microsoft.com/office/drawing/2014/main" id="{3C3586A9-900E-4B0B-830E-60DD10F98596}"/>
              </a:ext>
            </a:extLst>
          </p:cNvPr>
          <p:cNvSpPr>
            <a:spLocks noGrp="1" noChangeArrowheads="1"/>
          </p:cNvSpPr>
          <p:nvPr>
            <p:ph type="body" idx="1"/>
          </p:nvPr>
        </p:nvSpPr>
        <p:spPr>
          <a:xfrm>
            <a:off x="4447308" y="591344"/>
            <a:ext cx="6906491" cy="5585619"/>
          </a:xfrm>
        </p:spPr>
        <p:txBody>
          <a:bodyPr anchor="ctr">
            <a:normAutofit/>
          </a:bodyPr>
          <a:lstStyle/>
          <a:p>
            <a:pPr>
              <a:buFont typeface="Monotype Sorts" charset="2"/>
              <a:buNone/>
              <a:defRPr/>
            </a:pPr>
            <a:r>
              <a:rPr lang="en-US" altLang="en-US"/>
              <a:t>Alcohol raises blood pressure and can harm liver, brain, and heart</a:t>
            </a:r>
          </a:p>
          <a:p>
            <a:pPr>
              <a:buFont typeface="Monotype Sorts" charset="2"/>
              <a:buNone/>
              <a:defRPr/>
            </a:pPr>
            <a:r>
              <a:rPr lang="en-US" altLang="en-US"/>
              <a:t>What counts as a drink?</a:t>
            </a:r>
          </a:p>
          <a:p>
            <a:pPr>
              <a:defRPr/>
            </a:pPr>
            <a:r>
              <a:rPr lang="en-US" altLang="en-US"/>
              <a:t>12 oz beer</a:t>
            </a:r>
          </a:p>
          <a:p>
            <a:pPr>
              <a:defRPr/>
            </a:pPr>
            <a:r>
              <a:rPr lang="en-US" altLang="en-US"/>
              <a:t>5 oz of wine</a:t>
            </a:r>
          </a:p>
          <a:p>
            <a:pPr>
              <a:defRPr/>
            </a:pPr>
            <a:r>
              <a:rPr lang="en-US" altLang="en-US"/>
              <a:t>1.5 oz of 80 proof whiskey</a:t>
            </a:r>
          </a:p>
        </p:txBody>
      </p:sp>
    </p:spTree>
  </p:cSld>
  <p:clrMapOvr>
    <a:masterClrMapping/>
  </p:clrMapOvr>
  <p:transition>
    <p:cut/>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202" name="Rectangle 2">
            <a:extLst>
              <a:ext uri="{FF2B5EF4-FFF2-40B4-BE49-F238E27FC236}">
                <a16:creationId xmlns:a16="http://schemas.microsoft.com/office/drawing/2014/main" id="{CDDD8D4E-1894-4A4A-86BE-B884EE8948F3}"/>
              </a:ext>
            </a:extLst>
          </p:cNvPr>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Quit Smoking</a:t>
            </a:r>
          </a:p>
        </p:txBody>
      </p:sp>
      <p:sp>
        <p:nvSpPr>
          <p:cNvPr id="51203" name="Rectangle 3">
            <a:extLst>
              <a:ext uri="{FF2B5EF4-FFF2-40B4-BE49-F238E27FC236}">
                <a16:creationId xmlns:a16="http://schemas.microsoft.com/office/drawing/2014/main" id="{E654A09C-ACA4-40F1-BAD4-9998A3D9A7D3}"/>
              </a:ext>
            </a:extLst>
          </p:cNvPr>
          <p:cNvSpPr>
            <a:spLocks noGrp="1" noChangeArrowheads="1"/>
          </p:cNvSpPr>
          <p:nvPr>
            <p:ph type="body" idx="1"/>
          </p:nvPr>
        </p:nvSpPr>
        <p:spPr>
          <a:xfrm>
            <a:off x="6090574" y="801866"/>
            <a:ext cx="5306084" cy="5230634"/>
          </a:xfrm>
        </p:spPr>
        <p:txBody>
          <a:bodyPr anchor="ctr">
            <a:normAutofit/>
          </a:bodyPr>
          <a:lstStyle/>
          <a:p>
            <a:pPr>
              <a:defRPr/>
            </a:pPr>
            <a:r>
              <a:rPr lang="en-US" altLang="en-US" sz="2400">
                <a:solidFill>
                  <a:srgbClr val="000000"/>
                </a:solidFill>
              </a:rPr>
              <a:t>Injures blood vessel walls</a:t>
            </a:r>
          </a:p>
          <a:p>
            <a:pPr>
              <a:defRPr/>
            </a:pPr>
            <a:r>
              <a:rPr lang="en-US" altLang="en-US" sz="2400">
                <a:solidFill>
                  <a:srgbClr val="000000"/>
                </a:solidFill>
              </a:rPr>
              <a:t>Speeds up process of hardening of the arteries.</a:t>
            </a:r>
          </a:p>
        </p:txBody>
      </p:sp>
    </p:spTree>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53250" name="Rectangle 2">
            <a:extLst>
              <a:ext uri="{FF2B5EF4-FFF2-40B4-BE49-F238E27FC236}">
                <a16:creationId xmlns:a16="http://schemas.microsoft.com/office/drawing/2014/main" id="{B3435D47-3D65-4DF5-91D6-AA7B547AC28D}"/>
              </a:ext>
            </a:extLst>
          </p:cNvPr>
          <p:cNvSpPr>
            <a:spLocks noGrp="1" noChangeArrowheads="1"/>
          </p:cNvSpPr>
          <p:nvPr>
            <p:ph type="title"/>
          </p:nvPr>
        </p:nvSpPr>
        <p:spPr>
          <a:xfrm>
            <a:off x="640079" y="2023236"/>
            <a:ext cx="3659777" cy="2820908"/>
          </a:xfrm>
        </p:spPr>
        <p:txBody>
          <a:bodyPr>
            <a:normAutofit/>
          </a:bodyPr>
          <a:lstStyle/>
          <a:p>
            <a:pPr>
              <a:defRPr/>
            </a:pPr>
            <a:r>
              <a:rPr lang="en-US" altLang="en-US" sz="4000">
                <a:solidFill>
                  <a:srgbClr val="FFFFFF"/>
                </a:solidFill>
              </a:rPr>
              <a:t>Other Treatment</a:t>
            </a:r>
          </a:p>
        </p:txBody>
      </p:sp>
      <p:graphicFrame>
        <p:nvGraphicFramePr>
          <p:cNvPr id="53253" name="Rectangle 3">
            <a:extLst>
              <a:ext uri="{FF2B5EF4-FFF2-40B4-BE49-F238E27FC236}">
                <a16:creationId xmlns:a16="http://schemas.microsoft.com/office/drawing/2014/main" id="{FAE885D3-BFDF-4F2D-9E21-B07C60498092}"/>
              </a:ext>
            </a:extLst>
          </p:cNvPr>
          <p:cNvGraphicFramePr/>
          <p:nvPr>
            <p:extLst>
              <p:ext uri="{D42A27DB-BD31-4B8C-83A1-F6EECF244321}">
                <p14:modId xmlns:p14="http://schemas.microsoft.com/office/powerpoint/2010/main" val="3999595800"/>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cu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1642</Words>
  <Application>Microsoft Office PowerPoint</Application>
  <PresentationFormat>Widescreen</PresentationFormat>
  <Paragraphs>109</Paragraphs>
  <Slides>20</Slides>
  <Notes>19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 Light</vt:lpstr>
      <vt:lpstr>Calibri</vt:lpstr>
      <vt:lpstr>Arial</vt:lpstr>
      <vt:lpstr>Monotype Sorts</vt:lpstr>
      <vt:lpstr>Office Theme</vt:lpstr>
      <vt:lpstr>Diet and Hypertension</vt:lpstr>
      <vt:lpstr>High Blood Pressure</vt:lpstr>
      <vt:lpstr>Why is High Blood Pressure Important?</vt:lpstr>
      <vt:lpstr>How Does It Effect the Body? The Brain</vt:lpstr>
      <vt:lpstr>The Heart</vt:lpstr>
      <vt:lpstr>The Kidneys</vt:lpstr>
      <vt:lpstr>The Eyes</vt:lpstr>
      <vt:lpstr>The Arteries</vt:lpstr>
      <vt:lpstr>What causes High Blood Pressure?</vt:lpstr>
      <vt:lpstr>Who can develop High Blood Pressure?</vt:lpstr>
      <vt:lpstr>Detection</vt:lpstr>
      <vt:lpstr>Preventing Hypertension</vt:lpstr>
      <vt:lpstr>DASH diet</vt:lpstr>
      <vt:lpstr>Why does sodium increase blood pressure </vt:lpstr>
      <vt:lpstr>Tips for Reducing Sodium</vt:lpstr>
      <vt:lpstr>Maintain Healthy Weight</vt:lpstr>
      <vt:lpstr>Be Physically Active</vt:lpstr>
      <vt:lpstr>Limit Alcohol Intake</vt:lpstr>
      <vt:lpstr>Quit Smoking</vt:lpstr>
      <vt:lpstr>Other Treatment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Diet and Hypertension</dc:title>
  <dc:creator>Felicity Page</dc:creator>
  <cp:lastModifiedBy>Felicity Page</cp:lastModifiedBy>
  <cp:revision>2</cp:revision>
  <dcterms:created xsi:type="dcterms:W3CDTF">2020-09-07T11:25:54Z</dcterms:created>
  <dcterms:modified xsi:type="dcterms:W3CDTF">2021-01-18T16:07:24Z</dcterms:modified>
</cp:coreProperties>
</file>