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2"/>
  </p:notesMasterIdLst>
  <p:sldIdLst>
    <p:sldId id="256" r:id="rId2"/>
    <p:sldId id="292" r:id="rId3"/>
    <p:sldId id="296" r:id="rId4"/>
    <p:sldId id="297" r:id="rId5"/>
    <p:sldId id="301" r:id="rId6"/>
    <p:sldId id="298" r:id="rId7"/>
    <p:sldId id="299" r:id="rId8"/>
    <p:sldId id="300" r:id="rId9"/>
    <p:sldId id="302" r:id="rId10"/>
    <p:sldId id="303" r:id="rId11"/>
    <p:sldId id="295" r:id="rId12"/>
    <p:sldId id="304" r:id="rId13"/>
    <p:sldId id="305" r:id="rId14"/>
    <p:sldId id="307" r:id="rId15"/>
    <p:sldId id="310" r:id="rId16"/>
    <p:sldId id="311" r:id="rId17"/>
    <p:sldId id="308" r:id="rId18"/>
    <p:sldId id="306" r:id="rId19"/>
    <p:sldId id="309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109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Lists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 and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So far, every data structure we have built contains data of only one type</a:t>
            </a:r>
          </a:p>
          <a:p>
            <a:pPr lvl="1"/>
            <a:r>
              <a:rPr lang="en-GB" dirty="0"/>
              <a:t>These </a:t>
            </a:r>
            <a:r>
              <a:rPr lang="en-GB" i="1" dirty="0"/>
              <a:t>atomic vectors </a:t>
            </a:r>
            <a:r>
              <a:rPr lang="en-GB" dirty="0"/>
              <a:t>cannot be broken down into smaller components</a:t>
            </a:r>
          </a:p>
          <a:p>
            <a:r>
              <a:rPr lang="en-GB" dirty="0"/>
              <a:t>It is possible to build a vector that contains multiple data types – these are called </a:t>
            </a:r>
            <a:r>
              <a:rPr lang="en-GB" i="1" dirty="0"/>
              <a:t>lists</a:t>
            </a:r>
            <a:endParaRPr lang="en-GB" dirty="0"/>
          </a:p>
          <a:p>
            <a:pPr lvl="1"/>
            <a:r>
              <a:rPr lang="en-GB" i="1" dirty="0"/>
              <a:t>Recursive vectors</a:t>
            </a:r>
            <a:r>
              <a:rPr lang="en-GB" dirty="0"/>
              <a:t> can be broken into smaller bits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j&lt;-list(name=“Jack”, age=22, overseas=F)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$name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“Jack”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$age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22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$overseas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 and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The component names – called </a:t>
            </a:r>
            <a:r>
              <a:rPr lang="en-GB" i="1" dirty="0"/>
              <a:t>tags</a:t>
            </a:r>
            <a:r>
              <a:rPr lang="en-GB" dirty="0"/>
              <a:t> – are optional but recommended</a:t>
            </a:r>
          </a:p>
          <a:p>
            <a:r>
              <a:rPr lang="en-GB" dirty="0"/>
              <a:t>Lists can be created without the tags using the list command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j&lt;-list(“Jack”, 22, F)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“Jack”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22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[[3]]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r>
              <a:rPr lang="en-GB" dirty="0"/>
              <a:t>This can be confusing, which is why tags are recommended</a:t>
            </a:r>
          </a:p>
          <a:p>
            <a:pPr marL="676656" lvl="2" indent="0">
              <a:buNone/>
            </a:pP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148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access a list component in any of several ways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j$age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j[[“age”]]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22</a:t>
            </a:r>
          </a:p>
          <a:p>
            <a:r>
              <a:rPr lang="en-GB" dirty="0">
                <a:cs typeface="Arial" panose="020B0604020202020204" pitchFamily="34" charset="0"/>
              </a:rPr>
              <a:t>If we access the component using its numerical index then we must use double square brackets rather than single square brackets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This returns the contents in the type of the component – numeric, string, Boolean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732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We can also access list elements using single brackets, but this returns another list, not an atomic data mode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j&lt;-list(a=“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b=42)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class(j[[1]])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Double brackets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“character”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class(j[1])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Single brackets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“list”</a:t>
            </a:r>
          </a:p>
          <a:p>
            <a:r>
              <a:rPr lang="en-GB" dirty="0"/>
              <a:t>This is useful when we want to access multiple elements at once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j[1:2]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Single brackets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42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098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List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New components can be added after a list has been created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z&lt;-list(a=“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b=42)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12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z$c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&lt;-”marshmallow”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new element c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Check to see if c has been added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12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$c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“marshmallow”</a:t>
            </a:r>
          </a:p>
          <a:p>
            <a:pPr marL="676656" lvl="2" indent="0">
              <a:buNone/>
            </a:pP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61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List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This can also be done using a vector index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z[[4]]&lt;-TRUE 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new element at [[4]]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Check to see if z[[4]] has been added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$c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“marshmallow”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[[4]]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 tag, so it shows the index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676656" lvl="2" indent="0">
              <a:buNone/>
            </a:pP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977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List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‘single bracket’ indexing method can be used to add multiple elements of the same mode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z[2:4]&lt;-c(TRUE, FALSE, FALSE)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Single brackets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unchanged,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$c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FALSE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[[4]]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 tag, so it shows the index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467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Deleting List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delete a list element, set its value to NULL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z[[3]]&lt;-NULL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Delete element 3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unchanged,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unchanged,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[[3]]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changed, tag changed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FALSE</a:t>
            </a:r>
          </a:p>
          <a:p>
            <a:r>
              <a:rPr lang="en-GB" dirty="0"/>
              <a:t>Note how the index numbers have changed</a:t>
            </a:r>
          </a:p>
          <a:p>
            <a:pPr lvl="1"/>
            <a:r>
              <a:rPr lang="en-GB" dirty="0"/>
              <a:t>The tag $c was deleted when z[[3]] was deleted</a:t>
            </a:r>
          </a:p>
          <a:p>
            <a:r>
              <a:rPr lang="en-GB" dirty="0"/>
              <a:t>As a list is a vector, length(z) returns the number of elements in the list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28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lists are vectors they can be concatenated in the same way that vectors are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c(list(“Jack”, 22, FALSE), list (“Swansea”, 2018)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“Jack”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[[3]]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[[4]]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“Swansea”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[[5]]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2018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581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list that contains the following data: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Display the list</a:t>
            </a:r>
          </a:p>
          <a:p>
            <a:pPr lvl="1"/>
            <a:r>
              <a:rPr lang="en-GB" dirty="0"/>
              <a:t>Add an element to show a weight of 27.5</a:t>
            </a:r>
          </a:p>
          <a:p>
            <a:pPr lvl="1"/>
            <a:r>
              <a:rPr lang="en-GB" dirty="0"/>
              <a:t>Add a Boolean element to show that she is currently alive</a:t>
            </a:r>
          </a:p>
          <a:p>
            <a:pPr lvl="1"/>
            <a:r>
              <a:rPr lang="en-GB" dirty="0"/>
              <a:t>Remove the breed element </a:t>
            </a:r>
          </a:p>
          <a:p>
            <a:pPr lvl="1"/>
            <a:r>
              <a:rPr lang="en-GB" dirty="0"/>
              <a:t>Change the age to 14</a:t>
            </a:r>
          </a:p>
          <a:p>
            <a:pPr lvl="1"/>
            <a:r>
              <a:rPr lang="en-GB" dirty="0"/>
              <a:t>Add elements to show that she is female and that her owner’s family name is “</a:t>
            </a:r>
            <a:r>
              <a:rPr lang="en-GB" dirty="0" err="1"/>
              <a:t>Nusbacher</a:t>
            </a:r>
            <a:r>
              <a:rPr lang="en-GB" dirty="0"/>
              <a:t>”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339123"/>
              </p:ext>
            </p:extLst>
          </p:nvPr>
        </p:nvGraphicFramePr>
        <p:xfrm>
          <a:off x="1979712" y="1916832"/>
          <a:ext cx="4392488" cy="185420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196244">
                  <a:extLst>
                    <a:ext uri="{9D8B030D-6E8A-4147-A177-3AD203B41FA5}">
                      <a16:colId xmlns:a16="http://schemas.microsoft.com/office/drawing/2014/main" val="3182476279"/>
                    </a:ext>
                  </a:extLst>
                </a:gridCol>
                <a:gridCol w="2196244">
                  <a:extLst>
                    <a:ext uri="{9D8B030D-6E8A-4147-A177-3AD203B41FA5}">
                      <a16:colId xmlns:a16="http://schemas.microsoft.com/office/drawing/2014/main" val="4278388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05593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PetName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Gracie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44869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AnimalType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036236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Breed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Greyhound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84673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575930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9628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Components &amp;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the list components have tags then you can get them using names()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names(animals)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AnimalType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“Age”  “Weight”  “Alive”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[6] “Sex”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461772" indent="-342900"/>
            <a:endParaRPr lang="en-GB" dirty="0"/>
          </a:p>
          <a:p>
            <a:pPr marL="461772" indent="-342900"/>
            <a:r>
              <a:rPr lang="en-GB" dirty="0"/>
              <a:t>To get the tags and values use </a:t>
            </a:r>
            <a:r>
              <a:rPr lang="en-GB" dirty="0" err="1"/>
              <a:t>unlist</a:t>
            </a:r>
            <a:r>
              <a:rPr lang="en-GB" dirty="0"/>
              <a:t>()</a:t>
            </a:r>
          </a:p>
          <a:p>
            <a:pPr marL="754380" lvl="1" indent="-342900"/>
            <a:r>
              <a:rPr lang="en-GB" dirty="0"/>
              <a:t>This returns a vector of characters because at least one value is of mode character</a:t>
            </a:r>
          </a:p>
          <a:p>
            <a:pPr marL="754380" lvl="1" indent="-342900"/>
            <a:r>
              <a:rPr lang="en-GB" dirty="0"/>
              <a:t>If all values were numeric, it would return a vector of numbers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(animals[1:5])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AnimalType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“Age”  “Weight”  “Alive”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“Gracie”      “Dog”               “14”    “27.5”      “TRUE”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869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Components &amp;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remove the names set them to NULL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names(animals)&lt;-NULL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animals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“Gracie”  “Dog”  “14”  “27.5”  “TRUE”  “Female”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[7]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Nusbacher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endParaRPr lang="en-GB" dirty="0"/>
          </a:p>
          <a:p>
            <a:r>
              <a:rPr lang="en-GB" dirty="0"/>
              <a:t>The function </a:t>
            </a:r>
            <a:r>
              <a:rPr lang="en-GB" dirty="0" err="1"/>
              <a:t>unname</a:t>
            </a:r>
            <a:r>
              <a:rPr lang="en-GB" dirty="0"/>
              <a:t>() will also do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14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Introducing Recursive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Lists can contain other lists</a:t>
            </a:r>
          </a:p>
          <a:p>
            <a:r>
              <a:rPr lang="en-GB" dirty="0"/>
              <a:t>So far we have fed the list() function single values for each element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&lt;-list(1,2,3)</a:t>
            </a:r>
            <a:endParaRPr lang="en-GB" dirty="0"/>
          </a:p>
          <a:p>
            <a:r>
              <a:rPr lang="en-GB" dirty="0"/>
              <a:t>We could feed it lists instead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list1&lt;-list(1,3,5)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list2&lt;-list(2,4,6,8)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&lt;-list(list1,list2)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  3  5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  4  6  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121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Recursive Lists with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can use tags with recursive lists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list1&lt;-list(1,2)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list2&lt;-list(“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a”,”b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=list1,lets=list2)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two numbers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</a:t>
            </a: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$lets  	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two letters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$lets[[1]]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“a”</a:t>
            </a: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$lets[[2]]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“b”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119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Accessing Recursive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87727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Recursive list elements can be accessed using tags or using indices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mylist$nums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two numbers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</a:t>
            </a: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 	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two numbers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“a”</a:t>
            </a: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“b”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mylist$lets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second letter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“b” </a:t>
            </a:r>
          </a:p>
          <a:p>
            <a:pPr marL="676656" lvl="2" indent="0">
              <a:buNone/>
            </a:pPr>
            <a:endParaRPr lang="en-GB" sz="9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[[1]][[2]]	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second number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</a:t>
            </a:r>
          </a:p>
          <a:p>
            <a:endParaRPr lang="en-GB" sz="900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NB the indices can have spaces between them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9333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recursive list that contains the following data: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Display the list</a:t>
            </a:r>
          </a:p>
          <a:p>
            <a:pPr lvl="1"/>
            <a:r>
              <a:rPr lang="en-GB" dirty="0"/>
              <a:t>Display the type (using tags and using indices)</a:t>
            </a:r>
          </a:p>
          <a:p>
            <a:pPr lvl="1"/>
            <a:r>
              <a:rPr lang="en-GB" dirty="0"/>
              <a:t>Display the breed (using tags and using indices)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070752"/>
              </p:ext>
            </p:extLst>
          </p:nvPr>
        </p:nvGraphicFramePr>
        <p:xfrm>
          <a:off x="1475656" y="2420888"/>
          <a:ext cx="5904657" cy="221996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968219">
                  <a:extLst>
                    <a:ext uri="{9D8B030D-6E8A-4147-A177-3AD203B41FA5}">
                      <a16:colId xmlns:a16="http://schemas.microsoft.com/office/drawing/2014/main" val="3182476279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2647970294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427838851"/>
                    </a:ext>
                  </a:extLst>
                </a:gridCol>
              </a:tblGrid>
              <a:tr h="226824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05593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PetName</a:t>
                      </a:r>
                      <a:endParaRPr lang="en-GB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Gracie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44869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036236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Breed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Greyhound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44323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84673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Nusbacher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575930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257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Applying Functions to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the same way that apply() allowed us to apply functions to matrices, </a:t>
            </a:r>
            <a:r>
              <a:rPr lang="en-GB" dirty="0" err="1"/>
              <a:t>lapply</a:t>
            </a:r>
            <a:r>
              <a:rPr lang="en-GB" dirty="0"/>
              <a:t>() allows us to apply them to lists</a:t>
            </a:r>
          </a:p>
          <a:p>
            <a:r>
              <a:rPr lang="en-GB" dirty="0"/>
              <a:t>This takes a (recursive) list and a function and returns a list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my_list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&lt;-list(1:3,25:29)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lapply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my_list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median)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27</a:t>
            </a:r>
          </a:p>
          <a:p>
            <a:r>
              <a:rPr lang="en-GB" dirty="0"/>
              <a:t>To simplify this and return a vector, use </a:t>
            </a:r>
            <a:r>
              <a:rPr lang="en-GB" dirty="0" err="1"/>
              <a:t>sapply</a:t>
            </a:r>
            <a:r>
              <a:rPr lang="en-GB" dirty="0"/>
              <a:t>()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my_list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median)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  27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1900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recursive list (not an array) that contains the following data and four further pets of your choice: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Calculate the mean age of the pets</a:t>
            </a:r>
          </a:p>
          <a:p>
            <a:endParaRPr lang="en-GB" sz="2400" dirty="0"/>
          </a:p>
          <a:p>
            <a:r>
              <a:rPr lang="en-GB" sz="2400" dirty="0"/>
              <a:t>Hint: Animals[3] and Animals[[3]] are not the same 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0512178"/>
              </p:ext>
            </p:extLst>
          </p:nvPr>
        </p:nvGraphicFramePr>
        <p:xfrm>
          <a:off x="1475656" y="2865224"/>
          <a:ext cx="5904657" cy="221996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968219">
                  <a:extLst>
                    <a:ext uri="{9D8B030D-6E8A-4147-A177-3AD203B41FA5}">
                      <a16:colId xmlns:a16="http://schemas.microsoft.com/office/drawing/2014/main" val="3182476279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2647970294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427838851"/>
                    </a:ext>
                  </a:extLst>
                </a:gridCol>
              </a:tblGrid>
              <a:tr h="226824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05593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PetName</a:t>
                      </a:r>
                      <a:endParaRPr lang="en-GB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Gracie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44869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036236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Breed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Greyhound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44323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84673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Nusbacher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575930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3490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</a:t>
            </a:r>
            <a:r>
              <a:rPr lang="en-GB"/>
              <a:t>Data Frames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4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32733</TotalTime>
  <Words>1141</Words>
  <Application>Microsoft Office PowerPoint</Application>
  <PresentationFormat>On-screen Show (4:3)</PresentationFormat>
  <Paragraphs>306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Georgia</vt:lpstr>
      <vt:lpstr>Trebuchet MS</vt:lpstr>
      <vt:lpstr>Wingdings 2</vt:lpstr>
      <vt:lpstr>Nik2013</vt:lpstr>
      <vt:lpstr> Lists</vt:lpstr>
      <vt:lpstr>Vectors and Lists</vt:lpstr>
      <vt:lpstr>Vectors and Lists</vt:lpstr>
      <vt:lpstr>List Indexing</vt:lpstr>
      <vt:lpstr>List Indexing</vt:lpstr>
      <vt:lpstr>Adding a List Element</vt:lpstr>
      <vt:lpstr>Adding List Elements</vt:lpstr>
      <vt:lpstr>Adding List Elements</vt:lpstr>
      <vt:lpstr>Deleting List Elements</vt:lpstr>
      <vt:lpstr>Concatenating Lists</vt:lpstr>
      <vt:lpstr>Exercise</vt:lpstr>
      <vt:lpstr>List Components &amp; Values</vt:lpstr>
      <vt:lpstr>List Components &amp; Values</vt:lpstr>
      <vt:lpstr>Introducing Recursive Lists</vt:lpstr>
      <vt:lpstr>Recursive Lists with Tags</vt:lpstr>
      <vt:lpstr>Accessing Recursive Lists</vt:lpstr>
      <vt:lpstr>Exercise</vt:lpstr>
      <vt:lpstr>Applying Functions to Lists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460</cp:revision>
  <dcterms:created xsi:type="dcterms:W3CDTF">2011-09-13T10:27:46Z</dcterms:created>
  <dcterms:modified xsi:type="dcterms:W3CDTF">2019-11-26T10:44:31Z</dcterms:modified>
</cp:coreProperties>
</file>