
<file path=[Content_Types].xml><?xml version="1.0" encoding="utf-8"?>
<Types xmlns="http://schemas.openxmlformats.org/package/2006/content-types">
  <Default Extension="png" ContentType="image/png"/>
  <Default Extension="svg" ContentType="image/unknown"/>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sldIdLst>
    <p:sldId id="256" r:id="rId2"/>
    <p:sldId id="257" r:id="rId3"/>
    <p:sldId id="258" r:id="rId4"/>
    <p:sldId id="260" r:id="rId5"/>
    <p:sldId id="275" r:id="rId6"/>
    <p:sldId id="276" r:id="rId7"/>
    <p:sldId id="277" r:id="rId8"/>
    <p:sldId id="278" r:id="rId9"/>
    <p:sldId id="279" r:id="rId10"/>
    <p:sldId id="280" r:id="rId11"/>
    <p:sldId id="262" r:id="rId12"/>
    <p:sldId id="263" r:id="rId13"/>
    <p:sldId id="264" r:id="rId14"/>
    <p:sldId id="265" r:id="rId15"/>
    <p:sldId id="266" r:id="rId16"/>
    <p:sldId id="267" r:id="rId17"/>
    <p:sldId id="269" r:id="rId18"/>
    <p:sldId id="270" r:id="rId19"/>
    <p:sldId id="271" r:id="rId20"/>
    <p:sldId id="272" r:id="rId21"/>
    <p:sldId id="273" r:id="rId22"/>
    <p:sldId id="285" r:id="rId23"/>
    <p:sldId id="283" r:id="rId24"/>
    <p:sldId id="286" r:id="rId25"/>
    <p:sldId id="287" r:id="rId26"/>
    <p:sldId id="288" r:id="rId27"/>
    <p:sldId id="28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1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61AD6-177F-4ACE-94D5-4CCA434038EB}" type="datetimeFigureOut">
              <a:rPr lang="en-GB" smtClean="0"/>
              <a:t>13/04/2023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A0096A-D071-4883-AE29-0E6137D5F374}" type="slidenum">
              <a:rPr lang="en-GB" smtClean="0"/>
              <a:t>‹#›</a:t>
            </a:fld>
            <a:endParaRPr lang="en-GB"/>
          </a:p>
        </p:txBody>
      </p:sp>
    </p:spTree>
    <p:extLst>
      <p:ext uri="{BB962C8B-B14F-4D97-AF65-F5344CB8AC3E}">
        <p14:creationId xmlns:p14="http://schemas.microsoft.com/office/powerpoint/2010/main" val="358574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733362-FDF0-4AC2-91A1-6E1442820EC2}" type="slidenum">
              <a:t>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771456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D5C101-D7CF-4145-B1A4-AB5DB4968CEC}" type="slidenum">
              <a:t>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56190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E627FA6-17B6-4F28-9A85-AC053EBEBF67}" type="slidenum">
              <a:t>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15169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02E0BC-7465-4363-8DF7-092945E0AA2F}" type="slidenum">
              <a:t>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94389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00E6D6C-FF39-40AD-8FF0-3C439F9B5E6E}" type="slidenum">
              <a:t>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34729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3487411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1512730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3142293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59E14BF-D077-40C8-8599-0E004912465A}"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3592188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59E14BF-D077-40C8-8599-0E004912465A}" type="datetimeFigureOut">
              <a:rPr lang="en-GB" smtClean="0"/>
              <a:t>13/04/2023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1764350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59E14BF-D077-40C8-8599-0E004912465A}" type="datetimeFigureOut">
              <a:rPr lang="en-GB" smtClean="0"/>
              <a:t>13/04/2023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1306122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9E14BF-D077-40C8-8599-0E004912465A}" type="datetimeFigureOut">
              <a:rPr lang="en-GB" smtClean="0"/>
              <a:t>13/04/2023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1941306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9E14BF-D077-40C8-8599-0E004912465A}" type="datetimeFigureOut">
              <a:rPr lang="en-GB" smtClean="0"/>
              <a:t>13/04/2023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293113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1A7E05-1552-4F27-ACA7-D6A167A5B03C}" type="slidenum">
              <a:rPr lang="en-GB" smtClean="0"/>
              <a:t>‹#›</a:t>
            </a:fld>
            <a:endParaRPr lang="en-GB"/>
          </a:p>
        </p:txBody>
      </p:sp>
      <p:sp>
        <p:nvSpPr>
          <p:cNvPr id="5" name="Date Placeholder 4"/>
          <p:cNvSpPr>
            <a:spLocks noGrp="1"/>
          </p:cNvSpPr>
          <p:nvPr>
            <p:ph type="dt" sz="half" idx="10"/>
          </p:nvPr>
        </p:nvSpPr>
        <p:spPr/>
        <p:txBody>
          <a:bodyPr/>
          <a:lstStyle/>
          <a:p>
            <a:fld id="{C59E14BF-D077-40C8-8599-0E004912465A}" type="datetimeFigureOut">
              <a:rPr lang="en-GB" smtClean="0"/>
              <a:t>13/04/2023</a:t>
            </a:fld>
            <a:endParaRPr lang="en-GB"/>
          </a:p>
        </p:txBody>
      </p:sp>
    </p:spTree>
    <p:extLst>
      <p:ext uri="{BB962C8B-B14F-4D97-AF65-F5344CB8AC3E}">
        <p14:creationId xmlns:p14="http://schemas.microsoft.com/office/powerpoint/2010/main" val="3112516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167491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6399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1853911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3672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4154261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25093887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9E14BF-D077-40C8-8599-0E004912465A}" type="datetimeFigureOut">
              <a:rPr lang="en-GB" smtClean="0"/>
              <a:t>13/04/2023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A7E05-1552-4F27-ACA7-D6A167A5B03C}" type="slidenum">
              <a:rPr lang="en-GB" smtClean="0"/>
              <a:t>‹#›</a:t>
            </a:fld>
            <a:endParaRPr lang="en-GB"/>
          </a:p>
        </p:txBody>
      </p:sp>
    </p:spTree>
    <p:extLst>
      <p:ext uri="{BB962C8B-B14F-4D97-AF65-F5344CB8AC3E}">
        <p14:creationId xmlns:p14="http://schemas.microsoft.com/office/powerpoint/2010/main" val="734409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59E14BF-D077-40C8-8599-0E004912465A}" type="datetimeFigureOut">
              <a:rPr lang="en-GB" smtClean="0"/>
              <a:t>13/04/2023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E1A7E05-1552-4F27-ACA7-D6A167A5B03C}" type="slidenum">
              <a:rPr lang="en-GB" smtClean="0"/>
              <a:t>‹#›</a:t>
            </a:fld>
            <a:endParaRPr lang="en-GB"/>
          </a:p>
        </p:txBody>
      </p:sp>
    </p:spTree>
    <p:extLst>
      <p:ext uri="{BB962C8B-B14F-4D97-AF65-F5344CB8AC3E}">
        <p14:creationId xmlns:p14="http://schemas.microsoft.com/office/powerpoint/2010/main" val="1601685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080/03323315.2021.1916559" TargetMode="External"/><Relationship Id="rId3" Type="http://schemas.openxmlformats.org/officeDocument/2006/relationships/hyperlink" Target="https://doi.org/10.4018/jdldc.2010070105" TargetMode="External"/><Relationship Id="rId7" Type="http://schemas.openxmlformats.org/officeDocument/2006/relationships/hyperlink" Target="https://www.qub.ac.uk/directorates/AcademicStudentAffairs/CentreforEducationalDevelopment/SupportingDigitalPractice/DigitalLiteracies/DigitalSkillsDiscoveryHub/DigitalSkillsDevelopment/DigitalCommunicationCollaborationandParticipation/" TargetMode="External"/><Relationship Id="rId2" Type="http://schemas.openxmlformats.org/officeDocument/2006/relationships/hyperlink" Target="https://doi.org/10.12968/bjca.2017.12.9.428" TargetMode="External"/><Relationship Id="rId1" Type="http://schemas.openxmlformats.org/officeDocument/2006/relationships/slideLayout" Target="../slideLayouts/slideLayout2.xml"/><Relationship Id="rId6" Type="http://schemas.openxmlformats.org/officeDocument/2006/relationships/hyperlink" Target="https://digitalcapabilitytoolkit.wp.derby.ac.uk/introduction-communication-collaboration-participation/" TargetMode="External"/><Relationship Id="rId11" Type="http://schemas.openxmlformats.org/officeDocument/2006/relationships/hyperlink" Target="https://www.google.com/search?g=conclusion+of+use%25Btechnology+heathcare&amp;oq=conclusion+use+of2Btechnology+healthcare&amp;aqs=chrome..69j57j33i160i57912.63514j0j4&amp;client=ms-android-Samsung-ss&amp;sourcied=chrome-mobile" TargetMode="External"/><Relationship Id="rId5" Type="http://schemas.openxmlformats.org/officeDocument/2006/relationships/hyperlink" Target="https://www.epitech-it.es/digital-communication-what-is-it/" TargetMode="External"/><Relationship Id="rId10" Type="http://schemas.openxmlformats.org/officeDocument/2006/relationships/hyperlink" Target="https://www.techuk.org/resource/the-importance-of-technology-in-the-era-of-covid-19.html" TargetMode="External"/><Relationship Id="rId4" Type="http://schemas.openxmlformats.org/officeDocument/2006/relationships/hyperlink" Target="https://patientengagementhit.com/" TargetMode="External"/><Relationship Id="rId9" Type="http://schemas.openxmlformats.org/officeDocument/2006/relationships/hyperlink" Target="https://doi.org/10.1002/hbe2.2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5782" y="1246910"/>
            <a:ext cx="9578109" cy="5488708"/>
          </a:xfrm>
        </p:spPr>
        <p:txBody>
          <a:bodyPr>
            <a:noAutofit/>
          </a:bodyPr>
          <a:lstStyle/>
          <a:p>
            <a:pPr algn="l"/>
            <a:r>
              <a:rPr lang="en-GB" sz="2800" dirty="0" smtClean="0">
                <a:latin typeface="Arial" panose="020B0604020202020204" pitchFamily="34" charset="0"/>
                <a:cs typeface="Arial" panose="020B0604020202020204" pitchFamily="34" charset="0"/>
              </a:rPr>
              <a:t/>
            </a:r>
            <a:br>
              <a:rPr lang="en-GB" sz="2800" dirty="0" smtClean="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
            </a:r>
            <a:br>
              <a:rPr lang="en-GB" sz="2800" dirty="0" smtClean="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
            </a:r>
            <a:br>
              <a:rPr lang="en-GB" sz="2800" dirty="0" smtClean="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
            </a:r>
            <a:br>
              <a:rPr lang="en-GB" sz="2800" dirty="0" smtClean="0">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Name: </a:t>
            </a:r>
            <a:r>
              <a:rPr lang="en-GB" sz="3200" b="1" dirty="0" smtClean="0">
                <a:solidFill>
                  <a:schemeClr val="tx1"/>
                </a:solidFill>
                <a:latin typeface="Arial" panose="020B0604020202020204" pitchFamily="34" charset="0"/>
                <a:cs typeface="Arial" panose="020B0604020202020204" pitchFamily="34" charset="0"/>
              </a:rPr>
              <a:t>Sindatche  Baldé</a:t>
            </a:r>
            <a:br>
              <a:rPr lang="en-GB" sz="3200" b="1" dirty="0" smtClean="0">
                <a:solidFill>
                  <a:schemeClr val="tx1"/>
                </a:solidFill>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Student ID: </a:t>
            </a:r>
            <a:r>
              <a:rPr lang="en-GB" sz="3200" b="1" dirty="0" smtClean="0">
                <a:solidFill>
                  <a:schemeClr val="tx1"/>
                </a:solidFill>
                <a:latin typeface="Arial" panose="020B0604020202020204" pitchFamily="34" charset="0"/>
                <a:cs typeface="Arial" panose="020B0604020202020204" pitchFamily="34" charset="0"/>
              </a:rPr>
              <a:t>2233643</a:t>
            </a:r>
            <a:r>
              <a:rPr lang="en-GB" sz="3200" b="1" dirty="0" smtClean="0">
                <a:latin typeface="Arial" panose="020B0604020202020204" pitchFamily="34" charset="0"/>
                <a:cs typeface="Arial" panose="020B0604020202020204" pitchFamily="34" charset="0"/>
              </a:rPr>
              <a:t/>
            </a:r>
            <a:br>
              <a:rPr lang="en-GB" sz="3200" b="1" dirty="0" smtClean="0">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Module Code: </a:t>
            </a:r>
            <a:r>
              <a:rPr lang="en-GB" sz="3200" b="1" dirty="0" smtClean="0">
                <a:solidFill>
                  <a:schemeClr val="tx1"/>
                </a:solidFill>
                <a:latin typeface="Arial" panose="020B0604020202020204" pitchFamily="34" charset="0"/>
                <a:cs typeface="Arial" panose="020B0604020202020204" pitchFamily="34" charset="0"/>
              </a:rPr>
              <a:t>LCHS : 4002</a:t>
            </a:r>
            <a:br>
              <a:rPr lang="en-GB" sz="3200" b="1" dirty="0" smtClean="0">
                <a:solidFill>
                  <a:schemeClr val="tx1"/>
                </a:solidFill>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Module Name :</a:t>
            </a:r>
            <a:r>
              <a:rPr lang="en-GB" sz="3200" b="1" dirty="0" smtClean="0">
                <a:solidFill>
                  <a:schemeClr val="tx1"/>
                </a:solidFill>
                <a:latin typeface="Arial" panose="020B0604020202020204" pitchFamily="34" charset="0"/>
                <a:cs typeface="Arial" panose="020B0604020202020204" pitchFamily="34" charset="0"/>
              </a:rPr>
              <a:t>Digital Skills And Research Methods</a:t>
            </a:r>
            <a:r>
              <a:rPr lang="en-GB" sz="3200" b="1" dirty="0" smtClean="0">
                <a:latin typeface="Arial" panose="020B0604020202020204" pitchFamily="34" charset="0"/>
                <a:cs typeface="Arial" panose="020B0604020202020204" pitchFamily="34" charset="0"/>
              </a:rPr>
              <a:t/>
            </a:r>
            <a:br>
              <a:rPr lang="en-GB" sz="3200" b="1" dirty="0" smtClean="0">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Topic: </a:t>
            </a:r>
            <a:r>
              <a:rPr lang="en-GB" sz="3200" b="1" dirty="0" smtClean="0">
                <a:solidFill>
                  <a:schemeClr val="tx1"/>
                </a:solidFill>
                <a:latin typeface="Arial" panose="020B0604020202020204" pitchFamily="34" charset="0"/>
                <a:cs typeface="Arial" panose="020B0604020202020204" pitchFamily="34" charset="0"/>
              </a:rPr>
              <a:t>Digital Communication Collaboration And Participation In Healthcare</a:t>
            </a:r>
            <a:r>
              <a:rPr lang="en-GB" sz="3200" b="1" dirty="0" smtClean="0">
                <a:latin typeface="Arial" panose="020B0604020202020204" pitchFamily="34" charset="0"/>
                <a:cs typeface="Arial" panose="020B0604020202020204" pitchFamily="34" charset="0"/>
              </a:rPr>
              <a:t/>
            </a:r>
            <a:br>
              <a:rPr lang="en-GB" sz="3200" b="1" dirty="0" smtClean="0">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Group Leader: </a:t>
            </a:r>
            <a:r>
              <a:rPr lang="en-GB" sz="3200" b="1" dirty="0" smtClean="0">
                <a:solidFill>
                  <a:schemeClr val="tx1"/>
                </a:solidFill>
                <a:latin typeface="Arial" panose="020B0604020202020204" pitchFamily="34" charset="0"/>
                <a:cs typeface="Arial" panose="020B0604020202020204" pitchFamily="34" charset="0"/>
              </a:rPr>
              <a:t>Agyeiwaa Mensah</a:t>
            </a:r>
            <a:br>
              <a:rPr lang="en-GB" sz="3200" b="1" dirty="0" smtClean="0">
                <a:solidFill>
                  <a:schemeClr val="tx1"/>
                </a:solidFill>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Lecture: </a:t>
            </a:r>
            <a:r>
              <a:rPr lang="en-GB" sz="3200" b="1" dirty="0" smtClean="0">
                <a:solidFill>
                  <a:schemeClr val="tx1"/>
                </a:solidFill>
                <a:latin typeface="Arial" panose="020B0604020202020204" pitchFamily="34" charset="0"/>
                <a:cs typeface="Arial" panose="020B0604020202020204" pitchFamily="34" charset="0"/>
              </a:rPr>
              <a:t>Amitave Banik</a:t>
            </a:r>
            <a:br>
              <a:rPr lang="en-GB" sz="3200" b="1" dirty="0" smtClean="0">
                <a:solidFill>
                  <a:schemeClr val="tx1"/>
                </a:solidFill>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
            </a:r>
            <a:br>
              <a:rPr lang="en-GB" sz="3200" b="1" dirty="0" smtClean="0">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5766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smtClean="0">
                <a:solidFill>
                  <a:schemeClr val="accent2">
                    <a:lumMod val="75000"/>
                  </a:schemeClr>
                </a:solidFill>
                <a:latin typeface="Arial" panose="020B0604020202020204" pitchFamily="34" charset="0"/>
                <a:cs typeface="Arial" panose="020B0604020202020204" pitchFamily="34" charset="0"/>
              </a:rPr>
              <a:t>Overview</a:t>
            </a:r>
            <a:endParaRPr lang="en-GB" sz="2800" dirty="0">
              <a:solidFill>
                <a:schemeClr val="accent2">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77819"/>
            <a:ext cx="8596668" cy="3685308"/>
          </a:xfrm>
        </p:spPr>
        <p:txBody>
          <a:bodyPr/>
          <a:lstStyle/>
          <a:p>
            <a:pPr marL="0" indent="0">
              <a:buNone/>
            </a:pPr>
            <a:endParaRPr lang="en-GB" sz="2800" dirty="0" smtClean="0">
              <a:latin typeface="Arial" panose="020B0604020202020204" pitchFamily="34" charset="0"/>
              <a:cs typeface="Arial" panose="020B0604020202020204" pitchFamily="34" charset="0"/>
            </a:endParaRPr>
          </a:p>
          <a:p>
            <a:pPr>
              <a:buFont typeface="Wingdings" panose="05000000000000000000" pitchFamily="2" charset="2"/>
              <a:buChar char="q"/>
            </a:pPr>
            <a:r>
              <a:rPr lang="en-GB" dirty="0" smtClean="0">
                <a:latin typeface="Arial" panose="020B0604020202020204" pitchFamily="34" charset="0"/>
                <a:cs typeface="Arial" panose="020B0604020202020204" pitchFamily="34" charset="0"/>
              </a:rPr>
              <a:t>Digital Communication Collaboration And Participation in Healthcare</a:t>
            </a:r>
          </a:p>
          <a:p>
            <a:pPr>
              <a:buFont typeface="Wingdings" panose="05000000000000000000" pitchFamily="2" charset="2"/>
              <a:buChar char="q"/>
            </a:pPr>
            <a:r>
              <a:rPr lang="en-GB" dirty="0" smtClean="0">
                <a:latin typeface="Arial" panose="020B0604020202020204" pitchFamily="34" charset="0"/>
                <a:cs typeface="Arial" panose="020B0604020202020204" pitchFamily="34" charset="0"/>
              </a:rPr>
              <a:t>Conclusion </a:t>
            </a:r>
          </a:p>
          <a:p>
            <a:pPr>
              <a:buFont typeface="Wingdings" panose="05000000000000000000" pitchFamily="2" charset="2"/>
              <a:buChar char="q"/>
            </a:pPr>
            <a:r>
              <a:rPr lang="en-GB" dirty="0" smtClean="0">
                <a:latin typeface="Arial" panose="020B0604020202020204" pitchFamily="34" charset="0"/>
                <a:cs typeface="Arial" panose="020B0604020202020204" pitchFamily="34" charset="0"/>
              </a:rPr>
              <a:t>References </a:t>
            </a: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2941982" y="2612285"/>
            <a:ext cx="5377863" cy="3419061"/>
          </a:xfrm>
          <a:prstGeom prst="rect">
            <a:avLst/>
          </a:prstGeom>
        </p:spPr>
      </p:pic>
    </p:spTree>
    <p:extLst>
      <p:ext uri="{BB962C8B-B14F-4D97-AF65-F5344CB8AC3E}">
        <p14:creationId xmlns:p14="http://schemas.microsoft.com/office/powerpoint/2010/main" val="1898047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smtClean="0">
                <a:solidFill>
                  <a:schemeClr val="accent2">
                    <a:lumMod val="75000"/>
                  </a:schemeClr>
                </a:solidFill>
                <a:latin typeface="Arial" panose="020B0604020202020204" pitchFamily="34" charset="0"/>
                <a:cs typeface="Arial" panose="020B0604020202020204" pitchFamily="34" charset="0"/>
              </a:rPr>
              <a:t>Digital Communication Collaboration and Participation in Healthcare </a:t>
            </a:r>
            <a:endParaRPr lang="en-GB" sz="2800" dirty="0">
              <a:solidFill>
                <a:schemeClr val="accent2">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6636" y="1701580"/>
            <a:ext cx="8596668" cy="4929808"/>
          </a:xfrm>
        </p:spPr>
        <p:txBody>
          <a:bodyPr>
            <a:normAutofit fontScale="62500" lnSpcReduction="20000"/>
          </a:bodyPr>
          <a:lstStyle/>
          <a:p>
            <a:pPr>
              <a:buFont typeface="Wingdings" panose="05000000000000000000" pitchFamily="2" charset="2"/>
              <a:buChar char="q"/>
            </a:pPr>
            <a:r>
              <a:rPr lang="en-GB" sz="2800" dirty="0" smtClean="0">
                <a:latin typeface="Arial" panose="020B0604020202020204" pitchFamily="34" charset="0"/>
                <a:cs typeface="Arial" panose="020B0604020202020204" pitchFamily="34" charset="0"/>
              </a:rPr>
              <a:t>Digital Communication collaboration and Participation looks at the ways in which you interact with others, it focuses on how you work with people, join in and connect through digital means</a:t>
            </a:r>
            <a:r>
              <a:rPr lang="en-GB" sz="2800" dirty="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 John R. Barry et al,6 Dec 2012).</a:t>
            </a:r>
          </a:p>
          <a:p>
            <a:pPr>
              <a:buFont typeface="Wingdings" panose="05000000000000000000" pitchFamily="2" charset="2"/>
              <a:buChar char="q"/>
            </a:pPr>
            <a:r>
              <a:rPr lang="en-GB" sz="2800" dirty="0" smtClean="0">
                <a:latin typeface="Arial" panose="020B0604020202020204" pitchFamily="34" charset="0"/>
                <a:cs typeface="Arial" panose="020B0604020202020204" pitchFamily="34" charset="0"/>
              </a:rPr>
              <a:t>Digital Collaboration is the practice of people working together through online means, a tool for collaborating can help you work together remotely in different times.</a:t>
            </a:r>
            <a:endParaRPr lang="en-GB" sz="2800" dirty="0" smtClean="0">
              <a:solidFill>
                <a:srgbClr val="FF0000"/>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GB" sz="2800" dirty="0" smtClean="0">
                <a:latin typeface="Arial" panose="020B0604020202020204" pitchFamily="34" charset="0"/>
                <a:cs typeface="Arial" panose="020B0604020202020204" pitchFamily="34" charset="0"/>
              </a:rPr>
              <a:t>Digital communication is one of the most important tools in our society at moment.</a:t>
            </a: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800" dirty="0" smtClean="0">
                <a:latin typeface="Arial" panose="020B0604020202020204" pitchFamily="34" charset="0"/>
                <a:cs typeface="Arial" panose="020B0604020202020204" pitchFamily="34" charset="0"/>
              </a:rPr>
              <a:t>Is the Process of transmitting information from one person to another using digital devices(email, websites,blogs,social media, zoom).</a:t>
            </a:r>
          </a:p>
          <a:p>
            <a:pPr>
              <a:buFont typeface="Wingdings" panose="05000000000000000000" pitchFamily="2" charset="2"/>
              <a:buChar char="q"/>
            </a:pPr>
            <a:r>
              <a:rPr lang="en-GB" sz="2800" dirty="0">
                <a:latin typeface="Arial" panose="020B0604020202020204" pitchFamily="34" charset="0"/>
                <a:cs typeface="Arial" panose="020B0604020202020204" pitchFamily="34" charset="0"/>
              </a:rPr>
              <a:t>Transitioning from face to face to online( done virtually consulting</a:t>
            </a:r>
            <a:r>
              <a:rPr lang="en-GB" sz="2800" dirty="0" smtClean="0">
                <a:latin typeface="Arial" panose="020B0604020202020204" pitchFamily="34" charset="0"/>
                <a:cs typeface="Arial" panose="020B0604020202020204" pitchFamily="34" charset="0"/>
              </a:rPr>
              <a:t>).</a:t>
            </a:r>
          </a:p>
          <a:p>
            <a:pPr>
              <a:buFont typeface="Wingdings" panose="05000000000000000000" pitchFamily="2" charset="2"/>
              <a:buChar char="q"/>
            </a:pPr>
            <a:r>
              <a:rPr lang="en-GB" sz="2800" dirty="0" smtClean="0">
                <a:latin typeface="Arial" panose="020B0604020202020204" pitchFamily="34" charset="0"/>
                <a:cs typeface="Arial" panose="020B0604020202020204" pitchFamily="34" charset="0"/>
              </a:rPr>
              <a:t>Can help develop a person centre approach to care including enhancing face to face engagement, helping catch problems early and saving time.</a:t>
            </a:r>
          </a:p>
          <a:p>
            <a:pPr>
              <a:buFont typeface="Wingdings" panose="05000000000000000000" pitchFamily="2" charset="2"/>
              <a:buChar char="q"/>
            </a:pPr>
            <a:r>
              <a:rPr lang="en-GB" sz="2800" dirty="0" smtClean="0">
                <a:latin typeface="Arial" panose="020B0604020202020204" pitchFamily="34" charset="0"/>
                <a:cs typeface="Arial" panose="020B0604020202020204" pitchFamily="34" charset="0"/>
              </a:rPr>
              <a:t>Flexibility to accessing services.</a:t>
            </a:r>
          </a:p>
          <a:p>
            <a:pPr>
              <a:buFont typeface="Wingdings" panose="05000000000000000000" pitchFamily="2" charset="2"/>
              <a:buChar char="q"/>
            </a:pPr>
            <a:r>
              <a:rPr lang="en-GB" sz="2800" dirty="0" smtClean="0">
                <a:latin typeface="Arial" panose="020B0604020202020204" pitchFamily="34" charset="0"/>
                <a:cs typeface="Arial" panose="020B0604020202020204" pitchFamily="34" charset="0"/>
              </a:rPr>
              <a:t>Witch digital communication productivity increased in all aspects in the healthcare.</a:t>
            </a:r>
          </a:p>
        </p:txBody>
      </p:sp>
      <p:pic>
        <p:nvPicPr>
          <p:cNvPr id="5" name="Picture 4"/>
          <p:cNvPicPr>
            <a:picLocks noChangeAspect="1"/>
          </p:cNvPicPr>
          <p:nvPr/>
        </p:nvPicPr>
        <p:blipFill>
          <a:blip r:embed="rId2"/>
          <a:stretch>
            <a:fillRect/>
          </a:stretch>
        </p:blipFill>
        <p:spPr>
          <a:xfrm>
            <a:off x="8853304" y="1813332"/>
            <a:ext cx="3153165" cy="3600970"/>
          </a:xfrm>
          <a:prstGeom prst="rect">
            <a:avLst/>
          </a:prstGeom>
        </p:spPr>
      </p:pic>
    </p:spTree>
    <p:extLst>
      <p:ext uri="{BB962C8B-B14F-4D97-AF65-F5344CB8AC3E}">
        <p14:creationId xmlns:p14="http://schemas.microsoft.com/office/powerpoint/2010/main" val="1594888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smtClean="0">
                <a:solidFill>
                  <a:schemeClr val="accent2">
                    <a:lumMod val="75000"/>
                  </a:schemeClr>
                </a:solidFill>
                <a:latin typeface="Arial" panose="020B0604020202020204" pitchFamily="34" charset="0"/>
                <a:cs typeface="Arial" panose="020B0604020202020204" pitchFamily="34" charset="0"/>
              </a:rPr>
              <a:t>Conclusion</a:t>
            </a:r>
            <a:endParaRPr lang="en-GB" sz="2800" dirty="0">
              <a:solidFill>
                <a:schemeClr val="accent2">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22068"/>
            <a:ext cx="8596668" cy="2870420"/>
          </a:xfrm>
        </p:spPr>
        <p:txBody>
          <a:bodyPr>
            <a:normAutofit/>
          </a:bodyPr>
          <a:lstStyle/>
          <a:p>
            <a:pPr>
              <a:buFont typeface="Wingdings" panose="05000000000000000000" pitchFamily="2" charset="2"/>
              <a:buChar char="q"/>
            </a:pPr>
            <a:r>
              <a:rPr lang="en-GB" sz="1900" dirty="0" smtClean="0">
                <a:latin typeface="Arial" panose="020B0604020202020204" pitchFamily="34" charset="0"/>
                <a:cs typeface="Arial" panose="020B0604020202020204" pitchFamily="34" charset="0"/>
              </a:rPr>
              <a:t>I can conclude that digital communication has greatly reduced the number of patients in the Hospital.</a:t>
            </a:r>
          </a:p>
          <a:p>
            <a:pPr>
              <a:buFont typeface="Wingdings" panose="05000000000000000000" pitchFamily="2" charset="2"/>
              <a:buChar char="q"/>
            </a:pPr>
            <a:r>
              <a:rPr lang="en-GB" sz="1900" dirty="0" smtClean="0">
                <a:latin typeface="Arial" panose="020B0604020202020204" pitchFamily="34" charset="0"/>
                <a:cs typeface="Arial" panose="020B0604020202020204" pitchFamily="34" charset="0"/>
              </a:rPr>
              <a:t>I can also say that witch digital communication have help people`s lives  become easier in all aspects, bringing people and companies closer together</a:t>
            </a:r>
            <a:r>
              <a:rPr lang="en-GB" sz="2800" dirty="0" smtClean="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p:txBody>
      </p:sp>
      <p:pic>
        <p:nvPicPr>
          <p:cNvPr id="3074" name="Picture 2" descr="What are advantages and disadvantages of digital communication? -  Polytechnic Hu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7299" y="3291838"/>
            <a:ext cx="4985468" cy="2643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4312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8"/>
          <p:cNvSpPr txBox="1"/>
          <p:nvPr/>
        </p:nvSpPr>
        <p:spPr>
          <a:xfrm>
            <a:off x="18" y="1274161"/>
            <a:ext cx="11752289" cy="378565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alibri"/>
              </a:rPr>
              <a:t>Name: Grace Nuwabine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alibri"/>
              </a:rPr>
              <a:t>Student ID: 2231407</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alibri"/>
              </a:rPr>
              <a:t>Module code: LCHS:4002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alibri"/>
              </a:rPr>
              <a:t>Topic: Use of Technology During the Covid-19 Pandemic</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alibri"/>
              </a:rPr>
              <a:t>Group leader: Agyiewaa mensah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alibri"/>
              </a:rPr>
              <a:t>Lecturer: Amitave Banik</a:t>
            </a:r>
          </a:p>
        </p:txBody>
      </p:sp>
    </p:spTree>
    <p:extLst>
      <p:ext uri="{BB962C8B-B14F-4D97-AF65-F5344CB8AC3E}">
        <p14:creationId xmlns:p14="http://schemas.microsoft.com/office/powerpoint/2010/main" val="343804765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2797039" y="323404"/>
            <a:ext cx="6143423" cy="1456264"/>
          </a:xfrm>
        </p:spPr>
        <p:txBody>
          <a:bodyPr/>
          <a:lstStyle/>
          <a:p>
            <a:pPr lvl="0"/>
            <a:r>
              <a:rPr lang="en-GB" b="1"/>
              <a:t>Overview </a:t>
            </a:r>
          </a:p>
        </p:txBody>
      </p:sp>
      <p:grpSp>
        <p:nvGrpSpPr>
          <p:cNvPr id="3" name="Group 178"/>
          <p:cNvGrpSpPr/>
          <p:nvPr/>
        </p:nvGrpSpPr>
        <p:grpSpPr>
          <a:xfrm>
            <a:off x="8565614" y="3905942"/>
            <a:ext cx="3632728" cy="3163284"/>
            <a:chOff x="8565614" y="3905942"/>
            <a:chExt cx="3632728" cy="3163284"/>
          </a:xfrm>
        </p:grpSpPr>
        <p:sp>
          <p:nvSpPr>
            <p:cNvPr id="4" name="Freeform 98"/>
            <p:cNvSpPr/>
            <p:nvPr/>
          </p:nvSpPr>
          <p:spPr>
            <a:xfrm rot="21267620">
              <a:off x="8565614" y="3905942"/>
              <a:ext cx="3632728" cy="3163284"/>
            </a:xfrm>
            <a:custGeom>
              <a:avLst/>
              <a:gdLst>
                <a:gd name="f0" fmla="val 10800000"/>
                <a:gd name="f1" fmla="val 5400000"/>
                <a:gd name="f2" fmla="val 180"/>
                <a:gd name="f3" fmla="val w"/>
                <a:gd name="f4" fmla="val h"/>
                <a:gd name="f5" fmla="val 0"/>
                <a:gd name="f6" fmla="val 6896713"/>
                <a:gd name="f7" fmla="val 6005491"/>
                <a:gd name="f8" fmla="val 3912717"/>
                <a:gd name="f9" fmla="val 4993184"/>
                <a:gd name="f10" fmla="val 5971363"/>
                <a:gd name="f11" fmla="val 437946"/>
                <a:gd name="f12" fmla="val 6679426"/>
                <a:gd name="f13" fmla="val 1146008"/>
                <a:gd name="f14" fmla="val 1385085"/>
                <a:gd name="f15" fmla="val 1431256"/>
                <a:gd name="f16" fmla="val 6657442"/>
                <a:gd name="f17" fmla="val 1167992"/>
                <a:gd name="f18" fmla="val 5955006"/>
                <a:gd name="f19" fmla="val 465555"/>
                <a:gd name="f20" fmla="val 4984599"/>
                <a:gd name="f21" fmla="val 31089"/>
                <a:gd name="f22" fmla="val 1768953"/>
                <a:gd name="f23" fmla="val 4649636"/>
                <a:gd name="f24" fmla="val 236442"/>
                <a:gd name="f25" fmla="val 5338592"/>
                <a:gd name="f26" fmla="val 593046"/>
                <a:gd name="f27" fmla="val 5925483"/>
                <a:gd name="f28" fmla="val 633874"/>
                <a:gd name="f29" fmla="val 5989169"/>
                <a:gd name="f30" fmla="val 607415"/>
                <a:gd name="f31" fmla="val 566458"/>
                <a:gd name="f32" fmla="val 5941603"/>
                <a:gd name="f33" fmla="val 206998"/>
                <a:gd name="f34" fmla="val 5350013"/>
                <a:gd name="f35" fmla="val 4655538"/>
                <a:gd name="f36" fmla="val 1751783"/>
                <a:gd name="f37" fmla="+- 0 0 -90"/>
                <a:gd name="f38" fmla="*/ f3 1 6896713"/>
                <a:gd name="f39" fmla="*/ f4 1 6005491"/>
                <a:gd name="f40" fmla="+- f7 0 f5"/>
                <a:gd name="f41" fmla="+- f6 0 f5"/>
                <a:gd name="f42" fmla="*/ f37 f0 1"/>
                <a:gd name="f43" fmla="*/ f41 1 6896713"/>
                <a:gd name="f44" fmla="*/ f40 1 6005491"/>
                <a:gd name="f45" fmla="*/ 3912717 f41 1"/>
                <a:gd name="f46" fmla="*/ 0 f40 1"/>
                <a:gd name="f47" fmla="*/ 6679426 f41 1"/>
                <a:gd name="f48" fmla="*/ 1146008 f40 1"/>
                <a:gd name="f49" fmla="*/ 6896713 f41 1"/>
                <a:gd name="f50" fmla="*/ 1385085 f40 1"/>
                <a:gd name="f51" fmla="*/ 1431256 f40 1"/>
                <a:gd name="f52" fmla="*/ 6657442 f41 1"/>
                <a:gd name="f53" fmla="*/ 1167992 f40 1"/>
                <a:gd name="f54" fmla="*/ 31089 f40 1"/>
                <a:gd name="f55" fmla="*/ 31089 f41 1"/>
                <a:gd name="f56" fmla="*/ 3912717 f40 1"/>
                <a:gd name="f57" fmla="*/ 593046 f41 1"/>
                <a:gd name="f58" fmla="*/ 5925483 f40 1"/>
                <a:gd name="f59" fmla="*/ 633874 f41 1"/>
                <a:gd name="f60" fmla="*/ 5989169 f40 1"/>
                <a:gd name="f61" fmla="*/ 607415 f41 1"/>
                <a:gd name="f62" fmla="*/ 6005491 f40 1"/>
                <a:gd name="f63" fmla="*/ 566458 f41 1"/>
                <a:gd name="f64" fmla="*/ 5941603 f40 1"/>
                <a:gd name="f65" fmla="*/ 0 f41 1"/>
                <a:gd name="f66" fmla="*/ f42 1 f2"/>
                <a:gd name="f67" fmla="*/ f45 1 6896713"/>
                <a:gd name="f68" fmla="*/ f46 1 6005491"/>
                <a:gd name="f69" fmla="*/ f47 1 6896713"/>
                <a:gd name="f70" fmla="*/ f48 1 6005491"/>
                <a:gd name="f71" fmla="*/ f49 1 6896713"/>
                <a:gd name="f72" fmla="*/ f50 1 6005491"/>
                <a:gd name="f73" fmla="*/ f51 1 6005491"/>
                <a:gd name="f74" fmla="*/ f52 1 6896713"/>
                <a:gd name="f75" fmla="*/ f53 1 6005491"/>
                <a:gd name="f76" fmla="*/ f54 1 6005491"/>
                <a:gd name="f77" fmla="*/ f55 1 6896713"/>
                <a:gd name="f78" fmla="*/ f56 1 6005491"/>
                <a:gd name="f79" fmla="*/ f57 1 6896713"/>
                <a:gd name="f80" fmla="*/ f58 1 6005491"/>
                <a:gd name="f81" fmla="*/ f59 1 6896713"/>
                <a:gd name="f82" fmla="*/ f60 1 6005491"/>
                <a:gd name="f83" fmla="*/ f61 1 6896713"/>
                <a:gd name="f84" fmla="*/ f62 1 6005491"/>
                <a:gd name="f85" fmla="*/ f63 1 6896713"/>
                <a:gd name="f86" fmla="*/ f64 1 6005491"/>
                <a:gd name="f87" fmla="*/ f65 1 6896713"/>
                <a:gd name="f88" fmla="*/ f5 1 f43"/>
                <a:gd name="f89" fmla="*/ f6 1 f43"/>
                <a:gd name="f90" fmla="*/ f5 1 f44"/>
                <a:gd name="f91" fmla="*/ f7 1 f44"/>
                <a:gd name="f92" fmla="+- f66 0 f1"/>
                <a:gd name="f93" fmla="*/ f67 1 f43"/>
                <a:gd name="f94" fmla="*/ f68 1 f44"/>
                <a:gd name="f95" fmla="*/ f69 1 f43"/>
                <a:gd name="f96" fmla="*/ f70 1 f44"/>
                <a:gd name="f97" fmla="*/ f71 1 f43"/>
                <a:gd name="f98" fmla="*/ f72 1 f44"/>
                <a:gd name="f99" fmla="*/ f73 1 f44"/>
                <a:gd name="f100" fmla="*/ f74 1 f43"/>
                <a:gd name="f101" fmla="*/ f75 1 f44"/>
                <a:gd name="f102" fmla="*/ f76 1 f44"/>
                <a:gd name="f103" fmla="*/ f77 1 f43"/>
                <a:gd name="f104" fmla="*/ f78 1 f44"/>
                <a:gd name="f105" fmla="*/ f79 1 f43"/>
                <a:gd name="f106" fmla="*/ f80 1 f44"/>
                <a:gd name="f107" fmla="*/ f81 1 f43"/>
                <a:gd name="f108" fmla="*/ f82 1 f44"/>
                <a:gd name="f109" fmla="*/ f83 1 f43"/>
                <a:gd name="f110" fmla="*/ f84 1 f44"/>
                <a:gd name="f111" fmla="*/ f85 1 f43"/>
                <a:gd name="f112" fmla="*/ f86 1 f44"/>
                <a:gd name="f113" fmla="*/ f87 1 f43"/>
                <a:gd name="f114" fmla="*/ f88 f38 1"/>
                <a:gd name="f115" fmla="*/ f89 f38 1"/>
                <a:gd name="f116" fmla="*/ f91 f39 1"/>
                <a:gd name="f117" fmla="*/ f90 f39 1"/>
                <a:gd name="f118" fmla="*/ f93 f38 1"/>
                <a:gd name="f119" fmla="*/ f94 f39 1"/>
                <a:gd name="f120" fmla="*/ f95 f38 1"/>
                <a:gd name="f121" fmla="*/ f96 f39 1"/>
                <a:gd name="f122" fmla="*/ f97 f38 1"/>
                <a:gd name="f123" fmla="*/ f98 f39 1"/>
                <a:gd name="f124" fmla="*/ f99 f39 1"/>
                <a:gd name="f125" fmla="*/ f100 f38 1"/>
                <a:gd name="f126" fmla="*/ f101 f39 1"/>
                <a:gd name="f127" fmla="*/ f102 f39 1"/>
                <a:gd name="f128" fmla="*/ f103 f38 1"/>
                <a:gd name="f129" fmla="*/ f104 f39 1"/>
                <a:gd name="f130" fmla="*/ f105 f38 1"/>
                <a:gd name="f131" fmla="*/ f106 f39 1"/>
                <a:gd name="f132" fmla="*/ f107 f38 1"/>
                <a:gd name="f133" fmla="*/ f108 f39 1"/>
                <a:gd name="f134" fmla="*/ f109 f38 1"/>
                <a:gd name="f135" fmla="*/ f110 f39 1"/>
                <a:gd name="f136" fmla="*/ f111 f38 1"/>
                <a:gd name="f137" fmla="*/ f112 f39 1"/>
                <a:gd name="f138" fmla="*/ f113 f38 1"/>
              </a:gdLst>
              <a:ahLst/>
              <a:cxnLst>
                <a:cxn ang="3cd4">
                  <a:pos x="hc" y="t"/>
                </a:cxn>
                <a:cxn ang="0">
                  <a:pos x="r" y="vc"/>
                </a:cxn>
                <a:cxn ang="cd4">
                  <a:pos x="hc" y="b"/>
                </a:cxn>
                <a:cxn ang="cd2">
                  <a:pos x="l" y="vc"/>
                </a:cxn>
                <a:cxn ang="f92">
                  <a:pos x="f118" y="f119"/>
                </a:cxn>
                <a:cxn ang="f92">
                  <a:pos x="f120" y="f121"/>
                </a:cxn>
                <a:cxn ang="f92">
                  <a:pos x="f122" y="f123"/>
                </a:cxn>
                <a:cxn ang="f92">
                  <a:pos x="f122" y="f124"/>
                </a:cxn>
                <a:cxn ang="f92">
                  <a:pos x="f125" y="f126"/>
                </a:cxn>
                <a:cxn ang="f92">
                  <a:pos x="f118" y="f127"/>
                </a:cxn>
                <a:cxn ang="f92">
                  <a:pos x="f128" y="f129"/>
                </a:cxn>
                <a:cxn ang="f92">
                  <a:pos x="f130" y="f131"/>
                </a:cxn>
                <a:cxn ang="f92">
                  <a:pos x="f132" y="f133"/>
                </a:cxn>
                <a:cxn ang="f92">
                  <a:pos x="f134" y="f135"/>
                </a:cxn>
                <a:cxn ang="f92">
                  <a:pos x="f136" y="f137"/>
                </a:cxn>
                <a:cxn ang="f92">
                  <a:pos x="f138" y="f129"/>
                </a:cxn>
                <a:cxn ang="f92">
                  <a:pos x="f118" y="f119"/>
                </a:cxn>
              </a:cxnLst>
              <a:rect l="f114" t="f117" r="f115" b="f116"/>
              <a:pathLst>
                <a:path w="6896713" h="6005491">
                  <a:moveTo>
                    <a:pt x="f8" y="f5"/>
                  </a:moveTo>
                  <a:cubicBezTo>
                    <a:pt x="f9" y="f5"/>
                    <a:pt x="f10" y="f11"/>
                    <a:pt x="f12" y="f13"/>
                  </a:cubicBezTo>
                  <a:lnTo>
                    <a:pt x="f6" y="f14"/>
                  </a:lnTo>
                  <a:lnTo>
                    <a:pt x="f6" y="f15"/>
                  </a:lnTo>
                  <a:lnTo>
                    <a:pt x="f16" y="f17"/>
                  </a:lnTo>
                  <a:cubicBezTo>
                    <a:pt x="f18" y="f19"/>
                    <a:pt x="f20" y="f21"/>
                    <a:pt x="f8" y="f21"/>
                  </a:cubicBezTo>
                  <a:cubicBezTo>
                    <a:pt x="f22" y="f21"/>
                    <a:pt x="f21" y="f22"/>
                    <a:pt x="f21" y="f8"/>
                  </a:cubicBezTo>
                  <a:cubicBezTo>
                    <a:pt x="f21" y="f23"/>
                    <a:pt x="f24" y="f25"/>
                    <a:pt x="f26" y="f27"/>
                  </a:cubicBezTo>
                  <a:lnTo>
                    <a:pt x="f28" y="f29"/>
                  </a:lnTo>
                  <a:lnTo>
                    <a:pt x="f30" y="f7"/>
                  </a:lnTo>
                  <a:lnTo>
                    <a:pt x="f31" y="f32"/>
                  </a:lnTo>
                  <a:cubicBezTo>
                    <a:pt x="f33" y="f34"/>
                    <a:pt x="f5" y="f35"/>
                    <a:pt x="f5" y="f8"/>
                  </a:cubicBezTo>
                  <a:cubicBezTo>
                    <a:pt x="f5" y="f36"/>
                    <a:pt x="f36" y="f5"/>
                    <a:pt x="f8" y="f5"/>
                  </a:cubicBezTo>
                  <a:close/>
                </a:path>
              </a:pathLst>
            </a:custGeom>
            <a:solidFill>
              <a:srgbClr val="FFFFFF">
                <a:alpha val="15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5" name="Group 180"/>
            <p:cNvGrpSpPr/>
            <p:nvPr/>
          </p:nvGrpSpPr>
          <p:grpSpPr>
            <a:xfrm>
              <a:off x="8735016" y="3998497"/>
              <a:ext cx="3409295" cy="2919362"/>
              <a:chOff x="8735016" y="3998497"/>
              <a:chExt cx="3409295" cy="2919362"/>
            </a:xfrm>
          </p:grpSpPr>
          <p:cxnSp>
            <p:nvCxnSpPr>
              <p:cNvPr id="6" name="Straight Connector 181"/>
              <p:cNvCxnSpPr/>
              <p:nvPr/>
            </p:nvCxnSpPr>
            <p:spPr>
              <a:xfrm rot="21267604" flipH="1">
                <a:off x="10526930" y="4004522"/>
                <a:ext cx="1783" cy="96332"/>
              </a:xfrm>
              <a:prstGeom prst="straightConnector1">
                <a:avLst/>
              </a:prstGeom>
              <a:noFill/>
              <a:ln w="9528" cap="rnd">
                <a:solidFill>
                  <a:srgbClr val="FFFFFF">
                    <a:alpha val="30196"/>
                  </a:srgbClr>
                </a:solidFill>
                <a:prstDash val="solid"/>
                <a:miter/>
              </a:ln>
            </p:spPr>
          </p:cxnSp>
          <p:cxnSp>
            <p:nvCxnSpPr>
              <p:cNvPr id="7" name="Straight Connector 182"/>
              <p:cNvCxnSpPr/>
              <p:nvPr/>
            </p:nvCxnSpPr>
            <p:spPr>
              <a:xfrm rot="21387582" flipH="1">
                <a:off x="10601737" y="4000873"/>
                <a:ext cx="1783" cy="96332"/>
              </a:xfrm>
              <a:prstGeom prst="straightConnector1">
                <a:avLst/>
              </a:prstGeom>
              <a:noFill/>
              <a:ln w="9528" cap="rnd">
                <a:solidFill>
                  <a:srgbClr val="FFFFFF">
                    <a:alpha val="30196"/>
                  </a:srgbClr>
                </a:solidFill>
                <a:prstDash val="solid"/>
                <a:miter/>
              </a:ln>
            </p:spPr>
          </p:cxnSp>
          <p:cxnSp>
            <p:nvCxnSpPr>
              <p:cNvPr id="8" name="Straight Connector 183"/>
              <p:cNvCxnSpPr/>
              <p:nvPr/>
            </p:nvCxnSpPr>
            <p:spPr>
              <a:xfrm rot="21507593" flipH="1">
                <a:off x="10677092" y="3998497"/>
                <a:ext cx="1792" cy="96323"/>
              </a:xfrm>
              <a:prstGeom prst="straightConnector1">
                <a:avLst/>
              </a:prstGeom>
              <a:noFill/>
              <a:ln w="9528" cap="rnd">
                <a:solidFill>
                  <a:srgbClr val="FFFFFF">
                    <a:alpha val="30196"/>
                  </a:srgbClr>
                </a:solidFill>
                <a:prstDash val="solid"/>
                <a:miter/>
              </a:ln>
            </p:spPr>
          </p:cxnSp>
          <p:cxnSp>
            <p:nvCxnSpPr>
              <p:cNvPr id="9" name="Straight Connector 184"/>
              <p:cNvCxnSpPr/>
              <p:nvPr/>
            </p:nvCxnSpPr>
            <p:spPr>
              <a:xfrm rot="27589" flipH="1">
                <a:off x="10749988" y="4002246"/>
                <a:ext cx="1783" cy="96332"/>
              </a:xfrm>
              <a:prstGeom prst="straightConnector1">
                <a:avLst/>
              </a:prstGeom>
              <a:noFill/>
              <a:ln w="9528" cap="rnd">
                <a:solidFill>
                  <a:srgbClr val="FFFFFF">
                    <a:alpha val="30196"/>
                  </a:srgbClr>
                </a:solidFill>
                <a:prstDash val="solid"/>
                <a:miter/>
              </a:ln>
            </p:spPr>
          </p:cxnSp>
          <p:cxnSp>
            <p:nvCxnSpPr>
              <p:cNvPr id="10" name="Straight Connector 185"/>
              <p:cNvCxnSpPr/>
              <p:nvPr/>
            </p:nvCxnSpPr>
            <p:spPr>
              <a:xfrm rot="207589" flipH="1">
                <a:off x="10822426" y="4006407"/>
                <a:ext cx="1784" cy="96332"/>
              </a:xfrm>
              <a:prstGeom prst="straightConnector1">
                <a:avLst/>
              </a:prstGeom>
              <a:noFill/>
              <a:ln w="9528" cap="rnd">
                <a:solidFill>
                  <a:srgbClr val="FFFFFF">
                    <a:alpha val="30196"/>
                  </a:srgbClr>
                </a:solidFill>
                <a:prstDash val="solid"/>
                <a:miter/>
              </a:ln>
            </p:spPr>
          </p:cxnSp>
          <p:cxnSp>
            <p:nvCxnSpPr>
              <p:cNvPr id="11" name="Straight Connector 186"/>
              <p:cNvCxnSpPr/>
              <p:nvPr/>
            </p:nvCxnSpPr>
            <p:spPr>
              <a:xfrm rot="327601" flipH="1">
                <a:off x="10898312" y="4014033"/>
                <a:ext cx="1784" cy="96332"/>
              </a:xfrm>
              <a:prstGeom prst="straightConnector1">
                <a:avLst/>
              </a:prstGeom>
              <a:noFill/>
              <a:ln w="9528" cap="rnd">
                <a:solidFill>
                  <a:srgbClr val="FFFFFF">
                    <a:alpha val="30196"/>
                  </a:srgbClr>
                </a:solidFill>
                <a:prstDash val="solid"/>
                <a:miter/>
              </a:ln>
            </p:spPr>
          </p:cxnSp>
          <p:cxnSp>
            <p:nvCxnSpPr>
              <p:cNvPr id="12" name="Straight Connector 187"/>
              <p:cNvCxnSpPr/>
              <p:nvPr/>
            </p:nvCxnSpPr>
            <p:spPr>
              <a:xfrm rot="447578" flipH="1">
                <a:off x="10971866" y="4021887"/>
                <a:ext cx="1792" cy="96332"/>
              </a:xfrm>
              <a:prstGeom prst="straightConnector1">
                <a:avLst/>
              </a:prstGeom>
              <a:noFill/>
              <a:ln w="9528" cap="rnd">
                <a:solidFill>
                  <a:srgbClr val="FFFFFF">
                    <a:alpha val="30196"/>
                  </a:srgbClr>
                </a:solidFill>
                <a:prstDash val="solid"/>
                <a:miter/>
              </a:ln>
            </p:spPr>
          </p:cxnSp>
          <p:cxnSp>
            <p:nvCxnSpPr>
              <p:cNvPr id="13" name="Straight Connector 188"/>
              <p:cNvCxnSpPr/>
              <p:nvPr/>
            </p:nvCxnSpPr>
            <p:spPr>
              <a:xfrm rot="567590" flipH="1">
                <a:off x="11044927" y="4032596"/>
                <a:ext cx="1783" cy="96323"/>
              </a:xfrm>
              <a:prstGeom prst="straightConnector1">
                <a:avLst/>
              </a:prstGeom>
              <a:noFill/>
              <a:ln w="9528" cap="rnd">
                <a:solidFill>
                  <a:srgbClr val="FFFFFF">
                    <a:alpha val="30196"/>
                  </a:srgbClr>
                </a:solidFill>
                <a:prstDash val="solid"/>
                <a:miter/>
              </a:ln>
            </p:spPr>
          </p:cxnSp>
          <p:cxnSp>
            <p:nvCxnSpPr>
              <p:cNvPr id="14" name="Straight Connector 189"/>
              <p:cNvCxnSpPr/>
              <p:nvPr/>
            </p:nvCxnSpPr>
            <p:spPr>
              <a:xfrm rot="747591" flipH="1">
                <a:off x="11117128" y="4049337"/>
                <a:ext cx="1793" cy="96323"/>
              </a:xfrm>
              <a:prstGeom prst="straightConnector1">
                <a:avLst/>
              </a:prstGeom>
              <a:noFill/>
              <a:ln w="9528" cap="rnd">
                <a:solidFill>
                  <a:srgbClr val="FFFFFF">
                    <a:alpha val="30196"/>
                  </a:srgbClr>
                </a:solidFill>
                <a:prstDash val="solid"/>
                <a:miter/>
              </a:ln>
            </p:spPr>
          </p:cxnSp>
          <p:cxnSp>
            <p:nvCxnSpPr>
              <p:cNvPr id="15" name="Straight Connector 190"/>
              <p:cNvCxnSpPr/>
              <p:nvPr/>
            </p:nvCxnSpPr>
            <p:spPr>
              <a:xfrm rot="867602" flipH="1">
                <a:off x="11188551" y="4066894"/>
                <a:ext cx="1792" cy="96332"/>
              </a:xfrm>
              <a:prstGeom prst="straightConnector1">
                <a:avLst/>
              </a:prstGeom>
              <a:noFill/>
              <a:ln w="9528" cap="rnd">
                <a:solidFill>
                  <a:srgbClr val="FFFFFF">
                    <a:alpha val="30196"/>
                  </a:srgbClr>
                </a:solidFill>
                <a:prstDash val="solid"/>
                <a:miter/>
              </a:ln>
            </p:spPr>
          </p:cxnSp>
          <p:cxnSp>
            <p:nvCxnSpPr>
              <p:cNvPr id="16" name="Straight Connector 191"/>
              <p:cNvCxnSpPr/>
              <p:nvPr/>
            </p:nvCxnSpPr>
            <p:spPr>
              <a:xfrm rot="987580" flipH="1">
                <a:off x="11260204" y="4086781"/>
                <a:ext cx="1792" cy="96332"/>
              </a:xfrm>
              <a:prstGeom prst="straightConnector1">
                <a:avLst/>
              </a:prstGeom>
              <a:noFill/>
              <a:ln w="9528" cap="rnd">
                <a:solidFill>
                  <a:srgbClr val="FFFFFF">
                    <a:alpha val="30196"/>
                  </a:srgbClr>
                </a:solidFill>
                <a:prstDash val="solid"/>
                <a:miter/>
              </a:ln>
            </p:spPr>
          </p:cxnSp>
          <p:cxnSp>
            <p:nvCxnSpPr>
              <p:cNvPr id="17" name="Straight Connector 192"/>
              <p:cNvCxnSpPr/>
              <p:nvPr/>
            </p:nvCxnSpPr>
            <p:spPr>
              <a:xfrm rot="1107591" flipH="1">
                <a:off x="11328509" y="4116720"/>
                <a:ext cx="1792" cy="96332"/>
              </a:xfrm>
              <a:prstGeom prst="straightConnector1">
                <a:avLst/>
              </a:prstGeom>
              <a:noFill/>
              <a:ln w="9528" cap="rnd">
                <a:solidFill>
                  <a:srgbClr val="FFFFFF">
                    <a:alpha val="30196"/>
                  </a:srgbClr>
                </a:solidFill>
                <a:prstDash val="solid"/>
                <a:miter/>
              </a:ln>
            </p:spPr>
          </p:cxnSp>
          <p:cxnSp>
            <p:nvCxnSpPr>
              <p:cNvPr id="18" name="Straight Connector 193"/>
              <p:cNvCxnSpPr/>
              <p:nvPr/>
            </p:nvCxnSpPr>
            <p:spPr>
              <a:xfrm rot="1287592" flipH="1">
                <a:off x="11398917" y="4144105"/>
                <a:ext cx="1792" cy="96332"/>
              </a:xfrm>
              <a:prstGeom prst="straightConnector1">
                <a:avLst/>
              </a:prstGeom>
              <a:noFill/>
              <a:ln w="9528" cap="rnd">
                <a:solidFill>
                  <a:srgbClr val="FFFFFF">
                    <a:alpha val="30196"/>
                  </a:srgbClr>
                </a:solidFill>
                <a:prstDash val="solid"/>
                <a:miter/>
              </a:ln>
            </p:spPr>
          </p:cxnSp>
          <p:cxnSp>
            <p:nvCxnSpPr>
              <p:cNvPr id="19" name="Straight Connector 194"/>
              <p:cNvCxnSpPr/>
              <p:nvPr/>
            </p:nvCxnSpPr>
            <p:spPr>
              <a:xfrm rot="1407604" flipH="1">
                <a:off x="11465755" y="4171839"/>
                <a:ext cx="1783" cy="96332"/>
              </a:xfrm>
              <a:prstGeom prst="straightConnector1">
                <a:avLst/>
              </a:prstGeom>
              <a:noFill/>
              <a:ln w="9528" cap="rnd">
                <a:solidFill>
                  <a:srgbClr val="FFFFFF">
                    <a:alpha val="30196"/>
                  </a:srgbClr>
                </a:solidFill>
                <a:prstDash val="solid"/>
                <a:miter/>
              </a:ln>
            </p:spPr>
          </p:cxnSp>
          <p:cxnSp>
            <p:nvCxnSpPr>
              <p:cNvPr id="20" name="Straight Connector 195"/>
              <p:cNvCxnSpPr/>
              <p:nvPr/>
            </p:nvCxnSpPr>
            <p:spPr>
              <a:xfrm rot="1527581" flipH="1">
                <a:off x="11531907" y="4205600"/>
                <a:ext cx="1783" cy="96332"/>
              </a:xfrm>
              <a:prstGeom prst="straightConnector1">
                <a:avLst/>
              </a:prstGeom>
              <a:noFill/>
              <a:ln w="9528" cap="rnd">
                <a:solidFill>
                  <a:srgbClr val="FFFFFF">
                    <a:alpha val="30196"/>
                  </a:srgbClr>
                </a:solidFill>
                <a:prstDash val="solid"/>
                <a:miter/>
              </a:ln>
            </p:spPr>
          </p:cxnSp>
          <p:cxnSp>
            <p:nvCxnSpPr>
              <p:cNvPr id="21" name="Straight Connector 196"/>
              <p:cNvCxnSpPr/>
              <p:nvPr/>
            </p:nvCxnSpPr>
            <p:spPr>
              <a:xfrm rot="1647593" flipH="1">
                <a:off x="11598952" y="4237432"/>
                <a:ext cx="1783" cy="96323"/>
              </a:xfrm>
              <a:prstGeom prst="straightConnector1">
                <a:avLst/>
              </a:prstGeom>
              <a:noFill/>
              <a:ln w="9528" cap="rnd">
                <a:solidFill>
                  <a:srgbClr val="FFFFFF">
                    <a:alpha val="30196"/>
                  </a:srgbClr>
                </a:solidFill>
                <a:prstDash val="solid"/>
                <a:miter/>
              </a:ln>
            </p:spPr>
          </p:cxnSp>
          <p:cxnSp>
            <p:nvCxnSpPr>
              <p:cNvPr id="22" name="Straight Connector 197"/>
              <p:cNvCxnSpPr/>
              <p:nvPr/>
            </p:nvCxnSpPr>
            <p:spPr>
              <a:xfrm rot="1827593" flipH="1">
                <a:off x="11664360" y="4273420"/>
                <a:ext cx="1792" cy="96323"/>
              </a:xfrm>
              <a:prstGeom prst="straightConnector1">
                <a:avLst/>
              </a:prstGeom>
              <a:noFill/>
              <a:ln w="9528" cap="rnd">
                <a:solidFill>
                  <a:srgbClr val="FFFFFF">
                    <a:alpha val="30196"/>
                  </a:srgbClr>
                </a:solidFill>
                <a:prstDash val="solid"/>
                <a:miter/>
              </a:ln>
            </p:spPr>
          </p:cxnSp>
          <p:cxnSp>
            <p:nvCxnSpPr>
              <p:cNvPr id="23" name="Straight Connector 198"/>
              <p:cNvCxnSpPr/>
              <p:nvPr/>
            </p:nvCxnSpPr>
            <p:spPr>
              <a:xfrm rot="1947605" flipH="1">
                <a:off x="11724793" y="4311716"/>
                <a:ext cx="1792" cy="96322"/>
              </a:xfrm>
              <a:prstGeom prst="straightConnector1">
                <a:avLst/>
              </a:prstGeom>
              <a:noFill/>
              <a:ln w="9528" cap="rnd">
                <a:solidFill>
                  <a:srgbClr val="FFFFFF">
                    <a:alpha val="30196"/>
                  </a:srgbClr>
                </a:solidFill>
                <a:prstDash val="solid"/>
                <a:miter/>
              </a:ln>
            </p:spPr>
          </p:cxnSp>
          <p:cxnSp>
            <p:nvCxnSpPr>
              <p:cNvPr id="24" name="Straight Connector 199"/>
              <p:cNvCxnSpPr/>
              <p:nvPr/>
            </p:nvCxnSpPr>
            <p:spPr>
              <a:xfrm rot="2067582" flipH="1">
                <a:off x="11786663" y="4353480"/>
                <a:ext cx="1783" cy="96332"/>
              </a:xfrm>
              <a:prstGeom prst="straightConnector1">
                <a:avLst/>
              </a:prstGeom>
              <a:noFill/>
              <a:ln w="9528" cap="rnd">
                <a:solidFill>
                  <a:srgbClr val="FFFFFF">
                    <a:alpha val="30196"/>
                  </a:srgbClr>
                </a:solidFill>
                <a:prstDash val="solid"/>
                <a:miter/>
              </a:ln>
            </p:spPr>
          </p:cxnSp>
          <p:cxnSp>
            <p:nvCxnSpPr>
              <p:cNvPr id="25" name="Straight Connector 200"/>
              <p:cNvCxnSpPr/>
              <p:nvPr/>
            </p:nvCxnSpPr>
            <p:spPr>
              <a:xfrm rot="2187594" flipH="1">
                <a:off x="11845241" y="4400706"/>
                <a:ext cx="1792" cy="96332"/>
              </a:xfrm>
              <a:prstGeom prst="straightConnector1">
                <a:avLst/>
              </a:prstGeom>
              <a:noFill/>
              <a:ln w="9528" cap="rnd">
                <a:solidFill>
                  <a:srgbClr val="FFFFFF">
                    <a:alpha val="30196"/>
                  </a:srgbClr>
                </a:solidFill>
                <a:prstDash val="solid"/>
                <a:miter/>
              </a:ln>
            </p:spPr>
          </p:cxnSp>
          <p:cxnSp>
            <p:nvCxnSpPr>
              <p:cNvPr id="26" name="Straight Connector 201"/>
              <p:cNvCxnSpPr/>
              <p:nvPr/>
            </p:nvCxnSpPr>
            <p:spPr>
              <a:xfrm rot="2367594" flipH="1">
                <a:off x="11903782" y="4445758"/>
                <a:ext cx="1792" cy="96332"/>
              </a:xfrm>
              <a:prstGeom prst="straightConnector1">
                <a:avLst/>
              </a:prstGeom>
              <a:noFill/>
              <a:ln w="9528" cap="rnd">
                <a:solidFill>
                  <a:srgbClr val="FFFFFF">
                    <a:alpha val="30196"/>
                  </a:srgbClr>
                </a:solidFill>
                <a:prstDash val="solid"/>
                <a:miter/>
              </a:ln>
            </p:spPr>
          </p:cxnSp>
          <p:cxnSp>
            <p:nvCxnSpPr>
              <p:cNvPr id="27" name="Straight Connector 202"/>
              <p:cNvCxnSpPr/>
              <p:nvPr/>
            </p:nvCxnSpPr>
            <p:spPr>
              <a:xfrm rot="2487572" flipH="1">
                <a:off x="11957716" y="4493604"/>
                <a:ext cx="1783" cy="96332"/>
              </a:xfrm>
              <a:prstGeom prst="straightConnector1">
                <a:avLst/>
              </a:prstGeom>
              <a:noFill/>
              <a:ln w="9528" cap="rnd">
                <a:solidFill>
                  <a:srgbClr val="FFFFFF">
                    <a:alpha val="30196"/>
                  </a:srgbClr>
                </a:solidFill>
                <a:prstDash val="solid"/>
                <a:miter/>
              </a:ln>
            </p:spPr>
          </p:cxnSp>
          <p:cxnSp>
            <p:nvCxnSpPr>
              <p:cNvPr id="28" name="Straight Connector 203"/>
              <p:cNvCxnSpPr/>
              <p:nvPr/>
            </p:nvCxnSpPr>
            <p:spPr>
              <a:xfrm rot="2607584" flipH="1">
                <a:off x="12009626" y="4546523"/>
                <a:ext cx="1792" cy="96332"/>
              </a:xfrm>
              <a:prstGeom prst="straightConnector1">
                <a:avLst/>
              </a:prstGeom>
              <a:noFill/>
              <a:ln w="9528" cap="rnd">
                <a:solidFill>
                  <a:srgbClr val="FFFFFF">
                    <a:alpha val="30196"/>
                  </a:srgbClr>
                </a:solidFill>
                <a:prstDash val="solid"/>
                <a:miter/>
              </a:ln>
            </p:spPr>
          </p:cxnSp>
          <p:cxnSp>
            <p:nvCxnSpPr>
              <p:cNvPr id="29" name="Straight Connector 204"/>
              <p:cNvCxnSpPr/>
              <p:nvPr/>
            </p:nvCxnSpPr>
            <p:spPr>
              <a:xfrm rot="2727595" flipH="1">
                <a:off x="12063785" y="4598717"/>
                <a:ext cx="1793" cy="96332"/>
              </a:xfrm>
              <a:prstGeom prst="straightConnector1">
                <a:avLst/>
              </a:prstGeom>
              <a:noFill/>
              <a:ln w="9528" cap="rnd">
                <a:solidFill>
                  <a:srgbClr val="FFFFFF">
                    <a:alpha val="30196"/>
                  </a:srgbClr>
                </a:solidFill>
                <a:prstDash val="solid"/>
                <a:miter/>
              </a:ln>
            </p:spPr>
          </p:cxnSp>
          <p:cxnSp>
            <p:nvCxnSpPr>
              <p:cNvPr id="30" name="Straight Connector 205"/>
              <p:cNvCxnSpPr/>
              <p:nvPr/>
            </p:nvCxnSpPr>
            <p:spPr>
              <a:xfrm rot="21267604" flipH="1">
                <a:off x="12076599" y="4686656"/>
                <a:ext cx="61795" cy="43672"/>
              </a:xfrm>
              <a:prstGeom prst="straightConnector1">
                <a:avLst/>
              </a:prstGeom>
              <a:noFill/>
              <a:ln w="9528" cap="rnd">
                <a:solidFill>
                  <a:srgbClr val="FFFFFF">
                    <a:alpha val="30196"/>
                  </a:srgbClr>
                </a:solidFill>
                <a:prstDash val="solid"/>
                <a:miter/>
              </a:ln>
            </p:spPr>
          </p:cxnSp>
          <p:cxnSp>
            <p:nvCxnSpPr>
              <p:cNvPr id="31" name="Straight Connector 206"/>
              <p:cNvCxnSpPr/>
              <p:nvPr/>
            </p:nvCxnSpPr>
            <p:spPr>
              <a:xfrm rot="21267604" flipH="1">
                <a:off x="12123408" y="4775764"/>
                <a:ext cx="20903" cy="11293"/>
              </a:xfrm>
              <a:prstGeom prst="straightConnector1">
                <a:avLst/>
              </a:prstGeom>
              <a:noFill/>
              <a:ln w="9528" cap="rnd">
                <a:solidFill>
                  <a:srgbClr val="FFFFFF">
                    <a:alpha val="30196"/>
                  </a:srgbClr>
                </a:solidFill>
                <a:prstDash val="solid"/>
                <a:miter/>
              </a:ln>
            </p:spPr>
          </p:cxnSp>
          <p:cxnSp>
            <p:nvCxnSpPr>
              <p:cNvPr id="32" name="Straight Connector 207"/>
              <p:cNvCxnSpPr/>
              <p:nvPr/>
            </p:nvCxnSpPr>
            <p:spPr>
              <a:xfrm rot="21087604" flipH="1">
                <a:off x="10454280" y="4013019"/>
                <a:ext cx="1783" cy="96332"/>
              </a:xfrm>
              <a:prstGeom prst="straightConnector1">
                <a:avLst/>
              </a:prstGeom>
              <a:noFill/>
              <a:ln w="9528" cap="rnd">
                <a:solidFill>
                  <a:srgbClr val="FFFFFF">
                    <a:alpha val="30196"/>
                  </a:srgbClr>
                </a:solidFill>
                <a:prstDash val="solid"/>
                <a:miter/>
              </a:ln>
            </p:spPr>
          </p:cxnSp>
          <p:cxnSp>
            <p:nvCxnSpPr>
              <p:cNvPr id="33" name="Straight Connector 208"/>
              <p:cNvCxnSpPr/>
              <p:nvPr/>
            </p:nvCxnSpPr>
            <p:spPr>
              <a:xfrm rot="20967592" flipH="1">
                <a:off x="10380780" y="4021412"/>
                <a:ext cx="1793" cy="96332"/>
              </a:xfrm>
              <a:prstGeom prst="straightConnector1">
                <a:avLst/>
              </a:prstGeom>
              <a:noFill/>
              <a:ln w="9528" cap="rnd">
                <a:solidFill>
                  <a:srgbClr val="FFFFFF">
                    <a:alpha val="30196"/>
                  </a:srgbClr>
                </a:solidFill>
                <a:prstDash val="solid"/>
                <a:miter/>
              </a:ln>
            </p:spPr>
          </p:cxnSp>
          <p:cxnSp>
            <p:nvCxnSpPr>
              <p:cNvPr id="34" name="Straight Connector 209"/>
              <p:cNvCxnSpPr/>
              <p:nvPr/>
            </p:nvCxnSpPr>
            <p:spPr>
              <a:xfrm rot="20847580" flipH="1">
                <a:off x="10306697" y="4036289"/>
                <a:ext cx="1792" cy="96332"/>
              </a:xfrm>
              <a:prstGeom prst="straightConnector1">
                <a:avLst/>
              </a:prstGeom>
              <a:noFill/>
              <a:ln w="9528" cap="rnd">
                <a:solidFill>
                  <a:srgbClr val="FFFFFF">
                    <a:alpha val="30196"/>
                  </a:srgbClr>
                </a:solidFill>
                <a:prstDash val="solid"/>
                <a:miter/>
              </a:ln>
            </p:spPr>
          </p:cxnSp>
          <p:cxnSp>
            <p:nvCxnSpPr>
              <p:cNvPr id="35" name="Straight Connector 210"/>
              <p:cNvCxnSpPr/>
              <p:nvPr/>
            </p:nvCxnSpPr>
            <p:spPr>
              <a:xfrm rot="20727603" flipH="1">
                <a:off x="10235108" y="4050929"/>
                <a:ext cx="1793" cy="96332"/>
              </a:xfrm>
              <a:prstGeom prst="straightConnector1">
                <a:avLst/>
              </a:prstGeom>
              <a:noFill/>
              <a:ln w="9528" cap="rnd">
                <a:solidFill>
                  <a:srgbClr val="FFFFFF">
                    <a:alpha val="30196"/>
                  </a:srgbClr>
                </a:solidFill>
                <a:prstDash val="solid"/>
                <a:miter/>
              </a:ln>
            </p:spPr>
          </p:cxnSp>
          <p:cxnSp>
            <p:nvCxnSpPr>
              <p:cNvPr id="36" name="Straight Connector 211"/>
              <p:cNvCxnSpPr/>
              <p:nvPr/>
            </p:nvCxnSpPr>
            <p:spPr>
              <a:xfrm rot="20547603" flipH="1">
                <a:off x="10163420" y="4069618"/>
                <a:ext cx="1793" cy="96332"/>
              </a:xfrm>
              <a:prstGeom prst="straightConnector1">
                <a:avLst/>
              </a:prstGeom>
              <a:noFill/>
              <a:ln w="9528" cap="rnd">
                <a:solidFill>
                  <a:srgbClr val="FFFFFF">
                    <a:alpha val="30196"/>
                  </a:srgbClr>
                </a:solidFill>
                <a:prstDash val="solid"/>
                <a:miter/>
              </a:ln>
            </p:spPr>
          </p:cxnSp>
          <p:cxnSp>
            <p:nvCxnSpPr>
              <p:cNvPr id="37" name="Straight Connector 212"/>
              <p:cNvCxnSpPr/>
              <p:nvPr/>
            </p:nvCxnSpPr>
            <p:spPr>
              <a:xfrm rot="20427591" flipH="1">
                <a:off x="10091728" y="4088308"/>
                <a:ext cx="1783" cy="96323"/>
              </a:xfrm>
              <a:prstGeom prst="straightConnector1">
                <a:avLst/>
              </a:prstGeom>
              <a:noFill/>
              <a:ln w="9528" cap="rnd">
                <a:solidFill>
                  <a:srgbClr val="FFFFFF">
                    <a:alpha val="30196"/>
                  </a:srgbClr>
                </a:solidFill>
                <a:prstDash val="solid"/>
                <a:miter/>
              </a:ln>
            </p:spPr>
          </p:cxnSp>
          <p:cxnSp>
            <p:nvCxnSpPr>
              <p:cNvPr id="38" name="Straight Connector 213"/>
              <p:cNvCxnSpPr/>
              <p:nvPr/>
            </p:nvCxnSpPr>
            <p:spPr>
              <a:xfrm rot="20307579" flipH="1">
                <a:off x="10023241" y="4114084"/>
                <a:ext cx="1783" cy="96323"/>
              </a:xfrm>
              <a:prstGeom prst="straightConnector1">
                <a:avLst/>
              </a:prstGeom>
              <a:noFill/>
              <a:ln w="9528" cap="rnd">
                <a:solidFill>
                  <a:srgbClr val="FFFFFF">
                    <a:alpha val="30196"/>
                  </a:srgbClr>
                </a:solidFill>
                <a:prstDash val="solid"/>
                <a:miter/>
              </a:ln>
            </p:spPr>
          </p:cxnSp>
          <p:cxnSp>
            <p:nvCxnSpPr>
              <p:cNvPr id="39" name="Straight Connector 214"/>
              <p:cNvCxnSpPr/>
              <p:nvPr/>
            </p:nvCxnSpPr>
            <p:spPr>
              <a:xfrm rot="20187602" flipH="1">
                <a:off x="9954752" y="4139862"/>
                <a:ext cx="1783" cy="96323"/>
              </a:xfrm>
              <a:prstGeom prst="straightConnector1">
                <a:avLst/>
              </a:prstGeom>
              <a:noFill/>
              <a:ln w="9528" cap="rnd">
                <a:solidFill>
                  <a:srgbClr val="FFFFFF">
                    <a:alpha val="30196"/>
                  </a:srgbClr>
                </a:solidFill>
                <a:prstDash val="solid"/>
                <a:miter/>
              </a:ln>
            </p:spPr>
          </p:cxnSp>
          <p:cxnSp>
            <p:nvCxnSpPr>
              <p:cNvPr id="40" name="Straight Connector 215"/>
              <p:cNvCxnSpPr/>
              <p:nvPr/>
            </p:nvCxnSpPr>
            <p:spPr>
              <a:xfrm rot="20007601" flipH="1">
                <a:off x="9887461" y="4172571"/>
                <a:ext cx="1792" cy="96323"/>
              </a:xfrm>
              <a:prstGeom prst="straightConnector1">
                <a:avLst/>
              </a:prstGeom>
              <a:noFill/>
              <a:ln w="9528" cap="rnd">
                <a:solidFill>
                  <a:srgbClr val="FFFFFF">
                    <a:alpha val="30196"/>
                  </a:srgbClr>
                </a:solidFill>
                <a:prstDash val="solid"/>
                <a:miter/>
              </a:ln>
            </p:spPr>
          </p:cxnSp>
          <p:cxnSp>
            <p:nvCxnSpPr>
              <p:cNvPr id="41" name="Straight Connector 216"/>
              <p:cNvCxnSpPr/>
              <p:nvPr/>
            </p:nvCxnSpPr>
            <p:spPr>
              <a:xfrm rot="19887590" flipH="1">
                <a:off x="9820178" y="4205271"/>
                <a:ext cx="1792" cy="96332"/>
              </a:xfrm>
              <a:prstGeom prst="straightConnector1">
                <a:avLst/>
              </a:prstGeom>
              <a:noFill/>
              <a:ln w="9528" cap="rnd">
                <a:solidFill>
                  <a:srgbClr val="FFFFFF">
                    <a:alpha val="30196"/>
                  </a:srgbClr>
                </a:solidFill>
                <a:prstDash val="solid"/>
                <a:miter/>
              </a:ln>
            </p:spPr>
          </p:cxnSp>
          <p:cxnSp>
            <p:nvCxnSpPr>
              <p:cNvPr id="42" name="Straight Connector 217"/>
              <p:cNvCxnSpPr/>
              <p:nvPr/>
            </p:nvCxnSpPr>
            <p:spPr>
              <a:xfrm rot="19767578" flipH="1">
                <a:off x="9752900" y="4237977"/>
                <a:ext cx="1793" cy="96332"/>
              </a:xfrm>
              <a:prstGeom prst="straightConnector1">
                <a:avLst/>
              </a:prstGeom>
              <a:noFill/>
              <a:ln w="9528" cap="rnd">
                <a:solidFill>
                  <a:srgbClr val="FFFFFF">
                    <a:alpha val="30196"/>
                  </a:srgbClr>
                </a:solidFill>
                <a:prstDash val="solid"/>
                <a:miter/>
              </a:ln>
            </p:spPr>
          </p:cxnSp>
          <p:cxnSp>
            <p:nvCxnSpPr>
              <p:cNvPr id="43" name="Straight Connector 218"/>
              <p:cNvCxnSpPr/>
              <p:nvPr/>
            </p:nvCxnSpPr>
            <p:spPr>
              <a:xfrm rot="19647600" flipH="1">
                <a:off x="9690482" y="4275268"/>
                <a:ext cx="1792" cy="96322"/>
              </a:xfrm>
              <a:prstGeom prst="straightConnector1">
                <a:avLst/>
              </a:prstGeom>
              <a:noFill/>
              <a:ln w="9528" cap="rnd">
                <a:solidFill>
                  <a:srgbClr val="FFFFFF">
                    <a:alpha val="30196"/>
                  </a:srgbClr>
                </a:solidFill>
                <a:prstDash val="solid"/>
                <a:miter/>
              </a:ln>
            </p:spPr>
          </p:cxnSp>
          <p:cxnSp>
            <p:nvCxnSpPr>
              <p:cNvPr id="44" name="Straight Connector 219"/>
              <p:cNvCxnSpPr/>
              <p:nvPr/>
            </p:nvCxnSpPr>
            <p:spPr>
              <a:xfrm rot="19467600" flipH="1">
                <a:off x="9628191" y="4313794"/>
                <a:ext cx="1783" cy="96332"/>
              </a:xfrm>
              <a:prstGeom prst="straightConnector1">
                <a:avLst/>
              </a:prstGeom>
              <a:noFill/>
              <a:ln w="9528" cap="rnd">
                <a:solidFill>
                  <a:srgbClr val="FFFFFF">
                    <a:alpha val="30196"/>
                  </a:srgbClr>
                </a:solidFill>
                <a:prstDash val="solid"/>
                <a:miter/>
              </a:ln>
            </p:spPr>
          </p:cxnSp>
          <p:cxnSp>
            <p:nvCxnSpPr>
              <p:cNvPr id="45" name="Straight Connector 220"/>
              <p:cNvCxnSpPr/>
              <p:nvPr/>
            </p:nvCxnSpPr>
            <p:spPr>
              <a:xfrm rot="19347588" flipH="1">
                <a:off x="9566682" y="4356055"/>
                <a:ext cx="1792" cy="96323"/>
              </a:xfrm>
              <a:prstGeom prst="straightConnector1">
                <a:avLst/>
              </a:prstGeom>
              <a:noFill/>
              <a:ln w="9528" cap="rnd">
                <a:solidFill>
                  <a:srgbClr val="FFFFFF">
                    <a:alpha val="30196"/>
                  </a:srgbClr>
                </a:solidFill>
                <a:prstDash val="solid"/>
                <a:miter/>
              </a:ln>
            </p:spPr>
          </p:cxnSp>
          <p:cxnSp>
            <p:nvCxnSpPr>
              <p:cNvPr id="46" name="Straight Connector 221"/>
              <p:cNvCxnSpPr/>
              <p:nvPr/>
            </p:nvCxnSpPr>
            <p:spPr>
              <a:xfrm rot="19227577" flipH="1">
                <a:off x="9507827" y="4400597"/>
                <a:ext cx="1792" cy="96332"/>
              </a:xfrm>
              <a:prstGeom prst="straightConnector1">
                <a:avLst/>
              </a:prstGeom>
              <a:noFill/>
              <a:ln w="9528" cap="rnd">
                <a:solidFill>
                  <a:srgbClr val="FFFFFF">
                    <a:alpha val="30196"/>
                  </a:srgbClr>
                </a:solidFill>
                <a:prstDash val="solid"/>
                <a:miter/>
              </a:ln>
            </p:spPr>
          </p:cxnSp>
          <p:cxnSp>
            <p:nvCxnSpPr>
              <p:cNvPr id="47" name="Straight Connector 222"/>
              <p:cNvCxnSpPr/>
              <p:nvPr/>
            </p:nvCxnSpPr>
            <p:spPr>
              <a:xfrm rot="19107599" flipH="1">
                <a:off x="9450987" y="4450245"/>
                <a:ext cx="1783" cy="96332"/>
              </a:xfrm>
              <a:prstGeom prst="straightConnector1">
                <a:avLst/>
              </a:prstGeom>
              <a:noFill/>
              <a:ln w="9528" cap="rnd">
                <a:solidFill>
                  <a:srgbClr val="FFFFFF">
                    <a:alpha val="30196"/>
                  </a:srgbClr>
                </a:solidFill>
                <a:prstDash val="solid"/>
                <a:miter/>
              </a:ln>
            </p:spPr>
          </p:cxnSp>
          <p:cxnSp>
            <p:nvCxnSpPr>
              <p:cNvPr id="48" name="Straight Connector 223"/>
              <p:cNvCxnSpPr/>
              <p:nvPr/>
            </p:nvCxnSpPr>
            <p:spPr>
              <a:xfrm rot="18927599" flipH="1">
                <a:off x="9397387" y="4499620"/>
                <a:ext cx="1783" cy="96332"/>
              </a:xfrm>
              <a:prstGeom prst="straightConnector1">
                <a:avLst/>
              </a:prstGeom>
              <a:noFill/>
              <a:ln w="9528" cap="rnd">
                <a:solidFill>
                  <a:srgbClr val="FFFFFF">
                    <a:alpha val="30196"/>
                  </a:srgbClr>
                </a:solidFill>
                <a:prstDash val="solid"/>
                <a:miter/>
              </a:ln>
            </p:spPr>
          </p:cxnSp>
          <p:cxnSp>
            <p:nvCxnSpPr>
              <p:cNvPr id="49" name="Straight Connector 224"/>
              <p:cNvCxnSpPr/>
              <p:nvPr/>
            </p:nvCxnSpPr>
            <p:spPr>
              <a:xfrm rot="18807587" flipH="1">
                <a:off x="9343787" y="4548975"/>
                <a:ext cx="1792" cy="96323"/>
              </a:xfrm>
              <a:prstGeom prst="straightConnector1">
                <a:avLst/>
              </a:prstGeom>
              <a:noFill/>
              <a:ln w="9528" cap="rnd">
                <a:solidFill>
                  <a:srgbClr val="FFFFFF">
                    <a:alpha val="30196"/>
                  </a:srgbClr>
                </a:solidFill>
                <a:prstDash val="solid"/>
                <a:miter/>
              </a:ln>
            </p:spPr>
          </p:cxnSp>
          <p:cxnSp>
            <p:nvCxnSpPr>
              <p:cNvPr id="50" name="Straight Connector 225"/>
              <p:cNvCxnSpPr/>
              <p:nvPr/>
            </p:nvCxnSpPr>
            <p:spPr>
              <a:xfrm rot="18687575" flipH="1">
                <a:off x="9289619" y="4603126"/>
                <a:ext cx="1792" cy="96323"/>
              </a:xfrm>
              <a:prstGeom prst="straightConnector1">
                <a:avLst/>
              </a:prstGeom>
              <a:noFill/>
              <a:ln w="9528" cap="rnd">
                <a:solidFill>
                  <a:srgbClr val="FFFFFF">
                    <a:alpha val="30196"/>
                  </a:srgbClr>
                </a:solidFill>
                <a:prstDash val="solid"/>
                <a:miter/>
              </a:ln>
            </p:spPr>
          </p:cxnSp>
          <p:cxnSp>
            <p:nvCxnSpPr>
              <p:cNvPr id="51" name="Straight Connector 226"/>
              <p:cNvCxnSpPr/>
              <p:nvPr/>
            </p:nvCxnSpPr>
            <p:spPr>
              <a:xfrm rot="18567598" flipH="1">
                <a:off x="9243310" y="4658882"/>
                <a:ext cx="1784" cy="96323"/>
              </a:xfrm>
              <a:prstGeom prst="straightConnector1">
                <a:avLst/>
              </a:prstGeom>
              <a:noFill/>
              <a:ln w="9528" cap="rnd">
                <a:solidFill>
                  <a:srgbClr val="FFFFFF">
                    <a:alpha val="30196"/>
                  </a:srgbClr>
                </a:solidFill>
                <a:prstDash val="solid"/>
                <a:miter/>
              </a:ln>
            </p:spPr>
          </p:cxnSp>
          <p:cxnSp>
            <p:nvCxnSpPr>
              <p:cNvPr id="52" name="Straight Connector 227"/>
              <p:cNvCxnSpPr/>
              <p:nvPr/>
            </p:nvCxnSpPr>
            <p:spPr>
              <a:xfrm rot="18387598" flipH="1">
                <a:off x="9193767" y="4714852"/>
                <a:ext cx="1783" cy="96332"/>
              </a:xfrm>
              <a:prstGeom prst="straightConnector1">
                <a:avLst/>
              </a:prstGeom>
              <a:noFill/>
              <a:ln w="9528" cap="rnd">
                <a:solidFill>
                  <a:srgbClr val="FFFFFF">
                    <a:alpha val="30196"/>
                  </a:srgbClr>
                </a:solidFill>
                <a:prstDash val="solid"/>
                <a:miter/>
              </a:ln>
            </p:spPr>
          </p:cxnSp>
          <p:cxnSp>
            <p:nvCxnSpPr>
              <p:cNvPr id="53" name="Straight Connector 228"/>
              <p:cNvCxnSpPr/>
              <p:nvPr/>
            </p:nvCxnSpPr>
            <p:spPr>
              <a:xfrm rot="18267586" flipH="1">
                <a:off x="9147644" y="4771112"/>
                <a:ext cx="1792" cy="96332"/>
              </a:xfrm>
              <a:prstGeom prst="straightConnector1">
                <a:avLst/>
              </a:prstGeom>
              <a:noFill/>
              <a:ln w="9528" cap="rnd">
                <a:solidFill>
                  <a:srgbClr val="FFFFFF">
                    <a:alpha val="30196"/>
                  </a:srgbClr>
                </a:solidFill>
                <a:prstDash val="solid"/>
                <a:miter/>
              </a:ln>
            </p:spPr>
          </p:cxnSp>
          <p:cxnSp>
            <p:nvCxnSpPr>
              <p:cNvPr id="54" name="Straight Connector 229"/>
              <p:cNvCxnSpPr/>
              <p:nvPr/>
            </p:nvCxnSpPr>
            <p:spPr>
              <a:xfrm rot="18147574" flipH="1">
                <a:off x="9106037" y="4835628"/>
                <a:ext cx="1783" cy="96332"/>
              </a:xfrm>
              <a:prstGeom prst="straightConnector1">
                <a:avLst/>
              </a:prstGeom>
              <a:noFill/>
              <a:ln w="9528" cap="rnd">
                <a:solidFill>
                  <a:srgbClr val="FFFFFF">
                    <a:alpha val="30196"/>
                  </a:srgbClr>
                </a:solidFill>
                <a:prstDash val="solid"/>
                <a:miter/>
              </a:ln>
            </p:spPr>
          </p:cxnSp>
          <p:cxnSp>
            <p:nvCxnSpPr>
              <p:cNvPr id="55" name="Straight Connector 230"/>
              <p:cNvCxnSpPr/>
              <p:nvPr/>
            </p:nvCxnSpPr>
            <p:spPr>
              <a:xfrm rot="18027597" flipH="1">
                <a:off x="9064884" y="4897239"/>
                <a:ext cx="1783" cy="96332"/>
              </a:xfrm>
              <a:prstGeom prst="straightConnector1">
                <a:avLst/>
              </a:prstGeom>
              <a:noFill/>
              <a:ln w="9528" cap="rnd">
                <a:solidFill>
                  <a:srgbClr val="FFFFFF">
                    <a:alpha val="30196"/>
                  </a:srgbClr>
                </a:solidFill>
                <a:prstDash val="solid"/>
                <a:miter/>
              </a:ln>
            </p:spPr>
          </p:cxnSp>
          <p:cxnSp>
            <p:nvCxnSpPr>
              <p:cNvPr id="56" name="Straight Connector 231"/>
              <p:cNvCxnSpPr/>
              <p:nvPr/>
            </p:nvCxnSpPr>
            <p:spPr>
              <a:xfrm rot="17847596" flipH="1">
                <a:off x="9029179" y="4958757"/>
                <a:ext cx="1802" cy="96332"/>
              </a:xfrm>
              <a:prstGeom prst="straightConnector1">
                <a:avLst/>
              </a:prstGeom>
              <a:noFill/>
              <a:ln w="9528" cap="rnd">
                <a:solidFill>
                  <a:srgbClr val="FFFFFF">
                    <a:alpha val="30196"/>
                  </a:srgbClr>
                </a:solidFill>
                <a:prstDash val="solid"/>
                <a:miter/>
              </a:ln>
            </p:spPr>
          </p:cxnSp>
          <p:cxnSp>
            <p:nvCxnSpPr>
              <p:cNvPr id="57" name="Straight Connector 232"/>
              <p:cNvCxnSpPr/>
              <p:nvPr/>
            </p:nvCxnSpPr>
            <p:spPr>
              <a:xfrm rot="17727585" flipH="1">
                <a:off x="8994565" y="5025328"/>
                <a:ext cx="1783" cy="96322"/>
              </a:xfrm>
              <a:prstGeom prst="straightConnector1">
                <a:avLst/>
              </a:prstGeom>
              <a:noFill/>
              <a:ln w="9528" cap="rnd">
                <a:solidFill>
                  <a:srgbClr val="FFFFFF">
                    <a:alpha val="30196"/>
                  </a:srgbClr>
                </a:solidFill>
                <a:prstDash val="solid"/>
                <a:miter/>
              </a:ln>
            </p:spPr>
          </p:cxnSp>
          <p:cxnSp>
            <p:nvCxnSpPr>
              <p:cNvPr id="58" name="Straight Connector 233"/>
              <p:cNvCxnSpPr/>
              <p:nvPr/>
            </p:nvCxnSpPr>
            <p:spPr>
              <a:xfrm rot="17607573" flipH="1">
                <a:off x="8959961" y="5091914"/>
                <a:ext cx="1783" cy="96323"/>
              </a:xfrm>
              <a:prstGeom prst="straightConnector1">
                <a:avLst/>
              </a:prstGeom>
              <a:noFill/>
              <a:ln w="9528" cap="rnd">
                <a:solidFill>
                  <a:srgbClr val="FFFFFF">
                    <a:alpha val="30196"/>
                  </a:srgbClr>
                </a:solidFill>
                <a:prstDash val="solid"/>
                <a:miter/>
              </a:ln>
            </p:spPr>
          </p:cxnSp>
          <p:cxnSp>
            <p:nvCxnSpPr>
              <p:cNvPr id="59" name="Straight Connector 234"/>
              <p:cNvCxnSpPr/>
              <p:nvPr/>
            </p:nvCxnSpPr>
            <p:spPr>
              <a:xfrm rot="17487595" flipH="1">
                <a:off x="8933044" y="5159868"/>
                <a:ext cx="1783" cy="96332"/>
              </a:xfrm>
              <a:prstGeom prst="straightConnector1">
                <a:avLst/>
              </a:prstGeom>
              <a:noFill/>
              <a:ln w="9528" cap="rnd">
                <a:solidFill>
                  <a:srgbClr val="FFFFFF">
                    <a:alpha val="30196"/>
                  </a:srgbClr>
                </a:solidFill>
                <a:prstDash val="solid"/>
                <a:miter/>
              </a:ln>
            </p:spPr>
          </p:cxnSp>
          <p:cxnSp>
            <p:nvCxnSpPr>
              <p:cNvPr id="60" name="Straight Connector 235"/>
              <p:cNvCxnSpPr/>
              <p:nvPr/>
            </p:nvCxnSpPr>
            <p:spPr>
              <a:xfrm rot="17307595" flipH="1">
                <a:off x="8905495" y="5226983"/>
                <a:ext cx="1783" cy="96332"/>
              </a:xfrm>
              <a:prstGeom prst="straightConnector1">
                <a:avLst/>
              </a:prstGeom>
              <a:noFill/>
              <a:ln w="9528" cap="rnd">
                <a:solidFill>
                  <a:srgbClr val="FFFFFF">
                    <a:alpha val="30196"/>
                  </a:srgbClr>
                </a:solidFill>
                <a:prstDash val="solid"/>
                <a:miter/>
              </a:ln>
            </p:spPr>
          </p:cxnSp>
          <p:cxnSp>
            <p:nvCxnSpPr>
              <p:cNvPr id="61" name="Straight Connector 236"/>
              <p:cNvCxnSpPr/>
              <p:nvPr/>
            </p:nvCxnSpPr>
            <p:spPr>
              <a:xfrm rot="17187583" flipH="1">
                <a:off x="8877086" y="5296606"/>
                <a:ext cx="1792" cy="96323"/>
              </a:xfrm>
              <a:prstGeom prst="straightConnector1">
                <a:avLst/>
              </a:prstGeom>
              <a:noFill/>
              <a:ln w="9528" cap="rnd">
                <a:solidFill>
                  <a:srgbClr val="FFFFFF">
                    <a:alpha val="30196"/>
                  </a:srgbClr>
                </a:solidFill>
                <a:prstDash val="solid"/>
                <a:miter/>
              </a:ln>
            </p:spPr>
          </p:cxnSp>
          <p:cxnSp>
            <p:nvCxnSpPr>
              <p:cNvPr id="62" name="Straight Connector 237"/>
              <p:cNvCxnSpPr/>
              <p:nvPr/>
            </p:nvCxnSpPr>
            <p:spPr>
              <a:xfrm rot="17067572" flipH="1">
                <a:off x="8855612" y="5367606"/>
                <a:ext cx="1792" cy="96332"/>
              </a:xfrm>
              <a:prstGeom prst="straightConnector1">
                <a:avLst/>
              </a:prstGeom>
              <a:noFill/>
              <a:ln w="9528" cap="rnd">
                <a:solidFill>
                  <a:srgbClr val="FFFFFF">
                    <a:alpha val="30196"/>
                  </a:srgbClr>
                </a:solidFill>
                <a:prstDash val="solid"/>
                <a:miter/>
              </a:ln>
            </p:spPr>
          </p:cxnSp>
          <p:cxnSp>
            <p:nvCxnSpPr>
              <p:cNvPr id="63" name="Straight Connector 238"/>
              <p:cNvCxnSpPr/>
              <p:nvPr/>
            </p:nvCxnSpPr>
            <p:spPr>
              <a:xfrm rot="16947594" flipH="1">
                <a:off x="8835805" y="5439979"/>
                <a:ext cx="1792" cy="96332"/>
              </a:xfrm>
              <a:prstGeom prst="straightConnector1">
                <a:avLst/>
              </a:prstGeom>
              <a:noFill/>
              <a:ln w="9528" cap="rnd">
                <a:solidFill>
                  <a:srgbClr val="FFFFFF">
                    <a:alpha val="30196"/>
                  </a:srgbClr>
                </a:solidFill>
                <a:prstDash val="solid"/>
                <a:miter/>
              </a:ln>
            </p:spPr>
          </p:cxnSp>
          <p:cxnSp>
            <p:nvCxnSpPr>
              <p:cNvPr id="64" name="Straight Connector 239"/>
              <p:cNvCxnSpPr/>
              <p:nvPr/>
            </p:nvCxnSpPr>
            <p:spPr>
              <a:xfrm rot="16767594" flipH="1">
                <a:off x="8824274" y="5511386"/>
                <a:ext cx="1783" cy="96323"/>
              </a:xfrm>
              <a:prstGeom prst="straightConnector1">
                <a:avLst/>
              </a:prstGeom>
              <a:noFill/>
              <a:ln w="9528" cap="rnd">
                <a:solidFill>
                  <a:srgbClr val="FFFFFF">
                    <a:alpha val="30196"/>
                  </a:srgbClr>
                </a:solidFill>
                <a:prstDash val="solid"/>
                <a:miter/>
              </a:ln>
            </p:spPr>
          </p:cxnSp>
          <p:cxnSp>
            <p:nvCxnSpPr>
              <p:cNvPr id="65" name="Straight Connector 240"/>
              <p:cNvCxnSpPr/>
              <p:nvPr/>
            </p:nvCxnSpPr>
            <p:spPr>
              <a:xfrm rot="16647582" flipH="1">
                <a:off x="8811592" y="5584162"/>
                <a:ext cx="1792" cy="96332"/>
              </a:xfrm>
              <a:prstGeom prst="straightConnector1">
                <a:avLst/>
              </a:prstGeom>
              <a:noFill/>
              <a:ln w="9528" cap="rnd">
                <a:solidFill>
                  <a:srgbClr val="FFFFFF">
                    <a:alpha val="30196"/>
                  </a:srgbClr>
                </a:solidFill>
                <a:prstDash val="solid"/>
                <a:miter/>
              </a:ln>
            </p:spPr>
          </p:cxnSp>
          <p:cxnSp>
            <p:nvCxnSpPr>
              <p:cNvPr id="66" name="Straight Connector 241"/>
              <p:cNvCxnSpPr/>
              <p:nvPr/>
            </p:nvCxnSpPr>
            <p:spPr>
              <a:xfrm rot="16527605" flipH="1">
                <a:off x="8799746" y="5657740"/>
                <a:ext cx="1792" cy="96323"/>
              </a:xfrm>
              <a:prstGeom prst="straightConnector1">
                <a:avLst/>
              </a:prstGeom>
              <a:noFill/>
              <a:ln w="9528" cap="rnd">
                <a:solidFill>
                  <a:srgbClr val="FFFFFF">
                    <a:alpha val="30196"/>
                  </a:srgbClr>
                </a:solidFill>
                <a:prstDash val="solid"/>
                <a:miter/>
              </a:ln>
            </p:spPr>
          </p:cxnSp>
          <p:cxnSp>
            <p:nvCxnSpPr>
              <p:cNvPr id="67" name="Straight Connector 242"/>
              <p:cNvCxnSpPr/>
              <p:nvPr/>
            </p:nvCxnSpPr>
            <p:spPr>
              <a:xfrm rot="16407593" flipH="1">
                <a:off x="8788784" y="5731057"/>
                <a:ext cx="1783" cy="96332"/>
              </a:xfrm>
              <a:prstGeom prst="straightConnector1">
                <a:avLst/>
              </a:prstGeom>
              <a:noFill/>
              <a:ln w="9528" cap="rnd">
                <a:solidFill>
                  <a:srgbClr val="FFFFFF">
                    <a:alpha val="30196"/>
                  </a:srgbClr>
                </a:solidFill>
                <a:prstDash val="solid"/>
                <a:miter/>
              </a:ln>
            </p:spPr>
          </p:cxnSp>
          <p:cxnSp>
            <p:nvCxnSpPr>
              <p:cNvPr id="68" name="Straight Connector 243"/>
              <p:cNvCxnSpPr/>
              <p:nvPr/>
            </p:nvCxnSpPr>
            <p:spPr>
              <a:xfrm rot="16227592" flipH="1">
                <a:off x="8784585" y="5804913"/>
                <a:ext cx="1793" cy="96323"/>
              </a:xfrm>
              <a:prstGeom prst="straightConnector1">
                <a:avLst/>
              </a:prstGeom>
              <a:noFill/>
              <a:ln w="9528" cap="rnd">
                <a:solidFill>
                  <a:srgbClr val="FFFFFF">
                    <a:alpha val="30196"/>
                  </a:srgbClr>
                </a:solidFill>
                <a:prstDash val="solid"/>
                <a:miter/>
              </a:ln>
            </p:spPr>
          </p:cxnSp>
          <p:cxnSp>
            <p:nvCxnSpPr>
              <p:cNvPr id="69" name="Straight Connector 244"/>
              <p:cNvCxnSpPr/>
              <p:nvPr/>
            </p:nvCxnSpPr>
            <p:spPr>
              <a:xfrm rot="16107581" flipH="1">
                <a:off x="8782281" y="5879417"/>
                <a:ext cx="1802" cy="96332"/>
              </a:xfrm>
              <a:prstGeom prst="straightConnector1">
                <a:avLst/>
              </a:prstGeom>
              <a:noFill/>
              <a:ln w="9528" cap="rnd">
                <a:solidFill>
                  <a:srgbClr val="FFFFFF">
                    <a:alpha val="30196"/>
                  </a:srgbClr>
                </a:solidFill>
                <a:prstDash val="solid"/>
                <a:miter/>
              </a:ln>
            </p:spPr>
          </p:cxnSp>
          <p:cxnSp>
            <p:nvCxnSpPr>
              <p:cNvPr id="70" name="Straight Connector 245"/>
              <p:cNvCxnSpPr/>
              <p:nvPr/>
            </p:nvCxnSpPr>
            <p:spPr>
              <a:xfrm rot="15987603" flipH="1">
                <a:off x="8783991" y="5951856"/>
                <a:ext cx="1783" cy="96332"/>
              </a:xfrm>
              <a:prstGeom prst="straightConnector1">
                <a:avLst/>
              </a:prstGeom>
              <a:noFill/>
              <a:ln w="9528" cap="rnd">
                <a:solidFill>
                  <a:srgbClr val="FFFFFF">
                    <a:alpha val="30196"/>
                  </a:srgbClr>
                </a:solidFill>
                <a:prstDash val="solid"/>
                <a:miter/>
              </a:ln>
            </p:spPr>
          </p:cxnSp>
          <p:cxnSp>
            <p:nvCxnSpPr>
              <p:cNvPr id="71" name="Straight Connector 246"/>
              <p:cNvCxnSpPr/>
              <p:nvPr/>
            </p:nvCxnSpPr>
            <p:spPr>
              <a:xfrm rot="15867592" flipH="1">
                <a:off x="8788599" y="6027405"/>
                <a:ext cx="1783" cy="96332"/>
              </a:xfrm>
              <a:prstGeom prst="straightConnector1">
                <a:avLst/>
              </a:prstGeom>
              <a:noFill/>
              <a:ln w="9528" cap="rnd">
                <a:solidFill>
                  <a:srgbClr val="FFFFFF">
                    <a:alpha val="30196"/>
                  </a:srgbClr>
                </a:solidFill>
                <a:prstDash val="solid"/>
                <a:miter/>
              </a:ln>
            </p:spPr>
          </p:cxnSp>
          <p:cxnSp>
            <p:nvCxnSpPr>
              <p:cNvPr id="72" name="Straight Connector 247"/>
              <p:cNvCxnSpPr/>
              <p:nvPr/>
            </p:nvCxnSpPr>
            <p:spPr>
              <a:xfrm rot="15687591" flipH="1">
                <a:off x="8794310" y="6101107"/>
                <a:ext cx="1783" cy="96323"/>
              </a:xfrm>
              <a:prstGeom prst="straightConnector1">
                <a:avLst/>
              </a:prstGeom>
              <a:noFill/>
              <a:ln w="9528" cap="rnd">
                <a:solidFill>
                  <a:srgbClr val="FFFFFF">
                    <a:alpha val="30196"/>
                  </a:srgbClr>
                </a:solidFill>
                <a:prstDash val="solid"/>
                <a:miter/>
              </a:ln>
            </p:spPr>
          </p:cxnSp>
          <p:cxnSp>
            <p:nvCxnSpPr>
              <p:cNvPr id="73" name="Straight Connector 248"/>
              <p:cNvCxnSpPr/>
              <p:nvPr/>
            </p:nvCxnSpPr>
            <p:spPr>
              <a:xfrm rot="15567579" flipH="1">
                <a:off x="8799983" y="6174833"/>
                <a:ext cx="1783" cy="96332"/>
              </a:xfrm>
              <a:prstGeom prst="straightConnector1">
                <a:avLst/>
              </a:prstGeom>
              <a:noFill/>
              <a:ln w="9528" cap="rnd">
                <a:solidFill>
                  <a:srgbClr val="FFFFFF">
                    <a:alpha val="30196"/>
                  </a:srgbClr>
                </a:solidFill>
                <a:prstDash val="solid"/>
                <a:miter/>
              </a:ln>
            </p:spPr>
          </p:cxnSp>
          <p:cxnSp>
            <p:nvCxnSpPr>
              <p:cNvPr id="74" name="Straight Connector 249"/>
              <p:cNvCxnSpPr/>
              <p:nvPr/>
            </p:nvCxnSpPr>
            <p:spPr>
              <a:xfrm rot="15447602" flipH="1">
                <a:off x="8816659" y="6246317"/>
                <a:ext cx="1792" cy="96332"/>
              </a:xfrm>
              <a:prstGeom prst="straightConnector1">
                <a:avLst/>
              </a:prstGeom>
              <a:noFill/>
              <a:ln w="9528" cap="rnd">
                <a:solidFill>
                  <a:srgbClr val="FFFFFF">
                    <a:alpha val="30196"/>
                  </a:srgbClr>
                </a:solidFill>
                <a:prstDash val="solid"/>
                <a:miter/>
              </a:ln>
            </p:spPr>
          </p:cxnSp>
          <p:cxnSp>
            <p:nvCxnSpPr>
              <p:cNvPr id="75" name="Straight Connector 250"/>
              <p:cNvCxnSpPr/>
              <p:nvPr/>
            </p:nvCxnSpPr>
            <p:spPr>
              <a:xfrm rot="15327590" flipH="1">
                <a:off x="8833331" y="6317798"/>
                <a:ext cx="1801" cy="96332"/>
              </a:xfrm>
              <a:prstGeom prst="straightConnector1">
                <a:avLst/>
              </a:prstGeom>
              <a:noFill/>
              <a:ln w="9528" cap="rnd">
                <a:solidFill>
                  <a:srgbClr val="FFFFFF">
                    <a:alpha val="30196"/>
                  </a:srgbClr>
                </a:solidFill>
                <a:prstDash val="solid"/>
                <a:miter/>
              </a:ln>
            </p:spPr>
          </p:cxnSp>
          <p:cxnSp>
            <p:nvCxnSpPr>
              <p:cNvPr id="76" name="Straight Connector 251"/>
              <p:cNvCxnSpPr/>
              <p:nvPr/>
            </p:nvCxnSpPr>
            <p:spPr>
              <a:xfrm rot="15147590" flipH="1">
                <a:off x="8847038" y="6392678"/>
                <a:ext cx="1801" cy="96332"/>
              </a:xfrm>
              <a:prstGeom prst="straightConnector1">
                <a:avLst/>
              </a:prstGeom>
              <a:noFill/>
              <a:ln w="9528" cap="rnd">
                <a:solidFill>
                  <a:srgbClr val="FFFFFF">
                    <a:alpha val="30196"/>
                  </a:srgbClr>
                </a:solidFill>
                <a:prstDash val="solid"/>
                <a:miter/>
              </a:ln>
            </p:spPr>
          </p:cxnSp>
          <p:cxnSp>
            <p:nvCxnSpPr>
              <p:cNvPr id="77" name="Straight Connector 252"/>
              <p:cNvCxnSpPr/>
              <p:nvPr/>
            </p:nvCxnSpPr>
            <p:spPr>
              <a:xfrm rot="15027578" flipH="1">
                <a:off x="8869465" y="6461958"/>
                <a:ext cx="1792" cy="96332"/>
              </a:xfrm>
              <a:prstGeom prst="straightConnector1">
                <a:avLst/>
              </a:prstGeom>
              <a:noFill/>
              <a:ln w="9528" cap="rnd">
                <a:solidFill>
                  <a:srgbClr val="FFFFFF">
                    <a:alpha val="30196"/>
                  </a:srgbClr>
                </a:solidFill>
                <a:prstDash val="solid"/>
                <a:miter/>
              </a:ln>
            </p:spPr>
          </p:cxnSp>
          <p:cxnSp>
            <p:nvCxnSpPr>
              <p:cNvPr id="78" name="Straight Connector 253"/>
              <p:cNvCxnSpPr/>
              <p:nvPr/>
            </p:nvCxnSpPr>
            <p:spPr>
              <a:xfrm rot="14907601" flipH="1">
                <a:off x="8891989" y="6532463"/>
                <a:ext cx="1783" cy="96332"/>
              </a:xfrm>
              <a:prstGeom prst="straightConnector1">
                <a:avLst/>
              </a:prstGeom>
              <a:noFill/>
              <a:ln w="9528" cap="rnd">
                <a:solidFill>
                  <a:srgbClr val="FFFFFF">
                    <a:alpha val="30196"/>
                  </a:srgbClr>
                </a:solidFill>
                <a:prstDash val="solid"/>
                <a:miter/>
              </a:ln>
            </p:spPr>
          </p:cxnSp>
          <p:cxnSp>
            <p:nvCxnSpPr>
              <p:cNvPr id="79" name="Straight Connector 254"/>
              <p:cNvCxnSpPr/>
              <p:nvPr/>
            </p:nvCxnSpPr>
            <p:spPr>
              <a:xfrm rot="14787589" flipH="1">
                <a:off x="8917139" y="6603999"/>
                <a:ext cx="1783" cy="96332"/>
              </a:xfrm>
              <a:prstGeom prst="straightConnector1">
                <a:avLst/>
              </a:prstGeom>
              <a:noFill/>
              <a:ln w="9528" cap="rnd">
                <a:solidFill>
                  <a:srgbClr val="FFFFFF">
                    <a:alpha val="30196"/>
                  </a:srgbClr>
                </a:solidFill>
                <a:prstDash val="solid"/>
                <a:miter/>
              </a:ln>
            </p:spPr>
          </p:cxnSp>
          <p:cxnSp>
            <p:nvCxnSpPr>
              <p:cNvPr id="80" name="Straight Connector 255"/>
              <p:cNvCxnSpPr/>
              <p:nvPr/>
            </p:nvCxnSpPr>
            <p:spPr>
              <a:xfrm rot="14607589" flipH="1">
                <a:off x="8946553" y="6669469"/>
                <a:ext cx="1792" cy="96322"/>
              </a:xfrm>
              <a:prstGeom prst="straightConnector1">
                <a:avLst/>
              </a:prstGeom>
              <a:noFill/>
              <a:ln w="9528" cap="rnd">
                <a:solidFill>
                  <a:srgbClr val="FFFFFF">
                    <a:alpha val="30196"/>
                  </a:srgbClr>
                </a:solidFill>
                <a:prstDash val="solid"/>
                <a:miter/>
              </a:ln>
            </p:spPr>
          </p:cxnSp>
          <p:cxnSp>
            <p:nvCxnSpPr>
              <p:cNvPr id="81" name="Straight Connector 256"/>
              <p:cNvCxnSpPr/>
              <p:nvPr/>
            </p:nvCxnSpPr>
            <p:spPr>
              <a:xfrm rot="14487577" flipH="1">
                <a:off x="8982372" y="6736701"/>
                <a:ext cx="1783" cy="96323"/>
              </a:xfrm>
              <a:prstGeom prst="straightConnector1">
                <a:avLst/>
              </a:prstGeom>
              <a:noFill/>
              <a:ln w="9528" cap="rnd">
                <a:solidFill>
                  <a:srgbClr val="FFFFFF">
                    <a:alpha val="30196"/>
                  </a:srgbClr>
                </a:solidFill>
                <a:prstDash val="solid"/>
                <a:miter/>
              </a:ln>
            </p:spPr>
          </p:cxnSp>
          <p:cxnSp>
            <p:nvCxnSpPr>
              <p:cNvPr id="82" name="Straight Connector 257"/>
              <p:cNvCxnSpPr/>
              <p:nvPr/>
            </p:nvCxnSpPr>
            <p:spPr>
              <a:xfrm rot="14367600" flipH="1">
                <a:off x="9016813" y="6802820"/>
                <a:ext cx="1784" cy="96323"/>
              </a:xfrm>
              <a:prstGeom prst="straightConnector1">
                <a:avLst/>
              </a:prstGeom>
              <a:noFill/>
              <a:ln w="9528" cap="rnd">
                <a:solidFill>
                  <a:srgbClr val="FFFFFF">
                    <a:alpha val="30196"/>
                  </a:srgbClr>
                </a:solidFill>
                <a:prstDash val="solid"/>
                <a:miter/>
              </a:ln>
            </p:spPr>
          </p:cxnSp>
          <p:cxnSp>
            <p:nvCxnSpPr>
              <p:cNvPr id="83" name="Straight Connector 258"/>
              <p:cNvCxnSpPr/>
              <p:nvPr/>
            </p:nvCxnSpPr>
            <p:spPr>
              <a:xfrm rot="14247588" flipH="1">
                <a:off x="9052501" y="6868797"/>
                <a:ext cx="1792" cy="96332"/>
              </a:xfrm>
              <a:prstGeom prst="straightConnector1">
                <a:avLst/>
              </a:prstGeom>
              <a:noFill/>
              <a:ln w="9528" cap="rnd">
                <a:solidFill>
                  <a:srgbClr val="FFFFFF">
                    <a:alpha val="30196"/>
                  </a:srgbClr>
                </a:solidFill>
                <a:prstDash val="solid"/>
                <a:miter/>
              </a:ln>
            </p:spPr>
          </p:cxnSp>
        </p:grpSp>
      </p:grpSp>
      <p:grpSp>
        <p:nvGrpSpPr>
          <p:cNvPr id="84" name="Group 260"/>
          <p:cNvGrpSpPr/>
          <p:nvPr/>
        </p:nvGrpSpPr>
        <p:grpSpPr>
          <a:xfrm>
            <a:off x="5302943" y="1400467"/>
            <a:ext cx="4295721" cy="4905326"/>
            <a:chOff x="5302943" y="1400467"/>
            <a:chExt cx="4295721" cy="4905326"/>
          </a:xfrm>
        </p:grpSpPr>
        <p:sp>
          <p:nvSpPr>
            <p:cNvPr id="85" name="Freeform 17"/>
            <p:cNvSpPr/>
            <p:nvPr/>
          </p:nvSpPr>
          <p:spPr>
            <a:xfrm rot="15392614">
              <a:off x="4985998" y="1717412"/>
              <a:ext cx="4905326" cy="4271436"/>
            </a:xfrm>
            <a:custGeom>
              <a:avLst/>
              <a:gdLst>
                <a:gd name="f0" fmla="val 10800000"/>
                <a:gd name="f1" fmla="val 5400000"/>
                <a:gd name="f2" fmla="val 180"/>
                <a:gd name="f3" fmla="val w"/>
                <a:gd name="f4" fmla="val h"/>
                <a:gd name="f5" fmla="val 0"/>
                <a:gd name="f6" fmla="val 6896713"/>
                <a:gd name="f7" fmla="val 6005491"/>
                <a:gd name="f8" fmla="val 3912717"/>
                <a:gd name="f9" fmla="val 4993184"/>
                <a:gd name="f10" fmla="val 5971363"/>
                <a:gd name="f11" fmla="val 437946"/>
                <a:gd name="f12" fmla="val 6679426"/>
                <a:gd name="f13" fmla="val 1146008"/>
                <a:gd name="f14" fmla="val 1385085"/>
                <a:gd name="f15" fmla="val 1431256"/>
                <a:gd name="f16" fmla="val 6657442"/>
                <a:gd name="f17" fmla="val 1167992"/>
                <a:gd name="f18" fmla="val 5955006"/>
                <a:gd name="f19" fmla="val 465555"/>
                <a:gd name="f20" fmla="val 4984599"/>
                <a:gd name="f21" fmla="val 31089"/>
                <a:gd name="f22" fmla="val 1768953"/>
                <a:gd name="f23" fmla="val 4649636"/>
                <a:gd name="f24" fmla="val 236442"/>
                <a:gd name="f25" fmla="val 5338592"/>
                <a:gd name="f26" fmla="val 593046"/>
                <a:gd name="f27" fmla="val 5925483"/>
                <a:gd name="f28" fmla="val 633874"/>
                <a:gd name="f29" fmla="val 5989169"/>
                <a:gd name="f30" fmla="val 607415"/>
                <a:gd name="f31" fmla="val 566458"/>
                <a:gd name="f32" fmla="val 5941603"/>
                <a:gd name="f33" fmla="val 206998"/>
                <a:gd name="f34" fmla="val 5350013"/>
                <a:gd name="f35" fmla="val 4655538"/>
                <a:gd name="f36" fmla="val 1751783"/>
                <a:gd name="f37" fmla="+- 0 0 -90"/>
                <a:gd name="f38" fmla="*/ f3 1 6896713"/>
                <a:gd name="f39" fmla="*/ f4 1 6005491"/>
                <a:gd name="f40" fmla="+- f7 0 f5"/>
                <a:gd name="f41" fmla="+- f6 0 f5"/>
                <a:gd name="f42" fmla="*/ f37 f0 1"/>
                <a:gd name="f43" fmla="*/ f41 1 6896713"/>
                <a:gd name="f44" fmla="*/ f40 1 6005491"/>
                <a:gd name="f45" fmla="*/ 3912717 f41 1"/>
                <a:gd name="f46" fmla="*/ 0 f40 1"/>
                <a:gd name="f47" fmla="*/ 6679426 f41 1"/>
                <a:gd name="f48" fmla="*/ 1146008 f40 1"/>
                <a:gd name="f49" fmla="*/ 6896713 f41 1"/>
                <a:gd name="f50" fmla="*/ 1385085 f40 1"/>
                <a:gd name="f51" fmla="*/ 1431256 f40 1"/>
                <a:gd name="f52" fmla="*/ 6657442 f41 1"/>
                <a:gd name="f53" fmla="*/ 1167992 f40 1"/>
                <a:gd name="f54" fmla="*/ 31089 f40 1"/>
                <a:gd name="f55" fmla="*/ 31089 f41 1"/>
                <a:gd name="f56" fmla="*/ 3912717 f40 1"/>
                <a:gd name="f57" fmla="*/ 593046 f41 1"/>
                <a:gd name="f58" fmla="*/ 5925483 f40 1"/>
                <a:gd name="f59" fmla="*/ 633874 f41 1"/>
                <a:gd name="f60" fmla="*/ 5989169 f40 1"/>
                <a:gd name="f61" fmla="*/ 607415 f41 1"/>
                <a:gd name="f62" fmla="*/ 6005491 f40 1"/>
                <a:gd name="f63" fmla="*/ 566458 f41 1"/>
                <a:gd name="f64" fmla="*/ 5941603 f40 1"/>
                <a:gd name="f65" fmla="*/ 0 f41 1"/>
                <a:gd name="f66" fmla="*/ f42 1 f2"/>
                <a:gd name="f67" fmla="*/ f45 1 6896713"/>
                <a:gd name="f68" fmla="*/ f46 1 6005491"/>
                <a:gd name="f69" fmla="*/ f47 1 6896713"/>
                <a:gd name="f70" fmla="*/ f48 1 6005491"/>
                <a:gd name="f71" fmla="*/ f49 1 6896713"/>
                <a:gd name="f72" fmla="*/ f50 1 6005491"/>
                <a:gd name="f73" fmla="*/ f51 1 6005491"/>
                <a:gd name="f74" fmla="*/ f52 1 6896713"/>
                <a:gd name="f75" fmla="*/ f53 1 6005491"/>
                <a:gd name="f76" fmla="*/ f54 1 6005491"/>
                <a:gd name="f77" fmla="*/ f55 1 6896713"/>
                <a:gd name="f78" fmla="*/ f56 1 6005491"/>
                <a:gd name="f79" fmla="*/ f57 1 6896713"/>
                <a:gd name="f80" fmla="*/ f58 1 6005491"/>
                <a:gd name="f81" fmla="*/ f59 1 6896713"/>
                <a:gd name="f82" fmla="*/ f60 1 6005491"/>
                <a:gd name="f83" fmla="*/ f61 1 6896713"/>
                <a:gd name="f84" fmla="*/ f62 1 6005491"/>
                <a:gd name="f85" fmla="*/ f63 1 6896713"/>
                <a:gd name="f86" fmla="*/ f64 1 6005491"/>
                <a:gd name="f87" fmla="*/ f65 1 6896713"/>
                <a:gd name="f88" fmla="*/ f5 1 f43"/>
                <a:gd name="f89" fmla="*/ f6 1 f43"/>
                <a:gd name="f90" fmla="*/ f5 1 f44"/>
                <a:gd name="f91" fmla="*/ f7 1 f44"/>
                <a:gd name="f92" fmla="+- f66 0 f1"/>
                <a:gd name="f93" fmla="*/ f67 1 f43"/>
                <a:gd name="f94" fmla="*/ f68 1 f44"/>
                <a:gd name="f95" fmla="*/ f69 1 f43"/>
                <a:gd name="f96" fmla="*/ f70 1 f44"/>
                <a:gd name="f97" fmla="*/ f71 1 f43"/>
                <a:gd name="f98" fmla="*/ f72 1 f44"/>
                <a:gd name="f99" fmla="*/ f73 1 f44"/>
                <a:gd name="f100" fmla="*/ f74 1 f43"/>
                <a:gd name="f101" fmla="*/ f75 1 f44"/>
                <a:gd name="f102" fmla="*/ f76 1 f44"/>
                <a:gd name="f103" fmla="*/ f77 1 f43"/>
                <a:gd name="f104" fmla="*/ f78 1 f44"/>
                <a:gd name="f105" fmla="*/ f79 1 f43"/>
                <a:gd name="f106" fmla="*/ f80 1 f44"/>
                <a:gd name="f107" fmla="*/ f81 1 f43"/>
                <a:gd name="f108" fmla="*/ f82 1 f44"/>
                <a:gd name="f109" fmla="*/ f83 1 f43"/>
                <a:gd name="f110" fmla="*/ f84 1 f44"/>
                <a:gd name="f111" fmla="*/ f85 1 f43"/>
                <a:gd name="f112" fmla="*/ f86 1 f44"/>
                <a:gd name="f113" fmla="*/ f87 1 f43"/>
                <a:gd name="f114" fmla="*/ f88 f38 1"/>
                <a:gd name="f115" fmla="*/ f89 f38 1"/>
                <a:gd name="f116" fmla="*/ f91 f39 1"/>
                <a:gd name="f117" fmla="*/ f90 f39 1"/>
                <a:gd name="f118" fmla="*/ f93 f38 1"/>
                <a:gd name="f119" fmla="*/ f94 f39 1"/>
                <a:gd name="f120" fmla="*/ f95 f38 1"/>
                <a:gd name="f121" fmla="*/ f96 f39 1"/>
                <a:gd name="f122" fmla="*/ f97 f38 1"/>
                <a:gd name="f123" fmla="*/ f98 f39 1"/>
                <a:gd name="f124" fmla="*/ f99 f39 1"/>
                <a:gd name="f125" fmla="*/ f100 f38 1"/>
                <a:gd name="f126" fmla="*/ f101 f39 1"/>
                <a:gd name="f127" fmla="*/ f102 f39 1"/>
                <a:gd name="f128" fmla="*/ f103 f38 1"/>
                <a:gd name="f129" fmla="*/ f104 f39 1"/>
                <a:gd name="f130" fmla="*/ f105 f38 1"/>
                <a:gd name="f131" fmla="*/ f106 f39 1"/>
                <a:gd name="f132" fmla="*/ f107 f38 1"/>
                <a:gd name="f133" fmla="*/ f108 f39 1"/>
                <a:gd name="f134" fmla="*/ f109 f38 1"/>
                <a:gd name="f135" fmla="*/ f110 f39 1"/>
                <a:gd name="f136" fmla="*/ f111 f38 1"/>
                <a:gd name="f137" fmla="*/ f112 f39 1"/>
                <a:gd name="f138" fmla="*/ f113 f38 1"/>
              </a:gdLst>
              <a:ahLst/>
              <a:cxnLst>
                <a:cxn ang="3cd4">
                  <a:pos x="hc" y="t"/>
                </a:cxn>
                <a:cxn ang="0">
                  <a:pos x="r" y="vc"/>
                </a:cxn>
                <a:cxn ang="cd4">
                  <a:pos x="hc" y="b"/>
                </a:cxn>
                <a:cxn ang="cd2">
                  <a:pos x="l" y="vc"/>
                </a:cxn>
                <a:cxn ang="f92">
                  <a:pos x="f118" y="f119"/>
                </a:cxn>
                <a:cxn ang="f92">
                  <a:pos x="f120" y="f121"/>
                </a:cxn>
                <a:cxn ang="f92">
                  <a:pos x="f122" y="f123"/>
                </a:cxn>
                <a:cxn ang="f92">
                  <a:pos x="f122" y="f124"/>
                </a:cxn>
                <a:cxn ang="f92">
                  <a:pos x="f125" y="f126"/>
                </a:cxn>
                <a:cxn ang="f92">
                  <a:pos x="f118" y="f127"/>
                </a:cxn>
                <a:cxn ang="f92">
                  <a:pos x="f128" y="f129"/>
                </a:cxn>
                <a:cxn ang="f92">
                  <a:pos x="f130" y="f131"/>
                </a:cxn>
                <a:cxn ang="f92">
                  <a:pos x="f132" y="f133"/>
                </a:cxn>
                <a:cxn ang="f92">
                  <a:pos x="f134" y="f135"/>
                </a:cxn>
                <a:cxn ang="f92">
                  <a:pos x="f136" y="f137"/>
                </a:cxn>
                <a:cxn ang="f92">
                  <a:pos x="f138" y="f129"/>
                </a:cxn>
                <a:cxn ang="f92">
                  <a:pos x="f118" y="f119"/>
                </a:cxn>
              </a:cxnLst>
              <a:rect l="f114" t="f117" r="f115" b="f116"/>
              <a:pathLst>
                <a:path w="6896713" h="6005491">
                  <a:moveTo>
                    <a:pt x="f8" y="f5"/>
                  </a:moveTo>
                  <a:cubicBezTo>
                    <a:pt x="f9" y="f5"/>
                    <a:pt x="f10" y="f11"/>
                    <a:pt x="f12" y="f13"/>
                  </a:cubicBezTo>
                  <a:lnTo>
                    <a:pt x="f6" y="f14"/>
                  </a:lnTo>
                  <a:lnTo>
                    <a:pt x="f6" y="f15"/>
                  </a:lnTo>
                  <a:lnTo>
                    <a:pt x="f16" y="f17"/>
                  </a:lnTo>
                  <a:cubicBezTo>
                    <a:pt x="f18" y="f19"/>
                    <a:pt x="f20" y="f21"/>
                    <a:pt x="f8" y="f21"/>
                  </a:cubicBezTo>
                  <a:cubicBezTo>
                    <a:pt x="f22" y="f21"/>
                    <a:pt x="f21" y="f22"/>
                    <a:pt x="f21" y="f8"/>
                  </a:cubicBezTo>
                  <a:cubicBezTo>
                    <a:pt x="f21" y="f23"/>
                    <a:pt x="f24" y="f25"/>
                    <a:pt x="f26" y="f27"/>
                  </a:cubicBezTo>
                  <a:lnTo>
                    <a:pt x="f28" y="f29"/>
                  </a:lnTo>
                  <a:lnTo>
                    <a:pt x="f30" y="f7"/>
                  </a:lnTo>
                  <a:lnTo>
                    <a:pt x="f31" y="f32"/>
                  </a:lnTo>
                  <a:cubicBezTo>
                    <a:pt x="f33" y="f34"/>
                    <a:pt x="f5" y="f35"/>
                    <a:pt x="f5" y="f8"/>
                  </a:cubicBezTo>
                  <a:cubicBezTo>
                    <a:pt x="f5" y="f36"/>
                    <a:pt x="f36" y="f5"/>
                    <a:pt x="f8" y="f5"/>
                  </a:cubicBezTo>
                  <a:close/>
                </a:path>
              </a:pathLst>
            </a:custGeom>
            <a:solidFill>
              <a:srgbClr val="FFFFFF">
                <a:alpha val="25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86" name="Group 262"/>
            <p:cNvGrpSpPr/>
            <p:nvPr/>
          </p:nvGrpSpPr>
          <p:grpSpPr>
            <a:xfrm>
              <a:off x="5367856" y="1627338"/>
              <a:ext cx="4230808" cy="4366215"/>
              <a:chOff x="5367856" y="1627338"/>
              <a:chExt cx="4230808" cy="4366215"/>
            </a:xfrm>
          </p:grpSpPr>
          <p:cxnSp>
            <p:nvCxnSpPr>
              <p:cNvPr id="87" name="Straight Connector 263"/>
              <p:cNvCxnSpPr/>
              <p:nvPr/>
            </p:nvCxnSpPr>
            <p:spPr>
              <a:xfrm rot="15392598" flipH="1">
                <a:off x="5491218" y="3859929"/>
                <a:ext cx="2414" cy="130064"/>
              </a:xfrm>
              <a:prstGeom prst="straightConnector1">
                <a:avLst/>
              </a:prstGeom>
              <a:noFill/>
              <a:ln w="9528" cap="rnd">
                <a:solidFill>
                  <a:srgbClr val="FFFFFF">
                    <a:alpha val="30196"/>
                  </a:srgbClr>
                </a:solidFill>
                <a:prstDash val="solid"/>
                <a:miter/>
              </a:ln>
            </p:spPr>
          </p:cxnSp>
          <p:cxnSp>
            <p:nvCxnSpPr>
              <p:cNvPr id="88" name="Straight Connector 264"/>
              <p:cNvCxnSpPr/>
              <p:nvPr/>
            </p:nvCxnSpPr>
            <p:spPr>
              <a:xfrm rot="15512576" flipH="1">
                <a:off x="5472432" y="3760547"/>
                <a:ext cx="2414" cy="130073"/>
              </a:xfrm>
              <a:prstGeom prst="straightConnector1">
                <a:avLst/>
              </a:prstGeom>
              <a:noFill/>
              <a:ln w="9528" cap="rnd">
                <a:solidFill>
                  <a:srgbClr val="FFFFFF">
                    <a:alpha val="30196"/>
                  </a:srgbClr>
                </a:solidFill>
                <a:prstDash val="solid"/>
                <a:miter/>
              </a:ln>
            </p:spPr>
          </p:cxnSp>
          <p:cxnSp>
            <p:nvCxnSpPr>
              <p:cNvPr id="89" name="Straight Connector 265"/>
              <p:cNvCxnSpPr/>
              <p:nvPr/>
            </p:nvCxnSpPr>
            <p:spPr>
              <a:xfrm rot="15632587" flipH="1">
                <a:off x="5455242" y="3660201"/>
                <a:ext cx="2414" cy="130073"/>
              </a:xfrm>
              <a:prstGeom prst="straightConnector1">
                <a:avLst/>
              </a:prstGeom>
              <a:noFill/>
              <a:ln w="9528" cap="rnd">
                <a:solidFill>
                  <a:srgbClr val="FFFFFF">
                    <a:alpha val="30196"/>
                  </a:srgbClr>
                </a:solidFill>
                <a:prstDash val="solid"/>
                <a:miter/>
              </a:ln>
            </p:spPr>
          </p:cxnSp>
          <p:cxnSp>
            <p:nvCxnSpPr>
              <p:cNvPr id="90" name="Straight Connector 266"/>
              <p:cNvCxnSpPr/>
              <p:nvPr/>
            </p:nvCxnSpPr>
            <p:spPr>
              <a:xfrm rot="15752599" flipH="1">
                <a:off x="5446695" y="3562018"/>
                <a:ext cx="2414" cy="130083"/>
              </a:xfrm>
              <a:prstGeom prst="straightConnector1">
                <a:avLst/>
              </a:prstGeom>
              <a:noFill/>
              <a:ln w="9528" cap="rnd">
                <a:solidFill>
                  <a:srgbClr val="FFFFFF">
                    <a:alpha val="30196"/>
                  </a:srgbClr>
                </a:solidFill>
                <a:prstDash val="solid"/>
                <a:miter/>
              </a:ln>
            </p:spPr>
          </p:cxnSp>
          <p:cxnSp>
            <p:nvCxnSpPr>
              <p:cNvPr id="91" name="Straight Connector 267"/>
              <p:cNvCxnSpPr/>
              <p:nvPr/>
            </p:nvCxnSpPr>
            <p:spPr>
              <a:xfrm rot="15932599" flipH="1">
                <a:off x="5438786" y="3464360"/>
                <a:ext cx="2414" cy="130083"/>
              </a:xfrm>
              <a:prstGeom prst="straightConnector1">
                <a:avLst/>
              </a:prstGeom>
              <a:noFill/>
              <a:ln w="9528" cap="rnd">
                <a:solidFill>
                  <a:srgbClr val="FFFFFF">
                    <a:alpha val="30196"/>
                  </a:srgbClr>
                </a:solidFill>
                <a:prstDash val="solid"/>
                <a:miter/>
              </a:ln>
            </p:spPr>
          </p:cxnSp>
          <p:cxnSp>
            <p:nvCxnSpPr>
              <p:cNvPr id="92" name="Straight Connector 268"/>
              <p:cNvCxnSpPr/>
              <p:nvPr/>
            </p:nvCxnSpPr>
            <p:spPr>
              <a:xfrm rot="16052577" flipH="1">
                <a:off x="5434882" y="3361444"/>
                <a:ext cx="2414" cy="130082"/>
              </a:xfrm>
              <a:prstGeom prst="straightConnector1">
                <a:avLst/>
              </a:prstGeom>
              <a:noFill/>
              <a:ln w="9528" cap="rnd">
                <a:solidFill>
                  <a:srgbClr val="FFFFFF">
                    <a:alpha val="30196"/>
                  </a:srgbClr>
                </a:solidFill>
                <a:prstDash val="solid"/>
                <a:miter/>
              </a:ln>
            </p:spPr>
          </p:cxnSp>
          <p:cxnSp>
            <p:nvCxnSpPr>
              <p:cNvPr id="93" name="Straight Connector 269"/>
              <p:cNvCxnSpPr/>
              <p:nvPr/>
            </p:nvCxnSpPr>
            <p:spPr>
              <a:xfrm rot="16172589" flipH="1">
                <a:off x="5431691" y="3261600"/>
                <a:ext cx="2414" cy="130083"/>
              </a:xfrm>
              <a:prstGeom prst="straightConnector1">
                <a:avLst/>
              </a:prstGeom>
              <a:noFill/>
              <a:ln w="9528" cap="rnd">
                <a:solidFill>
                  <a:srgbClr val="FFFFFF">
                    <a:alpha val="30196"/>
                  </a:srgbClr>
                </a:solidFill>
                <a:prstDash val="solid"/>
                <a:miter/>
              </a:ln>
            </p:spPr>
          </p:cxnSp>
          <p:cxnSp>
            <p:nvCxnSpPr>
              <p:cNvPr id="94" name="Straight Connector 270"/>
              <p:cNvCxnSpPr/>
              <p:nvPr/>
            </p:nvCxnSpPr>
            <p:spPr>
              <a:xfrm rot="16292600" flipH="1">
                <a:off x="5432422" y="3161904"/>
                <a:ext cx="2414" cy="130083"/>
              </a:xfrm>
              <a:prstGeom prst="straightConnector1">
                <a:avLst/>
              </a:prstGeom>
              <a:noFill/>
              <a:ln w="9528" cap="rnd">
                <a:solidFill>
                  <a:srgbClr val="FFFFFF">
                    <a:alpha val="30196"/>
                  </a:srgbClr>
                </a:solidFill>
                <a:prstDash val="solid"/>
                <a:miter/>
              </a:ln>
            </p:spPr>
          </p:cxnSp>
          <p:cxnSp>
            <p:nvCxnSpPr>
              <p:cNvPr id="95" name="Straight Connector 271"/>
              <p:cNvCxnSpPr/>
              <p:nvPr/>
            </p:nvCxnSpPr>
            <p:spPr>
              <a:xfrm rot="16472601" flipH="1">
                <a:off x="5441388" y="3062229"/>
                <a:ext cx="2414" cy="130073"/>
              </a:xfrm>
              <a:prstGeom prst="straightConnector1">
                <a:avLst/>
              </a:prstGeom>
              <a:noFill/>
              <a:ln w="9528" cap="rnd">
                <a:solidFill>
                  <a:srgbClr val="FFFFFF">
                    <a:alpha val="30196"/>
                  </a:srgbClr>
                </a:solidFill>
                <a:prstDash val="solid"/>
                <a:miter/>
              </a:ln>
            </p:spPr>
          </p:cxnSp>
          <p:cxnSp>
            <p:nvCxnSpPr>
              <p:cNvPr id="96" name="Straight Connector 272"/>
              <p:cNvCxnSpPr/>
              <p:nvPr/>
            </p:nvCxnSpPr>
            <p:spPr>
              <a:xfrm rot="16592578" flipH="1">
                <a:off x="5451588" y="2963433"/>
                <a:ext cx="2414" cy="130064"/>
              </a:xfrm>
              <a:prstGeom prst="straightConnector1">
                <a:avLst/>
              </a:prstGeom>
              <a:noFill/>
              <a:ln w="9528" cap="rnd">
                <a:solidFill>
                  <a:srgbClr val="FFFFFF">
                    <a:alpha val="30196"/>
                  </a:srgbClr>
                </a:solidFill>
                <a:prstDash val="solid"/>
                <a:miter/>
              </a:ln>
            </p:spPr>
          </p:cxnSp>
          <p:cxnSp>
            <p:nvCxnSpPr>
              <p:cNvPr id="97" name="Straight Connector 273"/>
              <p:cNvCxnSpPr/>
              <p:nvPr/>
            </p:nvCxnSpPr>
            <p:spPr>
              <a:xfrm rot="16712590" flipH="1">
                <a:off x="5464864" y="2863900"/>
                <a:ext cx="2414" cy="130083"/>
              </a:xfrm>
              <a:prstGeom prst="straightConnector1">
                <a:avLst/>
              </a:prstGeom>
              <a:noFill/>
              <a:ln w="9528" cap="rnd">
                <a:solidFill>
                  <a:srgbClr val="FFFFFF">
                    <a:alpha val="30196"/>
                  </a:srgbClr>
                </a:solidFill>
                <a:prstDash val="solid"/>
                <a:miter/>
              </a:ln>
            </p:spPr>
          </p:cxnSp>
          <p:cxnSp>
            <p:nvCxnSpPr>
              <p:cNvPr id="98" name="Straight Connector 274"/>
              <p:cNvCxnSpPr/>
              <p:nvPr/>
            </p:nvCxnSpPr>
            <p:spPr>
              <a:xfrm rot="16832602" flipH="1">
                <a:off x="5492197" y="2766983"/>
                <a:ext cx="2414" cy="130064"/>
              </a:xfrm>
              <a:prstGeom prst="straightConnector1">
                <a:avLst/>
              </a:prstGeom>
              <a:noFill/>
              <a:ln w="9528" cap="rnd">
                <a:solidFill>
                  <a:srgbClr val="FFFFFF">
                    <a:alpha val="30196"/>
                  </a:srgbClr>
                </a:solidFill>
                <a:prstDash val="solid"/>
                <a:miter/>
              </a:ln>
            </p:spPr>
          </p:cxnSp>
          <p:cxnSp>
            <p:nvCxnSpPr>
              <p:cNvPr id="99" name="Straight Connector 275"/>
              <p:cNvCxnSpPr/>
              <p:nvPr/>
            </p:nvCxnSpPr>
            <p:spPr>
              <a:xfrm rot="17012602" flipH="1">
                <a:off x="5515743" y="2667716"/>
                <a:ext cx="2414" cy="130082"/>
              </a:xfrm>
              <a:prstGeom prst="straightConnector1">
                <a:avLst/>
              </a:prstGeom>
              <a:noFill/>
              <a:ln w="9528" cap="rnd">
                <a:solidFill>
                  <a:srgbClr val="FFFFFF">
                    <a:alpha val="30196"/>
                  </a:srgbClr>
                </a:solidFill>
                <a:prstDash val="solid"/>
                <a:miter/>
              </a:ln>
            </p:spPr>
          </p:cxnSp>
          <p:cxnSp>
            <p:nvCxnSpPr>
              <p:cNvPr id="100" name="Straight Connector 276"/>
              <p:cNvCxnSpPr/>
              <p:nvPr/>
            </p:nvCxnSpPr>
            <p:spPr>
              <a:xfrm rot="17132579" flipH="1">
                <a:off x="5540409" y="2573182"/>
                <a:ext cx="2414" cy="130074"/>
              </a:xfrm>
              <a:prstGeom prst="straightConnector1">
                <a:avLst/>
              </a:prstGeom>
              <a:noFill/>
              <a:ln w="9528" cap="rnd">
                <a:solidFill>
                  <a:srgbClr val="FFFFFF">
                    <a:alpha val="30196"/>
                  </a:srgbClr>
                </a:solidFill>
                <a:prstDash val="solid"/>
                <a:miter/>
              </a:ln>
            </p:spPr>
          </p:cxnSp>
          <p:cxnSp>
            <p:nvCxnSpPr>
              <p:cNvPr id="101" name="Straight Connector 277"/>
              <p:cNvCxnSpPr/>
              <p:nvPr/>
            </p:nvCxnSpPr>
            <p:spPr>
              <a:xfrm rot="17252591" flipH="1">
                <a:off x="5573241" y="2478419"/>
                <a:ext cx="2405" cy="130073"/>
              </a:xfrm>
              <a:prstGeom prst="straightConnector1">
                <a:avLst/>
              </a:prstGeom>
              <a:noFill/>
              <a:ln w="9528" cap="rnd">
                <a:solidFill>
                  <a:srgbClr val="FFFFFF">
                    <a:alpha val="30196"/>
                  </a:srgbClr>
                </a:solidFill>
                <a:prstDash val="solid"/>
                <a:miter/>
              </a:ln>
            </p:spPr>
          </p:cxnSp>
          <p:cxnSp>
            <p:nvCxnSpPr>
              <p:cNvPr id="102" name="Straight Connector 278"/>
              <p:cNvCxnSpPr/>
              <p:nvPr/>
            </p:nvCxnSpPr>
            <p:spPr>
              <a:xfrm rot="17372603" flipH="1">
                <a:off x="5603346" y="2382832"/>
                <a:ext cx="2414" cy="130074"/>
              </a:xfrm>
              <a:prstGeom prst="straightConnector1">
                <a:avLst/>
              </a:prstGeom>
              <a:noFill/>
              <a:ln w="9528" cap="rnd">
                <a:solidFill>
                  <a:srgbClr val="FFFFFF">
                    <a:alpha val="30196"/>
                  </a:srgbClr>
                </a:solidFill>
                <a:prstDash val="solid"/>
                <a:miter/>
              </a:ln>
            </p:spPr>
          </p:cxnSp>
          <p:cxnSp>
            <p:nvCxnSpPr>
              <p:cNvPr id="103" name="Straight Connector 279"/>
              <p:cNvCxnSpPr/>
              <p:nvPr/>
            </p:nvCxnSpPr>
            <p:spPr>
              <a:xfrm rot="17552603" flipH="1">
                <a:off x="5639300" y="2288658"/>
                <a:ext cx="2414" cy="130074"/>
              </a:xfrm>
              <a:prstGeom prst="straightConnector1">
                <a:avLst/>
              </a:prstGeom>
              <a:noFill/>
              <a:ln w="9528" cap="rnd">
                <a:solidFill>
                  <a:srgbClr val="FFFFFF">
                    <a:alpha val="30196"/>
                  </a:srgbClr>
                </a:solidFill>
                <a:prstDash val="solid"/>
                <a:miter/>
              </a:ln>
            </p:spPr>
          </p:cxnSp>
          <p:cxnSp>
            <p:nvCxnSpPr>
              <p:cNvPr id="104" name="Straight Connector 280"/>
              <p:cNvCxnSpPr/>
              <p:nvPr/>
            </p:nvCxnSpPr>
            <p:spPr>
              <a:xfrm rot="17672581" flipH="1">
                <a:off x="5679287" y="2200711"/>
                <a:ext cx="2414" cy="130074"/>
              </a:xfrm>
              <a:prstGeom prst="straightConnector1">
                <a:avLst/>
              </a:prstGeom>
              <a:noFill/>
              <a:ln w="9528" cap="rnd">
                <a:solidFill>
                  <a:srgbClr val="FFFFFF">
                    <a:alpha val="30196"/>
                  </a:srgbClr>
                </a:solidFill>
                <a:prstDash val="solid"/>
                <a:miter/>
              </a:ln>
            </p:spPr>
          </p:cxnSp>
          <p:cxnSp>
            <p:nvCxnSpPr>
              <p:cNvPr id="105" name="Straight Connector 281"/>
              <p:cNvCxnSpPr/>
              <p:nvPr/>
            </p:nvCxnSpPr>
            <p:spPr>
              <a:xfrm rot="17792592" flipH="1">
                <a:off x="5723654" y="2110204"/>
                <a:ext cx="2414" cy="130073"/>
              </a:xfrm>
              <a:prstGeom prst="straightConnector1">
                <a:avLst/>
              </a:prstGeom>
              <a:noFill/>
              <a:ln w="9528" cap="rnd">
                <a:solidFill>
                  <a:srgbClr val="FFFFFF">
                    <a:alpha val="30196"/>
                  </a:srgbClr>
                </a:solidFill>
                <a:prstDash val="solid"/>
                <a:miter/>
              </a:ln>
            </p:spPr>
          </p:cxnSp>
          <p:cxnSp>
            <p:nvCxnSpPr>
              <p:cNvPr id="106" name="Straight Connector 282"/>
              <p:cNvCxnSpPr/>
              <p:nvPr/>
            </p:nvCxnSpPr>
            <p:spPr>
              <a:xfrm rot="17912604" flipH="1">
                <a:off x="5775930" y="2023071"/>
                <a:ext cx="2414" cy="130073"/>
              </a:xfrm>
              <a:prstGeom prst="straightConnector1">
                <a:avLst/>
              </a:prstGeom>
              <a:noFill/>
              <a:ln w="9528" cap="rnd">
                <a:solidFill>
                  <a:srgbClr val="FFFFFF">
                    <a:alpha val="30196"/>
                  </a:srgbClr>
                </a:solidFill>
                <a:prstDash val="solid"/>
                <a:miter/>
              </a:ln>
            </p:spPr>
          </p:cxnSp>
          <p:cxnSp>
            <p:nvCxnSpPr>
              <p:cNvPr id="107" name="Straight Connector 283"/>
              <p:cNvCxnSpPr/>
              <p:nvPr/>
            </p:nvCxnSpPr>
            <p:spPr>
              <a:xfrm rot="18092604" flipH="1">
                <a:off x="5825270" y="1936395"/>
                <a:ext cx="2414" cy="130073"/>
              </a:xfrm>
              <a:prstGeom prst="straightConnector1">
                <a:avLst/>
              </a:prstGeom>
              <a:noFill/>
              <a:ln w="9528" cap="rnd">
                <a:solidFill>
                  <a:srgbClr val="FFFFFF">
                    <a:alpha val="30196"/>
                  </a:srgbClr>
                </a:solidFill>
                <a:prstDash val="solid"/>
                <a:miter/>
              </a:ln>
            </p:spPr>
          </p:cxnSp>
          <p:cxnSp>
            <p:nvCxnSpPr>
              <p:cNvPr id="108" name="Straight Connector 284"/>
              <p:cNvCxnSpPr/>
              <p:nvPr/>
            </p:nvCxnSpPr>
            <p:spPr>
              <a:xfrm rot="18212582" flipH="1">
                <a:off x="5879248" y="1855361"/>
                <a:ext cx="2414" cy="130073"/>
              </a:xfrm>
              <a:prstGeom prst="straightConnector1">
                <a:avLst/>
              </a:prstGeom>
              <a:noFill/>
              <a:ln w="9528" cap="rnd">
                <a:solidFill>
                  <a:srgbClr val="FFFFFF">
                    <a:alpha val="30196"/>
                  </a:srgbClr>
                </a:solidFill>
                <a:prstDash val="solid"/>
                <a:miter/>
              </a:ln>
            </p:spPr>
          </p:cxnSp>
          <p:cxnSp>
            <p:nvCxnSpPr>
              <p:cNvPr id="109" name="Straight Connector 285"/>
              <p:cNvCxnSpPr/>
              <p:nvPr/>
            </p:nvCxnSpPr>
            <p:spPr>
              <a:xfrm rot="18332594" flipH="1">
                <a:off x="5940375" y="1776092"/>
                <a:ext cx="2414" cy="130074"/>
              </a:xfrm>
              <a:prstGeom prst="straightConnector1">
                <a:avLst/>
              </a:prstGeom>
              <a:noFill/>
              <a:ln w="9528" cap="rnd">
                <a:solidFill>
                  <a:srgbClr val="FFFFFF">
                    <a:alpha val="30196"/>
                  </a:srgbClr>
                </a:solidFill>
                <a:prstDash val="solid"/>
                <a:miter/>
              </a:ln>
            </p:spPr>
          </p:cxnSp>
          <p:cxnSp>
            <p:nvCxnSpPr>
              <p:cNvPr id="110" name="Straight Connector 286"/>
              <p:cNvCxnSpPr/>
              <p:nvPr/>
            </p:nvCxnSpPr>
            <p:spPr>
              <a:xfrm rot="18452605" flipH="1">
                <a:off x="6000119" y="1693944"/>
                <a:ext cx="2414" cy="130082"/>
              </a:xfrm>
              <a:prstGeom prst="straightConnector1">
                <a:avLst/>
              </a:prstGeom>
              <a:noFill/>
              <a:ln w="9528" cap="rnd">
                <a:solidFill>
                  <a:srgbClr val="FFFFFF">
                    <a:alpha val="30196"/>
                  </a:srgbClr>
                </a:solidFill>
                <a:prstDash val="solid"/>
                <a:miter/>
              </a:ln>
            </p:spPr>
          </p:cxnSp>
          <p:cxnSp>
            <p:nvCxnSpPr>
              <p:cNvPr id="111" name="Straight Connector 287"/>
              <p:cNvCxnSpPr/>
              <p:nvPr/>
            </p:nvCxnSpPr>
            <p:spPr>
              <a:xfrm rot="15392598" flipH="1">
                <a:off x="6034039" y="1660773"/>
                <a:ext cx="83448" cy="58969"/>
              </a:xfrm>
              <a:prstGeom prst="straightConnector1">
                <a:avLst/>
              </a:prstGeom>
              <a:noFill/>
              <a:ln w="9528" cap="rnd">
                <a:solidFill>
                  <a:srgbClr val="FFFFFF">
                    <a:alpha val="30196"/>
                  </a:srgbClr>
                </a:solidFill>
                <a:prstDash val="solid"/>
                <a:miter/>
              </a:ln>
            </p:spPr>
          </p:cxnSp>
          <p:cxnSp>
            <p:nvCxnSpPr>
              <p:cNvPr id="112" name="Straight Connector 288"/>
              <p:cNvCxnSpPr/>
              <p:nvPr/>
            </p:nvCxnSpPr>
            <p:spPr>
              <a:xfrm rot="15392598" flipH="1">
                <a:off x="6154263" y="1633825"/>
                <a:ext cx="28218" cy="15243"/>
              </a:xfrm>
              <a:prstGeom prst="straightConnector1">
                <a:avLst/>
              </a:prstGeom>
              <a:noFill/>
              <a:ln w="9528" cap="rnd">
                <a:solidFill>
                  <a:srgbClr val="FFFFFF">
                    <a:alpha val="30196"/>
                  </a:srgbClr>
                </a:solidFill>
                <a:prstDash val="solid"/>
                <a:miter/>
              </a:ln>
            </p:spPr>
          </p:cxnSp>
          <p:cxnSp>
            <p:nvCxnSpPr>
              <p:cNvPr id="113" name="Straight Connector 289"/>
              <p:cNvCxnSpPr/>
              <p:nvPr/>
            </p:nvCxnSpPr>
            <p:spPr>
              <a:xfrm rot="15212598" flipH="1">
                <a:off x="5516103" y="3955517"/>
                <a:ext cx="2414" cy="130073"/>
              </a:xfrm>
              <a:prstGeom prst="straightConnector1">
                <a:avLst/>
              </a:prstGeom>
              <a:noFill/>
              <a:ln w="9528" cap="rnd">
                <a:solidFill>
                  <a:srgbClr val="FFFFFF">
                    <a:alpha val="30196"/>
                  </a:srgbClr>
                </a:solidFill>
                <a:prstDash val="solid"/>
                <a:miter/>
              </a:ln>
            </p:spPr>
          </p:cxnSp>
          <p:cxnSp>
            <p:nvCxnSpPr>
              <p:cNvPr id="114" name="Straight Connector 290"/>
              <p:cNvCxnSpPr/>
              <p:nvPr/>
            </p:nvCxnSpPr>
            <p:spPr>
              <a:xfrm rot="15092586" flipH="1">
                <a:off x="5540984" y="4052239"/>
                <a:ext cx="2414" cy="130074"/>
              </a:xfrm>
              <a:prstGeom prst="straightConnector1">
                <a:avLst/>
              </a:prstGeom>
              <a:noFill/>
              <a:ln w="9528" cap="rnd">
                <a:solidFill>
                  <a:srgbClr val="FFFFFF">
                    <a:alpha val="30196"/>
                  </a:srgbClr>
                </a:solidFill>
                <a:prstDash val="solid"/>
                <a:miter/>
              </a:ln>
            </p:spPr>
          </p:cxnSp>
          <p:cxnSp>
            <p:nvCxnSpPr>
              <p:cNvPr id="115" name="Straight Connector 291"/>
              <p:cNvCxnSpPr/>
              <p:nvPr/>
            </p:nvCxnSpPr>
            <p:spPr>
              <a:xfrm rot="14972609" flipH="1">
                <a:off x="5574680" y="4148561"/>
                <a:ext cx="2414" cy="130074"/>
              </a:xfrm>
              <a:prstGeom prst="straightConnector1">
                <a:avLst/>
              </a:prstGeom>
              <a:noFill/>
              <a:ln w="9528" cap="rnd">
                <a:solidFill>
                  <a:srgbClr val="FFFFFF">
                    <a:alpha val="30196"/>
                  </a:srgbClr>
                </a:solidFill>
                <a:prstDash val="solid"/>
                <a:miter/>
              </a:ln>
            </p:spPr>
          </p:cxnSp>
          <p:cxnSp>
            <p:nvCxnSpPr>
              <p:cNvPr id="116" name="Straight Connector 292"/>
              <p:cNvCxnSpPr/>
              <p:nvPr/>
            </p:nvCxnSpPr>
            <p:spPr>
              <a:xfrm rot="14852597" flipH="1">
                <a:off x="5607556" y="4241571"/>
                <a:ext cx="2424" cy="130073"/>
              </a:xfrm>
              <a:prstGeom prst="straightConnector1">
                <a:avLst/>
              </a:prstGeom>
              <a:noFill/>
              <a:ln w="9528" cap="rnd">
                <a:solidFill>
                  <a:srgbClr val="FFFFFF">
                    <a:alpha val="30196"/>
                  </a:srgbClr>
                </a:solidFill>
                <a:prstDash val="solid"/>
                <a:miter/>
              </a:ln>
            </p:spPr>
          </p:cxnSp>
          <p:cxnSp>
            <p:nvCxnSpPr>
              <p:cNvPr id="117" name="Straight Connector 293"/>
              <p:cNvCxnSpPr/>
              <p:nvPr/>
            </p:nvCxnSpPr>
            <p:spPr>
              <a:xfrm rot="14672596" flipH="1">
                <a:off x="5645876" y="4333987"/>
                <a:ext cx="2414" cy="130074"/>
              </a:xfrm>
              <a:prstGeom prst="straightConnector1">
                <a:avLst/>
              </a:prstGeom>
              <a:noFill/>
              <a:ln w="9528" cap="rnd">
                <a:solidFill>
                  <a:srgbClr val="FFFFFF">
                    <a:alpha val="30196"/>
                  </a:srgbClr>
                </a:solidFill>
                <a:prstDash val="solid"/>
                <a:miter/>
              </a:ln>
            </p:spPr>
          </p:cxnSp>
          <p:cxnSp>
            <p:nvCxnSpPr>
              <p:cNvPr id="118" name="Straight Connector 294"/>
              <p:cNvCxnSpPr/>
              <p:nvPr/>
            </p:nvCxnSpPr>
            <p:spPr>
              <a:xfrm rot="14552585" flipH="1">
                <a:off x="5684211" y="4426391"/>
                <a:ext cx="2414" cy="130083"/>
              </a:xfrm>
              <a:prstGeom prst="straightConnector1">
                <a:avLst/>
              </a:prstGeom>
              <a:noFill/>
              <a:ln w="9528" cap="rnd">
                <a:solidFill>
                  <a:srgbClr val="FFFFFF">
                    <a:alpha val="30196"/>
                  </a:srgbClr>
                </a:solidFill>
                <a:prstDash val="solid"/>
                <a:miter/>
              </a:ln>
            </p:spPr>
          </p:cxnSp>
          <p:cxnSp>
            <p:nvCxnSpPr>
              <p:cNvPr id="119" name="Straight Connector 295"/>
              <p:cNvCxnSpPr/>
              <p:nvPr/>
            </p:nvCxnSpPr>
            <p:spPr>
              <a:xfrm rot="14432607" flipH="1">
                <a:off x="5731435" y="4513207"/>
                <a:ext cx="2414" cy="130073"/>
              </a:xfrm>
              <a:prstGeom prst="straightConnector1">
                <a:avLst/>
              </a:prstGeom>
              <a:noFill/>
              <a:ln w="9528" cap="rnd">
                <a:solidFill>
                  <a:srgbClr val="FFFFFF">
                    <a:alpha val="30196"/>
                  </a:srgbClr>
                </a:solidFill>
                <a:prstDash val="solid"/>
                <a:miter/>
              </a:ln>
            </p:spPr>
          </p:cxnSp>
          <p:cxnSp>
            <p:nvCxnSpPr>
              <p:cNvPr id="120" name="Straight Connector 296"/>
              <p:cNvCxnSpPr/>
              <p:nvPr/>
            </p:nvCxnSpPr>
            <p:spPr>
              <a:xfrm rot="14312596" flipH="1">
                <a:off x="5778655" y="4600010"/>
                <a:ext cx="2414" cy="130073"/>
              </a:xfrm>
              <a:prstGeom prst="straightConnector1">
                <a:avLst/>
              </a:prstGeom>
              <a:noFill/>
              <a:ln w="9528" cap="rnd">
                <a:solidFill>
                  <a:srgbClr val="FFFFFF">
                    <a:alpha val="30196"/>
                  </a:srgbClr>
                </a:solidFill>
                <a:prstDash val="solid"/>
                <a:miter/>
              </a:ln>
            </p:spPr>
          </p:cxnSp>
          <p:cxnSp>
            <p:nvCxnSpPr>
              <p:cNvPr id="121" name="Straight Connector 297"/>
              <p:cNvCxnSpPr/>
              <p:nvPr/>
            </p:nvCxnSpPr>
            <p:spPr>
              <a:xfrm rot="14132595" flipH="1">
                <a:off x="5834909" y="4683915"/>
                <a:ext cx="2414" cy="130073"/>
              </a:xfrm>
              <a:prstGeom prst="straightConnector1">
                <a:avLst/>
              </a:prstGeom>
              <a:noFill/>
              <a:ln w="9528" cap="rnd">
                <a:solidFill>
                  <a:srgbClr val="FFFFFF">
                    <a:alpha val="30196"/>
                  </a:srgbClr>
                </a:solidFill>
                <a:prstDash val="solid"/>
                <a:miter/>
              </a:ln>
            </p:spPr>
          </p:cxnSp>
          <p:cxnSp>
            <p:nvCxnSpPr>
              <p:cNvPr id="122" name="Straight Connector 298"/>
              <p:cNvCxnSpPr/>
              <p:nvPr/>
            </p:nvCxnSpPr>
            <p:spPr>
              <a:xfrm rot="14012583" flipH="1">
                <a:off x="5891162" y="4767820"/>
                <a:ext cx="2414" cy="130074"/>
              </a:xfrm>
              <a:prstGeom prst="straightConnector1">
                <a:avLst/>
              </a:prstGeom>
              <a:noFill/>
              <a:ln w="9528" cap="rnd">
                <a:solidFill>
                  <a:srgbClr val="FFFFFF">
                    <a:alpha val="30196"/>
                  </a:srgbClr>
                </a:solidFill>
                <a:prstDash val="solid"/>
                <a:miter/>
              </a:ln>
            </p:spPr>
          </p:cxnSp>
          <p:cxnSp>
            <p:nvCxnSpPr>
              <p:cNvPr id="123" name="Straight Connector 299"/>
              <p:cNvCxnSpPr/>
              <p:nvPr/>
            </p:nvCxnSpPr>
            <p:spPr>
              <a:xfrm rot="13892606" flipH="1">
                <a:off x="5947419" y="4851740"/>
                <a:ext cx="2414" cy="130073"/>
              </a:xfrm>
              <a:prstGeom prst="straightConnector1">
                <a:avLst/>
              </a:prstGeom>
              <a:noFill/>
              <a:ln w="9528" cap="rnd">
                <a:solidFill>
                  <a:srgbClr val="FFFFFF">
                    <a:alpha val="30196"/>
                  </a:srgbClr>
                </a:solidFill>
                <a:prstDash val="solid"/>
                <a:miter/>
              </a:ln>
            </p:spPr>
          </p:cxnSp>
          <p:cxnSp>
            <p:nvCxnSpPr>
              <p:cNvPr id="124" name="Straight Connector 300"/>
              <p:cNvCxnSpPr/>
              <p:nvPr/>
            </p:nvCxnSpPr>
            <p:spPr>
              <a:xfrm rot="13772594" flipH="1">
                <a:off x="6008885" y="4928284"/>
                <a:ext cx="2414" cy="130074"/>
              </a:xfrm>
              <a:prstGeom prst="straightConnector1">
                <a:avLst/>
              </a:prstGeom>
              <a:noFill/>
              <a:ln w="9528" cap="rnd">
                <a:solidFill>
                  <a:srgbClr val="FFFFFF">
                    <a:alpha val="30196"/>
                  </a:srgbClr>
                </a:solidFill>
                <a:prstDash val="solid"/>
                <a:miter/>
              </a:ln>
            </p:spPr>
          </p:cxnSp>
          <p:cxnSp>
            <p:nvCxnSpPr>
              <p:cNvPr id="125" name="Straight Connector 301"/>
              <p:cNvCxnSpPr/>
              <p:nvPr/>
            </p:nvCxnSpPr>
            <p:spPr>
              <a:xfrm rot="13592594" flipH="1">
                <a:off x="6071997" y="5004417"/>
                <a:ext cx="2414" cy="130074"/>
              </a:xfrm>
              <a:prstGeom prst="straightConnector1">
                <a:avLst/>
              </a:prstGeom>
              <a:noFill/>
              <a:ln w="9528" cap="rnd">
                <a:solidFill>
                  <a:srgbClr val="FFFFFF">
                    <a:alpha val="30196"/>
                  </a:srgbClr>
                </a:solidFill>
                <a:prstDash val="solid"/>
                <a:miter/>
              </a:ln>
            </p:spPr>
          </p:cxnSp>
          <p:cxnSp>
            <p:nvCxnSpPr>
              <p:cNvPr id="126" name="Straight Connector 302"/>
              <p:cNvCxnSpPr/>
              <p:nvPr/>
            </p:nvCxnSpPr>
            <p:spPr>
              <a:xfrm rot="13472582" flipH="1">
                <a:off x="6139958" y="5078824"/>
                <a:ext cx="2414" cy="130064"/>
              </a:xfrm>
              <a:prstGeom prst="straightConnector1">
                <a:avLst/>
              </a:prstGeom>
              <a:noFill/>
              <a:ln w="9528" cap="rnd">
                <a:solidFill>
                  <a:srgbClr val="FFFFFF">
                    <a:alpha val="30196"/>
                  </a:srgbClr>
                </a:solidFill>
                <a:prstDash val="solid"/>
                <a:miter/>
              </a:ln>
            </p:spPr>
          </p:cxnSp>
          <p:cxnSp>
            <p:nvCxnSpPr>
              <p:cNvPr id="127" name="Straight Connector 303"/>
              <p:cNvCxnSpPr/>
              <p:nvPr/>
            </p:nvCxnSpPr>
            <p:spPr>
              <a:xfrm rot="13352605" flipH="1">
                <a:off x="6210473" y="5149259"/>
                <a:ext cx="2414" cy="130073"/>
              </a:xfrm>
              <a:prstGeom prst="straightConnector1">
                <a:avLst/>
              </a:prstGeom>
              <a:noFill/>
              <a:ln w="9528" cap="rnd">
                <a:solidFill>
                  <a:srgbClr val="FFFFFF">
                    <a:alpha val="30196"/>
                  </a:srgbClr>
                </a:solidFill>
                <a:prstDash val="solid"/>
                <a:miter/>
              </a:ln>
            </p:spPr>
          </p:cxnSp>
          <p:cxnSp>
            <p:nvCxnSpPr>
              <p:cNvPr id="128" name="Straight Connector 304"/>
              <p:cNvCxnSpPr/>
              <p:nvPr/>
            </p:nvCxnSpPr>
            <p:spPr>
              <a:xfrm rot="13232593" flipH="1">
                <a:off x="6287475" y="5216038"/>
                <a:ext cx="2414" cy="130073"/>
              </a:xfrm>
              <a:prstGeom prst="straightConnector1">
                <a:avLst/>
              </a:prstGeom>
              <a:noFill/>
              <a:ln w="9528" cap="rnd">
                <a:solidFill>
                  <a:srgbClr val="FFFFFF">
                    <a:alpha val="30196"/>
                  </a:srgbClr>
                </a:solidFill>
                <a:prstDash val="solid"/>
                <a:miter/>
              </a:ln>
            </p:spPr>
          </p:cxnSp>
          <p:cxnSp>
            <p:nvCxnSpPr>
              <p:cNvPr id="129" name="Straight Connector 305"/>
              <p:cNvCxnSpPr/>
              <p:nvPr/>
            </p:nvCxnSpPr>
            <p:spPr>
              <a:xfrm rot="13052593" flipH="1">
                <a:off x="6363448" y="5278521"/>
                <a:ext cx="2414" cy="130073"/>
              </a:xfrm>
              <a:prstGeom prst="straightConnector1">
                <a:avLst/>
              </a:prstGeom>
              <a:noFill/>
              <a:ln w="9528" cap="rnd">
                <a:solidFill>
                  <a:srgbClr val="FFFFFF">
                    <a:alpha val="30196"/>
                  </a:srgbClr>
                </a:solidFill>
                <a:prstDash val="solid"/>
                <a:miter/>
              </a:ln>
            </p:spPr>
          </p:cxnSp>
          <p:cxnSp>
            <p:nvCxnSpPr>
              <p:cNvPr id="130" name="Straight Connector 306"/>
              <p:cNvCxnSpPr/>
              <p:nvPr/>
            </p:nvCxnSpPr>
            <p:spPr>
              <a:xfrm rot="12932581" flipH="1">
                <a:off x="6439431" y="5341065"/>
                <a:ext cx="2414" cy="130073"/>
              </a:xfrm>
              <a:prstGeom prst="straightConnector1">
                <a:avLst/>
              </a:prstGeom>
              <a:noFill/>
              <a:ln w="9528" cap="rnd">
                <a:solidFill>
                  <a:srgbClr val="FFFFFF">
                    <a:alpha val="30196"/>
                  </a:srgbClr>
                </a:solidFill>
                <a:prstDash val="solid"/>
                <a:miter/>
              </a:ln>
            </p:spPr>
          </p:cxnSp>
          <p:cxnSp>
            <p:nvCxnSpPr>
              <p:cNvPr id="131" name="Straight Connector 307"/>
              <p:cNvCxnSpPr/>
              <p:nvPr/>
            </p:nvCxnSpPr>
            <p:spPr>
              <a:xfrm rot="12812604" flipH="1">
                <a:off x="6521941" y="5403428"/>
                <a:ext cx="2414" cy="130073"/>
              </a:xfrm>
              <a:prstGeom prst="straightConnector1">
                <a:avLst/>
              </a:prstGeom>
              <a:noFill/>
              <a:ln w="9528" cap="rnd">
                <a:solidFill>
                  <a:srgbClr val="FFFFFF">
                    <a:alpha val="30196"/>
                  </a:srgbClr>
                </a:solidFill>
                <a:prstDash val="solid"/>
                <a:miter/>
              </a:ln>
            </p:spPr>
          </p:cxnSp>
          <p:cxnSp>
            <p:nvCxnSpPr>
              <p:cNvPr id="132" name="Straight Connector 308"/>
              <p:cNvCxnSpPr/>
              <p:nvPr/>
            </p:nvCxnSpPr>
            <p:spPr>
              <a:xfrm rot="12692592" flipH="1">
                <a:off x="6605125" y="5454982"/>
                <a:ext cx="2414" cy="130073"/>
              </a:xfrm>
              <a:prstGeom prst="straightConnector1">
                <a:avLst/>
              </a:prstGeom>
              <a:noFill/>
              <a:ln w="9528" cap="rnd">
                <a:solidFill>
                  <a:srgbClr val="FFFFFF">
                    <a:alpha val="30196"/>
                  </a:srgbClr>
                </a:solidFill>
                <a:prstDash val="solid"/>
                <a:miter/>
              </a:ln>
            </p:spPr>
          </p:cxnSp>
          <p:cxnSp>
            <p:nvCxnSpPr>
              <p:cNvPr id="133" name="Straight Connector 309"/>
              <p:cNvCxnSpPr/>
              <p:nvPr/>
            </p:nvCxnSpPr>
            <p:spPr>
              <a:xfrm rot="12512591" flipH="1">
                <a:off x="6689192" y="5510842"/>
                <a:ext cx="2414" cy="130083"/>
              </a:xfrm>
              <a:prstGeom prst="straightConnector1">
                <a:avLst/>
              </a:prstGeom>
              <a:noFill/>
              <a:ln w="9528" cap="rnd">
                <a:solidFill>
                  <a:srgbClr val="FFFFFF">
                    <a:alpha val="30196"/>
                  </a:srgbClr>
                </a:solidFill>
                <a:prstDash val="solid"/>
                <a:miter/>
              </a:ln>
            </p:spPr>
          </p:cxnSp>
          <p:cxnSp>
            <p:nvCxnSpPr>
              <p:cNvPr id="134" name="Straight Connector 310"/>
              <p:cNvCxnSpPr/>
              <p:nvPr/>
            </p:nvCxnSpPr>
            <p:spPr>
              <a:xfrm rot="12392580" flipH="1">
                <a:off x="6773004" y="5562048"/>
                <a:ext cx="2414" cy="130073"/>
              </a:xfrm>
              <a:prstGeom prst="straightConnector1">
                <a:avLst/>
              </a:prstGeom>
              <a:noFill/>
              <a:ln w="9528" cap="rnd">
                <a:solidFill>
                  <a:srgbClr val="FFFFFF">
                    <a:alpha val="30196"/>
                  </a:srgbClr>
                </a:solidFill>
                <a:prstDash val="solid"/>
                <a:miter/>
              </a:ln>
            </p:spPr>
          </p:cxnSp>
          <p:cxnSp>
            <p:nvCxnSpPr>
              <p:cNvPr id="135" name="Straight Connector 311"/>
              <p:cNvCxnSpPr/>
              <p:nvPr/>
            </p:nvCxnSpPr>
            <p:spPr>
              <a:xfrm rot="12272602" flipH="1">
                <a:off x="6867068" y="5605728"/>
                <a:ext cx="2414" cy="130073"/>
              </a:xfrm>
              <a:prstGeom prst="straightConnector1">
                <a:avLst/>
              </a:prstGeom>
              <a:noFill/>
              <a:ln w="9528" cap="rnd">
                <a:solidFill>
                  <a:srgbClr val="FFFFFF">
                    <a:alpha val="30196"/>
                  </a:srgbClr>
                </a:solidFill>
                <a:prstDash val="solid"/>
                <a:miter/>
              </a:ln>
            </p:spPr>
          </p:cxnSp>
          <p:cxnSp>
            <p:nvCxnSpPr>
              <p:cNvPr id="136" name="Straight Connector 312"/>
              <p:cNvCxnSpPr/>
              <p:nvPr/>
            </p:nvCxnSpPr>
            <p:spPr>
              <a:xfrm rot="12152591" flipH="1">
                <a:off x="6957065" y="5649281"/>
                <a:ext cx="2414" cy="130074"/>
              </a:xfrm>
              <a:prstGeom prst="straightConnector1">
                <a:avLst/>
              </a:prstGeom>
              <a:noFill/>
              <a:ln w="9528" cap="rnd">
                <a:solidFill>
                  <a:srgbClr val="FFFFFF">
                    <a:alpha val="30196"/>
                  </a:srgbClr>
                </a:solidFill>
                <a:prstDash val="solid"/>
                <a:miter/>
              </a:ln>
            </p:spPr>
          </p:cxnSp>
          <p:cxnSp>
            <p:nvCxnSpPr>
              <p:cNvPr id="137" name="Straight Connector 313"/>
              <p:cNvCxnSpPr/>
              <p:nvPr/>
            </p:nvCxnSpPr>
            <p:spPr>
              <a:xfrm rot="11972590" flipH="1">
                <a:off x="7046039" y="5685602"/>
                <a:ext cx="2414" cy="130073"/>
              </a:xfrm>
              <a:prstGeom prst="straightConnector1">
                <a:avLst/>
              </a:prstGeom>
              <a:noFill/>
              <a:ln w="9528" cap="rnd">
                <a:solidFill>
                  <a:srgbClr val="FFFFFF">
                    <a:alpha val="30196"/>
                  </a:srgbClr>
                </a:solidFill>
                <a:prstDash val="solid"/>
                <a:miter/>
              </a:ln>
            </p:spPr>
          </p:cxnSp>
          <p:cxnSp>
            <p:nvCxnSpPr>
              <p:cNvPr id="138" name="Straight Connector 314"/>
              <p:cNvCxnSpPr/>
              <p:nvPr/>
            </p:nvCxnSpPr>
            <p:spPr>
              <a:xfrm rot="11852578" flipH="1">
                <a:off x="7141492" y="5719508"/>
                <a:ext cx="2414" cy="130073"/>
              </a:xfrm>
              <a:prstGeom prst="straightConnector1">
                <a:avLst/>
              </a:prstGeom>
              <a:noFill/>
              <a:ln w="9528" cap="rnd">
                <a:solidFill>
                  <a:srgbClr val="FFFFFF">
                    <a:alpha val="30196"/>
                  </a:srgbClr>
                </a:solidFill>
                <a:prstDash val="solid"/>
                <a:miter/>
              </a:ln>
            </p:spPr>
          </p:cxnSp>
          <p:cxnSp>
            <p:nvCxnSpPr>
              <p:cNvPr id="139" name="Straight Connector 315"/>
              <p:cNvCxnSpPr/>
              <p:nvPr/>
            </p:nvCxnSpPr>
            <p:spPr>
              <a:xfrm rot="11732601" flipH="1">
                <a:off x="7236975" y="5753423"/>
                <a:ext cx="2414" cy="130073"/>
              </a:xfrm>
              <a:prstGeom prst="straightConnector1">
                <a:avLst/>
              </a:prstGeom>
              <a:noFill/>
              <a:ln w="9528" cap="rnd">
                <a:solidFill>
                  <a:srgbClr val="FFFFFF">
                    <a:alpha val="30196"/>
                  </a:srgbClr>
                </a:solidFill>
                <a:prstDash val="solid"/>
                <a:miter/>
              </a:ln>
            </p:spPr>
          </p:cxnSp>
          <p:cxnSp>
            <p:nvCxnSpPr>
              <p:cNvPr id="140" name="Straight Connector 316"/>
              <p:cNvCxnSpPr/>
              <p:nvPr/>
            </p:nvCxnSpPr>
            <p:spPr>
              <a:xfrm rot="11612589" flipH="1">
                <a:off x="7332876" y="5776804"/>
                <a:ext cx="2414" cy="130073"/>
              </a:xfrm>
              <a:prstGeom prst="straightConnector1">
                <a:avLst/>
              </a:prstGeom>
              <a:noFill/>
              <a:ln w="9528" cap="rnd">
                <a:solidFill>
                  <a:srgbClr val="FFFFFF">
                    <a:alpha val="30196"/>
                  </a:srgbClr>
                </a:solidFill>
                <a:prstDash val="solid"/>
                <a:miter/>
              </a:ln>
            </p:spPr>
          </p:cxnSp>
          <p:cxnSp>
            <p:nvCxnSpPr>
              <p:cNvPr id="141" name="Straight Connector 317"/>
              <p:cNvCxnSpPr/>
              <p:nvPr/>
            </p:nvCxnSpPr>
            <p:spPr>
              <a:xfrm rot="11432589" flipH="1">
                <a:off x="7427736" y="5801109"/>
                <a:ext cx="2414" cy="130073"/>
              </a:xfrm>
              <a:prstGeom prst="straightConnector1">
                <a:avLst/>
              </a:prstGeom>
              <a:noFill/>
              <a:ln w="9528" cap="rnd">
                <a:solidFill>
                  <a:srgbClr val="FFFFFF">
                    <a:alpha val="30196"/>
                  </a:srgbClr>
                </a:solidFill>
                <a:prstDash val="solid"/>
                <a:miter/>
              </a:ln>
            </p:spPr>
          </p:cxnSp>
          <p:cxnSp>
            <p:nvCxnSpPr>
              <p:cNvPr id="142" name="Straight Connector 318"/>
              <p:cNvCxnSpPr/>
              <p:nvPr/>
            </p:nvCxnSpPr>
            <p:spPr>
              <a:xfrm rot="11312577" flipH="1">
                <a:off x="7526152" y="5826191"/>
                <a:ext cx="2414" cy="130073"/>
              </a:xfrm>
              <a:prstGeom prst="straightConnector1">
                <a:avLst/>
              </a:prstGeom>
              <a:noFill/>
              <a:ln w="9528" cap="rnd">
                <a:solidFill>
                  <a:srgbClr val="FFFFFF">
                    <a:alpha val="30196"/>
                  </a:srgbClr>
                </a:solidFill>
                <a:prstDash val="solid"/>
                <a:miter/>
              </a:ln>
            </p:spPr>
          </p:cxnSp>
          <p:cxnSp>
            <p:nvCxnSpPr>
              <p:cNvPr id="143" name="Straight Connector 319"/>
              <p:cNvCxnSpPr/>
              <p:nvPr/>
            </p:nvCxnSpPr>
            <p:spPr>
              <a:xfrm rot="11192600" flipH="1">
                <a:off x="7625117" y="5841690"/>
                <a:ext cx="2414" cy="130073"/>
              </a:xfrm>
              <a:prstGeom prst="straightConnector1">
                <a:avLst/>
              </a:prstGeom>
              <a:noFill/>
              <a:ln w="9528" cap="rnd">
                <a:solidFill>
                  <a:srgbClr val="FFFFFF">
                    <a:alpha val="30196"/>
                  </a:srgbClr>
                </a:solidFill>
                <a:prstDash val="solid"/>
                <a:miter/>
              </a:ln>
            </p:spPr>
          </p:cxnSp>
          <p:cxnSp>
            <p:nvCxnSpPr>
              <p:cNvPr id="144" name="Straight Connector 320"/>
              <p:cNvCxnSpPr/>
              <p:nvPr/>
            </p:nvCxnSpPr>
            <p:spPr>
              <a:xfrm rot="11072588" flipH="1">
                <a:off x="7725582" y="5854702"/>
                <a:ext cx="2414" cy="130073"/>
              </a:xfrm>
              <a:prstGeom prst="straightConnector1">
                <a:avLst/>
              </a:prstGeom>
              <a:noFill/>
              <a:ln w="9528" cap="rnd">
                <a:solidFill>
                  <a:srgbClr val="FFFFFF">
                    <a:alpha val="30196"/>
                  </a:srgbClr>
                </a:solidFill>
                <a:prstDash val="solid"/>
                <a:miter/>
              </a:ln>
            </p:spPr>
          </p:cxnSp>
          <p:cxnSp>
            <p:nvCxnSpPr>
              <p:cNvPr id="145" name="Straight Connector 321"/>
              <p:cNvCxnSpPr/>
              <p:nvPr/>
            </p:nvCxnSpPr>
            <p:spPr>
              <a:xfrm rot="10892588" flipH="1">
                <a:off x="7823240" y="5856887"/>
                <a:ext cx="2414" cy="130073"/>
              </a:xfrm>
              <a:prstGeom prst="straightConnector1">
                <a:avLst/>
              </a:prstGeom>
              <a:noFill/>
              <a:ln w="9528" cap="rnd">
                <a:solidFill>
                  <a:srgbClr val="FFFFFF">
                    <a:alpha val="30196"/>
                  </a:srgbClr>
                </a:solidFill>
                <a:prstDash val="solid"/>
                <a:miter/>
              </a:ln>
            </p:spPr>
          </p:cxnSp>
          <p:cxnSp>
            <p:nvCxnSpPr>
              <p:cNvPr id="146" name="Straight Connector 322"/>
              <p:cNvCxnSpPr/>
              <p:nvPr/>
            </p:nvCxnSpPr>
            <p:spPr>
              <a:xfrm rot="10772576" flipH="1">
                <a:off x="7922937" y="5860298"/>
                <a:ext cx="2414" cy="130073"/>
              </a:xfrm>
              <a:prstGeom prst="straightConnector1">
                <a:avLst/>
              </a:prstGeom>
              <a:noFill/>
              <a:ln w="9528" cap="rnd">
                <a:solidFill>
                  <a:srgbClr val="FFFFFF">
                    <a:alpha val="30196"/>
                  </a:srgbClr>
                </a:solidFill>
                <a:prstDash val="solid"/>
                <a:miter/>
              </a:ln>
            </p:spPr>
          </p:cxnSp>
          <p:cxnSp>
            <p:nvCxnSpPr>
              <p:cNvPr id="147" name="Straight Connector 323"/>
              <p:cNvCxnSpPr/>
              <p:nvPr/>
            </p:nvCxnSpPr>
            <p:spPr>
              <a:xfrm rot="10652599" flipH="1">
                <a:off x="8023530" y="5862465"/>
                <a:ext cx="2414" cy="130073"/>
              </a:xfrm>
              <a:prstGeom prst="straightConnector1">
                <a:avLst/>
              </a:prstGeom>
              <a:noFill/>
              <a:ln w="9528" cap="rnd">
                <a:solidFill>
                  <a:srgbClr val="FFFFFF">
                    <a:alpha val="30196"/>
                  </a:srgbClr>
                </a:solidFill>
                <a:prstDash val="solid"/>
                <a:miter/>
              </a:ln>
            </p:spPr>
          </p:cxnSp>
          <p:cxnSp>
            <p:nvCxnSpPr>
              <p:cNvPr id="148" name="Straight Connector 324"/>
              <p:cNvCxnSpPr/>
              <p:nvPr/>
            </p:nvCxnSpPr>
            <p:spPr>
              <a:xfrm rot="10532587" flipH="1">
                <a:off x="8123666" y="5863480"/>
                <a:ext cx="2414" cy="130073"/>
              </a:xfrm>
              <a:prstGeom prst="straightConnector1">
                <a:avLst/>
              </a:prstGeom>
              <a:noFill/>
              <a:ln w="9528" cap="rnd">
                <a:solidFill>
                  <a:srgbClr val="FFFFFF">
                    <a:alpha val="30196"/>
                  </a:srgbClr>
                </a:solidFill>
                <a:prstDash val="solid"/>
                <a:miter/>
              </a:ln>
            </p:spPr>
          </p:cxnSp>
          <p:cxnSp>
            <p:nvCxnSpPr>
              <p:cNvPr id="149" name="Straight Connector 325"/>
              <p:cNvCxnSpPr/>
              <p:nvPr/>
            </p:nvCxnSpPr>
            <p:spPr>
              <a:xfrm rot="10352586" flipH="1">
                <a:off x="8223198" y="5855360"/>
                <a:ext cx="2414" cy="130073"/>
              </a:xfrm>
              <a:prstGeom prst="straightConnector1">
                <a:avLst/>
              </a:prstGeom>
              <a:noFill/>
              <a:ln w="9528" cap="rnd">
                <a:solidFill>
                  <a:srgbClr val="FFFFFF">
                    <a:alpha val="30196"/>
                  </a:srgbClr>
                </a:solidFill>
                <a:prstDash val="solid"/>
                <a:miter/>
              </a:ln>
            </p:spPr>
          </p:cxnSp>
          <p:cxnSp>
            <p:nvCxnSpPr>
              <p:cNvPr id="150" name="Straight Connector 326"/>
              <p:cNvCxnSpPr/>
              <p:nvPr/>
            </p:nvCxnSpPr>
            <p:spPr>
              <a:xfrm rot="10232609" flipH="1">
                <a:off x="8323271" y="5844552"/>
                <a:ext cx="2414" cy="130073"/>
              </a:xfrm>
              <a:prstGeom prst="straightConnector1">
                <a:avLst/>
              </a:prstGeom>
              <a:noFill/>
              <a:ln w="9528" cap="rnd">
                <a:solidFill>
                  <a:srgbClr val="FFFFFF">
                    <a:alpha val="30196"/>
                  </a:srgbClr>
                </a:solidFill>
                <a:prstDash val="solid"/>
                <a:miter/>
              </a:ln>
            </p:spPr>
          </p:cxnSp>
          <p:cxnSp>
            <p:nvCxnSpPr>
              <p:cNvPr id="151" name="Straight Connector 327"/>
              <p:cNvCxnSpPr/>
              <p:nvPr/>
            </p:nvCxnSpPr>
            <p:spPr>
              <a:xfrm rot="10112597" flipH="1">
                <a:off x="8419858" y="5828815"/>
                <a:ext cx="2414" cy="130073"/>
              </a:xfrm>
              <a:prstGeom prst="straightConnector1">
                <a:avLst/>
              </a:prstGeom>
              <a:noFill/>
              <a:ln w="9528" cap="rnd">
                <a:solidFill>
                  <a:srgbClr val="FFFFFF">
                    <a:alpha val="30196"/>
                  </a:srgbClr>
                </a:solidFill>
                <a:prstDash val="solid"/>
                <a:miter/>
              </a:ln>
            </p:spPr>
          </p:cxnSp>
          <p:cxnSp>
            <p:nvCxnSpPr>
              <p:cNvPr id="152" name="Straight Connector 328"/>
              <p:cNvCxnSpPr/>
              <p:nvPr/>
            </p:nvCxnSpPr>
            <p:spPr>
              <a:xfrm rot="9992586" flipH="1">
                <a:off x="8519994" y="5808607"/>
                <a:ext cx="2414" cy="130073"/>
              </a:xfrm>
              <a:prstGeom prst="straightConnector1">
                <a:avLst/>
              </a:prstGeom>
              <a:noFill/>
              <a:ln w="9528" cap="rnd">
                <a:solidFill>
                  <a:srgbClr val="FFFFFF">
                    <a:alpha val="30196"/>
                  </a:srgbClr>
                </a:solidFill>
                <a:prstDash val="solid"/>
                <a:miter/>
              </a:ln>
            </p:spPr>
          </p:cxnSp>
          <p:cxnSp>
            <p:nvCxnSpPr>
              <p:cNvPr id="153" name="Straight Connector 329"/>
              <p:cNvCxnSpPr/>
              <p:nvPr/>
            </p:nvCxnSpPr>
            <p:spPr>
              <a:xfrm rot="9812585" flipH="1">
                <a:off x="8617542" y="5787283"/>
                <a:ext cx="2414" cy="130073"/>
              </a:xfrm>
              <a:prstGeom prst="straightConnector1">
                <a:avLst/>
              </a:prstGeom>
              <a:noFill/>
              <a:ln w="9528" cap="rnd">
                <a:solidFill>
                  <a:srgbClr val="FFFFFF">
                    <a:alpha val="30196"/>
                  </a:srgbClr>
                </a:solidFill>
                <a:prstDash val="solid"/>
                <a:miter/>
              </a:ln>
            </p:spPr>
          </p:cxnSp>
          <p:cxnSp>
            <p:nvCxnSpPr>
              <p:cNvPr id="154" name="Straight Connector 330"/>
              <p:cNvCxnSpPr/>
              <p:nvPr/>
            </p:nvCxnSpPr>
            <p:spPr>
              <a:xfrm rot="9692608" flipH="1">
                <a:off x="8715081" y="5765978"/>
                <a:ext cx="2414" cy="130074"/>
              </a:xfrm>
              <a:prstGeom prst="straightConnector1">
                <a:avLst/>
              </a:prstGeom>
              <a:noFill/>
              <a:ln w="9528" cap="rnd">
                <a:solidFill>
                  <a:srgbClr val="FFFFFF">
                    <a:alpha val="30196"/>
                  </a:srgbClr>
                </a:solidFill>
                <a:prstDash val="solid"/>
                <a:miter/>
              </a:ln>
            </p:spPr>
          </p:cxnSp>
          <p:cxnSp>
            <p:nvCxnSpPr>
              <p:cNvPr id="155" name="Straight Connector 331"/>
              <p:cNvCxnSpPr/>
              <p:nvPr/>
            </p:nvCxnSpPr>
            <p:spPr>
              <a:xfrm rot="9572596" flipH="1">
                <a:off x="8807590" y="5730362"/>
                <a:ext cx="2414" cy="130073"/>
              </a:xfrm>
              <a:prstGeom prst="straightConnector1">
                <a:avLst/>
              </a:prstGeom>
              <a:noFill/>
              <a:ln w="9528" cap="rnd">
                <a:solidFill>
                  <a:srgbClr val="FFFFFF">
                    <a:alpha val="30196"/>
                  </a:srgbClr>
                </a:solidFill>
                <a:prstDash val="solid"/>
                <a:miter/>
              </a:ln>
            </p:spPr>
          </p:cxnSp>
          <p:cxnSp>
            <p:nvCxnSpPr>
              <p:cNvPr id="156" name="Straight Connector 332"/>
              <p:cNvCxnSpPr/>
              <p:nvPr/>
            </p:nvCxnSpPr>
            <p:spPr>
              <a:xfrm rot="9452584" flipH="1">
                <a:off x="8900091" y="5694746"/>
                <a:ext cx="2414" cy="130073"/>
              </a:xfrm>
              <a:prstGeom prst="straightConnector1">
                <a:avLst/>
              </a:prstGeom>
              <a:noFill/>
              <a:ln w="9528" cap="rnd">
                <a:solidFill>
                  <a:srgbClr val="FFFFFF">
                    <a:alpha val="30196"/>
                  </a:srgbClr>
                </a:solidFill>
                <a:prstDash val="solid"/>
                <a:miter/>
              </a:ln>
            </p:spPr>
          </p:cxnSp>
          <p:cxnSp>
            <p:nvCxnSpPr>
              <p:cNvPr id="157" name="Straight Connector 333"/>
              <p:cNvCxnSpPr/>
              <p:nvPr/>
            </p:nvCxnSpPr>
            <p:spPr>
              <a:xfrm rot="9272584" flipH="1">
                <a:off x="8997703" y="5662477"/>
                <a:ext cx="2414" cy="130073"/>
              </a:xfrm>
              <a:prstGeom prst="straightConnector1">
                <a:avLst/>
              </a:prstGeom>
              <a:noFill/>
              <a:ln w="9528" cap="rnd">
                <a:solidFill>
                  <a:srgbClr val="FFFFFF">
                    <a:alpha val="30196"/>
                  </a:srgbClr>
                </a:solidFill>
                <a:prstDash val="solid"/>
                <a:miter/>
              </a:ln>
            </p:spPr>
          </p:cxnSp>
          <p:cxnSp>
            <p:nvCxnSpPr>
              <p:cNvPr id="158" name="Straight Connector 334"/>
              <p:cNvCxnSpPr/>
              <p:nvPr/>
            </p:nvCxnSpPr>
            <p:spPr>
              <a:xfrm rot="9152606" flipH="1">
                <a:off x="9086161" y="5619655"/>
                <a:ext cx="2414" cy="130074"/>
              </a:xfrm>
              <a:prstGeom prst="straightConnector1">
                <a:avLst/>
              </a:prstGeom>
              <a:noFill/>
              <a:ln w="9528" cap="rnd">
                <a:solidFill>
                  <a:srgbClr val="FFFFFF">
                    <a:alpha val="30196"/>
                  </a:srgbClr>
                </a:solidFill>
                <a:prstDash val="solid"/>
                <a:miter/>
              </a:ln>
            </p:spPr>
          </p:cxnSp>
          <p:cxnSp>
            <p:nvCxnSpPr>
              <p:cNvPr id="159" name="Straight Connector 335"/>
              <p:cNvCxnSpPr/>
              <p:nvPr/>
            </p:nvCxnSpPr>
            <p:spPr>
              <a:xfrm rot="9032595" flipH="1">
                <a:off x="9176276" y="5576442"/>
                <a:ext cx="2414" cy="130073"/>
              </a:xfrm>
              <a:prstGeom prst="straightConnector1">
                <a:avLst/>
              </a:prstGeom>
              <a:noFill/>
              <a:ln w="9528" cap="rnd">
                <a:solidFill>
                  <a:srgbClr val="FFFFFF">
                    <a:alpha val="30196"/>
                  </a:srgbClr>
                </a:solidFill>
                <a:prstDash val="solid"/>
                <a:miter/>
              </a:ln>
            </p:spPr>
          </p:cxnSp>
          <p:cxnSp>
            <p:nvCxnSpPr>
              <p:cNvPr id="160" name="Straight Connector 336"/>
              <p:cNvCxnSpPr/>
              <p:nvPr/>
            </p:nvCxnSpPr>
            <p:spPr>
              <a:xfrm rot="8912583" flipH="1">
                <a:off x="9267254" y="5529522"/>
                <a:ext cx="2414" cy="130074"/>
              </a:xfrm>
              <a:prstGeom prst="straightConnector1">
                <a:avLst/>
              </a:prstGeom>
              <a:noFill/>
              <a:ln w="9528" cap="rnd">
                <a:solidFill>
                  <a:srgbClr val="FFFFFF">
                    <a:alpha val="30196"/>
                  </a:srgbClr>
                </a:solidFill>
                <a:prstDash val="solid"/>
                <a:miter/>
              </a:ln>
            </p:spPr>
          </p:cxnSp>
          <p:cxnSp>
            <p:nvCxnSpPr>
              <p:cNvPr id="161" name="Straight Connector 337"/>
              <p:cNvCxnSpPr/>
              <p:nvPr/>
            </p:nvCxnSpPr>
            <p:spPr>
              <a:xfrm rot="8732583" flipH="1">
                <a:off x="9349366" y="5477951"/>
                <a:ext cx="2414" cy="130083"/>
              </a:xfrm>
              <a:prstGeom prst="straightConnector1">
                <a:avLst/>
              </a:prstGeom>
              <a:noFill/>
              <a:ln w="9528" cap="rnd">
                <a:solidFill>
                  <a:srgbClr val="FFFFFF">
                    <a:alpha val="30196"/>
                  </a:srgbClr>
                </a:solidFill>
                <a:prstDash val="solid"/>
                <a:miter/>
              </a:ln>
            </p:spPr>
          </p:cxnSp>
          <p:cxnSp>
            <p:nvCxnSpPr>
              <p:cNvPr id="162" name="Straight Connector 338"/>
              <p:cNvCxnSpPr/>
              <p:nvPr/>
            </p:nvCxnSpPr>
            <p:spPr>
              <a:xfrm rot="8612605" flipH="1">
                <a:off x="9432627" y="5417536"/>
                <a:ext cx="2414" cy="130074"/>
              </a:xfrm>
              <a:prstGeom prst="straightConnector1">
                <a:avLst/>
              </a:prstGeom>
              <a:noFill/>
              <a:ln w="9528" cap="rnd">
                <a:solidFill>
                  <a:srgbClr val="FFFFFF">
                    <a:alpha val="30196"/>
                  </a:srgbClr>
                </a:solidFill>
                <a:prstDash val="solid"/>
                <a:miter/>
              </a:ln>
            </p:spPr>
          </p:cxnSp>
          <p:cxnSp>
            <p:nvCxnSpPr>
              <p:cNvPr id="163" name="Straight Connector 339"/>
              <p:cNvCxnSpPr/>
              <p:nvPr/>
            </p:nvCxnSpPr>
            <p:spPr>
              <a:xfrm rot="8492593" flipH="1">
                <a:off x="9514636" y="5359206"/>
                <a:ext cx="2414" cy="130074"/>
              </a:xfrm>
              <a:prstGeom prst="straightConnector1">
                <a:avLst/>
              </a:prstGeom>
              <a:noFill/>
              <a:ln w="9528" cap="rnd">
                <a:solidFill>
                  <a:srgbClr val="FFFFFF">
                    <a:alpha val="30196"/>
                  </a:srgbClr>
                </a:solidFill>
                <a:prstDash val="solid"/>
                <a:miter/>
              </a:ln>
            </p:spPr>
          </p:cxnSp>
          <p:cxnSp>
            <p:nvCxnSpPr>
              <p:cNvPr id="164" name="Straight Connector 340"/>
              <p:cNvCxnSpPr/>
              <p:nvPr/>
            </p:nvCxnSpPr>
            <p:spPr>
              <a:xfrm rot="8372582" flipH="1">
                <a:off x="9596250" y="5299168"/>
                <a:ext cx="2414" cy="130074"/>
              </a:xfrm>
              <a:prstGeom prst="straightConnector1">
                <a:avLst/>
              </a:prstGeom>
              <a:noFill/>
              <a:ln w="9528" cap="rnd">
                <a:solidFill>
                  <a:srgbClr val="FFFFFF">
                    <a:alpha val="30196"/>
                  </a:srgbClr>
                </a:solidFill>
                <a:prstDash val="solid"/>
                <a:miter/>
              </a:ln>
            </p:spPr>
          </p:cxnSp>
        </p:grpSp>
      </p:grpSp>
      <p:grpSp>
        <p:nvGrpSpPr>
          <p:cNvPr id="165" name="Content Placeholder 4" descr="SmartArt graphic"/>
          <p:cNvGrpSpPr/>
          <p:nvPr/>
        </p:nvGrpSpPr>
        <p:grpSpPr>
          <a:xfrm>
            <a:off x="537575" y="2108222"/>
            <a:ext cx="9325069" cy="3335475"/>
            <a:chOff x="537575" y="2108222"/>
            <a:chExt cx="9325069" cy="3335475"/>
          </a:xfrm>
        </p:grpSpPr>
        <p:sp>
          <p:nvSpPr>
            <p:cNvPr id="166" name="Free-form: Shape 167"/>
            <p:cNvSpPr/>
            <p:nvPr/>
          </p:nvSpPr>
          <p:spPr>
            <a:xfrm>
              <a:off x="537575" y="2108222"/>
              <a:ext cx="1234522" cy="12345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5C369"/>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67" name="Rectangle 168" descr="Lightbulb"/>
            <p:cNvSpPr/>
            <p:nvPr/>
          </p:nvSpPr>
          <p:spPr>
            <a:xfrm>
              <a:off x="796826" y="2367473"/>
              <a:ext cx="716020" cy="716020"/>
            </a:xfrm>
            <a:prstGeom prst="rect">
              <a:avLst/>
            </a:prstGeom>
            <a:blipFill>
              <a:blip r:embed="rId3">
                <a:alphaModFix/>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68" name="Free-form: Shape 169"/>
            <p:cNvSpPr/>
            <p:nvPr/>
          </p:nvSpPr>
          <p:spPr>
            <a:xfrm>
              <a:off x="2036643" y="2108222"/>
              <a:ext cx="2909949" cy="1234522"/>
            </a:xfrm>
            <a:custGeom>
              <a:avLst/>
              <a:gdLst>
                <a:gd name="f0" fmla="val 10800000"/>
                <a:gd name="f1" fmla="val 5400000"/>
                <a:gd name="f2" fmla="val 180"/>
                <a:gd name="f3" fmla="val w"/>
                <a:gd name="f4" fmla="val h"/>
                <a:gd name="f5" fmla="val 0"/>
                <a:gd name="f6" fmla="val 2909949"/>
                <a:gd name="f7" fmla="val 1234524"/>
                <a:gd name="f8" fmla="+- 0 0 -90"/>
                <a:gd name="f9" fmla="*/ f3 1 2909949"/>
                <a:gd name="f10" fmla="*/ f4 1 1234524"/>
                <a:gd name="f11" fmla="+- f7 0 f5"/>
                <a:gd name="f12" fmla="+- f6 0 f5"/>
                <a:gd name="f13" fmla="*/ f8 f0 1"/>
                <a:gd name="f14" fmla="*/ f12 1 2909949"/>
                <a:gd name="f15" fmla="*/ f11 1 1234524"/>
                <a:gd name="f16" fmla="*/ 0 f12 1"/>
                <a:gd name="f17" fmla="*/ 0 f11 1"/>
                <a:gd name="f18" fmla="*/ 2909949 f12 1"/>
                <a:gd name="f19" fmla="*/ 1234524 f11 1"/>
                <a:gd name="f20" fmla="*/ f13 1 f2"/>
                <a:gd name="f21" fmla="*/ f16 1 2909949"/>
                <a:gd name="f22" fmla="*/ f17 1 1234524"/>
                <a:gd name="f23" fmla="*/ f18 1 2909949"/>
                <a:gd name="f24" fmla="*/ f19 1 123452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909949" h="123452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1066803"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Covid-19 and </a:t>
              </a:r>
              <a:r>
                <a:rPr lang="en-GB" sz="2400" b="0" i="0" u="none" strike="noStrike" kern="1200" cap="none" spc="0" baseline="0">
                  <a:solidFill>
                    <a:srgbClr val="000000"/>
                  </a:solidFill>
                  <a:uFillTx/>
                  <a:latin typeface="Calibri"/>
                </a:rPr>
                <a:t>Technology</a:t>
              </a:r>
            </a:p>
          </p:txBody>
        </p:sp>
        <p:sp>
          <p:nvSpPr>
            <p:cNvPr id="169" name="Free-form: Shape 170"/>
            <p:cNvSpPr/>
            <p:nvPr/>
          </p:nvSpPr>
          <p:spPr>
            <a:xfrm>
              <a:off x="5453627" y="2108222"/>
              <a:ext cx="1234522" cy="12345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5C369"/>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0" name="Rectangle 171" descr="Radio microphone"/>
            <p:cNvSpPr/>
            <p:nvPr/>
          </p:nvSpPr>
          <p:spPr>
            <a:xfrm>
              <a:off x="5712878" y="2367473"/>
              <a:ext cx="716020" cy="716020"/>
            </a:xfrm>
            <a:prstGeom prst="rect">
              <a:avLst/>
            </a:prstGeom>
            <a:blipFill>
              <a:blip r:embed="rId4">
                <a:alphaModFix/>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1" name="Free-form: Shape 172"/>
            <p:cNvSpPr/>
            <p:nvPr/>
          </p:nvSpPr>
          <p:spPr>
            <a:xfrm>
              <a:off x="6952695" y="2108222"/>
              <a:ext cx="2909949" cy="1234522"/>
            </a:xfrm>
            <a:custGeom>
              <a:avLst/>
              <a:gdLst>
                <a:gd name="f0" fmla="val 10800000"/>
                <a:gd name="f1" fmla="val 5400000"/>
                <a:gd name="f2" fmla="val 180"/>
                <a:gd name="f3" fmla="val w"/>
                <a:gd name="f4" fmla="val h"/>
                <a:gd name="f5" fmla="val 0"/>
                <a:gd name="f6" fmla="val 2909949"/>
                <a:gd name="f7" fmla="val 1234524"/>
                <a:gd name="f8" fmla="+- 0 0 -90"/>
                <a:gd name="f9" fmla="*/ f3 1 2909949"/>
                <a:gd name="f10" fmla="*/ f4 1 1234524"/>
                <a:gd name="f11" fmla="+- f7 0 f5"/>
                <a:gd name="f12" fmla="+- f6 0 f5"/>
                <a:gd name="f13" fmla="*/ f8 f0 1"/>
                <a:gd name="f14" fmla="*/ f12 1 2909949"/>
                <a:gd name="f15" fmla="*/ f11 1 1234524"/>
                <a:gd name="f16" fmla="*/ 0 f12 1"/>
                <a:gd name="f17" fmla="*/ 0 f11 1"/>
                <a:gd name="f18" fmla="*/ 2909949 f12 1"/>
                <a:gd name="f19" fmla="*/ 1234524 f11 1"/>
                <a:gd name="f20" fmla="*/ f13 1 f2"/>
                <a:gd name="f21" fmla="*/ f16 1 2909949"/>
                <a:gd name="f22" fmla="*/ f17 1 1234524"/>
                <a:gd name="f23" fmla="*/ f18 1 2909949"/>
                <a:gd name="f24" fmla="*/ f19 1 123452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909949" h="123452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1066803"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Importance of Technology to Covid-19</a:t>
              </a:r>
            </a:p>
          </p:txBody>
        </p:sp>
        <p:sp>
          <p:nvSpPr>
            <p:cNvPr id="172" name="Free-form: Shape 173"/>
            <p:cNvSpPr/>
            <p:nvPr/>
          </p:nvSpPr>
          <p:spPr>
            <a:xfrm>
              <a:off x="537575" y="4209175"/>
              <a:ext cx="1234522" cy="12345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5C369"/>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3" name="Rectangle 174" descr="Brain in head"/>
            <p:cNvSpPr/>
            <p:nvPr/>
          </p:nvSpPr>
          <p:spPr>
            <a:xfrm>
              <a:off x="796826" y="4468416"/>
              <a:ext cx="716020" cy="716020"/>
            </a:xfrm>
            <a:prstGeom prst="rect">
              <a:avLst/>
            </a:prstGeom>
            <a:blipFill>
              <a:blip r:embed="rId5">
                <a:alphaModFix/>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4" name="Free-form: Shape 176"/>
            <p:cNvSpPr/>
            <p:nvPr/>
          </p:nvSpPr>
          <p:spPr>
            <a:xfrm>
              <a:off x="5453627" y="4209175"/>
              <a:ext cx="1234522" cy="12345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5C369"/>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5" name="Rectangle 177" descr="Virtual RealityHeadset"/>
            <p:cNvSpPr/>
            <p:nvPr/>
          </p:nvSpPr>
          <p:spPr>
            <a:xfrm>
              <a:off x="5712878" y="4468416"/>
              <a:ext cx="716020" cy="716020"/>
            </a:xfrm>
            <a:prstGeom prst="rect">
              <a:avLst/>
            </a:prstGeom>
            <a:blipFill>
              <a:blip r:embed="rId6">
                <a:alphaModFix/>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6" name="Free-form: Shape 178"/>
            <p:cNvSpPr/>
            <p:nvPr/>
          </p:nvSpPr>
          <p:spPr>
            <a:xfrm>
              <a:off x="6952695" y="4209175"/>
              <a:ext cx="2909949" cy="1234522"/>
            </a:xfrm>
            <a:custGeom>
              <a:avLst/>
              <a:gdLst>
                <a:gd name="f0" fmla="val 10800000"/>
                <a:gd name="f1" fmla="val 5400000"/>
                <a:gd name="f2" fmla="val 180"/>
                <a:gd name="f3" fmla="val w"/>
                <a:gd name="f4" fmla="val h"/>
                <a:gd name="f5" fmla="val 0"/>
                <a:gd name="f6" fmla="val 2909949"/>
                <a:gd name="f7" fmla="val 1234524"/>
                <a:gd name="f8" fmla="+- 0 0 -90"/>
                <a:gd name="f9" fmla="*/ f3 1 2909949"/>
                <a:gd name="f10" fmla="*/ f4 1 1234524"/>
                <a:gd name="f11" fmla="+- f7 0 f5"/>
                <a:gd name="f12" fmla="+- f6 0 f5"/>
                <a:gd name="f13" fmla="*/ f8 f0 1"/>
                <a:gd name="f14" fmla="*/ f12 1 2909949"/>
                <a:gd name="f15" fmla="*/ f11 1 1234524"/>
                <a:gd name="f16" fmla="*/ 0 f12 1"/>
                <a:gd name="f17" fmla="*/ 0 f11 1"/>
                <a:gd name="f18" fmla="*/ 2909949 f12 1"/>
                <a:gd name="f19" fmla="*/ 1234524 f11 1"/>
                <a:gd name="f20" fmla="*/ f13 1 f2"/>
                <a:gd name="f21" fmla="*/ f16 1 2909949"/>
                <a:gd name="f22" fmla="*/ f17 1 1234524"/>
                <a:gd name="f23" fmla="*/ f18 1 2909949"/>
                <a:gd name="f24" fmla="*/ f19 1 123452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909949" h="123452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1066803"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Conclusion and </a:t>
              </a:r>
              <a:r>
                <a:rPr lang="en-GB" sz="2400" b="0" i="0" u="none" strike="noStrike" kern="1200" cap="none" spc="0" baseline="0">
                  <a:solidFill>
                    <a:srgbClr val="000000"/>
                  </a:solidFill>
                  <a:uFillTx/>
                  <a:latin typeface="Calibri"/>
                </a:rPr>
                <a:t>Conclusion and References</a:t>
              </a:r>
              <a:r>
                <a:rPr lang="en-GB" sz="2400" b="0" i="0" u="none" strike="noStrike" kern="1200" cap="none" spc="0" baseline="0">
                  <a:solidFill>
                    <a:srgbClr val="FFFFFF"/>
                  </a:solidFill>
                  <a:uFillTx/>
                  <a:latin typeface="Calibri"/>
                </a:rPr>
                <a:t>References</a:t>
              </a:r>
            </a:p>
          </p:txBody>
        </p:sp>
      </p:grpSp>
      <p:sp>
        <p:nvSpPr>
          <p:cNvPr id="177" name="TextBox 179"/>
          <p:cNvSpPr txBox="1"/>
          <p:nvPr/>
        </p:nvSpPr>
        <p:spPr>
          <a:xfrm>
            <a:off x="1856990" y="4457370"/>
            <a:ext cx="2976746"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Light" pitchFamily="34"/>
                <a:cs typeface="Calibri Light" pitchFamily="34"/>
              </a:rPr>
              <a:t>Types of technology used</a:t>
            </a:r>
          </a:p>
        </p:txBody>
      </p:sp>
    </p:spTree>
    <p:extLst>
      <p:ext uri="{BB962C8B-B14F-4D97-AF65-F5344CB8AC3E}">
        <p14:creationId xmlns:p14="http://schemas.microsoft.com/office/powerpoint/2010/main" val="16613745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noGrp="1"/>
          </p:cNvSpPr>
          <p:nvPr>
            <p:ph type="title"/>
          </p:nvPr>
        </p:nvSpPr>
        <p:spPr>
          <a:xfrm>
            <a:off x="685800" y="0"/>
            <a:ext cx="10131423" cy="1456264"/>
          </a:xfrm>
        </p:spPr>
        <p:txBody>
          <a:bodyPr/>
          <a:lstStyle/>
          <a:p>
            <a:pPr lvl="0"/>
            <a:r>
              <a:rPr lang="en-GB" b="1"/>
              <a:t>Covid-19 and technology</a:t>
            </a:r>
          </a:p>
        </p:txBody>
      </p:sp>
      <p:sp>
        <p:nvSpPr>
          <p:cNvPr id="3" name="Content Placeholder 6"/>
          <p:cNvSpPr txBox="1">
            <a:spLocks noGrp="1"/>
          </p:cNvSpPr>
          <p:nvPr>
            <p:ph idx="1"/>
          </p:nvPr>
        </p:nvSpPr>
        <p:spPr>
          <a:xfrm>
            <a:off x="498430" y="1955179"/>
            <a:ext cx="10131423" cy="3649132"/>
          </a:xfrm>
        </p:spPr>
        <p:txBody>
          <a:bodyPr>
            <a:noAutofit/>
          </a:bodyPr>
          <a:lstStyle/>
          <a:p>
            <a:pPr lvl="0" algn="just">
              <a:buFont typeface="Wingdings" pitchFamily="2"/>
              <a:buChar char="Ø"/>
            </a:pPr>
            <a:r>
              <a:rPr lang="en-GB" sz="3200">
                <a:latin typeface="Angsana New" pitchFamily="18"/>
              </a:rPr>
              <a:t>The worldwide pandemic known as COVID-19 lead physical distance which sparked the idea of incorporating technology into the workplace (Deedra et al, 2020). </a:t>
            </a:r>
          </a:p>
          <a:p>
            <a:pPr marL="0" lvl="0" indent="0" algn="just">
              <a:buNone/>
            </a:pPr>
            <a:endParaRPr lang="en-GB" sz="3200">
              <a:latin typeface="Angsana New" pitchFamily="18"/>
            </a:endParaRPr>
          </a:p>
          <a:p>
            <a:pPr lvl="0" algn="just">
              <a:buFont typeface="Wingdings" pitchFamily="2"/>
              <a:buChar char="Ø"/>
            </a:pPr>
            <a:r>
              <a:rPr lang="en-GB" sz="3200">
                <a:latin typeface="Angsana New" pitchFamily="18"/>
              </a:rPr>
              <a:t>Technology today is now a great force influencing all sectors making them have impacts ranging from working from home to making tasks easier to carry out (Eileen et al, 2021).</a:t>
            </a:r>
          </a:p>
        </p:txBody>
      </p:sp>
    </p:spTree>
    <p:extLst>
      <p:ext uri="{BB962C8B-B14F-4D97-AF65-F5344CB8AC3E}">
        <p14:creationId xmlns:p14="http://schemas.microsoft.com/office/powerpoint/2010/main" val="3243103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2400656" y="148169"/>
            <a:ext cx="7390683" cy="1278468"/>
          </a:xfrm>
        </p:spPr>
        <p:txBody>
          <a:bodyPr anchorCtr="1"/>
          <a:lstStyle/>
          <a:p>
            <a:pPr lvl="0" algn="ctr"/>
            <a:r>
              <a:rPr lang="en-GB" b="1"/>
              <a:t>Types of technology used</a:t>
            </a:r>
          </a:p>
        </p:txBody>
      </p:sp>
      <p:sp>
        <p:nvSpPr>
          <p:cNvPr id="3" name="Content Placeholder 5"/>
          <p:cNvSpPr txBox="1">
            <a:spLocks noGrp="1"/>
          </p:cNvSpPr>
          <p:nvPr>
            <p:ph idx="1"/>
          </p:nvPr>
        </p:nvSpPr>
        <p:spPr>
          <a:xfrm>
            <a:off x="410090" y="961427"/>
            <a:ext cx="11371825" cy="3649132"/>
          </a:xfrm>
        </p:spPr>
        <p:txBody>
          <a:bodyPr>
            <a:noAutofit/>
          </a:bodyPr>
          <a:lstStyle/>
          <a:p>
            <a:pPr lvl="0"/>
            <a:r>
              <a:rPr lang="en-GB" sz="3600"/>
              <a:t>Hardware: Computers, Video devices, Wearable devices</a:t>
            </a:r>
          </a:p>
          <a:p>
            <a:pPr lvl="0"/>
            <a:r>
              <a:rPr lang="en-GB" sz="3600"/>
              <a:t>Software: Zoom, Facetime, Whatsapp, Google apps,zoom, Microsoft teams, NHS app, Track and Trace </a:t>
            </a:r>
            <a:r>
              <a:rPr lang="en-GB" sz="3600">
                <a:latin typeface="Angsana New" pitchFamily="18"/>
              </a:rPr>
              <a:t>(Deedra et al, 2020)</a:t>
            </a:r>
            <a:endParaRPr lang="en-GB" sz="3600"/>
          </a:p>
        </p:txBody>
      </p:sp>
    </p:spTree>
    <p:extLst>
      <p:ext uri="{BB962C8B-B14F-4D97-AF65-F5344CB8AC3E}">
        <p14:creationId xmlns:p14="http://schemas.microsoft.com/office/powerpoint/2010/main" val="416024155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494672" y="209863"/>
            <a:ext cx="11557412" cy="1127866"/>
          </a:xfrm>
        </p:spPr>
        <p:txBody>
          <a:bodyPr anchorCtr="1"/>
          <a:lstStyle/>
          <a:p>
            <a:pPr lvl="0" algn="ctr"/>
            <a:r>
              <a:rPr lang="en-GB" sz="4000" b="1"/>
              <a:t>Importance of Technology During Covid-19 </a:t>
            </a:r>
          </a:p>
        </p:txBody>
      </p:sp>
      <p:sp>
        <p:nvSpPr>
          <p:cNvPr id="3" name="Subtitle 2"/>
          <p:cNvSpPr txBox="1">
            <a:spLocks noGrp="1"/>
          </p:cNvSpPr>
          <p:nvPr>
            <p:ph type="subTitle" idx="1"/>
          </p:nvPr>
        </p:nvSpPr>
        <p:spPr>
          <a:xfrm>
            <a:off x="229843" y="1922343"/>
            <a:ext cx="12781611" cy="3698967"/>
          </a:xfrm>
        </p:spPr>
        <p:txBody>
          <a:bodyPr/>
          <a:lstStyle/>
          <a:p>
            <a:pPr marL="285750" lvl="0" indent="-285750" algn="l">
              <a:lnSpc>
                <a:spcPct val="80000"/>
              </a:lnSpc>
              <a:buFont typeface="Wingdings" pitchFamily="2"/>
              <a:buChar char="Ø"/>
            </a:pPr>
            <a:r>
              <a:rPr lang="en-GB" sz="3300">
                <a:solidFill>
                  <a:srgbClr val="000000"/>
                </a:solidFill>
                <a:latin typeface="Baskerville Old Face" pitchFamily="18"/>
              </a:rPr>
              <a:t>Enabled continuance of work using digital channels such as zoom, Microsoft teams and google apps.</a:t>
            </a:r>
          </a:p>
          <a:p>
            <a:pPr lvl="0" algn="l">
              <a:lnSpc>
                <a:spcPct val="80000"/>
              </a:lnSpc>
            </a:pPr>
            <a:endParaRPr lang="en-GB" sz="3300">
              <a:solidFill>
                <a:srgbClr val="000000"/>
              </a:solidFill>
              <a:latin typeface="Baskerville Old Face" pitchFamily="18"/>
            </a:endParaRPr>
          </a:p>
          <a:p>
            <a:pPr marL="285750" lvl="0" indent="-285750" algn="l">
              <a:lnSpc>
                <a:spcPct val="80000"/>
              </a:lnSpc>
              <a:buFont typeface="Wingdings" pitchFamily="2"/>
              <a:buChar char="Ø"/>
            </a:pPr>
            <a:r>
              <a:rPr lang="en-GB" sz="3300">
                <a:solidFill>
                  <a:srgbClr val="000000"/>
                </a:solidFill>
                <a:latin typeface="Baskerville Old Face" pitchFamily="18"/>
              </a:rPr>
              <a:t>Enhanced connectivity and communication between colleagues and clients</a:t>
            </a:r>
          </a:p>
          <a:p>
            <a:pPr lvl="0" algn="l">
              <a:lnSpc>
                <a:spcPct val="80000"/>
              </a:lnSpc>
            </a:pPr>
            <a:endParaRPr lang="en-GB" sz="3300">
              <a:solidFill>
                <a:srgbClr val="000000"/>
              </a:solidFill>
              <a:latin typeface="Baskerville Old Face" pitchFamily="18"/>
            </a:endParaRPr>
          </a:p>
          <a:p>
            <a:pPr marL="285750" lvl="0" indent="-285750" algn="l">
              <a:lnSpc>
                <a:spcPct val="80000"/>
              </a:lnSpc>
              <a:buFont typeface="Wingdings" pitchFamily="2"/>
              <a:buChar char="Ø"/>
            </a:pPr>
            <a:r>
              <a:rPr lang="en-GB" sz="3300">
                <a:solidFill>
                  <a:srgbClr val="000000"/>
                </a:solidFill>
                <a:latin typeface="Baskerville Old Face" pitchFamily="18"/>
              </a:rPr>
              <a:t>Access to urgent medical needs using the NHS apps.</a:t>
            </a:r>
          </a:p>
          <a:p>
            <a:pPr lvl="0" algn="l">
              <a:lnSpc>
                <a:spcPct val="80000"/>
              </a:lnSpc>
            </a:pPr>
            <a:r>
              <a:rPr lang="en-GB" sz="3300">
                <a:solidFill>
                  <a:srgbClr val="000000"/>
                </a:solidFill>
                <a:latin typeface="Baskerville Old Face" pitchFamily="18"/>
              </a:rPr>
              <a:t>(Westgarth, 2020)</a:t>
            </a:r>
          </a:p>
        </p:txBody>
      </p:sp>
    </p:spTree>
    <p:extLst>
      <p:ext uri="{BB962C8B-B14F-4D97-AF65-F5344CB8AC3E}">
        <p14:creationId xmlns:p14="http://schemas.microsoft.com/office/powerpoint/2010/main" val="7182367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634584" y="0"/>
            <a:ext cx="7197727" cy="1406027"/>
          </a:xfrm>
        </p:spPr>
        <p:txBody>
          <a:bodyPr/>
          <a:lstStyle/>
          <a:p>
            <a:pPr lvl="0"/>
            <a:r>
              <a:rPr lang="en-GB" b="1"/>
              <a:t>Conclusion</a:t>
            </a:r>
          </a:p>
        </p:txBody>
      </p:sp>
      <p:sp>
        <p:nvSpPr>
          <p:cNvPr id="3" name="Subtitle 2"/>
          <p:cNvSpPr txBox="1">
            <a:spLocks noGrp="1"/>
          </p:cNvSpPr>
          <p:nvPr>
            <p:ph type="subTitle" idx="1"/>
          </p:nvPr>
        </p:nvSpPr>
        <p:spPr>
          <a:xfrm>
            <a:off x="1134249" y="1269114"/>
            <a:ext cx="11057747" cy="1405469"/>
          </a:xfrm>
        </p:spPr>
        <p:txBody>
          <a:bodyPr>
            <a:noAutofit/>
          </a:bodyPr>
          <a:lstStyle/>
          <a:p>
            <a:pPr marL="571500" lvl="0" indent="-571500" algn="just">
              <a:buFont typeface="Wingdings" pitchFamily="2"/>
              <a:buChar char="Ø"/>
            </a:pPr>
            <a:r>
              <a:rPr lang="en-GB" sz="3600">
                <a:solidFill>
                  <a:srgbClr val="000000"/>
                </a:solidFill>
                <a:latin typeface="Baskerville Old Face" pitchFamily="18"/>
              </a:rPr>
              <a:t>Technology in healthcare underwent a  transformation across all industries to keep everyone healthy.</a:t>
            </a:r>
          </a:p>
          <a:p>
            <a:pPr marL="571500" lvl="0" indent="-571500" algn="just">
              <a:buFont typeface="Wingdings" pitchFamily="2"/>
              <a:buChar char="Ø"/>
            </a:pPr>
            <a:r>
              <a:rPr lang="en-GB" sz="3600">
                <a:solidFill>
                  <a:srgbClr val="000000"/>
                </a:solidFill>
                <a:latin typeface="Baskerville Old Face" pitchFamily="18"/>
              </a:rPr>
              <a:t> Artificial intelligence and computerised machines were also used as a result of technology to improve living.</a:t>
            </a:r>
          </a:p>
          <a:p>
            <a:pPr lvl="0" algn="just"/>
            <a:r>
              <a:rPr lang="en-GB" sz="3600">
                <a:solidFill>
                  <a:srgbClr val="000000"/>
                </a:solidFill>
                <a:latin typeface="Baskerville Old Face" pitchFamily="18"/>
              </a:rPr>
              <a:t> (Deedra, 2020). </a:t>
            </a:r>
          </a:p>
        </p:txBody>
      </p:sp>
    </p:spTree>
    <p:extLst>
      <p:ext uri="{BB962C8B-B14F-4D97-AF65-F5344CB8AC3E}">
        <p14:creationId xmlns:p14="http://schemas.microsoft.com/office/powerpoint/2010/main" val="402874815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F7508B-049C-C4F1-F9F8-26899B24D20B}"/>
              </a:ext>
            </a:extLst>
          </p:cNvPr>
          <p:cNvSpPr>
            <a:spLocks noGrp="1"/>
          </p:cNvSpPr>
          <p:nvPr>
            <p:ph type="title"/>
          </p:nvPr>
        </p:nvSpPr>
        <p:spPr>
          <a:xfrm>
            <a:off x="615500" y="1554553"/>
            <a:ext cx="9137074" cy="3898897"/>
          </a:xfrm>
        </p:spPr>
        <p:txBody>
          <a:bodyPr vert="horz" lIns="91440" tIns="45720" rIns="91440" bIns="45720" rtlCol="0" anchor="b">
            <a:noAutofit/>
          </a:bodyPr>
          <a:lstStyle/>
          <a:p>
            <a:r>
              <a:rPr lang="en-GB" sz="3200" dirty="0">
                <a:solidFill>
                  <a:schemeClr val="tx1"/>
                </a:solidFill>
                <a:latin typeface="Arial Nova"/>
                <a:cs typeface="Times New Roman"/>
              </a:rPr>
              <a:t>Name:</a:t>
            </a:r>
            <a:r>
              <a:rPr lang="en-GB" sz="3200" dirty="0">
                <a:solidFill>
                  <a:schemeClr val="accent2"/>
                </a:solidFill>
                <a:latin typeface="Arial Nova"/>
                <a:cs typeface="Times New Roman"/>
              </a:rPr>
              <a:t> Taiwo Hassan Apelogun </a:t>
            </a:r>
            <a:r>
              <a:rPr lang="en-GB" sz="3200" dirty="0">
                <a:latin typeface="Arial Nova"/>
                <a:cs typeface="Times New Roman" panose="02020603050405020304" pitchFamily="18" charset="0"/>
              </a:rPr>
              <a:t/>
            </a:r>
            <a:br>
              <a:rPr lang="en-GB" sz="3200" dirty="0">
                <a:latin typeface="Arial Nova"/>
                <a:cs typeface="Times New Roman" panose="02020603050405020304" pitchFamily="18" charset="0"/>
              </a:rPr>
            </a:br>
            <a:r>
              <a:rPr lang="en-GB" sz="3200" dirty="0">
                <a:solidFill>
                  <a:schemeClr val="tx1"/>
                </a:solidFill>
                <a:latin typeface="Arial Nova"/>
                <a:cs typeface="Times New Roman"/>
              </a:rPr>
              <a:t>Student ID: </a:t>
            </a:r>
            <a:r>
              <a:rPr lang="en-GB" sz="3200" b="0" i="0" u="none" strike="noStrike" dirty="0">
                <a:solidFill>
                  <a:schemeClr val="accent2"/>
                </a:solidFill>
                <a:effectLst/>
                <a:latin typeface="Arial Nova"/>
                <a:cs typeface="Times New Roman"/>
              </a:rPr>
              <a:t>2227914</a:t>
            </a:r>
            <a:r>
              <a:rPr lang="en-GB" sz="3200" b="0" i="0" u="none" strike="noStrike" dirty="0">
                <a:effectLst/>
                <a:latin typeface="Arial Nova"/>
                <a:cs typeface="Times New Roman" panose="02020603050405020304" pitchFamily="18" charset="0"/>
              </a:rPr>
              <a:t/>
            </a:r>
            <a:br>
              <a:rPr lang="en-GB" sz="3200" b="0" i="0" u="none" strike="noStrike" dirty="0">
                <a:effectLst/>
                <a:latin typeface="Arial Nova"/>
                <a:cs typeface="Times New Roman" panose="02020603050405020304" pitchFamily="18" charset="0"/>
              </a:rPr>
            </a:br>
            <a:r>
              <a:rPr lang="en-GB" sz="3200" b="0" i="0" u="none" strike="noStrike" dirty="0">
                <a:solidFill>
                  <a:schemeClr val="tx1"/>
                </a:solidFill>
                <a:effectLst/>
                <a:latin typeface="Arial Nova"/>
                <a:cs typeface="Times New Roman"/>
              </a:rPr>
              <a:t>Module Code: </a:t>
            </a:r>
            <a:r>
              <a:rPr lang="en-GB" sz="3200" b="0" i="0" u="none" strike="noStrike" dirty="0">
                <a:solidFill>
                  <a:schemeClr val="accent2"/>
                </a:solidFill>
                <a:effectLst/>
                <a:latin typeface="Arial Nova"/>
                <a:cs typeface="Times New Roman"/>
              </a:rPr>
              <a:t>LCHS4002_Lon</a:t>
            </a:r>
            <a:r>
              <a:rPr lang="en-GB" sz="3200" b="0" i="0" u="none" strike="noStrike" dirty="0">
                <a:effectLst/>
                <a:latin typeface="Arial Nova"/>
                <a:cs typeface="Times New Roman" panose="02020603050405020304" pitchFamily="18" charset="0"/>
              </a:rPr>
              <a:t/>
            </a:r>
            <a:br>
              <a:rPr lang="en-GB" sz="3200" b="0" i="0" u="none" strike="noStrike" dirty="0">
                <a:effectLst/>
                <a:latin typeface="Arial Nova"/>
                <a:cs typeface="Times New Roman" panose="02020603050405020304" pitchFamily="18" charset="0"/>
              </a:rPr>
            </a:br>
            <a:r>
              <a:rPr lang="en-GB" sz="3200" b="0" i="0" u="none" strike="noStrike" dirty="0">
                <a:solidFill>
                  <a:schemeClr val="tx1"/>
                </a:solidFill>
                <a:effectLst/>
                <a:latin typeface="Arial Nova"/>
                <a:cs typeface="Times New Roman"/>
              </a:rPr>
              <a:t>Module Name:</a:t>
            </a:r>
            <a:r>
              <a:rPr lang="en-GB" sz="3200" b="0" i="0" u="none" strike="noStrike" dirty="0">
                <a:solidFill>
                  <a:schemeClr val="accent2"/>
                </a:solidFill>
                <a:effectLst/>
                <a:latin typeface="Arial Nova"/>
                <a:cs typeface="Times New Roman"/>
              </a:rPr>
              <a:t> Digital Skills and Research Methods</a:t>
            </a:r>
            <a:r>
              <a:rPr lang="en-GB" sz="3200" b="0" i="0" u="none" strike="noStrike" baseline="0" dirty="0">
                <a:latin typeface="Arial Nova"/>
                <a:cs typeface="Times New Roman" panose="02020603050405020304" pitchFamily="18" charset="0"/>
              </a:rPr>
              <a:t/>
            </a:r>
            <a:br>
              <a:rPr lang="en-GB" sz="3200" b="0" i="0" u="none" strike="noStrike" baseline="0" dirty="0">
                <a:latin typeface="Arial Nova"/>
                <a:cs typeface="Times New Roman" panose="02020603050405020304" pitchFamily="18" charset="0"/>
              </a:rPr>
            </a:br>
            <a:r>
              <a:rPr lang="en-GB" sz="3200" dirty="0">
                <a:solidFill>
                  <a:schemeClr val="tx1"/>
                </a:solidFill>
                <a:latin typeface="Arial Nova"/>
                <a:cs typeface="Times New Roman"/>
              </a:rPr>
              <a:t>Topic: </a:t>
            </a:r>
            <a:r>
              <a:rPr lang="en-GB" sz="3200" b="0" i="0" u="none" strike="noStrike" baseline="0" dirty="0">
                <a:solidFill>
                  <a:schemeClr val="accent2"/>
                </a:solidFill>
                <a:latin typeface="Arial Nova"/>
                <a:cs typeface="Times New Roman"/>
              </a:rPr>
              <a:t>The relevance of technical proficiency for data and information handling </a:t>
            </a:r>
            <a:r>
              <a:rPr lang="en-GB" sz="3200" b="0" i="0" u="none" strike="noStrike" baseline="0" dirty="0">
                <a:latin typeface="Arial Nova"/>
                <a:cs typeface="Times New Roman" panose="02020603050405020304" pitchFamily="18" charset="0"/>
              </a:rPr>
              <a:t/>
            </a:r>
            <a:br>
              <a:rPr lang="en-GB" sz="3200" b="0" i="0" u="none" strike="noStrike" baseline="0" dirty="0">
                <a:latin typeface="Arial Nova"/>
                <a:cs typeface="Times New Roman" panose="02020603050405020304" pitchFamily="18" charset="0"/>
              </a:rPr>
            </a:br>
            <a:r>
              <a:rPr lang="en-GB" sz="3200" b="0" i="0" u="none" strike="noStrike" baseline="0" dirty="0">
                <a:solidFill>
                  <a:schemeClr val="tx1"/>
                </a:solidFill>
                <a:latin typeface="Arial Nova"/>
                <a:cs typeface="Times New Roman"/>
              </a:rPr>
              <a:t>Lecturer’s Name: </a:t>
            </a:r>
            <a:r>
              <a:rPr lang="en-GB" sz="3200" b="0" i="0" u="none" strike="noStrike" baseline="0" dirty="0">
                <a:solidFill>
                  <a:schemeClr val="accent2"/>
                </a:solidFill>
                <a:latin typeface="Arial Nova"/>
                <a:cs typeface="Times New Roman"/>
              </a:rPr>
              <a:t>Amative Banik</a:t>
            </a:r>
          </a:p>
        </p:txBody>
      </p:sp>
    </p:spTree>
    <p:extLst>
      <p:ext uri="{BB962C8B-B14F-4D97-AF65-F5344CB8AC3E}">
        <p14:creationId xmlns:p14="http://schemas.microsoft.com/office/powerpoint/2010/main" val="354570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AC216D-72BB-60F9-F9D6-D75D0F3155EB}"/>
              </a:ext>
            </a:extLst>
          </p:cNvPr>
          <p:cNvSpPr>
            <a:spLocks noGrp="1"/>
          </p:cNvSpPr>
          <p:nvPr>
            <p:ph type="title"/>
          </p:nvPr>
        </p:nvSpPr>
        <p:spPr/>
        <p:txBody>
          <a:bodyPr>
            <a:normAutofit/>
          </a:bodyPr>
          <a:lstStyle/>
          <a:p>
            <a:pPr algn="ctr"/>
            <a:r>
              <a:rPr lang="en-GB" sz="3200" dirty="0">
                <a:latin typeface="Arial Nova"/>
              </a:rPr>
              <a:t>Overview</a:t>
            </a:r>
            <a:endParaRPr lang="en-US"/>
          </a:p>
        </p:txBody>
      </p:sp>
      <p:sp>
        <p:nvSpPr>
          <p:cNvPr id="3" name="Content Placeholder 2">
            <a:extLst>
              <a:ext uri="{FF2B5EF4-FFF2-40B4-BE49-F238E27FC236}">
                <a16:creationId xmlns:a16="http://schemas.microsoft.com/office/drawing/2014/main" xmlns="" id="{EAF48266-8854-12C3-2841-EDBCF9DB1C71}"/>
              </a:ext>
            </a:extLst>
          </p:cNvPr>
          <p:cNvSpPr>
            <a:spLocks noGrp="1"/>
          </p:cNvSpPr>
          <p:nvPr>
            <p:ph idx="1"/>
          </p:nvPr>
        </p:nvSpPr>
        <p:spPr/>
        <p:txBody>
          <a:bodyPr vert="horz" lIns="91440" tIns="45720" rIns="91440" bIns="45720" rtlCol="0" anchor="t">
            <a:normAutofit/>
          </a:bodyPr>
          <a:lstStyle/>
          <a:p>
            <a:pPr>
              <a:buFont typeface="Wingdings" charset="2"/>
              <a:buChar char="q"/>
            </a:pPr>
            <a:r>
              <a:rPr lang="en-GB" sz="2000" dirty="0">
                <a:solidFill>
                  <a:schemeClr val="tx1"/>
                </a:solidFill>
                <a:latin typeface="Arial Nova"/>
              </a:rPr>
              <a:t>Introduction</a:t>
            </a:r>
          </a:p>
          <a:p>
            <a:pPr>
              <a:buFont typeface="Wingdings" charset="2"/>
              <a:buChar char="q"/>
            </a:pPr>
            <a:r>
              <a:rPr lang="en-GB" sz="2000" dirty="0">
                <a:solidFill>
                  <a:schemeClr val="tx1"/>
                </a:solidFill>
                <a:latin typeface="Arial Nova"/>
              </a:rPr>
              <a:t>Importance of technical proficiency in data and information handling</a:t>
            </a:r>
          </a:p>
          <a:p>
            <a:pPr>
              <a:buFont typeface="Wingdings" charset="2"/>
              <a:buChar char="q"/>
            </a:pPr>
            <a:r>
              <a:rPr lang="en-GB" sz="2000" dirty="0">
                <a:solidFill>
                  <a:schemeClr val="tx1"/>
                </a:solidFill>
                <a:latin typeface="Arial Nova"/>
              </a:rPr>
              <a:t>The relevance of technical proficiency for data and information handling</a:t>
            </a:r>
          </a:p>
          <a:p>
            <a:pPr>
              <a:buFont typeface="Wingdings" charset="2"/>
              <a:buChar char="q"/>
            </a:pPr>
            <a:r>
              <a:rPr lang="en-GB" sz="2000" dirty="0">
                <a:solidFill>
                  <a:schemeClr val="tx1"/>
                </a:solidFill>
                <a:latin typeface="Arial Nova"/>
              </a:rPr>
              <a:t>Conclusion</a:t>
            </a:r>
          </a:p>
          <a:p>
            <a:pPr>
              <a:buFont typeface="Wingdings" charset="2"/>
              <a:buChar char="q"/>
            </a:pPr>
            <a:r>
              <a:rPr lang="en-GB" sz="2000" dirty="0">
                <a:solidFill>
                  <a:schemeClr val="tx1"/>
                </a:solidFill>
                <a:latin typeface="Arial Nova"/>
              </a:rPr>
              <a:t>Reference</a:t>
            </a:r>
          </a:p>
        </p:txBody>
      </p:sp>
    </p:spTree>
    <p:extLst>
      <p:ext uri="{BB962C8B-B14F-4D97-AF65-F5344CB8AC3E}">
        <p14:creationId xmlns:p14="http://schemas.microsoft.com/office/powerpoint/2010/main" val="398292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651050-6BFC-229D-318D-5DE0D1119310}"/>
              </a:ext>
            </a:extLst>
          </p:cNvPr>
          <p:cNvSpPr>
            <a:spLocks noGrp="1"/>
          </p:cNvSpPr>
          <p:nvPr>
            <p:ph type="title"/>
          </p:nvPr>
        </p:nvSpPr>
        <p:spPr>
          <a:xfrm>
            <a:off x="778186" y="609600"/>
            <a:ext cx="8495816" cy="1320800"/>
          </a:xfrm>
        </p:spPr>
        <p:txBody>
          <a:bodyPr/>
          <a:lstStyle/>
          <a:p>
            <a:r>
              <a:rPr lang="en-GB" sz="3200" dirty="0">
                <a:solidFill>
                  <a:schemeClr val="accent2">
                    <a:lumMod val="75000"/>
                  </a:schemeClr>
                </a:solidFill>
                <a:latin typeface="Arial Nova"/>
              </a:rPr>
              <a:t>Introduction</a:t>
            </a:r>
          </a:p>
        </p:txBody>
      </p:sp>
      <p:sp>
        <p:nvSpPr>
          <p:cNvPr id="3" name="Content Placeholder 2">
            <a:extLst>
              <a:ext uri="{FF2B5EF4-FFF2-40B4-BE49-F238E27FC236}">
                <a16:creationId xmlns:a16="http://schemas.microsoft.com/office/drawing/2014/main" xmlns="" id="{4632FDA2-9DA1-265A-91F5-910F6EB98FB9}"/>
              </a:ext>
            </a:extLst>
          </p:cNvPr>
          <p:cNvSpPr>
            <a:spLocks noGrp="1"/>
          </p:cNvSpPr>
          <p:nvPr>
            <p:ph idx="1"/>
          </p:nvPr>
        </p:nvSpPr>
        <p:spPr/>
        <p:txBody>
          <a:bodyPr vert="horz" lIns="91440" tIns="45720" rIns="91440" bIns="45720" rtlCol="0" anchor="t">
            <a:normAutofit/>
          </a:bodyPr>
          <a:lstStyle/>
          <a:p>
            <a:pPr marL="0" indent="0">
              <a:buNone/>
            </a:pPr>
            <a:r>
              <a:rPr lang="en-GB" dirty="0"/>
              <a:t>A firm understanding of technological concepts is required to efficiently handle data and information as technology changes in today’s societies. Suppose someone has the necessary technical expertise to gather data, store data, analyse data, display data, and secure data. In that case, such individuals can be confident that their data will be well-managed, readily available, and secured from illegal access.</a:t>
            </a:r>
          </a:p>
        </p:txBody>
      </p:sp>
    </p:spTree>
    <p:extLst>
      <p:ext uri="{BB962C8B-B14F-4D97-AF65-F5344CB8AC3E}">
        <p14:creationId xmlns:p14="http://schemas.microsoft.com/office/powerpoint/2010/main" val="2745991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651050-6BFC-229D-318D-5DE0D1119310}"/>
              </a:ext>
            </a:extLst>
          </p:cNvPr>
          <p:cNvSpPr>
            <a:spLocks noGrp="1"/>
          </p:cNvSpPr>
          <p:nvPr>
            <p:ph type="title"/>
          </p:nvPr>
        </p:nvSpPr>
        <p:spPr>
          <a:xfrm>
            <a:off x="778186" y="609600"/>
            <a:ext cx="8495816" cy="1320800"/>
          </a:xfrm>
        </p:spPr>
        <p:txBody>
          <a:bodyPr/>
          <a:lstStyle/>
          <a:p>
            <a:r>
              <a:rPr lang="en-GB" sz="3200" dirty="0">
                <a:solidFill>
                  <a:schemeClr val="accent2">
                    <a:lumMod val="75000"/>
                  </a:schemeClr>
                </a:solidFill>
                <a:latin typeface="Arial Nova"/>
              </a:rPr>
              <a:t>Importance of technical Proficiency Data Information Handling</a:t>
            </a:r>
          </a:p>
        </p:txBody>
      </p:sp>
      <p:sp>
        <p:nvSpPr>
          <p:cNvPr id="3" name="Content Placeholder 2">
            <a:extLst>
              <a:ext uri="{FF2B5EF4-FFF2-40B4-BE49-F238E27FC236}">
                <a16:creationId xmlns:a16="http://schemas.microsoft.com/office/drawing/2014/main" xmlns="" id="{4632FDA2-9DA1-265A-91F5-910F6EB98FB9}"/>
              </a:ext>
            </a:extLst>
          </p:cNvPr>
          <p:cNvSpPr>
            <a:spLocks noGrp="1"/>
          </p:cNvSpPr>
          <p:nvPr>
            <p:ph idx="1"/>
          </p:nvPr>
        </p:nvSpPr>
        <p:spPr/>
        <p:txBody>
          <a:bodyPr vert="horz" lIns="91440" tIns="45720" rIns="91440" bIns="45720" rtlCol="0" anchor="t">
            <a:normAutofit/>
          </a:bodyPr>
          <a:lstStyle/>
          <a:p>
            <a:pPr>
              <a:buFont typeface="Wingdings"/>
              <a:buChar char="q"/>
            </a:pPr>
            <a:r>
              <a:rPr lang="en-GB" dirty="0"/>
              <a:t>As technology changes, it is essential to learn how to handle data information technically. This is because data tools are continually being developed to help manage and analyse data better than the old ways.</a:t>
            </a:r>
          </a:p>
          <a:p>
            <a:pPr>
              <a:buFont typeface="Wingdings"/>
              <a:buChar char="q"/>
            </a:pPr>
            <a:r>
              <a:rPr lang="en-GB" dirty="0"/>
              <a:t>Technical proficiency in data and information handling can increase efficiency and productivity, as individuals can automate data analysis processes and streamline workflows.</a:t>
            </a:r>
          </a:p>
          <a:p>
            <a:pPr>
              <a:buFont typeface="Wingdings"/>
              <a:buChar char="q"/>
            </a:pPr>
            <a:r>
              <a:rPr lang="en-GB" dirty="0"/>
              <a:t>Considering the increasing amount of data being generated every day, technical proficiency in data and information handling allows individuals to effectively collect, store, manage, and analyse large volumes of data.</a:t>
            </a:r>
          </a:p>
        </p:txBody>
      </p:sp>
    </p:spTree>
    <p:extLst>
      <p:ext uri="{BB962C8B-B14F-4D97-AF65-F5344CB8AC3E}">
        <p14:creationId xmlns:p14="http://schemas.microsoft.com/office/powerpoint/2010/main" val="4227119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33E3CF-5CDD-47F9-623B-BA370C4E704A}"/>
              </a:ext>
            </a:extLst>
          </p:cNvPr>
          <p:cNvSpPr>
            <a:spLocks noGrp="1"/>
          </p:cNvSpPr>
          <p:nvPr>
            <p:ph type="title"/>
          </p:nvPr>
        </p:nvSpPr>
        <p:spPr/>
        <p:txBody>
          <a:bodyPr/>
          <a:lstStyle/>
          <a:p>
            <a:pPr algn="ctr">
              <a:spcBef>
                <a:spcPts val="1000"/>
              </a:spcBef>
            </a:pPr>
            <a:r>
              <a:rPr lang="en-GB" sz="3200" dirty="0">
                <a:solidFill>
                  <a:schemeClr val="accent2">
                    <a:lumMod val="75000"/>
                  </a:schemeClr>
                </a:solidFill>
                <a:latin typeface="Arial Nova"/>
              </a:rPr>
              <a:t>The relevance of technical proficiency for data and information handling</a:t>
            </a:r>
            <a:endParaRPr lang="en-US" sz="3200" dirty="0">
              <a:solidFill>
                <a:schemeClr val="accent2">
                  <a:lumMod val="75000"/>
                </a:schemeClr>
              </a:solidFill>
              <a:latin typeface="Arial Nova"/>
              <a:ea typeface="+mj-lt"/>
              <a:cs typeface="+mj-lt"/>
            </a:endParaRPr>
          </a:p>
          <a:p>
            <a:pPr algn="ctr"/>
            <a:endParaRPr lang="en-GB" sz="3200" dirty="0">
              <a:solidFill>
                <a:schemeClr val="accent2">
                  <a:lumMod val="75000"/>
                </a:schemeClr>
              </a:solidFill>
              <a:latin typeface="Arial Nova"/>
            </a:endParaRPr>
          </a:p>
        </p:txBody>
      </p:sp>
      <p:sp>
        <p:nvSpPr>
          <p:cNvPr id="3" name="Content Placeholder 2">
            <a:extLst>
              <a:ext uri="{FF2B5EF4-FFF2-40B4-BE49-F238E27FC236}">
                <a16:creationId xmlns:a16="http://schemas.microsoft.com/office/drawing/2014/main" xmlns="" id="{CB03088E-B265-C7B9-F231-838FDBD8358B}"/>
              </a:ext>
            </a:extLst>
          </p:cNvPr>
          <p:cNvSpPr>
            <a:spLocks noGrp="1"/>
          </p:cNvSpPr>
          <p:nvPr>
            <p:ph idx="1"/>
          </p:nvPr>
        </p:nvSpPr>
        <p:spPr/>
        <p:txBody>
          <a:bodyPr vert="horz" lIns="91440" tIns="45720" rIns="91440" bIns="45720" rtlCol="0" anchor="t">
            <a:normAutofit/>
          </a:bodyPr>
          <a:lstStyle/>
          <a:p>
            <a:pPr>
              <a:buFont typeface="Wingdings" charset="2"/>
              <a:buChar char="q"/>
            </a:pPr>
            <a:r>
              <a:rPr lang="en-GB" dirty="0"/>
              <a:t>Knowing tools like Microsoft Excel is relevant in handling data and information with reasonable interpretation.</a:t>
            </a:r>
          </a:p>
          <a:p>
            <a:pPr>
              <a:buFont typeface="Wingdings" charset="2"/>
              <a:buChar char="q"/>
            </a:pPr>
            <a:r>
              <a:rPr lang="en-GB" dirty="0"/>
              <a:t> Additionally, a person with technical proficiency can easily navigate different tools to gather data and information required for analysis within an organisation.</a:t>
            </a:r>
          </a:p>
          <a:p>
            <a:pPr>
              <a:buFont typeface="Wingdings" charset="2"/>
              <a:buChar char="q"/>
            </a:pPr>
            <a:r>
              <a:rPr lang="en-GB" dirty="0"/>
              <a:t>Besides, the relevance of data and information handling can use statistical and machine learning methods to find the best result-oriented virtualisation. </a:t>
            </a:r>
          </a:p>
          <a:p>
            <a:pPr>
              <a:buFont typeface="Wingdings" charset="2"/>
              <a:buChar char="q"/>
            </a:pPr>
            <a:r>
              <a:rPr lang="en-GB" dirty="0"/>
              <a:t>The data and information technology competence can be in Microsoft Excel, Python, R, or SQL to deliver relevant insights.</a:t>
            </a:r>
          </a:p>
        </p:txBody>
      </p:sp>
    </p:spTree>
    <p:extLst>
      <p:ext uri="{BB962C8B-B14F-4D97-AF65-F5344CB8AC3E}">
        <p14:creationId xmlns:p14="http://schemas.microsoft.com/office/powerpoint/2010/main" val="2399072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933138-6029-F211-4F83-CC62AB81CE91}"/>
              </a:ext>
            </a:extLst>
          </p:cNvPr>
          <p:cNvSpPr>
            <a:spLocks noGrp="1"/>
          </p:cNvSpPr>
          <p:nvPr>
            <p:ph type="title"/>
          </p:nvPr>
        </p:nvSpPr>
        <p:spPr/>
        <p:txBody>
          <a:bodyPr/>
          <a:lstStyle/>
          <a:p>
            <a:r>
              <a:rPr lang="en-GB" dirty="0">
                <a:solidFill>
                  <a:schemeClr val="accent2">
                    <a:lumMod val="75000"/>
                  </a:schemeClr>
                </a:solidFill>
                <a:latin typeface="Arial Nova"/>
              </a:rPr>
              <a:t>Conclusion</a:t>
            </a:r>
          </a:p>
        </p:txBody>
      </p:sp>
      <p:sp>
        <p:nvSpPr>
          <p:cNvPr id="3" name="Content Placeholder 2">
            <a:extLst>
              <a:ext uri="{FF2B5EF4-FFF2-40B4-BE49-F238E27FC236}">
                <a16:creationId xmlns:a16="http://schemas.microsoft.com/office/drawing/2014/main" xmlns="" id="{D4D6B286-B9C0-74C6-90EA-F0CA29FFC252}"/>
              </a:ext>
            </a:extLst>
          </p:cNvPr>
          <p:cNvSpPr>
            <a:spLocks noGrp="1"/>
          </p:cNvSpPr>
          <p:nvPr>
            <p:ph idx="1"/>
          </p:nvPr>
        </p:nvSpPr>
        <p:spPr/>
        <p:txBody>
          <a:bodyPr vert="horz" lIns="91440" tIns="45720" rIns="91440" bIns="45720" rtlCol="0" anchor="t">
            <a:normAutofit/>
          </a:bodyPr>
          <a:lstStyle/>
          <a:p>
            <a:pPr>
              <a:buFont typeface="Wingdings" charset="2"/>
              <a:buChar char="q"/>
            </a:pPr>
            <a:r>
              <a:rPr lang="en-GB" dirty="0"/>
              <a:t>In conclusion, as technology changes in demand for data and information we use, individuals need to upskill their careers to be relevant to technical proficiency for data and information handling.</a:t>
            </a:r>
          </a:p>
        </p:txBody>
      </p:sp>
    </p:spTree>
    <p:extLst>
      <p:ext uri="{BB962C8B-B14F-4D97-AF65-F5344CB8AC3E}">
        <p14:creationId xmlns:p14="http://schemas.microsoft.com/office/powerpoint/2010/main" val="1271626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3A761D-4318-FE64-45B6-132773043578}"/>
              </a:ext>
            </a:extLst>
          </p:cNvPr>
          <p:cNvSpPr>
            <a:spLocks noGrp="1"/>
          </p:cNvSpPr>
          <p:nvPr>
            <p:ph type="ctrTitle"/>
          </p:nvPr>
        </p:nvSpPr>
        <p:spPr>
          <a:xfrm>
            <a:off x="520908" y="-914400"/>
            <a:ext cx="10732742" cy="5953539"/>
          </a:xfrm>
        </p:spPr>
        <p:txBody>
          <a:bodyPr>
            <a:noAutofit/>
          </a:bodyPr>
          <a:lstStyle/>
          <a:p>
            <a:pPr algn="l"/>
            <a:r>
              <a:rPr lang="en-US" sz="2400">
                <a:latin typeface="Arial" panose="020B0604020202020204" pitchFamily="34" charset="0"/>
                <a:cs typeface="Arial" panose="020B0604020202020204" pitchFamily="34" charset="0"/>
              </a:rPr>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r>
            <a:br>
              <a:rPr lang="en-US" sz="2400">
                <a:latin typeface="Arial" panose="020B0604020202020204" pitchFamily="34" charset="0"/>
                <a:cs typeface="Arial" panose="020B0604020202020204" pitchFamily="34" charset="0"/>
              </a:rPr>
            </a:br>
            <a:r>
              <a:rPr lang="en-US" sz="3200" b="1">
                <a:latin typeface="Arial" panose="020B0604020202020204" pitchFamily="34" charset="0"/>
                <a:cs typeface="Arial" panose="020B0604020202020204" pitchFamily="34" charset="0"/>
              </a:rPr>
              <a:t>Name: </a:t>
            </a:r>
            <a:r>
              <a:rPr lang="en-US" sz="3200" b="1">
                <a:solidFill>
                  <a:schemeClr val="bg2">
                    <a:lumMod val="10000"/>
                  </a:schemeClr>
                </a:solidFill>
                <a:latin typeface="Arial" panose="020B0604020202020204" pitchFamily="34" charset="0"/>
                <a:cs typeface="Arial" panose="020B0604020202020204" pitchFamily="34" charset="0"/>
              </a:rPr>
              <a:t>Maria Miguel</a:t>
            </a:r>
            <a:r>
              <a:rPr lang="en-US" sz="3200" b="1">
                <a:latin typeface="Arial" panose="020B0604020202020204" pitchFamily="34" charset="0"/>
                <a:cs typeface="Arial" panose="020B0604020202020204" pitchFamily="34" charset="0"/>
              </a:rPr>
              <a:t/>
            </a:r>
            <a:br>
              <a:rPr lang="en-US" sz="3200" b="1">
                <a:latin typeface="Arial" panose="020B0604020202020204" pitchFamily="34" charset="0"/>
                <a:cs typeface="Arial" panose="020B0604020202020204" pitchFamily="34" charset="0"/>
              </a:rPr>
            </a:br>
            <a:r>
              <a:rPr lang="en-US" sz="3200" b="1">
                <a:latin typeface="Arial" panose="020B0604020202020204" pitchFamily="34" charset="0"/>
                <a:cs typeface="Arial" panose="020B0604020202020204" pitchFamily="34" charset="0"/>
              </a:rPr>
              <a:t>Student ID: </a:t>
            </a:r>
            <a:r>
              <a:rPr lang="en-US" sz="3200" b="1">
                <a:solidFill>
                  <a:schemeClr val="bg2">
                    <a:lumMod val="10000"/>
                  </a:schemeClr>
                </a:solidFill>
                <a:latin typeface="Arial" panose="020B0604020202020204" pitchFamily="34" charset="0"/>
                <a:cs typeface="Arial" panose="020B0604020202020204" pitchFamily="34" charset="0"/>
              </a:rPr>
              <a:t>2232112</a:t>
            </a:r>
            <a:r>
              <a:rPr lang="en-US" sz="3200" b="1">
                <a:latin typeface="Arial" panose="020B0604020202020204" pitchFamily="34" charset="0"/>
                <a:cs typeface="Arial" panose="020B0604020202020204" pitchFamily="34" charset="0"/>
              </a:rPr>
              <a:t/>
            </a:r>
            <a:br>
              <a:rPr lang="en-US" sz="3200" b="1">
                <a:latin typeface="Arial" panose="020B0604020202020204" pitchFamily="34" charset="0"/>
                <a:cs typeface="Arial" panose="020B0604020202020204" pitchFamily="34" charset="0"/>
              </a:rPr>
            </a:br>
            <a:r>
              <a:rPr lang="en-US" sz="3200" b="1">
                <a:latin typeface="Arial" panose="020B0604020202020204" pitchFamily="34" charset="0"/>
                <a:cs typeface="Arial" panose="020B0604020202020204" pitchFamily="34" charset="0"/>
              </a:rPr>
              <a:t>Module: LCHS: </a:t>
            </a:r>
            <a:r>
              <a:rPr lang="en-US" sz="3200" b="1">
                <a:solidFill>
                  <a:schemeClr val="bg2">
                    <a:lumMod val="10000"/>
                  </a:schemeClr>
                </a:solidFill>
                <a:latin typeface="Arial" panose="020B0604020202020204" pitchFamily="34" charset="0"/>
                <a:cs typeface="Arial" panose="020B0604020202020204" pitchFamily="34" charset="0"/>
              </a:rPr>
              <a:t>4002_ </a:t>
            </a:r>
            <a:r>
              <a:rPr lang="en-US" sz="3200" b="1" err="1">
                <a:solidFill>
                  <a:schemeClr val="bg2">
                    <a:lumMod val="10000"/>
                  </a:schemeClr>
                </a:solidFill>
                <a:latin typeface="Arial" panose="020B0604020202020204" pitchFamily="34" charset="0"/>
                <a:cs typeface="Arial" panose="020B0604020202020204" pitchFamily="34" charset="0"/>
              </a:rPr>
              <a:t>lon</a:t>
            </a:r>
            <a:r>
              <a:rPr lang="en-US" sz="3200" b="1">
                <a:latin typeface="Arial" panose="020B0604020202020204" pitchFamily="34" charset="0"/>
                <a:cs typeface="Arial" panose="020B0604020202020204" pitchFamily="34" charset="0"/>
              </a:rPr>
              <a:t/>
            </a:r>
            <a:br>
              <a:rPr lang="en-US" sz="3200" b="1">
                <a:latin typeface="Arial" panose="020B0604020202020204" pitchFamily="34" charset="0"/>
                <a:cs typeface="Arial" panose="020B0604020202020204" pitchFamily="34" charset="0"/>
              </a:rPr>
            </a:br>
            <a:r>
              <a:rPr lang="en-US" sz="3200" b="1">
                <a:latin typeface="Arial" panose="020B0604020202020204" pitchFamily="34" charset="0"/>
                <a:cs typeface="Arial" panose="020B0604020202020204" pitchFamily="34" charset="0"/>
              </a:rPr>
              <a:t>Module Name: </a:t>
            </a:r>
            <a:r>
              <a:rPr lang="en-US" sz="3200" b="1">
                <a:solidFill>
                  <a:schemeClr val="bg2">
                    <a:lumMod val="10000"/>
                  </a:schemeClr>
                </a:solidFill>
                <a:latin typeface="Arial" panose="020B0604020202020204" pitchFamily="34" charset="0"/>
                <a:cs typeface="Arial" panose="020B0604020202020204" pitchFamily="34" charset="0"/>
              </a:rPr>
              <a:t>Digital Skills and research methods</a:t>
            </a:r>
            <a:r>
              <a:rPr lang="en-US" sz="3200" b="1">
                <a:latin typeface="Arial" panose="020B0604020202020204" pitchFamily="34" charset="0"/>
                <a:cs typeface="Arial" panose="020B0604020202020204" pitchFamily="34" charset="0"/>
              </a:rPr>
              <a:t/>
            </a:r>
            <a:br>
              <a:rPr lang="en-US" sz="3200" b="1">
                <a:latin typeface="Arial" panose="020B0604020202020204" pitchFamily="34" charset="0"/>
                <a:cs typeface="Arial" panose="020B0604020202020204" pitchFamily="34" charset="0"/>
              </a:rPr>
            </a:br>
            <a:r>
              <a:rPr lang="en-US" sz="3200" b="1">
                <a:latin typeface="Arial" panose="020B0604020202020204" pitchFamily="34" charset="0"/>
                <a:cs typeface="Arial" panose="020B0604020202020204" pitchFamily="34" charset="0"/>
              </a:rPr>
              <a:t>Topic: </a:t>
            </a:r>
            <a:r>
              <a:rPr lang="en-US" sz="3200" b="1">
                <a:solidFill>
                  <a:schemeClr val="bg2">
                    <a:lumMod val="10000"/>
                  </a:schemeClr>
                </a:solidFill>
                <a:latin typeface="Arial" panose="020B0604020202020204" pitchFamily="34" charset="0"/>
                <a:cs typeface="Arial" panose="020B0604020202020204" pitchFamily="34" charset="0"/>
              </a:rPr>
              <a:t>The use of Contemporary Technology(diagnostic, administrative and care support)</a:t>
            </a:r>
            <a:br>
              <a:rPr lang="en-US" sz="3200" b="1">
                <a:solidFill>
                  <a:schemeClr val="bg2">
                    <a:lumMod val="10000"/>
                  </a:schemeClr>
                </a:solidFill>
                <a:latin typeface="Arial" panose="020B0604020202020204" pitchFamily="34" charset="0"/>
                <a:cs typeface="Arial" panose="020B0604020202020204" pitchFamily="34" charset="0"/>
              </a:rPr>
            </a:br>
            <a:r>
              <a:rPr lang="en-US" sz="3200" b="1">
                <a:latin typeface="Arial" panose="020B0604020202020204" pitchFamily="34" charset="0"/>
                <a:cs typeface="Arial" panose="020B0604020202020204" pitchFamily="34" charset="0"/>
              </a:rPr>
              <a:t> Lecture Name: </a:t>
            </a:r>
            <a:r>
              <a:rPr lang="en-US" sz="3200" b="1">
                <a:solidFill>
                  <a:schemeClr val="bg2">
                    <a:lumMod val="10000"/>
                  </a:schemeClr>
                </a:solidFill>
                <a:latin typeface="Arial" panose="020B0604020202020204" pitchFamily="34" charset="0"/>
                <a:cs typeface="Arial" panose="020B0604020202020204" pitchFamily="34" charset="0"/>
              </a:rPr>
              <a:t>Amative </a:t>
            </a:r>
            <a:r>
              <a:rPr lang="en-US" sz="3200" b="1" err="1">
                <a:solidFill>
                  <a:schemeClr val="bg2">
                    <a:lumMod val="10000"/>
                  </a:schemeClr>
                </a:solidFill>
                <a:latin typeface="Arial" panose="020B0604020202020204" pitchFamily="34" charset="0"/>
                <a:cs typeface="Arial" panose="020B0604020202020204" pitchFamily="34" charset="0"/>
              </a:rPr>
              <a:t>Banik</a:t>
            </a:r>
            <a:endParaRPr lang="en-US" sz="3200" b="1">
              <a:solidFill>
                <a:schemeClr val="bg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5519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336D20-B729-D14C-861B-DA6D9A73B612}"/>
              </a:ext>
            </a:extLst>
          </p:cNvPr>
          <p:cNvSpPr>
            <a:spLocks noGrp="1"/>
          </p:cNvSpPr>
          <p:nvPr>
            <p:ph type="title"/>
          </p:nvPr>
        </p:nvSpPr>
        <p:spPr/>
        <p:txBody>
          <a:bodyPr>
            <a:normAutofit/>
          </a:bodyPr>
          <a:lstStyle/>
          <a:p>
            <a:pPr algn="ctr"/>
            <a:r>
              <a:rPr lang="en-US">
                <a:solidFill>
                  <a:schemeClr val="accent2">
                    <a:lumMod val="50000"/>
                  </a:schemeClr>
                </a:solidFill>
                <a:latin typeface="Arial" panose="020B0604020202020204" pitchFamily="34" charset="0"/>
                <a:cs typeface="Arial" panose="020B0604020202020204" pitchFamily="34" charset="0"/>
              </a:rPr>
              <a:t>OVERVIEW</a:t>
            </a:r>
            <a:r>
              <a:rPr lang="en-US">
                <a:latin typeface="Arial" panose="020B0604020202020204" pitchFamily="34" charset="0"/>
                <a:cs typeface="Arial" panose="020B0604020202020204" pitchFamily="34" charset="0"/>
              </a:rPr>
              <a:t/>
            </a:r>
            <a:br>
              <a:rPr lang="en-US">
                <a:latin typeface="Arial" panose="020B0604020202020204" pitchFamily="34" charset="0"/>
                <a:cs typeface="Arial" panose="020B0604020202020204" pitchFamily="34" charset="0"/>
              </a:rPr>
            </a:b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38B857AC-E06E-DBF4-81DB-FD27CE9FAB6F}"/>
              </a:ext>
            </a:extLst>
          </p:cNvPr>
          <p:cNvSpPr>
            <a:spLocks noGrp="1"/>
          </p:cNvSpPr>
          <p:nvPr>
            <p:ph idx="1"/>
          </p:nvPr>
        </p:nvSpPr>
        <p:spPr/>
        <p:txBody>
          <a:bodyPr>
            <a:normAutofit/>
          </a:bodyPr>
          <a:lstStyle/>
          <a:p>
            <a:pPr>
              <a:buFont typeface="Wingdings" pitchFamily="2" charset="2"/>
              <a:buChar char="q"/>
            </a:pPr>
            <a:r>
              <a:rPr lang="en-US" sz="2800">
                <a:latin typeface="Arial" panose="020B0604020202020204" pitchFamily="34" charset="0"/>
                <a:cs typeface="Arial" panose="020B0604020202020204" pitchFamily="34" charset="0"/>
              </a:rPr>
              <a:t>Introduction</a:t>
            </a:r>
          </a:p>
          <a:p>
            <a:pPr>
              <a:buFont typeface="Wingdings" pitchFamily="2" charset="2"/>
              <a:buChar char="q"/>
            </a:pPr>
            <a:r>
              <a:rPr lang="en-US" sz="2800">
                <a:latin typeface="Arial" panose="020B0604020202020204" pitchFamily="34" charset="0"/>
                <a:cs typeface="Arial" panose="020B0604020202020204" pitchFamily="34" charset="0"/>
              </a:rPr>
              <a:t>The Use Of Contemporary Technology In Healthcare( Diagnostic, Administration And Care Support)</a:t>
            </a:r>
          </a:p>
          <a:p>
            <a:pPr>
              <a:buFont typeface="Wingdings" pitchFamily="2" charset="2"/>
              <a:buChar char="q"/>
            </a:pPr>
            <a:r>
              <a:rPr lang="en-US" sz="2800">
                <a:latin typeface="Arial" panose="020B0604020202020204" pitchFamily="34" charset="0"/>
                <a:cs typeface="Arial" panose="020B0604020202020204" pitchFamily="34" charset="0"/>
              </a:rPr>
              <a:t>The Different Types of Technology in Healthcare</a:t>
            </a:r>
          </a:p>
          <a:p>
            <a:pPr>
              <a:buFont typeface="Wingdings" pitchFamily="2" charset="2"/>
              <a:buChar char="q"/>
            </a:pPr>
            <a:r>
              <a:rPr lang="en-US" sz="2800">
                <a:latin typeface="Arial" panose="020B0604020202020204" pitchFamily="34" charset="0"/>
                <a:cs typeface="Arial" panose="020B0604020202020204" pitchFamily="34" charset="0"/>
              </a:rPr>
              <a:t>Conclusion</a:t>
            </a:r>
          </a:p>
          <a:p>
            <a:pPr>
              <a:buFont typeface="Wingdings" pitchFamily="2" charset="2"/>
              <a:buChar char="q"/>
            </a:pPr>
            <a:r>
              <a:rPr lang="en-US" sz="280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040621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86250E-37F6-5936-2E6A-60E3DF25C4DB}"/>
              </a:ext>
            </a:extLst>
          </p:cNvPr>
          <p:cNvSpPr>
            <a:spLocks noGrp="1"/>
          </p:cNvSpPr>
          <p:nvPr>
            <p:ph type="title"/>
          </p:nvPr>
        </p:nvSpPr>
        <p:spPr>
          <a:xfrm>
            <a:off x="775252" y="609600"/>
            <a:ext cx="8498750" cy="1656522"/>
          </a:xfrm>
        </p:spPr>
        <p:txBody>
          <a:bodyPr>
            <a:normAutofit fontScale="90000"/>
          </a:bodyPr>
          <a:lstStyle/>
          <a:p>
            <a:r>
              <a:rPr lang="en-US" i="1" dirty="0">
                <a:solidFill>
                  <a:schemeClr val="tx1"/>
                </a:solidFill>
              </a:rPr>
              <a:t>The use of contemporary technology(diagnostic, administration and care support).</a:t>
            </a:r>
          </a:p>
        </p:txBody>
      </p:sp>
      <p:sp>
        <p:nvSpPr>
          <p:cNvPr id="3" name="Content Placeholder 2">
            <a:extLst>
              <a:ext uri="{FF2B5EF4-FFF2-40B4-BE49-F238E27FC236}">
                <a16:creationId xmlns:a16="http://schemas.microsoft.com/office/drawing/2014/main" xmlns="" id="{B541BE98-9783-5199-1A2E-72BCD97AA202}"/>
              </a:ext>
            </a:extLst>
          </p:cNvPr>
          <p:cNvSpPr>
            <a:spLocks noGrp="1"/>
          </p:cNvSpPr>
          <p:nvPr>
            <p:ph idx="1"/>
          </p:nvPr>
        </p:nvSpPr>
        <p:spPr/>
        <p:txBody>
          <a:bodyPr/>
          <a:lstStyle/>
          <a:p>
            <a:pPr>
              <a:buFont typeface="Wingdings" pitchFamily="2" charset="2"/>
              <a:buChar char="q"/>
            </a:pPr>
            <a:endParaRPr lang="en-US"/>
          </a:p>
          <a:p>
            <a:pPr>
              <a:buFont typeface="Wingdings" pitchFamily="2" charset="2"/>
              <a:buChar char="q"/>
            </a:pPr>
            <a:r>
              <a:rPr lang="en-US"/>
              <a:t>The use of contemporary technology has improved healthcare, health the way we live in society.</a:t>
            </a:r>
          </a:p>
          <a:p>
            <a:pPr>
              <a:buFont typeface="Wingdings" pitchFamily="2" charset="2"/>
              <a:buChar char="q"/>
            </a:pPr>
            <a:r>
              <a:rPr lang="en-US"/>
              <a:t>Technology has changed the way we consider patient concerns in hospital management, discover innovative better drugs and predict the cause of treatment based on data.</a:t>
            </a:r>
          </a:p>
          <a:p>
            <a:pPr>
              <a:buFont typeface="Wingdings" pitchFamily="2" charset="2"/>
              <a:buChar char="q"/>
            </a:pPr>
            <a:r>
              <a:rPr lang="en-US"/>
              <a:t>Therefore contemporary technology in healthcare also improves communication with families, other components such as professionals and between members of staff, sharing good practices less invasive surgery, less blood loss, smaller incisions, less scaring and fast recovery using robot assistance during surgery</a:t>
            </a:r>
          </a:p>
        </p:txBody>
      </p:sp>
    </p:spTree>
    <p:extLst>
      <p:ext uri="{BB962C8B-B14F-4D97-AF65-F5344CB8AC3E}">
        <p14:creationId xmlns:p14="http://schemas.microsoft.com/office/powerpoint/2010/main" val="1925536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42071E-4069-F383-1A18-F30798DE0F4E}"/>
              </a:ext>
            </a:extLst>
          </p:cNvPr>
          <p:cNvSpPr>
            <a:spLocks noGrp="1"/>
          </p:cNvSpPr>
          <p:nvPr>
            <p:ph type="title"/>
          </p:nvPr>
        </p:nvSpPr>
        <p:spPr/>
        <p:txBody>
          <a:bodyPr/>
          <a:lstStyle/>
          <a:p>
            <a:r>
              <a:rPr lang="en-US" i="1" dirty="0">
                <a:solidFill>
                  <a:schemeClr val="tx2"/>
                </a:solidFill>
              </a:rPr>
              <a:t>The different Types of Technology in Healthcare</a:t>
            </a:r>
          </a:p>
        </p:txBody>
      </p:sp>
      <p:sp>
        <p:nvSpPr>
          <p:cNvPr id="3" name="Content Placeholder 2">
            <a:extLst>
              <a:ext uri="{FF2B5EF4-FFF2-40B4-BE49-F238E27FC236}">
                <a16:creationId xmlns:a16="http://schemas.microsoft.com/office/drawing/2014/main" xmlns="" id="{D93C70B5-0364-AD88-EFFE-2C24C1E44964}"/>
              </a:ext>
            </a:extLst>
          </p:cNvPr>
          <p:cNvSpPr>
            <a:spLocks noGrp="1"/>
          </p:cNvSpPr>
          <p:nvPr>
            <p:ph idx="1"/>
          </p:nvPr>
        </p:nvSpPr>
        <p:spPr/>
        <p:txBody>
          <a:bodyPr>
            <a:normAutofit fontScale="77500" lnSpcReduction="20000"/>
          </a:bodyPr>
          <a:lstStyle/>
          <a:p>
            <a:pPr marL="0" indent="0">
              <a:buNone/>
            </a:pPr>
            <a:endParaRPr lang="en-US" dirty="0"/>
          </a:p>
          <a:p>
            <a:pPr>
              <a:buFont typeface="Arial" panose="020B0604020202020204" pitchFamily="34" charset="0"/>
              <a:buChar char="•"/>
            </a:pPr>
            <a:r>
              <a:rPr lang="en-US" dirty="0"/>
              <a:t>Artificial Intelligence: Artificial Intelligence, particularly in a computer network, is the simulation of cognitive processes by machines. Natural language processing speech recognition and machine vision are just a few examples of particular applications of AI.</a:t>
            </a:r>
          </a:p>
          <a:p>
            <a:pPr>
              <a:buFont typeface="Arial" panose="020B0604020202020204" pitchFamily="34" charset="0"/>
              <a:buChar char="•"/>
            </a:pPr>
            <a:r>
              <a:rPr lang="en-US" dirty="0"/>
              <a:t>Health workers and researchers are interested in the use of artificial intelligence in the healthcare industry. There haven’t been many studies that have examined this subject from a multidisciplinary angle, including accounting, business and management decision sciences, and health professionals</a:t>
            </a:r>
          </a:p>
          <a:p>
            <a:pPr>
              <a:buFont typeface="Arial" panose="020B0604020202020204" pitchFamily="34" charset="0"/>
              <a:buChar char="•"/>
            </a:pPr>
            <a:endParaRPr lang="en-US" dirty="0"/>
          </a:p>
          <a:p>
            <a:pPr>
              <a:buFont typeface="Arial" panose="020B0604020202020204" pitchFamily="34" charset="0"/>
              <a:buChar char="•"/>
            </a:pPr>
            <a:r>
              <a:rPr lang="en-US" dirty="0"/>
              <a:t>Telemedicine: This is a form of direct conversation. Telemedicine is the practice of delivering therapeutic interventions and remote health assessments through the use of communication and information technology.</a:t>
            </a:r>
          </a:p>
          <a:p>
            <a:pPr>
              <a:buFont typeface="Arial" panose="020B0604020202020204" pitchFamily="34" charset="0"/>
              <a:buChar char="•"/>
            </a:pPr>
            <a:endParaRPr lang="en-US" dirty="0"/>
          </a:p>
          <a:p>
            <a:pPr>
              <a:buFont typeface="Arial" panose="020B0604020202020204" pitchFamily="34" charset="0"/>
              <a:buChar char="•"/>
            </a:pPr>
            <a:r>
              <a:rPr lang="en-US" dirty="0" err="1"/>
              <a:t>Rabot</a:t>
            </a:r>
            <a:r>
              <a:rPr lang="en-US" dirty="0"/>
              <a:t>: Robotics in healthcare is a relatively novel idea. It is unclear how the public perceives and accepts certain ideas. Robots are widely regarded as having advantages and use in healthcare, but some people are wary of them. Future acceptance of the introduction of robots into processes is likely to be influenced by individual views and feelings toward robots in general.</a:t>
            </a:r>
          </a:p>
        </p:txBody>
      </p:sp>
    </p:spTree>
    <p:extLst>
      <p:ext uri="{BB962C8B-B14F-4D97-AF65-F5344CB8AC3E}">
        <p14:creationId xmlns:p14="http://schemas.microsoft.com/office/powerpoint/2010/main" val="4149292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8483AB-0D8A-7E2A-3C7A-E91923C33719}"/>
              </a:ext>
            </a:extLst>
          </p:cNvPr>
          <p:cNvSpPr>
            <a:spLocks noGrp="1"/>
          </p:cNvSpPr>
          <p:nvPr>
            <p:ph type="title"/>
          </p:nvPr>
        </p:nvSpPr>
        <p:spPr/>
        <p:txBody>
          <a:bodyPr/>
          <a:lstStyle/>
          <a:p>
            <a:pPr algn="ctr"/>
            <a:r>
              <a:rPr lang="en-US">
                <a:solidFill>
                  <a:schemeClr val="accent2">
                    <a:lumMod val="50000"/>
                  </a:schemeClr>
                </a:solidFill>
              </a:rPr>
              <a:t>Conclusion</a:t>
            </a:r>
          </a:p>
        </p:txBody>
      </p:sp>
      <p:sp>
        <p:nvSpPr>
          <p:cNvPr id="3" name="Content Placeholder 2">
            <a:extLst>
              <a:ext uri="{FF2B5EF4-FFF2-40B4-BE49-F238E27FC236}">
                <a16:creationId xmlns:a16="http://schemas.microsoft.com/office/drawing/2014/main" xmlns="" id="{A7E23C86-3755-5A1C-A834-8DE58EAE673D}"/>
              </a:ext>
            </a:extLst>
          </p:cNvPr>
          <p:cNvSpPr>
            <a:spLocks noGrp="1"/>
          </p:cNvSpPr>
          <p:nvPr>
            <p:ph idx="1"/>
          </p:nvPr>
        </p:nvSpPr>
        <p:spPr/>
        <p:txBody>
          <a:bodyPr/>
          <a:lstStyle/>
          <a:p>
            <a:r>
              <a:rPr lang="en-US" dirty="0"/>
              <a:t>The reason the use of technologies in healthcare is very important and has a growing impact on the health policy of an organization or for a specific country or a health institution.</a:t>
            </a:r>
          </a:p>
          <a:p>
            <a:r>
              <a:rPr lang="en-US" dirty="0"/>
              <a:t>There we can conclude that contemporary technology in healthcare has improved information patient safety.</a:t>
            </a:r>
          </a:p>
          <a:p>
            <a:r>
              <a:rPr lang="en-US" dirty="0"/>
              <a:t>Reducing medication errors has reduced as well as an adverse drug reactions.</a:t>
            </a:r>
          </a:p>
          <a:p>
            <a:r>
              <a:rPr lang="en-US" dirty="0"/>
              <a:t>Improved quality and safety.</a:t>
            </a:r>
          </a:p>
          <a:p>
            <a:endParaRPr lang="en-US" dirty="0"/>
          </a:p>
        </p:txBody>
      </p:sp>
    </p:spTree>
    <p:extLst>
      <p:ext uri="{BB962C8B-B14F-4D97-AF65-F5344CB8AC3E}">
        <p14:creationId xmlns:p14="http://schemas.microsoft.com/office/powerpoint/2010/main" val="3036937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sp>
        <p:nvSpPr>
          <p:cNvPr id="3" name="Content Placeholder 2"/>
          <p:cNvSpPr>
            <a:spLocks noGrp="1"/>
          </p:cNvSpPr>
          <p:nvPr>
            <p:ph idx="1"/>
          </p:nvPr>
        </p:nvSpPr>
        <p:spPr/>
        <p:txBody>
          <a:bodyPr/>
          <a:lstStyle/>
          <a:p>
            <a:endParaRPr lang="en-GB" dirty="0"/>
          </a:p>
        </p:txBody>
      </p:sp>
      <p:sp>
        <p:nvSpPr>
          <p:cNvPr id="5" name="Rectangle 4"/>
          <p:cNvSpPr/>
          <p:nvPr/>
        </p:nvSpPr>
        <p:spPr>
          <a:xfrm>
            <a:off x="3048000" y="2274838"/>
            <a:ext cx="6096000" cy="2308324"/>
          </a:xfrm>
          <a:prstGeom prst="rect">
            <a:avLst/>
          </a:prstGeom>
        </p:spPr>
        <p:txBody>
          <a:bodyPr>
            <a:spAutoFit/>
          </a:bodyPr>
          <a:lstStyle/>
          <a:p>
            <a:r>
              <a:rPr lang="en-GB" dirty="0">
                <a:solidFill>
                  <a:srgbClr val="5FCBEF"/>
                </a:solidFill>
                <a:latin typeface="Arial Nova" panose="020B0504020202020204" pitchFamily="34" charset="0"/>
              </a:rPr>
              <a:t>NAME: AGYEIWAA BOAKYE MENSAH (2228231)​</a:t>
            </a:r>
            <a:br>
              <a:rPr lang="en-GB" dirty="0">
                <a:solidFill>
                  <a:srgbClr val="5FCBEF"/>
                </a:solidFill>
                <a:latin typeface="Arial Nova" panose="020B0504020202020204" pitchFamily="34" charset="0"/>
              </a:rPr>
            </a:br>
            <a:r>
              <a:rPr lang="en-GB" dirty="0">
                <a:solidFill>
                  <a:srgbClr val="5FCBEF"/>
                </a:solidFill>
                <a:latin typeface="Arial Nova" panose="020B0504020202020204" pitchFamily="34" charset="0"/>
              </a:rPr>
              <a:t>MODULE NAME:DIGITAL SKILLS AND RESEARCH METHOD​</a:t>
            </a:r>
            <a:br>
              <a:rPr lang="en-GB" dirty="0">
                <a:solidFill>
                  <a:srgbClr val="5FCBEF"/>
                </a:solidFill>
                <a:latin typeface="Arial Nova" panose="020B0504020202020204" pitchFamily="34" charset="0"/>
              </a:rPr>
            </a:br>
            <a:r>
              <a:rPr lang="en-GB" dirty="0">
                <a:solidFill>
                  <a:srgbClr val="5FCBEF"/>
                </a:solidFill>
                <a:latin typeface="Arial Nova" panose="020B0504020202020204" pitchFamily="34" charset="0"/>
              </a:rPr>
              <a:t>MODULE CODE: LCHS4002​</a:t>
            </a:r>
            <a:br>
              <a:rPr lang="en-GB" dirty="0">
                <a:solidFill>
                  <a:srgbClr val="5FCBEF"/>
                </a:solidFill>
                <a:latin typeface="Arial Nova" panose="020B0504020202020204" pitchFamily="34" charset="0"/>
              </a:rPr>
            </a:br>
            <a:r>
              <a:rPr lang="en-GB" dirty="0">
                <a:solidFill>
                  <a:srgbClr val="5FCBEF"/>
                </a:solidFill>
                <a:latin typeface="Arial Nova" panose="020B0504020202020204" pitchFamily="34" charset="0"/>
              </a:rPr>
              <a:t>TOPIC: THE USE OF DIGITAL LITERACY FOR EMPLOYEE WELLBEING AND THEIR PROFESSIONAL CAREER DEVELOPMENT​</a:t>
            </a:r>
            <a:br>
              <a:rPr lang="en-GB" dirty="0">
                <a:solidFill>
                  <a:srgbClr val="5FCBEF"/>
                </a:solidFill>
                <a:latin typeface="Arial Nova" panose="020B0504020202020204" pitchFamily="34" charset="0"/>
              </a:rPr>
            </a:br>
            <a:r>
              <a:rPr lang="en-GB" dirty="0">
                <a:solidFill>
                  <a:srgbClr val="5FCBEF"/>
                </a:solidFill>
                <a:latin typeface="Arial Nova" panose="020B0504020202020204" pitchFamily="34" charset="0"/>
              </a:rPr>
              <a:t>LECTURER: AMITAVE BANK​</a:t>
            </a:r>
            <a:endParaRPr lang="en-GB" dirty="0"/>
          </a:p>
        </p:txBody>
      </p:sp>
    </p:spTree>
    <p:extLst>
      <p:ext uri="{BB962C8B-B14F-4D97-AF65-F5344CB8AC3E}">
        <p14:creationId xmlns:p14="http://schemas.microsoft.com/office/powerpoint/2010/main" val="2025200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OVERWIEW</a:t>
            </a:r>
            <a:endParaRPr lang="en-GB" dirty="0"/>
          </a:p>
        </p:txBody>
      </p:sp>
      <p:sp>
        <p:nvSpPr>
          <p:cNvPr id="3" name="Content Placeholder 2"/>
          <p:cNvSpPr>
            <a:spLocks noGrp="1"/>
          </p:cNvSpPr>
          <p:nvPr>
            <p:ph idx="1"/>
          </p:nvPr>
        </p:nvSpPr>
        <p:spPr/>
        <p:txBody>
          <a:bodyPr/>
          <a:lstStyle/>
          <a:p>
            <a:endParaRPr lang="en-GB"/>
          </a:p>
        </p:txBody>
      </p:sp>
      <p:sp>
        <p:nvSpPr>
          <p:cNvPr id="5" name="Rectangle 4"/>
          <p:cNvSpPr/>
          <p:nvPr/>
        </p:nvSpPr>
        <p:spPr>
          <a:xfrm>
            <a:off x="3048000" y="2413338"/>
            <a:ext cx="6096000" cy="2031325"/>
          </a:xfrm>
          <a:prstGeom prst="rect">
            <a:avLst/>
          </a:prstGeom>
        </p:spPr>
        <p:txBody>
          <a:bodyPr>
            <a:spAutoFit/>
          </a:bodyPr>
          <a:lstStyle/>
          <a:p>
            <a:pPr fontAlgn="base">
              <a:buFont typeface="Arial" panose="020B0604020202020204" pitchFamily="34" charset="0"/>
              <a:buChar char="•"/>
            </a:pPr>
            <a:r>
              <a:rPr lang="en-GB" dirty="0">
                <a:solidFill>
                  <a:srgbClr val="2C3C43"/>
                </a:solidFill>
                <a:latin typeface="Arial Nova" panose="020B0504020202020204" pitchFamily="34" charset="0"/>
              </a:rPr>
              <a:t>Introduction</a:t>
            </a:r>
            <a:r>
              <a:rPr lang="en-US" dirty="0">
                <a:solidFill>
                  <a:srgbClr val="2C3C43"/>
                </a:solidFill>
                <a:latin typeface="Arial Nova" panose="020B0504020202020204" pitchFamily="34" charset="0"/>
              </a:rPr>
              <a:t>​</a:t>
            </a:r>
            <a:endParaRPr lang="en-US" dirty="0">
              <a:solidFill>
                <a:srgbClr val="000000"/>
              </a:solidFill>
              <a:latin typeface="Arial" panose="020B0604020202020204" pitchFamily="34" charset="0"/>
            </a:endParaRPr>
          </a:p>
          <a:p>
            <a:pPr fontAlgn="base">
              <a:buFont typeface="Arial" panose="020B0604020202020204" pitchFamily="34" charset="0"/>
              <a:buChar char="•"/>
            </a:pPr>
            <a:r>
              <a:rPr lang="en-GB" dirty="0">
                <a:solidFill>
                  <a:srgbClr val="2C3C43"/>
                </a:solidFill>
                <a:latin typeface="Arial Nova" panose="020B0504020202020204" pitchFamily="34" charset="0"/>
              </a:rPr>
              <a:t>The use of digital literacy for employee well being and their professional career development (teaching, e-learning and self development)</a:t>
            </a:r>
            <a:r>
              <a:rPr lang="en-US" dirty="0">
                <a:solidFill>
                  <a:srgbClr val="2C3C43"/>
                </a:solidFill>
                <a:latin typeface="Arial Nova" panose="020B0504020202020204" pitchFamily="34" charset="0"/>
              </a:rPr>
              <a:t>​</a:t>
            </a:r>
            <a:endParaRPr lang="en-US" dirty="0">
              <a:solidFill>
                <a:srgbClr val="000000"/>
              </a:solidFill>
              <a:latin typeface="Arial" panose="020B0604020202020204" pitchFamily="34" charset="0"/>
            </a:endParaRPr>
          </a:p>
          <a:p>
            <a:pPr fontAlgn="base">
              <a:buFont typeface="Arial" panose="020B0604020202020204" pitchFamily="34" charset="0"/>
              <a:buChar char="•"/>
            </a:pPr>
            <a:r>
              <a:rPr lang="en-GB" dirty="0">
                <a:solidFill>
                  <a:srgbClr val="2C3C43"/>
                </a:solidFill>
                <a:latin typeface="Arial Nova" panose="020B0504020202020204" pitchFamily="34" charset="0"/>
              </a:rPr>
              <a:t>Conclusion</a:t>
            </a:r>
            <a:r>
              <a:rPr lang="en-US" dirty="0">
                <a:solidFill>
                  <a:srgbClr val="2C3C43"/>
                </a:solidFill>
                <a:latin typeface="Arial Nova" panose="020B0504020202020204" pitchFamily="34" charset="0"/>
              </a:rPr>
              <a:t>​</a:t>
            </a:r>
            <a:endParaRPr lang="en-US" dirty="0">
              <a:solidFill>
                <a:srgbClr val="000000"/>
              </a:solidFill>
              <a:latin typeface="Arial" panose="020B0604020202020204" pitchFamily="34" charset="0"/>
            </a:endParaRPr>
          </a:p>
          <a:p>
            <a:pPr fontAlgn="base">
              <a:buFont typeface="Arial" panose="020B0604020202020204" pitchFamily="34" charset="0"/>
              <a:buChar char="•"/>
            </a:pPr>
            <a:r>
              <a:rPr lang="en-GB" dirty="0">
                <a:solidFill>
                  <a:srgbClr val="2C3C43"/>
                </a:solidFill>
                <a:latin typeface="Arial Nova" panose="020B0504020202020204" pitchFamily="34" charset="0"/>
              </a:rPr>
              <a:t>Questions/ thank you</a:t>
            </a:r>
            <a:r>
              <a:rPr lang="en-US" dirty="0">
                <a:solidFill>
                  <a:srgbClr val="2C3C43"/>
                </a:solidFill>
                <a:latin typeface="Arial Nova" panose="020B0504020202020204" pitchFamily="34" charset="0"/>
              </a:rPr>
              <a:t>​</a:t>
            </a:r>
            <a:endParaRPr lang="en-US" dirty="0">
              <a:solidFill>
                <a:srgbClr val="000000"/>
              </a:solidFill>
              <a:latin typeface="Arial" panose="020B0604020202020204" pitchFamily="34" charset="0"/>
            </a:endParaRPr>
          </a:p>
          <a:p>
            <a:pPr fontAlgn="base">
              <a:buFont typeface="Arial" panose="020B0604020202020204" pitchFamily="34" charset="0"/>
              <a:buChar char="•"/>
            </a:pPr>
            <a:r>
              <a:rPr lang="en-GB" dirty="0">
                <a:solidFill>
                  <a:srgbClr val="2C3C43"/>
                </a:solidFill>
                <a:latin typeface="Arial Nova" panose="020B0504020202020204" pitchFamily="34" charset="0"/>
              </a:rPr>
              <a:t>References</a:t>
            </a:r>
            <a:endParaRPr lang="en-US"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7181260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DIGITAL </a:t>
            </a:r>
            <a:r>
              <a:rPr lang="en-GB" dirty="0"/>
              <a:t>LITERACY IN HEALTH </a:t>
            </a:r>
            <a:r>
              <a:rPr lang="en-GB" dirty="0" smtClean="0"/>
              <a:t>CARE  </a:t>
            </a:r>
            <a:endParaRPr lang="en-GB" dirty="0"/>
          </a:p>
        </p:txBody>
      </p:sp>
      <p:sp>
        <p:nvSpPr>
          <p:cNvPr id="3" name="Content Placeholder 2"/>
          <p:cNvSpPr>
            <a:spLocks noGrp="1"/>
          </p:cNvSpPr>
          <p:nvPr>
            <p:ph idx="1"/>
          </p:nvPr>
        </p:nvSpPr>
        <p:spPr/>
        <p:txBody>
          <a:bodyPr/>
          <a:lstStyle/>
          <a:p>
            <a:pPr fontAlgn="base"/>
            <a:r>
              <a:rPr lang="en-GB" dirty="0"/>
              <a:t>The use of technology is becoming an important aspect of our daily lives both personally and professionally.</a:t>
            </a:r>
            <a:r>
              <a:rPr lang="en-US" dirty="0"/>
              <a:t>​</a:t>
            </a:r>
          </a:p>
          <a:p>
            <a:pPr fontAlgn="base"/>
            <a:r>
              <a:rPr lang="en-GB" dirty="0"/>
              <a:t>According to the World Health Organization (WHO), digital health is the capacity to look for, comprehend, and evaluate health information from electronic sources and then use that information to address a health issue.</a:t>
            </a:r>
            <a:r>
              <a:rPr lang="en-US" dirty="0"/>
              <a:t>​</a:t>
            </a:r>
          </a:p>
          <a:p>
            <a:endParaRPr lang="en-GB" dirty="0"/>
          </a:p>
        </p:txBody>
      </p:sp>
    </p:spTree>
    <p:extLst>
      <p:ext uri="{BB962C8B-B14F-4D97-AF65-F5344CB8AC3E}">
        <p14:creationId xmlns:p14="http://schemas.microsoft.com/office/powerpoint/2010/main" val="1228091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DEVICES USED IN THE HEALTH CARE</a:t>
            </a:r>
            <a:endParaRPr lang="en-GB" dirty="0"/>
          </a:p>
        </p:txBody>
      </p:sp>
      <p:sp>
        <p:nvSpPr>
          <p:cNvPr id="3" name="Content Placeholder 2"/>
          <p:cNvSpPr>
            <a:spLocks noGrp="1"/>
          </p:cNvSpPr>
          <p:nvPr>
            <p:ph idx="1"/>
          </p:nvPr>
        </p:nvSpPr>
        <p:spPr/>
        <p:txBody>
          <a:bodyPr/>
          <a:lstStyle/>
          <a:p>
            <a:r>
              <a:rPr lang="en-GB" dirty="0"/>
              <a:t>VITALPAC</a:t>
            </a:r>
            <a:endParaRPr lang="en-GB" dirty="0"/>
          </a:p>
        </p:txBody>
      </p:sp>
    </p:spTree>
    <p:extLst>
      <p:ext uri="{BB962C8B-B14F-4D97-AF65-F5344CB8AC3E}">
        <p14:creationId xmlns:p14="http://schemas.microsoft.com/office/powerpoint/2010/main" val="340974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CONCLUSION</a:t>
            </a:r>
            <a:endParaRPr lang="en-GB" dirty="0"/>
          </a:p>
        </p:txBody>
      </p:sp>
      <p:sp>
        <p:nvSpPr>
          <p:cNvPr id="3" name="Content Placeholder 2"/>
          <p:cNvSpPr>
            <a:spLocks noGrp="1"/>
          </p:cNvSpPr>
          <p:nvPr>
            <p:ph idx="1"/>
          </p:nvPr>
        </p:nvSpPr>
        <p:spPr/>
        <p:txBody>
          <a:bodyPr/>
          <a:lstStyle/>
          <a:p>
            <a:pPr fontAlgn="base"/>
            <a:r>
              <a:rPr lang="en-GB" dirty="0"/>
              <a:t>According to Kennedy and </a:t>
            </a:r>
            <a:r>
              <a:rPr lang="en-GB" dirty="0" err="1"/>
              <a:t>Yaldren</a:t>
            </a:r>
            <a:r>
              <a:rPr lang="en-GB" dirty="0"/>
              <a:t> (2017) we can determine that,</a:t>
            </a:r>
            <a:r>
              <a:rPr lang="en-US" dirty="0"/>
              <a:t>​</a:t>
            </a:r>
          </a:p>
          <a:p>
            <a:pPr fontAlgn="base"/>
            <a:r>
              <a:rPr lang="en-GB" dirty="0"/>
              <a:t>The use of digital literacy is </a:t>
            </a:r>
            <a:r>
              <a:rPr lang="en-GB" b="1" dirty="0"/>
              <a:t>essential </a:t>
            </a:r>
            <a:r>
              <a:rPr lang="en-GB" dirty="0"/>
              <a:t>for personal and professional development, participation and well being in the delivery of modern health and social care.</a:t>
            </a:r>
            <a:endParaRPr lang="en-US" dirty="0"/>
          </a:p>
          <a:p>
            <a:endParaRPr lang="en-GB" dirty="0"/>
          </a:p>
        </p:txBody>
      </p:sp>
    </p:spTree>
    <p:extLst>
      <p:ext uri="{BB962C8B-B14F-4D97-AF65-F5344CB8AC3E}">
        <p14:creationId xmlns:p14="http://schemas.microsoft.com/office/powerpoint/2010/main" val="648933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84814"/>
            <a:ext cx="8596668" cy="622852"/>
          </a:xfrm>
        </p:spPr>
        <p:txBody>
          <a:bodyPr>
            <a:normAutofit fontScale="90000"/>
          </a:bodyPr>
          <a:lstStyle/>
          <a:p>
            <a:r>
              <a:rPr lang="en-GB" dirty="0" smtClean="0"/>
              <a:t>                   REFERENCES</a:t>
            </a:r>
            <a:endParaRPr lang="en-GB" dirty="0"/>
          </a:p>
        </p:txBody>
      </p:sp>
      <p:sp>
        <p:nvSpPr>
          <p:cNvPr id="3" name="Content Placeholder 2"/>
          <p:cNvSpPr>
            <a:spLocks noGrp="1"/>
          </p:cNvSpPr>
          <p:nvPr>
            <p:ph idx="1"/>
          </p:nvPr>
        </p:nvSpPr>
        <p:spPr>
          <a:xfrm>
            <a:off x="438796" y="707666"/>
            <a:ext cx="8596668" cy="4745299"/>
          </a:xfrm>
        </p:spPr>
        <p:txBody>
          <a:bodyPr>
            <a:normAutofit fontScale="40000" lnSpcReduction="20000"/>
          </a:bodyPr>
          <a:lstStyle/>
          <a:p>
            <a:pPr marL="0" indent="0" fontAlgn="base">
              <a:buNone/>
            </a:pPr>
            <a:endParaRPr lang="en-GB" dirty="0"/>
          </a:p>
          <a:p>
            <a:pPr fontAlgn="base"/>
            <a:r>
              <a:rPr lang="en-US" dirty="0"/>
              <a:t>Kennedy, S. and </a:t>
            </a:r>
            <a:r>
              <a:rPr lang="en-US" dirty="0" err="1"/>
              <a:t>Yaldren</a:t>
            </a:r>
            <a:r>
              <a:rPr lang="en-US" dirty="0"/>
              <a:t>, J. (2017) ‘A Look at Digital Literacy in Health and Social Care’, </a:t>
            </a:r>
            <a:r>
              <a:rPr lang="en-US" i="1" dirty="0"/>
              <a:t>British Journal of Cardiac Nursing</a:t>
            </a:r>
            <a:r>
              <a:rPr lang="en-US" dirty="0"/>
              <a:t>, vol. 12, no. 9, pp. 428–432 [Online]. DOI: </a:t>
            </a:r>
            <a:r>
              <a:rPr lang="en-US" u="sng" dirty="0">
                <a:hlinkClick r:id="rId2"/>
              </a:rPr>
              <a:t>https://doi.org/10.12968/bjca.2017.12.9.428</a:t>
            </a:r>
            <a:r>
              <a:rPr lang="en-US" dirty="0"/>
              <a:t> (Accessed 12 April 2023).​</a:t>
            </a:r>
          </a:p>
          <a:p>
            <a:pPr fontAlgn="base"/>
            <a:r>
              <a:rPr lang="en-US" dirty="0" err="1"/>
              <a:t>Klecun</a:t>
            </a:r>
            <a:r>
              <a:rPr lang="en-US" dirty="0"/>
              <a:t>, E. (2010) ‘Digital Literacy for Health’, </a:t>
            </a:r>
            <a:r>
              <a:rPr lang="en-US" i="1" dirty="0"/>
              <a:t>International Journal of Digital Literacy and Digital Competence</a:t>
            </a:r>
            <a:r>
              <a:rPr lang="en-US" dirty="0"/>
              <a:t>, vol. 1, no. 3, pp. 48–57 [Online]. DOI: </a:t>
            </a:r>
            <a:r>
              <a:rPr lang="en-US" u="sng" dirty="0">
                <a:hlinkClick r:id="rId3"/>
              </a:rPr>
              <a:t>https://doi.org/10.4018/jdldc.2010070105</a:t>
            </a:r>
            <a:r>
              <a:rPr lang="en-US" dirty="0"/>
              <a:t> (Accessed 12 April 2023).​</a:t>
            </a:r>
          </a:p>
          <a:p>
            <a:pPr fontAlgn="base"/>
            <a:r>
              <a:rPr lang="en-US" dirty="0" err="1"/>
              <a:t>PatientEngagementHIT</a:t>
            </a:r>
            <a:r>
              <a:rPr lang="en-US" dirty="0"/>
              <a:t> and heath, </a:t>
            </a:r>
            <a:r>
              <a:rPr lang="en-US" dirty="0" err="1"/>
              <a:t>sara</a:t>
            </a:r>
            <a:r>
              <a:rPr lang="en-US" dirty="0"/>
              <a:t> (2019) </a:t>
            </a:r>
            <a:r>
              <a:rPr lang="en-US" i="1" dirty="0"/>
              <a:t>Patient Portal, Patient </a:t>
            </a:r>
            <a:r>
              <a:rPr lang="en-US" i="1" dirty="0" err="1"/>
              <a:t>Satifaction</a:t>
            </a:r>
            <a:r>
              <a:rPr lang="en-US" i="1" dirty="0"/>
              <a:t> and patient engagement news and resources - </a:t>
            </a:r>
            <a:r>
              <a:rPr lang="en-US" i="1" dirty="0" err="1"/>
              <a:t>PatientEngagementHIT</a:t>
            </a:r>
            <a:r>
              <a:rPr lang="en-US" dirty="0"/>
              <a:t> [Online]. Available at </a:t>
            </a:r>
            <a:r>
              <a:rPr lang="en-US" u="sng" dirty="0">
                <a:hlinkClick r:id="rId4"/>
              </a:rPr>
              <a:t>https://patientengagementhit.com/</a:t>
            </a:r>
            <a:r>
              <a:rPr lang="en-US" dirty="0"/>
              <a:t> (Accessed 12 April 2023</a:t>
            </a:r>
            <a:r>
              <a:rPr lang="en-US" dirty="0" smtClean="0"/>
              <a:t>).</a:t>
            </a:r>
          </a:p>
          <a:p>
            <a:pPr>
              <a:buFont typeface="Wingdings" panose="05000000000000000000" pitchFamily="2" charset="2"/>
              <a:buChar char="q"/>
            </a:pPr>
            <a:r>
              <a:rPr lang="en-GB" dirty="0" err="1"/>
              <a:t>Epitech</a:t>
            </a:r>
            <a:r>
              <a:rPr lang="en-GB" dirty="0"/>
              <a:t>/digital communication[online](Access on 23 March </a:t>
            </a:r>
            <a:r>
              <a:rPr lang="en-GB" i="1" dirty="0"/>
              <a:t>20230/</a:t>
            </a:r>
            <a:r>
              <a:rPr lang="en-GB" i="1" dirty="0">
                <a:hlinkClick r:id="rId5"/>
              </a:rPr>
              <a:t>Digital Communication: what is it? Concept and features - </a:t>
            </a:r>
            <a:r>
              <a:rPr lang="en-GB" i="1" dirty="0" err="1">
                <a:hlinkClick r:id="rId5"/>
              </a:rPr>
              <a:t>Epitech</a:t>
            </a:r>
            <a:r>
              <a:rPr lang="en-GB" i="1" dirty="0">
                <a:hlinkClick r:id="rId5"/>
              </a:rPr>
              <a:t> Spain (epitech-it.es</a:t>
            </a:r>
            <a:r>
              <a:rPr lang="en-GB" dirty="0">
                <a:hlinkClick r:id="rId5"/>
              </a:rPr>
              <a:t>)</a:t>
            </a:r>
            <a:endParaRPr lang="en-GB" dirty="0"/>
          </a:p>
          <a:p>
            <a:pPr>
              <a:buFont typeface="Wingdings" panose="05000000000000000000" pitchFamily="2" charset="2"/>
              <a:buChar char="q"/>
            </a:pPr>
            <a:r>
              <a:rPr lang="en-GB" dirty="0">
                <a:hlinkClick r:id="rId6"/>
              </a:rPr>
              <a:t>Digital capability[online](Access on 23 March 2023 )</a:t>
            </a:r>
            <a:r>
              <a:rPr lang="en-GB" i="1" dirty="0">
                <a:hlinkClick r:id="rId6"/>
              </a:rPr>
              <a:t>Introduction to Communication, collaboration and participation – Digital Capability Toolkit (derby.ac.uk)</a:t>
            </a:r>
            <a:r>
              <a:rPr lang="en-GB" i="1" dirty="0"/>
              <a:t> </a:t>
            </a:r>
          </a:p>
          <a:p>
            <a:pPr>
              <a:buFont typeface="Wingdings" panose="05000000000000000000" pitchFamily="2" charset="2"/>
              <a:buChar char="q"/>
            </a:pPr>
            <a:r>
              <a:rPr lang="en-GB" dirty="0"/>
              <a:t>Queen`s University Belfast[online](Accessed on 24 March 2023)/</a:t>
            </a:r>
            <a:r>
              <a:rPr lang="en-GB" i="1" dirty="0">
                <a:hlinkClick r:id="rId7"/>
              </a:rPr>
              <a:t>Digital Communication, Collaboration and Participation | Academic &amp; Student Affairs | Queen's University Belfast (</a:t>
            </a:r>
            <a:r>
              <a:rPr lang="en-GB" i="1" dirty="0" smtClean="0">
                <a:hlinkClick r:id="rId7"/>
              </a:rPr>
              <a:t>qub.ac.uk)</a:t>
            </a:r>
            <a:endParaRPr lang="en-GB" i="1" dirty="0" smtClean="0"/>
          </a:p>
          <a:p>
            <a:pPr>
              <a:buFont typeface="Wingdings" panose="05000000000000000000" pitchFamily="2" charset="2"/>
              <a:buChar char="q"/>
            </a:pPr>
            <a:r>
              <a:rPr lang="en-GB" i="1" dirty="0" smtClean="0">
                <a:solidFill>
                  <a:srgbClr val="000000"/>
                </a:solidFill>
                <a:latin typeface="Calibri"/>
              </a:rPr>
              <a:t>Eileen </a:t>
            </a:r>
            <a:r>
              <a:rPr lang="en-GB" i="1" dirty="0">
                <a:solidFill>
                  <a:srgbClr val="000000"/>
                </a:solidFill>
                <a:latin typeface="Calibri"/>
              </a:rPr>
              <a:t>Winter, </a:t>
            </a:r>
            <a:r>
              <a:rPr lang="en-GB" i="1" dirty="0" err="1">
                <a:solidFill>
                  <a:srgbClr val="000000"/>
                </a:solidFill>
                <a:latin typeface="Calibri"/>
              </a:rPr>
              <a:t>Aisling</a:t>
            </a:r>
            <a:r>
              <a:rPr lang="en-GB" i="1" dirty="0">
                <a:solidFill>
                  <a:srgbClr val="000000"/>
                </a:solidFill>
                <a:latin typeface="Calibri"/>
              </a:rPr>
              <a:t> Costello, Moya O’Brien &amp; Grainne Hickey (2021) Teachers’ use of technology and the impact of Covid-19, Irish Educational Studies, 40:2, 235-246, DOI: </a:t>
            </a:r>
            <a:r>
              <a:rPr lang="en-GB" i="1" u="sng" dirty="0">
                <a:solidFill>
                  <a:srgbClr val="000000"/>
                </a:solidFill>
                <a:latin typeface="Calibri"/>
                <a:hlinkClick r:id="rId8"/>
              </a:rPr>
              <a:t>10.1080/03323315.2021.1916559</a:t>
            </a:r>
            <a:endParaRPr lang="en-GB" i="1" dirty="0">
              <a:solidFill>
                <a:srgbClr val="000000"/>
              </a:solidFill>
              <a:latin typeface="Calibri"/>
            </a:endParaRPr>
          </a:p>
          <a:p>
            <a:pPr marL="0" lvl="0" indent="0">
              <a:spcBef>
                <a:spcPts val="0"/>
              </a:spcBef>
              <a:buNone/>
              <a:defRPr sz="1800" b="0" i="0" u="none" strike="noStrike" kern="0" cap="none" spc="0" baseline="0">
                <a:solidFill>
                  <a:srgbClr val="000000"/>
                </a:solidFill>
                <a:uFillTx/>
              </a:defRPr>
            </a:pPr>
            <a:r>
              <a:rPr lang="en-GB" i="1" dirty="0">
                <a:solidFill>
                  <a:srgbClr val="000000"/>
                </a:solidFill>
                <a:latin typeface="Calibri"/>
              </a:rPr>
              <a:t/>
            </a:r>
            <a:br>
              <a:rPr lang="en-GB" i="1" dirty="0">
                <a:solidFill>
                  <a:srgbClr val="000000"/>
                </a:solidFill>
                <a:latin typeface="Calibri"/>
              </a:rPr>
            </a:br>
            <a:r>
              <a:rPr lang="en-GB" i="1" dirty="0" smtClean="0">
                <a:solidFill>
                  <a:srgbClr val="000000"/>
                </a:solidFill>
                <a:latin typeface="Calibri"/>
              </a:rPr>
              <a:t>                 </a:t>
            </a:r>
            <a:r>
              <a:rPr lang="en-GB" i="1" dirty="0" err="1" smtClean="0">
                <a:solidFill>
                  <a:srgbClr val="000000"/>
                </a:solidFill>
                <a:latin typeface="Calibri"/>
              </a:rPr>
              <a:t>Deedra</a:t>
            </a:r>
            <a:r>
              <a:rPr lang="en-GB" i="1" dirty="0" smtClean="0">
                <a:solidFill>
                  <a:srgbClr val="000000"/>
                </a:solidFill>
                <a:latin typeface="Calibri"/>
              </a:rPr>
              <a:t> </a:t>
            </a:r>
            <a:r>
              <a:rPr lang="en-GB" i="1" dirty="0" err="1">
                <a:solidFill>
                  <a:srgbClr val="000000"/>
                </a:solidFill>
                <a:latin typeface="Calibri"/>
              </a:rPr>
              <a:t>Vargo</a:t>
            </a:r>
            <a:r>
              <a:rPr lang="en-GB" i="1" dirty="0">
                <a:solidFill>
                  <a:srgbClr val="000000"/>
                </a:solidFill>
                <a:latin typeface="Calibri"/>
              </a:rPr>
              <a:t>, Lin Zhu, Briana </a:t>
            </a:r>
            <a:r>
              <a:rPr lang="en-GB" i="1" dirty="0" err="1">
                <a:solidFill>
                  <a:srgbClr val="000000"/>
                </a:solidFill>
                <a:latin typeface="Calibri"/>
              </a:rPr>
              <a:t>Benwell</a:t>
            </a:r>
            <a:r>
              <a:rPr lang="en-GB" i="1" dirty="0">
                <a:solidFill>
                  <a:srgbClr val="000000"/>
                </a:solidFill>
                <a:latin typeface="Calibri"/>
              </a:rPr>
              <a:t>, </a:t>
            </a:r>
            <a:r>
              <a:rPr lang="en-GB" i="1" dirty="0" err="1">
                <a:solidFill>
                  <a:srgbClr val="000000"/>
                </a:solidFill>
                <a:latin typeface="Calibri"/>
              </a:rPr>
              <a:t>Zheng</a:t>
            </a:r>
            <a:r>
              <a:rPr lang="en-GB" i="1" dirty="0">
                <a:solidFill>
                  <a:srgbClr val="000000"/>
                </a:solidFill>
                <a:latin typeface="Calibri"/>
              </a:rPr>
              <a:t> Yan, 2020. Digital technology use during COVID-19 pandemic: A rapid review.  </a:t>
            </a:r>
            <a:r>
              <a:rPr lang="en-GB" i="1" dirty="0">
                <a:solidFill>
                  <a:srgbClr val="000000"/>
                </a:solidFill>
                <a:latin typeface="Calibri"/>
                <a:hlinkClick r:id="rId9"/>
              </a:rPr>
              <a:t>https://</a:t>
            </a:r>
            <a:r>
              <a:rPr lang="en-GB" i="1" dirty="0" smtClean="0">
                <a:solidFill>
                  <a:srgbClr val="000000"/>
                </a:solidFill>
                <a:latin typeface="Calibri"/>
                <a:hlinkClick r:id="rId9"/>
              </a:rPr>
              <a:t>doi.org/10.1002/hbe2.242</a:t>
            </a:r>
            <a:endParaRPr lang="en-GB" i="1" dirty="0" smtClean="0">
              <a:solidFill>
                <a:srgbClr val="000000"/>
              </a:solidFill>
              <a:latin typeface="Calibri"/>
            </a:endParaRPr>
          </a:p>
          <a:p>
            <a:pPr marL="0" lvl="0" indent="0">
              <a:spcBef>
                <a:spcPts val="0"/>
              </a:spcBef>
              <a:buNone/>
              <a:defRPr sz="1800" b="0" i="0" u="none" strike="noStrike" kern="0" cap="none" spc="0" baseline="0">
                <a:solidFill>
                  <a:srgbClr val="000000"/>
                </a:solidFill>
                <a:uFillTx/>
              </a:defRPr>
            </a:pPr>
            <a:endParaRPr lang="en-GB" i="1" dirty="0" smtClean="0">
              <a:solidFill>
                <a:srgbClr val="000000"/>
              </a:solidFill>
              <a:latin typeface="Calibri"/>
            </a:endParaRPr>
          </a:p>
          <a:p>
            <a:pPr marL="0" lvl="0" indent="0">
              <a:spcBef>
                <a:spcPts val="0"/>
              </a:spcBef>
              <a:buNone/>
              <a:defRPr sz="1800" b="0" i="0" u="none" strike="noStrike" kern="0" cap="none" spc="0" baseline="0">
                <a:solidFill>
                  <a:srgbClr val="000000"/>
                </a:solidFill>
                <a:uFillTx/>
              </a:defRPr>
            </a:pPr>
            <a:endParaRPr lang="en-GB" i="1" dirty="0">
              <a:solidFill>
                <a:srgbClr val="000000"/>
              </a:solidFill>
              <a:latin typeface="Calibri"/>
            </a:endParaRPr>
          </a:p>
          <a:p>
            <a:pPr marL="0" lvl="0" indent="0">
              <a:spcBef>
                <a:spcPts val="0"/>
              </a:spcBef>
              <a:buNone/>
              <a:defRPr sz="1800" b="0" i="0" u="none" strike="noStrike" kern="0" cap="none" spc="0" baseline="0">
                <a:solidFill>
                  <a:srgbClr val="000000"/>
                </a:solidFill>
                <a:uFillTx/>
              </a:defRPr>
            </a:pPr>
            <a:r>
              <a:rPr lang="en-GB" i="1" dirty="0">
                <a:solidFill>
                  <a:srgbClr val="000000"/>
                </a:solidFill>
                <a:latin typeface="Calibri"/>
              </a:rPr>
              <a:t>Richard </a:t>
            </a:r>
            <a:r>
              <a:rPr lang="en-GB" i="1" dirty="0" err="1">
                <a:solidFill>
                  <a:srgbClr val="000000"/>
                </a:solidFill>
                <a:latin typeface="Calibri"/>
              </a:rPr>
              <a:t>Westgarth</a:t>
            </a:r>
            <a:r>
              <a:rPr lang="en-GB" i="1" dirty="0">
                <a:solidFill>
                  <a:srgbClr val="000000"/>
                </a:solidFill>
                <a:latin typeface="Calibri"/>
              </a:rPr>
              <a:t>, 2020. The importance of technology in the era of COVID-19. Assessed through: </a:t>
            </a:r>
            <a:r>
              <a:rPr lang="en-GB" i="1" dirty="0">
                <a:solidFill>
                  <a:srgbClr val="000000"/>
                </a:solidFill>
                <a:latin typeface="Calibri"/>
                <a:hlinkClick r:id="rId10"/>
              </a:rPr>
              <a:t>https://</a:t>
            </a:r>
            <a:r>
              <a:rPr lang="en-GB" i="1" dirty="0" smtClean="0">
                <a:solidFill>
                  <a:srgbClr val="000000"/>
                </a:solidFill>
                <a:latin typeface="Calibri"/>
                <a:hlinkClick r:id="rId10"/>
              </a:rPr>
              <a:t>www.techuk.org/resource/the-importance-of-technology-in-the-era-of-covid-19.html</a:t>
            </a:r>
            <a:endParaRPr lang="en-GB" i="1" dirty="0">
              <a:solidFill>
                <a:srgbClr val="000000"/>
              </a:solidFill>
              <a:latin typeface="Calibri"/>
            </a:endParaRPr>
          </a:p>
          <a:p>
            <a:pPr>
              <a:lnSpc>
                <a:spcPct val="150000"/>
              </a:lnSpc>
            </a:pPr>
            <a:r>
              <a:rPr lang="en-GB" dirty="0" err="1"/>
              <a:t>Karikari</a:t>
            </a:r>
            <a:r>
              <a:rPr lang="en-GB" dirty="0"/>
              <a:t>, P. (2020). What is Data: A beginners guide. [online] Analytics </a:t>
            </a:r>
            <a:r>
              <a:rPr lang="en-GB" dirty="0" err="1"/>
              <a:t>Vidhya</a:t>
            </a:r>
            <a:r>
              <a:rPr lang="en-GB" dirty="0"/>
              <a:t>. Available at: https://medium.com/analytics-vidhya/what-is-data-a-beginners-guide-4810170c7797#:~:text=In%20layman [Accessed 22 Mar. 2023].</a:t>
            </a:r>
          </a:p>
          <a:p>
            <a:pPr>
              <a:lnSpc>
                <a:spcPct val="150000"/>
              </a:lnSpc>
            </a:pPr>
            <a:r>
              <a:rPr lang="en-GB" dirty="0"/>
              <a:t>Peacock, J.L. and Peacock, P.J. (2010) “Handling data: What steps are important,” Oxford Handbook of Medical Statistics, pp. 101–125. Available at: https://doi.org/10.1093/med/9780199551286.003.0003. </a:t>
            </a:r>
            <a:endParaRPr lang="en-GB" dirty="0" smtClean="0"/>
          </a:p>
          <a:p>
            <a:pPr marL="0" indent="0">
              <a:buNone/>
            </a:pPr>
            <a:r>
              <a:rPr lang="en-US" dirty="0"/>
              <a:t>Google(</a:t>
            </a:r>
            <a:r>
              <a:rPr lang="en-US" dirty="0" err="1"/>
              <a:t>n.d</a:t>
            </a:r>
            <a:r>
              <a:rPr lang="en-US" dirty="0"/>
              <a:t>) </a:t>
            </a:r>
            <a:r>
              <a:rPr lang="en-US" dirty="0" err="1"/>
              <a:t>Availaable</a:t>
            </a:r>
            <a:r>
              <a:rPr lang="en-US" dirty="0"/>
              <a:t> at:</a:t>
            </a:r>
          </a:p>
          <a:p>
            <a:pPr marL="0" indent="0">
              <a:buNone/>
            </a:pPr>
            <a:r>
              <a:rPr lang="en-US" dirty="0">
                <a:solidFill>
                  <a:schemeClr val="bg2">
                    <a:lumMod val="10000"/>
                  </a:schemeClr>
                </a:solidFill>
                <a:hlinkClick r:id="rId11">
                  <a:extLst>
                    <a:ext uri="{A12FA001-AC4F-418D-AE19-62706E023703}">
                      <ahyp:hlinkClr xmlns="" xmlns:ahyp="http://schemas.microsoft.com/office/drawing/2018/hyperlinkcolor" xmlns:lc="http://schemas.openxmlformats.org/drawingml/2006/lockedCanvas" val="tx"/>
                    </a:ext>
                  </a:extLst>
                </a:hlinkClick>
              </a:rPr>
              <a:t>https://www.google.com/search?g=conclusion%2Bof%2Buse%Btechnology</a:t>
            </a:r>
            <a:r>
              <a:rPr lang="en-US" dirty="0">
                <a:solidFill>
                  <a:srgbClr val="3FCDE7"/>
                </a:solidFill>
                <a:hlinkClick r:id="rId11">
                  <a:extLst>
                    <a:ext uri="{A12FA001-AC4F-418D-AE19-62706E023703}">
                      <ahyp:hlinkClr xmlns="" xmlns:ahyp="http://schemas.microsoft.com/office/drawing/2018/hyperlinkcolor" xmlns:lc="http://schemas.openxmlformats.org/drawingml/2006/lockedCanvas" val="tx"/>
                    </a:ext>
                  </a:extLst>
                </a:hlinkClick>
              </a:rPr>
              <a:t>=</a:t>
            </a:r>
            <a:r>
              <a:rPr lang="en-US" dirty="0">
                <a:solidFill>
                  <a:schemeClr val="bg2">
                    <a:lumMod val="10000"/>
                  </a:schemeClr>
                </a:solidFill>
                <a:hlinkClick r:id="rId11">
                  <a:extLst>
                    <a:ext uri="{A12FA001-AC4F-418D-AE19-62706E023703}">
                      <ahyp:hlinkClr xmlns="" xmlns:ahyp="http://schemas.microsoft.com/office/drawing/2018/hyperlinkcolor" xmlns:lc="http://schemas.openxmlformats.org/drawingml/2006/lockedCanvas" val="tx"/>
                    </a:ext>
                  </a:extLst>
                </a:hlinkClick>
              </a:rPr>
              <a:t>chrome-mobile</a:t>
            </a:r>
            <a:r>
              <a:rPr lang="en-US" dirty="0">
                <a:solidFill>
                  <a:schemeClr val="bg2">
                    <a:lumMod val="10000"/>
                  </a:schemeClr>
                </a:solidFill>
              </a:rPr>
              <a:t> (Accessed: April 6,2023).</a:t>
            </a:r>
            <a:r>
              <a:rPr lang="en-US" dirty="0">
                <a:solidFill>
                  <a:schemeClr val="bg2">
                    <a:lumMod val="10000"/>
                  </a:schemeClr>
                </a:solidFill>
                <a:hlinkClick r:id="rId11">
                  <a:extLst>
                    <a:ext uri="{A12FA001-AC4F-418D-AE19-62706E023703}">
                      <ahyp:hlinkClr xmlns="" xmlns:ahyp="http://schemas.microsoft.com/office/drawing/2018/hyperlinkcolor" xmlns:lc="http://schemas.openxmlformats.org/drawingml/2006/lockedCanvas" val="tx"/>
                    </a:ext>
                  </a:extLst>
                </a:hlinkClick>
              </a:rPr>
              <a:t>.. %2Bheathcare&amp;oq=conclusion%2Buse%2Bof2Btechnology%2Bhealthcare&amp;aqs=chrome69j57j33i160i57912.63514j0j4&amp;client=</a:t>
            </a:r>
            <a:r>
              <a:rPr lang="en-US" dirty="0" err="1">
                <a:solidFill>
                  <a:schemeClr val="bg2">
                    <a:lumMod val="10000"/>
                  </a:schemeClr>
                </a:solidFill>
                <a:hlinkClick r:id="rId11">
                  <a:extLst>
                    <a:ext uri="{A12FA001-AC4F-418D-AE19-62706E023703}">
                      <ahyp:hlinkClr xmlns="" xmlns:ahyp="http://schemas.microsoft.com/office/drawing/2018/hyperlinkcolor" xmlns:lc="http://schemas.openxmlformats.org/drawingml/2006/lockedCanvas" val="tx"/>
                    </a:ext>
                  </a:extLst>
                </a:hlinkClick>
              </a:rPr>
              <a:t>ms-android-Samsung-ss&amp;sourcied</a:t>
            </a:r>
            <a:endParaRPr lang="en-US" dirty="0">
              <a:solidFill>
                <a:schemeClr val="bg2">
                  <a:lumMod val="10000"/>
                </a:schemeClr>
              </a:solidFill>
            </a:endParaRPr>
          </a:p>
          <a:p>
            <a:pPr marL="0" indent="0">
              <a:buNone/>
            </a:pPr>
            <a:endParaRPr lang="en-US" dirty="0"/>
          </a:p>
          <a:p>
            <a:pPr marL="0" indent="0">
              <a:buNone/>
            </a:pPr>
            <a:r>
              <a:rPr lang="en-US" dirty="0"/>
              <a:t>The opportunities and risk of artificial intelligence in…- CSPE (no date). Available </a:t>
            </a:r>
            <a:r>
              <a:rPr lang="en-US" dirty="0" err="1"/>
              <a:t>at:https</a:t>
            </a:r>
            <a:r>
              <a:rPr lang="en-US" dirty="0"/>
              <a:t>://www.cuspe.org/wp-content/uploads/2016/09/Hamid_2016.pdf (Accessed: April 5, 2023).</a:t>
            </a:r>
          </a:p>
          <a:p>
            <a:pPr marL="0" indent="0">
              <a:buNone/>
            </a:pPr>
            <a:endParaRPr lang="en-US" dirty="0"/>
          </a:p>
          <a:p>
            <a:pPr marL="0" indent="0">
              <a:buNone/>
            </a:pPr>
            <a:r>
              <a:rPr lang="en-US" dirty="0"/>
              <a:t>http/www.telehealthpolicy.us/best-practices-archives-arkansass-angels.</a:t>
            </a:r>
          </a:p>
          <a:p>
            <a:pPr>
              <a:lnSpc>
                <a:spcPct val="150000"/>
              </a:lnSpc>
            </a:pPr>
            <a:endParaRPr lang="en-GB" dirty="0"/>
          </a:p>
          <a:p>
            <a:pPr marL="0" lvl="0" indent="0">
              <a:spcBef>
                <a:spcPts val="0"/>
              </a:spcBef>
              <a:buNone/>
              <a:defRPr sz="1800" b="0" i="0" u="none" strike="noStrike" kern="0" cap="none" spc="0" baseline="0">
                <a:solidFill>
                  <a:srgbClr val="000000"/>
                </a:solidFill>
                <a:uFillTx/>
              </a:defRPr>
            </a:pPr>
            <a:endParaRPr lang="en-GB" i="1" dirty="0">
              <a:solidFill>
                <a:srgbClr val="000000"/>
              </a:solidFill>
              <a:latin typeface="Calibri"/>
            </a:endParaRPr>
          </a:p>
          <a:p>
            <a:pPr fontAlgn="base"/>
            <a:endParaRPr lang="en-US" dirty="0"/>
          </a:p>
          <a:p>
            <a:endParaRPr lang="en-GB" dirty="0"/>
          </a:p>
        </p:txBody>
      </p:sp>
    </p:spTree>
    <p:extLst>
      <p:ext uri="{BB962C8B-B14F-4D97-AF65-F5344CB8AC3E}">
        <p14:creationId xmlns:p14="http://schemas.microsoft.com/office/powerpoint/2010/main" val="14028115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1090</TotalTime>
  <Words>1223</Words>
  <Application>Microsoft Office PowerPoint</Application>
  <PresentationFormat>Widescreen</PresentationFormat>
  <Paragraphs>136</Paragraphs>
  <Slides>27</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Angsana New</vt:lpstr>
      <vt:lpstr>Arial</vt:lpstr>
      <vt:lpstr>Arial Nova</vt:lpstr>
      <vt:lpstr>Baskerville Old Face</vt:lpstr>
      <vt:lpstr>Calibri</vt:lpstr>
      <vt:lpstr>Calibri Light</vt:lpstr>
      <vt:lpstr>Times New Roman</vt:lpstr>
      <vt:lpstr>Trebuchet MS</vt:lpstr>
      <vt:lpstr>Wingdings</vt:lpstr>
      <vt:lpstr>Wingdings 3</vt:lpstr>
      <vt:lpstr>Facet</vt:lpstr>
      <vt:lpstr>       Name: Sindatche  Baldé Student ID: 2233643 Module Code: LCHS : 4002 Module Name :Digital Skills And Research Methods Topic: Digital Communication Collaboration And Participation In Healthcare Group Leader: Agyeiwaa Mensah Lecture: Amitave Banik  </vt:lpstr>
      <vt:lpstr>Overview</vt:lpstr>
      <vt:lpstr>Digital Communication Collaboration and Participation in Healthcare </vt:lpstr>
      <vt:lpstr>Conclusion</vt:lpstr>
      <vt:lpstr>PowerPoint Presentation</vt:lpstr>
      <vt:lpstr>Overview </vt:lpstr>
      <vt:lpstr>Covid-19 and technology</vt:lpstr>
      <vt:lpstr>Types of technology used</vt:lpstr>
      <vt:lpstr>Importance of Technology During Covid-19 </vt:lpstr>
      <vt:lpstr>Conclusion</vt:lpstr>
      <vt:lpstr>Name: Taiwo Hassan Apelogun  Student ID: 2227914 Module Code: LCHS4002_Lon Module Name: Digital Skills and Research Methods Topic: The relevance of technical proficiency for data and information handling  Lecturer’s Name: Amative Banik</vt:lpstr>
      <vt:lpstr>Overview</vt:lpstr>
      <vt:lpstr>Introduction</vt:lpstr>
      <vt:lpstr>Importance of technical Proficiency Data Information Handling</vt:lpstr>
      <vt:lpstr>The relevance of technical proficiency for data and information handling </vt:lpstr>
      <vt:lpstr>Conclusion</vt:lpstr>
      <vt:lpstr>       Name: Maria Miguel Student ID: 2232112 Module: LCHS: 4002_ lon Module Name: Digital Skills and research methods Topic: The use of Contemporary Technology(diagnostic, administrative and care support)  Lecture Name: Amative Banik</vt:lpstr>
      <vt:lpstr>OVERVIEW </vt:lpstr>
      <vt:lpstr>The use of contemporary technology(diagnostic, administration and care support).</vt:lpstr>
      <vt:lpstr>The different Types of Technology in Healthcare</vt:lpstr>
      <vt:lpstr>Conclusion</vt:lpstr>
      <vt:lpstr>       </vt:lpstr>
      <vt:lpstr>                        OVERWIEW</vt:lpstr>
      <vt:lpstr>     DIGITAL LITERACY IN HEALTH CARE  </vt:lpstr>
      <vt:lpstr>MODERN DEVICES USED IN THE HEALTH CARE</vt:lpstr>
      <vt:lpstr>                       CONCLUSION</vt:lpstr>
      <vt:lpstr>                   REFERENCES</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Sindatche  Balde Student ID: 2233643 Module Code: LCHS : 4002 Module Name :Digital Skills And Research Methods Topic: Digital Communication Collaboration And Participation In Healthcare Group Lider : Lecture: Amit</dc:title>
  <dc:creator>Sindatche D. B. Baldé</dc:creator>
  <cp:lastModifiedBy>Sindatche D. B. Baldé</cp:lastModifiedBy>
  <cp:revision>44</cp:revision>
  <dcterms:created xsi:type="dcterms:W3CDTF">2023-03-20T21:30:33Z</dcterms:created>
  <dcterms:modified xsi:type="dcterms:W3CDTF">2023-04-13T13:21:03Z</dcterms:modified>
</cp:coreProperties>
</file>