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3" r:id="rId2"/>
    <p:sldId id="275" r:id="rId3"/>
    <p:sldId id="276" r:id="rId4"/>
    <p:sldId id="264" r:id="rId5"/>
    <p:sldId id="277" r:id="rId6"/>
    <p:sldId id="265" r:id="rId7"/>
    <p:sldId id="266" r:id="rId8"/>
    <p:sldId id="271" r:id="rId9"/>
    <p:sldId id="272" r:id="rId10"/>
    <p:sldId id="273" r:id="rId11"/>
    <p:sldId id="274" r:id="rId12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1773E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000" autoAdjust="0"/>
    <p:restoredTop sz="94660"/>
  </p:normalViewPr>
  <p:slideViewPr>
    <p:cSldViewPr>
      <p:cViewPr varScale="1">
        <p:scale>
          <a:sx n="73" d="100"/>
          <a:sy n="73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6DBCC7-7BC4-4ED4-8DB0-31C1B1470B62}" type="datetimeFigureOut">
              <a:rPr lang="en-GB" smtClean="0"/>
              <a:pPr/>
              <a:t>21/04/2013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B5763C-62A4-4513-814A-CE170BD981C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784150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519886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53E07B-0C86-4332-AD62-FA9DEF888406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7620E5A-5DE3-4045-9CED-5AFEC1C1115A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083793-A5A0-4440-8012-D649363A4119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D999D3-B84C-486C-9580-1619CBF5984B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50F5D02-B201-412B-A782-34138F91676D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A323C39-9BBE-466A-9EE8-1C6C4215BBFB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B2D72B-8659-4991-8498-9F131E47E7DB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24559D4-F0D0-4D27-B397-85707DCEC201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CD3C6B-D4E1-40EA-AF20-E58E8BAC358D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18F4DC-E64D-4BEE-8AEE-4157F088082B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0CEFBA1-D52F-4D5B-BBE8-20F0EA4D8416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79A58399-E40E-4089-B31D-C0AF741B5715}" type="datetime1">
              <a:rPr lang="en-GB" smtClean="0"/>
              <a:pPr/>
              <a:t>21/04/2013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 smtClean="0"/>
              <a:t>Entrepreneurship -  lecture 11</a:t>
            </a:r>
            <a:endParaRPr lang="en-GB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hf sldNum="0"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3200" b="1" dirty="0" smtClean="0">
                <a:solidFill>
                  <a:schemeClr val="tx1"/>
                </a:solidFill>
              </a:rPr>
              <a:t>SBMA7111 </a:t>
            </a:r>
            <a:br>
              <a:rPr lang="en-GB" sz="3200" b="1" dirty="0" smtClean="0">
                <a:solidFill>
                  <a:schemeClr val="tx1"/>
                </a:solidFill>
              </a:rPr>
            </a:br>
            <a:r>
              <a:rPr lang="en-GB" sz="3200" b="1" dirty="0" smtClean="0">
                <a:solidFill>
                  <a:schemeClr val="tx1"/>
                </a:solidFill>
              </a:rPr>
              <a:t>Entrepreneurship</a:t>
            </a:r>
          </a:p>
        </p:txBody>
      </p:sp>
      <p:sp>
        <p:nvSpPr>
          <p:cNvPr id="614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7544" y="4365104"/>
            <a:ext cx="8064896" cy="1273696"/>
          </a:xfrm>
        </p:spPr>
        <p:txBody>
          <a:bodyPr/>
          <a:lstStyle/>
          <a:p>
            <a:pPr algn="r" eaLnBrk="1" hangingPunct="1"/>
            <a:r>
              <a:rPr lang="en-GB" sz="2400" dirty="0" smtClean="0"/>
              <a:t>Lecture 11:  Social, community, environmental and political entrepreneurs</a:t>
            </a:r>
          </a:p>
          <a:p>
            <a:pPr algn="r" eaLnBrk="1" hangingPunct="1"/>
            <a:endParaRPr lang="en-US" sz="24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11</a:t>
            </a: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Entrepreneurs and entrepreneurship can be found in all areas of life (as well as business environments):</a:t>
            </a:r>
          </a:p>
          <a:p>
            <a:r>
              <a:rPr lang="en-GB" dirty="0" smtClean="0"/>
              <a:t>Social</a:t>
            </a:r>
          </a:p>
          <a:p>
            <a:r>
              <a:rPr lang="en-GB" dirty="0" smtClean="0"/>
              <a:t>Community</a:t>
            </a:r>
          </a:p>
          <a:p>
            <a:r>
              <a:rPr lang="en-GB" dirty="0" smtClean="0"/>
              <a:t>Environmental and</a:t>
            </a:r>
          </a:p>
          <a:p>
            <a:r>
              <a:rPr lang="en-GB" dirty="0" smtClean="0"/>
              <a:t>Political environments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11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38364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en-GB" dirty="0" smtClean="0"/>
              <a:t> </a:t>
            </a:r>
            <a:r>
              <a:rPr lang="en-GB" sz="2800" b="1" dirty="0" smtClean="0"/>
              <a:t>How do these other areas of entrepreneurship differ from business entrepreneurship?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60848"/>
            <a:ext cx="8229600" cy="3561259"/>
          </a:xfrm>
        </p:spPr>
        <p:txBody>
          <a:bodyPr/>
          <a:lstStyle/>
          <a:p>
            <a:r>
              <a:rPr lang="en-GB" dirty="0" smtClean="0"/>
              <a:t>By having a primary focus that is not financial</a:t>
            </a:r>
          </a:p>
          <a:p>
            <a:r>
              <a:rPr lang="en-GB" dirty="0" smtClean="0"/>
              <a:t>By shifting from an individual to a collective focus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11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6744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CN" sz="2800" b="1" dirty="0" smtClean="0"/>
              <a:t>What </a:t>
            </a:r>
            <a:r>
              <a:rPr lang="en-US" altLang="zh-CN" sz="2800" b="1" dirty="0"/>
              <a:t>makes social entrepreneurs </a:t>
            </a:r>
            <a:r>
              <a:rPr lang="en-US" altLang="zh-CN" sz="2800" b="1" dirty="0" smtClean="0"/>
              <a:t>different from other entrepreneurs?</a:t>
            </a:r>
            <a:endParaRPr lang="en-US" altLang="zh-CN" sz="2800" b="1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989138"/>
            <a:ext cx="7772400" cy="331946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zh-CN" sz="2800" dirty="0" smtClean="0"/>
              <a:t>The Best measure of success for social entrepreneurs is not how much profit they make, but rather the extent to which they create social value.</a:t>
            </a:r>
          </a:p>
          <a:p>
            <a:pPr marL="0" indent="0" eaLnBrk="1" hangingPunct="1">
              <a:buNone/>
            </a:pPr>
            <a:endParaRPr lang="en-US" altLang="zh-CN" b="1" dirty="0" smtClean="0"/>
          </a:p>
          <a:p>
            <a:pPr marL="0" indent="0" eaLnBrk="1" hangingPunct="1">
              <a:buNone/>
            </a:pPr>
            <a:endParaRPr lang="en-US" altLang="zh-CN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F3E10A-8C2B-4896-88A9-237765D11315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717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3405983492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Discussion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we mean by social </a:t>
            </a:r>
            <a:r>
              <a:rPr lang="en-GB" dirty="0" smtClean="0"/>
              <a:t>values?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What examples </a:t>
            </a:r>
            <a:r>
              <a:rPr lang="en-GB" dirty="0"/>
              <a:t>of social </a:t>
            </a:r>
            <a:r>
              <a:rPr lang="en-GB" dirty="0" smtClean="0"/>
              <a:t>entrepreneurs are you aware of?</a:t>
            </a:r>
          </a:p>
          <a:p>
            <a:endParaRPr lang="en-GB" dirty="0"/>
          </a:p>
          <a:p>
            <a:r>
              <a:rPr lang="en-GB" dirty="0" smtClean="0"/>
              <a:t>What examples </a:t>
            </a:r>
            <a:r>
              <a:rPr lang="en-GB" dirty="0"/>
              <a:t>of social </a:t>
            </a:r>
            <a:r>
              <a:rPr lang="en-GB" dirty="0" smtClean="0"/>
              <a:t>enterprises?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Entrepreneurship -  lecture 11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55499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The ‘bottom-line’</a:t>
            </a:r>
            <a:br>
              <a:rPr lang="en-GB" sz="3200" b="1" dirty="0" smtClean="0"/>
            </a:br>
            <a:r>
              <a:rPr lang="en-GB" sz="3200" b="1" dirty="0" smtClean="0"/>
              <a:t>Differences between business and social entrepreneurs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3200" dirty="0" smtClean="0"/>
              <a:t>Single – financial   </a:t>
            </a:r>
          </a:p>
          <a:p>
            <a:pPr lvl="1"/>
            <a:r>
              <a:rPr lang="en-GB" sz="2800" dirty="0" smtClean="0"/>
              <a:t>(standard business model)</a:t>
            </a:r>
          </a:p>
          <a:p>
            <a:r>
              <a:rPr lang="en-GB" sz="3200" dirty="0" smtClean="0"/>
              <a:t>Double – financial and social</a:t>
            </a:r>
          </a:p>
          <a:p>
            <a:pPr lvl="1"/>
            <a:r>
              <a:rPr lang="en-GB" sz="2800" dirty="0" smtClean="0"/>
              <a:t>(social entrepreneurship model)</a:t>
            </a:r>
          </a:p>
          <a:p>
            <a:r>
              <a:rPr lang="en-GB" sz="3200" dirty="0" smtClean="0"/>
              <a:t>Triple – financial, social and environment</a:t>
            </a:r>
            <a:endParaRPr lang="en-GB" dirty="0" smtClean="0"/>
          </a:p>
          <a:p>
            <a:pPr lvl="1"/>
            <a:r>
              <a:rPr lang="en-GB" sz="2800" dirty="0" smtClean="0"/>
              <a:t>(extended social and environmental model)</a:t>
            </a:r>
          </a:p>
        </p:txBody>
      </p:sp>
      <p:sp>
        <p:nvSpPr>
          <p:cNvPr id="8196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86495E-17D1-4732-AA88-38C173025889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36177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8507412" cy="1143000"/>
          </a:xfrm>
        </p:spPr>
        <p:txBody>
          <a:bodyPr/>
          <a:lstStyle/>
          <a:p>
            <a:pPr eaLnBrk="1" hangingPunct="1"/>
            <a:r>
              <a:rPr lang="en-US" altLang="zh-CN" sz="2800" b="1" dirty="0" smtClean="0"/>
              <a:t>Social entrepreneurs act as change agents in the social sector by behaving in the following ways: 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400" dirty="0" smtClean="0"/>
              <a:t>Adopting a mission to create and sustain social value</a:t>
            </a:r>
          </a:p>
          <a:p>
            <a:pPr eaLnBrk="1" hangingPunct="1"/>
            <a:r>
              <a:rPr lang="en-US" altLang="zh-CN" sz="2400" dirty="0" smtClean="0"/>
              <a:t>Recognize and relentlessly pursuing new opportunities to serve that mission.</a:t>
            </a:r>
          </a:p>
          <a:p>
            <a:pPr eaLnBrk="1" hangingPunct="1"/>
            <a:r>
              <a:rPr lang="en-US" altLang="zh-CN" sz="2400" dirty="0" smtClean="0"/>
              <a:t>Engaging in a process of continuous innovation, adaption, and learning.</a:t>
            </a:r>
          </a:p>
          <a:p>
            <a:pPr eaLnBrk="1" hangingPunct="1"/>
            <a:r>
              <a:rPr lang="en-US" altLang="zh-CN" sz="2400" dirty="0" smtClean="0"/>
              <a:t>Acting boldly without being limited to resources currently in hand. </a:t>
            </a:r>
          </a:p>
          <a:p>
            <a:pPr eaLnBrk="1" hangingPunct="1"/>
            <a:r>
              <a:rPr lang="en-US" altLang="zh-CN" sz="2400" dirty="0" smtClean="0"/>
              <a:t>Exhibiting a heightened sense of accountability to the constituencies served and for the outcomes created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60C4CB-7085-43D7-A15C-87CF6277341F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9221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960737120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200" b="1" dirty="0" smtClean="0">
                <a:cs typeface="幼圆"/>
              </a:rPr>
              <a:t>The social Enterprise spectrum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 2" pitchFamily="18" charset="2"/>
              <a:buNone/>
            </a:pPr>
            <a:r>
              <a:rPr lang="en-US" altLang="zh-CN" smtClean="0"/>
              <a:t>Continuum -</a:t>
            </a:r>
          </a:p>
          <a:p>
            <a:pPr marL="609600" indent="-609600" eaLnBrk="1" hangingPunct="1"/>
            <a:r>
              <a:rPr lang="en-US" altLang="zh-CN" smtClean="0"/>
              <a:t>Purely philanthropic</a:t>
            </a:r>
          </a:p>
          <a:p>
            <a:pPr marL="609600" indent="-609600" eaLnBrk="1" hangingPunct="1"/>
            <a:r>
              <a:rPr lang="en-US" altLang="zh-CN" smtClean="0"/>
              <a:t>Hybrids</a:t>
            </a:r>
          </a:p>
          <a:p>
            <a:pPr marL="609600" indent="-609600" eaLnBrk="1" hangingPunct="1"/>
            <a:r>
              <a:rPr lang="en-US" altLang="zh-CN" smtClean="0"/>
              <a:t>Purely Commercial </a:t>
            </a:r>
          </a:p>
          <a:p>
            <a:pPr marL="609600" indent="-609600" eaLnBrk="1" hangingPunct="1">
              <a:buFontTx/>
              <a:buNone/>
            </a:pPr>
            <a:endParaRPr lang="en-US" altLang="zh-CN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CBF60E-825E-42B5-B31E-655DD64519D4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14341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125163473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200" b="1" dirty="0" smtClean="0">
                <a:cs typeface="幼圆"/>
              </a:rPr>
              <a:t>Purely </a:t>
            </a:r>
            <a:r>
              <a:rPr lang="en-US" altLang="zh-CN" sz="3200" b="1" dirty="0" smtClean="0">
                <a:cs typeface="幼圆"/>
              </a:rPr>
              <a:t>philanthropic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400" dirty="0" smtClean="0"/>
              <a:t>General motives, methods, and Goals </a:t>
            </a:r>
            <a:endParaRPr lang="en-US" altLang="zh-CN" sz="2400" dirty="0" smtClean="0"/>
          </a:p>
          <a:p>
            <a:pPr lvl="1"/>
            <a:r>
              <a:rPr lang="en-US" altLang="zh-CN" sz="2000" dirty="0" smtClean="0"/>
              <a:t>Appeal </a:t>
            </a:r>
            <a:r>
              <a:rPr lang="en-US" altLang="zh-CN" sz="2000" dirty="0" smtClean="0"/>
              <a:t>to goodwill, Mission-driven, social value </a:t>
            </a:r>
            <a:r>
              <a:rPr lang="en-US" altLang="zh-CN" sz="2000" dirty="0" smtClean="0"/>
              <a:t>creation</a:t>
            </a:r>
          </a:p>
          <a:p>
            <a:pPr eaLnBrk="1" hangingPunct="1"/>
            <a:r>
              <a:rPr lang="en-US" altLang="zh-CN" sz="2400" dirty="0" smtClean="0"/>
              <a:t>Key </a:t>
            </a:r>
            <a:r>
              <a:rPr lang="en-US" altLang="zh-CN" sz="2400" dirty="0" smtClean="0"/>
              <a:t>Stakeholders </a:t>
            </a:r>
            <a:endParaRPr lang="en-US" altLang="zh-CN" sz="2400" dirty="0" smtClean="0"/>
          </a:p>
          <a:p>
            <a:pPr lvl="1"/>
            <a:r>
              <a:rPr lang="en-US" altLang="zh-CN" sz="2000" dirty="0" smtClean="0"/>
              <a:t>Beneficiaries-</a:t>
            </a:r>
            <a:r>
              <a:rPr lang="en-US" altLang="zh-CN" sz="2000" dirty="0" smtClean="0"/>
              <a:t>--- Pay </a:t>
            </a:r>
            <a:r>
              <a:rPr lang="en-US" altLang="zh-CN" sz="2000" dirty="0" smtClean="0"/>
              <a:t>Nothing</a:t>
            </a:r>
            <a:endParaRPr lang="en-US" altLang="zh-CN" sz="2000" dirty="0" smtClean="0"/>
          </a:p>
          <a:p>
            <a:r>
              <a:rPr lang="en-US" altLang="zh-CN" sz="2400" dirty="0" smtClean="0"/>
              <a:t>Capital </a:t>
            </a:r>
            <a:endParaRPr lang="en-US" altLang="zh-CN" sz="2400" dirty="0" smtClean="0"/>
          </a:p>
          <a:p>
            <a:pPr lvl="1"/>
            <a:r>
              <a:rPr lang="en-US" altLang="zh-CN" sz="2000" dirty="0" smtClean="0"/>
              <a:t>Donations </a:t>
            </a:r>
            <a:r>
              <a:rPr lang="en-US" altLang="zh-CN" sz="2000" dirty="0" smtClean="0"/>
              <a:t>and Grants </a:t>
            </a:r>
            <a:endParaRPr lang="en-US" altLang="zh-CN" sz="2000" dirty="0" smtClean="0"/>
          </a:p>
          <a:p>
            <a:r>
              <a:rPr lang="en-US" altLang="zh-CN" sz="2400" dirty="0" smtClean="0"/>
              <a:t>Workforce</a:t>
            </a:r>
          </a:p>
          <a:p>
            <a:pPr lvl="1"/>
            <a:r>
              <a:rPr lang="en-US" altLang="zh-CN" sz="2000" dirty="0" smtClean="0"/>
              <a:t>Volunteers</a:t>
            </a:r>
            <a:r>
              <a:rPr lang="en-US" altLang="zh-CN" sz="2400" dirty="0" smtClean="0"/>
              <a:t> </a:t>
            </a:r>
            <a:endParaRPr lang="en-US" altLang="zh-CN" sz="2400" dirty="0" smtClean="0"/>
          </a:p>
          <a:p>
            <a:r>
              <a:rPr lang="en-US" altLang="zh-CN" sz="2400" dirty="0" smtClean="0"/>
              <a:t>Suppliers</a:t>
            </a:r>
          </a:p>
          <a:p>
            <a:pPr lvl="1"/>
            <a:r>
              <a:rPr lang="en-US" altLang="zh-CN" sz="2000" dirty="0" smtClean="0"/>
              <a:t>Make </a:t>
            </a:r>
            <a:r>
              <a:rPr lang="en-US" altLang="zh-CN" sz="2000" dirty="0" smtClean="0"/>
              <a:t>in-kind donations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35B9F7-B518-41DB-AB2A-692F94E51F2E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15365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889249747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200" b="1" dirty="0" smtClean="0">
                <a:cs typeface="幼圆"/>
              </a:rPr>
              <a:t>Purely </a:t>
            </a:r>
            <a:r>
              <a:rPr lang="en-US" altLang="zh-CN" sz="3200" b="1" dirty="0" smtClean="0">
                <a:cs typeface="幼圆"/>
              </a:rPr>
              <a:t>Commercial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400" dirty="0" smtClean="0"/>
              <a:t>General Motives, Methods, and </a:t>
            </a:r>
            <a:r>
              <a:rPr lang="en-US" altLang="zh-CN" sz="2400" dirty="0" smtClean="0"/>
              <a:t>Goals</a:t>
            </a:r>
          </a:p>
          <a:p>
            <a:pPr lvl="1"/>
            <a:r>
              <a:rPr lang="en-US" altLang="zh-CN" sz="2000" dirty="0" smtClean="0"/>
              <a:t>Appeal </a:t>
            </a:r>
            <a:r>
              <a:rPr lang="en-US" altLang="zh-CN" sz="2000" dirty="0" smtClean="0"/>
              <a:t>to self-interest; Market-driven; Economic value creation</a:t>
            </a:r>
          </a:p>
          <a:p>
            <a:r>
              <a:rPr lang="en-US" altLang="zh-CN" sz="2400" dirty="0" smtClean="0"/>
              <a:t>Key Stakeholders</a:t>
            </a:r>
          </a:p>
          <a:p>
            <a:pPr lvl="1"/>
            <a:r>
              <a:rPr lang="en-US" altLang="zh-CN" sz="2000" dirty="0" smtClean="0"/>
              <a:t>Beneficiaries</a:t>
            </a:r>
            <a:r>
              <a:rPr lang="en-US" altLang="zh-CN" sz="2000" dirty="0" smtClean="0">
                <a:latin typeface="Arial" pitchFamily="34" charset="0"/>
              </a:rPr>
              <a:t>—</a:t>
            </a:r>
            <a:r>
              <a:rPr lang="en-US" altLang="zh-CN" sz="2000" dirty="0" smtClean="0"/>
              <a:t>Pay full market rates</a:t>
            </a:r>
          </a:p>
          <a:p>
            <a:r>
              <a:rPr lang="en-US" altLang="zh-CN" sz="2400" dirty="0" smtClean="0"/>
              <a:t>Capital</a:t>
            </a:r>
          </a:p>
          <a:p>
            <a:pPr lvl="1"/>
            <a:r>
              <a:rPr lang="en-US" altLang="zh-CN" sz="2000" dirty="0" smtClean="0"/>
              <a:t>Market  </a:t>
            </a:r>
            <a:r>
              <a:rPr lang="en-US" altLang="zh-CN" sz="2000" dirty="0" smtClean="0"/>
              <a:t>Rate Capital</a:t>
            </a:r>
          </a:p>
          <a:p>
            <a:r>
              <a:rPr lang="en-US" altLang="zh-CN" sz="2400" dirty="0" smtClean="0"/>
              <a:t>Workforce</a:t>
            </a:r>
          </a:p>
          <a:p>
            <a:pPr lvl="1"/>
            <a:r>
              <a:rPr lang="en-US" altLang="zh-CN" sz="2000" dirty="0" smtClean="0"/>
              <a:t>Market </a:t>
            </a:r>
            <a:r>
              <a:rPr lang="en-US" altLang="zh-CN" sz="2000" dirty="0" smtClean="0"/>
              <a:t>rate compensation</a:t>
            </a:r>
          </a:p>
          <a:p>
            <a:r>
              <a:rPr lang="en-US" altLang="zh-CN" sz="2400" dirty="0" smtClean="0"/>
              <a:t>Suppliers</a:t>
            </a:r>
          </a:p>
          <a:p>
            <a:pPr lvl="1"/>
            <a:r>
              <a:rPr lang="en-US" altLang="zh-CN" sz="2000" dirty="0" smtClean="0"/>
              <a:t>charge </a:t>
            </a:r>
            <a:r>
              <a:rPr lang="en-US" altLang="zh-CN" sz="2000" dirty="0" smtClean="0"/>
              <a:t>market price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53A690-5BB9-4365-95B4-6F751B064DE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sp>
        <p:nvSpPr>
          <p:cNvPr id="16389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2711465898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200" b="1" dirty="0" smtClean="0">
                <a:cs typeface="幼圆"/>
              </a:rPr>
              <a:t>Hybrids </a:t>
            </a:r>
            <a:endParaRPr lang="en-US" altLang="zh-CN" sz="3200" b="1" dirty="0" smtClean="0">
              <a:cs typeface="幼圆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zh-CN" sz="2400" dirty="0" smtClean="0"/>
              <a:t>General motives, methods, and </a:t>
            </a:r>
            <a:r>
              <a:rPr lang="en-US" altLang="zh-CN" sz="2400" dirty="0" smtClean="0"/>
              <a:t>goals</a:t>
            </a:r>
          </a:p>
          <a:p>
            <a:pPr lvl="1">
              <a:lnSpc>
                <a:spcPct val="80000"/>
              </a:lnSpc>
            </a:pPr>
            <a:r>
              <a:rPr lang="en-US" altLang="zh-CN" sz="2000" dirty="0" smtClean="0"/>
              <a:t>Mixed </a:t>
            </a:r>
            <a:r>
              <a:rPr lang="en-US" altLang="zh-CN" sz="2000" dirty="0" smtClean="0"/>
              <a:t>motives; Balanced of mission and market; social and economic value.</a:t>
            </a:r>
          </a:p>
          <a:p>
            <a:pPr>
              <a:lnSpc>
                <a:spcPct val="80000"/>
              </a:lnSpc>
            </a:pPr>
            <a:r>
              <a:rPr lang="en-US" altLang="zh-CN" sz="2400" dirty="0" smtClean="0"/>
              <a:t>Key stakeholders </a:t>
            </a:r>
            <a:endParaRPr lang="en-US" altLang="zh-CN" sz="2400" dirty="0" smtClean="0"/>
          </a:p>
          <a:p>
            <a:pPr lvl="1">
              <a:lnSpc>
                <a:spcPct val="80000"/>
              </a:lnSpc>
            </a:pPr>
            <a:r>
              <a:rPr lang="en-US" altLang="zh-CN" sz="2000" dirty="0" smtClean="0"/>
              <a:t>Beneficiaries  </a:t>
            </a:r>
            <a:r>
              <a:rPr lang="en-US" altLang="zh-CN" sz="2000" dirty="0" smtClean="0"/>
              <a:t>Subsidized rates and /or mix of full payers and those who pay nothing </a:t>
            </a:r>
          </a:p>
          <a:p>
            <a:pPr>
              <a:lnSpc>
                <a:spcPct val="80000"/>
              </a:lnSpc>
            </a:pPr>
            <a:r>
              <a:rPr lang="en-US" altLang="zh-CN" sz="2400" dirty="0" smtClean="0"/>
              <a:t>Capital</a:t>
            </a:r>
          </a:p>
          <a:p>
            <a:pPr lvl="1">
              <a:lnSpc>
                <a:spcPct val="80000"/>
              </a:lnSpc>
            </a:pPr>
            <a:r>
              <a:rPr lang="en-US" altLang="zh-CN" sz="2000" dirty="0" smtClean="0"/>
              <a:t>Below-market </a:t>
            </a:r>
            <a:r>
              <a:rPr lang="en-US" altLang="zh-CN" sz="2000" dirty="0" smtClean="0"/>
              <a:t>capital and/or mix of full payers and those who pay nothing</a:t>
            </a:r>
          </a:p>
          <a:p>
            <a:pPr>
              <a:lnSpc>
                <a:spcPct val="80000"/>
              </a:lnSpc>
            </a:pPr>
            <a:r>
              <a:rPr lang="en-US" altLang="zh-CN" sz="2400" dirty="0" smtClean="0"/>
              <a:t>Workforce</a:t>
            </a:r>
          </a:p>
          <a:p>
            <a:pPr lvl="1">
              <a:lnSpc>
                <a:spcPct val="80000"/>
              </a:lnSpc>
            </a:pPr>
            <a:r>
              <a:rPr lang="en-US" altLang="zh-CN" sz="2000" dirty="0" smtClean="0"/>
              <a:t>Below-market </a:t>
            </a:r>
            <a:r>
              <a:rPr lang="en-US" altLang="zh-CN" sz="2000" dirty="0" smtClean="0"/>
              <a:t>wages and/or mix of volunteers and fully paid </a:t>
            </a:r>
            <a:r>
              <a:rPr lang="en-US" altLang="zh-CN" sz="2000" dirty="0" smtClean="0"/>
              <a:t>staff</a:t>
            </a:r>
            <a:endParaRPr lang="en-US" altLang="zh-CN" sz="2000" dirty="0" smtClean="0"/>
          </a:p>
          <a:p>
            <a:pPr>
              <a:lnSpc>
                <a:spcPct val="80000"/>
              </a:lnSpc>
            </a:pPr>
            <a:r>
              <a:rPr lang="en-US" altLang="zh-CN" sz="2400" dirty="0" smtClean="0"/>
              <a:t>Suppliers</a:t>
            </a:r>
          </a:p>
          <a:p>
            <a:pPr lvl="1">
              <a:lnSpc>
                <a:spcPct val="80000"/>
              </a:lnSpc>
            </a:pPr>
            <a:r>
              <a:rPr lang="en-US" altLang="zh-CN" sz="2000" dirty="0" smtClean="0"/>
              <a:t>Special </a:t>
            </a:r>
            <a:r>
              <a:rPr lang="en-US" altLang="zh-CN" sz="2000" dirty="0" smtClean="0"/>
              <a:t>discounts and/or mix of in-kind and full price.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1B2F55-7F39-4BE5-AB07-2F53FD72445B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sp>
        <p:nvSpPr>
          <p:cNvPr id="17413" name="Footer Placeholder 4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xmlns="" val="4094424853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355</TotalTime>
  <Words>418</Words>
  <Application>Microsoft Office PowerPoint</Application>
  <PresentationFormat>On-screen Show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TSD_PP3</vt:lpstr>
      <vt:lpstr>SBMA7111  Entrepreneurship</vt:lpstr>
      <vt:lpstr>Slide 2</vt:lpstr>
      <vt:lpstr> How do these other areas of entrepreneurship differ from business entrepreneurship?</vt:lpstr>
      <vt:lpstr>What makes social entrepreneurs different from other entrepreneurs?</vt:lpstr>
      <vt:lpstr>Discussion</vt:lpstr>
      <vt:lpstr>The ‘bottom-line’ Differences between business and social entrepreneurs</vt:lpstr>
      <vt:lpstr>Social entrepreneurs act as change agents in the social sector by behaving in the following ways:  </vt:lpstr>
      <vt:lpstr>The social Enterprise spectrum</vt:lpstr>
      <vt:lpstr>Purely philanthropic </vt:lpstr>
      <vt:lpstr>Purely Commercial</vt:lpstr>
      <vt:lpstr>Hybrids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VENUS</cp:lastModifiedBy>
  <cp:revision>42</cp:revision>
  <dcterms:created xsi:type="dcterms:W3CDTF">2011-06-23T09:06:05Z</dcterms:created>
  <dcterms:modified xsi:type="dcterms:W3CDTF">2013-04-21T16:52:59Z</dcterms:modified>
</cp:coreProperties>
</file>